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36576000" cy="2057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lvl1pPr>
    <a:lvl2pPr marL="0" marR="0" indent="45720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lvl2pPr>
    <a:lvl3pPr marL="0" marR="0" indent="91440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lvl3pPr>
    <a:lvl4pPr marL="0" marR="0" indent="137160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lvl4pPr>
    <a:lvl5pPr marL="0" marR="0" indent="182880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lvl5pPr>
    <a:lvl6pPr marL="0" marR="0" indent="228600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lvl6pPr>
    <a:lvl7pPr marL="0" marR="0" indent="274320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lvl7pPr>
    <a:lvl8pPr marL="0" marR="0" indent="320040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lvl8pPr>
    <a:lvl9pPr marL="0" marR="0" indent="365760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59595B"/>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BF0CE"/>
          </a:solidFill>
        </a:fill>
      </a:tcStyle>
    </a:wholeTbl>
    <a:band2H>
      <a:tcTxStyle b="def" i="def"/>
      <a:tcStyle>
        <a:tcBdr/>
        <a:fill>
          <a:solidFill>
            <a:srgbClr val="F5F8E8"/>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2"/>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2"/>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2"/>
          </a:solidFill>
        </a:fill>
      </a:tcStyle>
    </a:firstRow>
  </a:tblStyle>
  <a:tblStyle styleId="{C7B018BB-80A7-4F77-B60F-C8B233D01FF8}" styleName="">
    <a:tblBg/>
    <a:wholeTbl>
      <a:tcTxStyle b="off" i="off">
        <a:font>
          <a:latin typeface="Arial"/>
          <a:ea typeface="Arial"/>
          <a:cs typeface="Arial"/>
        </a:font>
        <a:srgbClr val="59595B"/>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1D5CB"/>
          </a:solidFill>
        </a:fill>
      </a:tcStyle>
    </a:wholeTbl>
    <a:band2H>
      <a:tcTxStyle b="def" i="def"/>
      <a:tcStyle>
        <a:tcBdr/>
        <a:fill>
          <a:solidFill>
            <a:srgbClr val="F8EBE7"/>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59595B"/>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CCFCC"/>
          </a:solidFill>
        </a:fill>
      </a:tcStyle>
    </a:wholeTbl>
    <a:band2H>
      <a:tcTxStyle b="def" i="def"/>
      <a:tcStyle>
        <a:tcBdr/>
        <a:fill>
          <a:solidFill>
            <a:srgbClr val="F6E9E7"/>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Arial"/>
          <a:ea typeface="Arial"/>
          <a:cs typeface="Arial"/>
        </a:font>
        <a:srgbClr val="59595B"/>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8EACC"/>
          </a:solidFill>
        </a:fill>
      </a:tcStyle>
    </a:wholeTbl>
    <a:band2H>
      <a:tcTxStyle b="def" i="def"/>
      <a:tcStyle>
        <a:tcBdr/>
        <a:fill>
          <a:solidFill>
            <a:srgbClr val="FBF5E7"/>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Arial"/>
          <a:ea typeface="Arial"/>
          <a:cs typeface="Arial"/>
        </a:font>
        <a:srgbClr val="59595B"/>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9E9E9"/>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
          <a:latin typeface="Arial"/>
          <a:ea typeface="Arial"/>
          <a:cs typeface="Arial"/>
        </a:font>
        <a:srgbClr val="59595B"/>
      </a:tcTxStyle>
      <a:tcStyle>
        <a:tcBdr>
          <a:left>
            <a:ln w="25400" cap="flat">
              <a:noFill/>
              <a:miter lim="400000"/>
            </a:ln>
          </a:left>
          <a:right>
            <a:ln w="25400" cap="flat">
              <a:noFill/>
              <a:miter lim="400000"/>
            </a:ln>
          </a:right>
          <a:top>
            <a:ln w="152400" cap="flat">
              <a:solidFill>
                <a:srgbClr val="59595B"/>
              </a:solidFill>
              <a:prstDash val="solid"/>
              <a:round/>
            </a:ln>
          </a:top>
          <a:bottom>
            <a:ln w="76200" cap="flat">
              <a:solidFill>
                <a:srgbClr val="59595B"/>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25400" cap="flat">
              <a:noFill/>
              <a:miter lim="400000"/>
            </a:ln>
          </a:left>
          <a:right>
            <a:ln w="25400" cap="flat">
              <a:noFill/>
              <a:miter lim="400000"/>
            </a:ln>
          </a:right>
          <a:top>
            <a:ln w="76200" cap="flat">
              <a:solidFill>
                <a:srgbClr val="59595B"/>
              </a:solidFill>
              <a:prstDash val="solid"/>
              <a:round/>
            </a:ln>
          </a:top>
          <a:bottom>
            <a:ln w="76200" cap="flat">
              <a:solidFill>
                <a:srgbClr val="59595B"/>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2708684C-4D16-4618-839F-0558EEFCDFE6}" styleName="">
    <a:tblBg/>
    <a:wholeTbl>
      <a:tcTxStyle b="off" i="off">
        <a:font>
          <a:latin typeface="Arial"/>
          <a:ea typeface="Arial"/>
          <a:cs typeface="Arial"/>
        </a:font>
        <a:srgbClr val="59595B"/>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0D0D0"/>
          </a:solidFill>
        </a:fill>
      </a:tcStyle>
    </a:wholeTbl>
    <a:band2H>
      <a:tcTxStyle b="def" i="def"/>
      <a:tcStyle>
        <a:tcBdr/>
        <a:fill>
          <a:solidFill>
            <a:srgbClr val="E9E9E9"/>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59595B"/>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59595B"/>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59595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80" name="Shape 280"/>
          <p:cNvSpPr/>
          <p:nvPr>
            <p:ph type="sldImg"/>
          </p:nvPr>
        </p:nvSpPr>
        <p:spPr>
          <a:xfrm>
            <a:off x="1143000" y="685800"/>
            <a:ext cx="4572000" cy="3429000"/>
          </a:xfrm>
          <a:prstGeom prst="rect">
            <a:avLst/>
          </a:prstGeom>
        </p:spPr>
        <p:txBody>
          <a:bodyPr/>
          <a:lstStyle/>
          <a:p>
            <a:pPr/>
          </a:p>
        </p:txBody>
      </p:sp>
      <p:sp>
        <p:nvSpPr>
          <p:cNvPr id="281" name="Shape 28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2743200" latinLnBrk="0">
      <a:defRPr sz="3600">
        <a:latin typeface="+mj-lt"/>
        <a:ea typeface="+mj-ea"/>
        <a:cs typeface="+mj-cs"/>
        <a:sym typeface="Calibri"/>
      </a:defRPr>
    </a:lvl1pPr>
    <a:lvl2pPr indent="228600" defTabSz="2743200" latinLnBrk="0">
      <a:defRPr sz="3600">
        <a:latin typeface="+mj-lt"/>
        <a:ea typeface="+mj-ea"/>
        <a:cs typeface="+mj-cs"/>
        <a:sym typeface="Calibri"/>
      </a:defRPr>
    </a:lvl2pPr>
    <a:lvl3pPr indent="457200" defTabSz="2743200" latinLnBrk="0">
      <a:defRPr sz="3600">
        <a:latin typeface="+mj-lt"/>
        <a:ea typeface="+mj-ea"/>
        <a:cs typeface="+mj-cs"/>
        <a:sym typeface="Calibri"/>
      </a:defRPr>
    </a:lvl3pPr>
    <a:lvl4pPr indent="685800" defTabSz="2743200" latinLnBrk="0">
      <a:defRPr sz="3600">
        <a:latin typeface="+mj-lt"/>
        <a:ea typeface="+mj-ea"/>
        <a:cs typeface="+mj-cs"/>
        <a:sym typeface="Calibri"/>
      </a:defRPr>
    </a:lvl4pPr>
    <a:lvl5pPr indent="914400" defTabSz="2743200" latinLnBrk="0">
      <a:defRPr sz="3600">
        <a:latin typeface="+mj-lt"/>
        <a:ea typeface="+mj-ea"/>
        <a:cs typeface="+mj-cs"/>
        <a:sym typeface="Calibri"/>
      </a:defRPr>
    </a:lvl5pPr>
    <a:lvl6pPr indent="1143000" defTabSz="2743200" latinLnBrk="0">
      <a:defRPr sz="3600">
        <a:latin typeface="+mj-lt"/>
        <a:ea typeface="+mj-ea"/>
        <a:cs typeface="+mj-cs"/>
        <a:sym typeface="Calibri"/>
      </a:defRPr>
    </a:lvl6pPr>
    <a:lvl7pPr indent="1371600" defTabSz="2743200" latinLnBrk="0">
      <a:defRPr sz="3600">
        <a:latin typeface="+mj-lt"/>
        <a:ea typeface="+mj-ea"/>
        <a:cs typeface="+mj-cs"/>
        <a:sym typeface="Calibri"/>
      </a:defRPr>
    </a:lvl7pPr>
    <a:lvl8pPr indent="1600200" defTabSz="2743200" latinLnBrk="0">
      <a:defRPr sz="3600">
        <a:latin typeface="+mj-lt"/>
        <a:ea typeface="+mj-ea"/>
        <a:cs typeface="+mj-cs"/>
        <a:sym typeface="Calibri"/>
      </a:defRPr>
    </a:lvl8pPr>
    <a:lvl9pPr indent="1828800" defTabSz="2743200" latinLnBrk="0">
      <a:defRPr sz="36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lvl1pPr defTabSz="914400">
              <a:defRPr sz="1200"/>
            </a:lvl1pPr>
          </a:lstStyle>
          <a:p>
            <a:pPr/>
            <a:r>
              <a:t>Hello, my name is Mariah Bradford. I am an incoming PhD student from CSU, and I will be presenting work in collaboration with several other researchers from Colorado State University, Brandeis University, and the University of Colorado Boulder.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Green Dots CSU">
    <p:bg>
      <p:bgPr>
        <a:solidFill>
          <a:srgbClr val="1E4D2B"/>
        </a:solidFill>
      </p:bgPr>
    </p:bg>
    <p:spTree>
      <p:nvGrpSpPr>
        <p:cNvPr id="1" name=""/>
        <p:cNvGrpSpPr/>
        <p:nvPr/>
      </p:nvGrpSpPr>
      <p:grpSpPr>
        <a:xfrm>
          <a:off x="0" y="0"/>
          <a:ext cx="0" cy="0"/>
          <a:chOff x="0" y="0"/>
          <a:chExt cx="0" cy="0"/>
        </a:xfrm>
      </p:grpSpPr>
      <p:pic>
        <p:nvPicPr>
          <p:cNvPr id="16" name="Picture 1" descr="Picture 1"/>
          <p:cNvPicPr>
            <a:picLocks noChangeAspect="1"/>
          </p:cNvPicPr>
          <p:nvPr/>
        </p:nvPicPr>
        <p:blipFill>
          <a:blip r:embed="rId2">
            <a:extLst/>
          </a:blip>
          <a:srcRect l="0" t="29516" r="52955" b="10579"/>
          <a:stretch>
            <a:fillRect/>
          </a:stretch>
        </p:blipFill>
        <p:spPr>
          <a:xfrm>
            <a:off x="20689797" y="3"/>
            <a:ext cx="15886207" cy="20574001"/>
          </a:xfrm>
          <a:prstGeom prst="rect">
            <a:avLst/>
          </a:prstGeom>
          <a:ln w="12700">
            <a:miter lim="400000"/>
          </a:ln>
        </p:spPr>
      </p:pic>
      <p:sp>
        <p:nvSpPr>
          <p:cNvPr id="17" name="Body Level One…"/>
          <p:cNvSpPr txBox="1"/>
          <p:nvPr>
            <p:ph type="body" sz="half" idx="1" hasCustomPrompt="1"/>
          </p:nvPr>
        </p:nvSpPr>
        <p:spPr>
          <a:xfrm>
            <a:off x="1662552" y="7135310"/>
            <a:ext cx="33250907" cy="5442259"/>
          </a:xfrm>
          <a:prstGeom prst="rect">
            <a:avLst/>
          </a:prstGeom>
        </p:spPr>
        <p:txBody>
          <a:bodyPr>
            <a:normAutofit fontScale="100000" lnSpcReduction="0"/>
          </a:bodyPr>
          <a:lstStyle>
            <a:lvl1pPr marL="0" indent="0">
              <a:lnSpc>
                <a:spcPct val="100000"/>
              </a:lnSpc>
              <a:spcBef>
                <a:spcPts val="0"/>
              </a:spcBef>
              <a:buSzTx/>
              <a:buFontTx/>
              <a:buNone/>
              <a:defRPr sz="15600">
                <a:solidFill>
                  <a:srgbClr val="FFFFFF"/>
                </a:solidFill>
              </a:defRPr>
            </a:lvl1pPr>
            <a:lvl2pPr marL="0" indent="617339">
              <a:lnSpc>
                <a:spcPct val="100000"/>
              </a:lnSpc>
              <a:spcBef>
                <a:spcPts val="0"/>
              </a:spcBef>
              <a:buSzTx/>
              <a:buFontTx/>
              <a:buNone/>
              <a:defRPr sz="15600">
                <a:solidFill>
                  <a:srgbClr val="FFFFFF"/>
                </a:solidFill>
              </a:defRPr>
            </a:lvl2pPr>
            <a:lvl3pPr marL="0" indent="1234682">
              <a:lnSpc>
                <a:spcPct val="100000"/>
              </a:lnSpc>
              <a:spcBef>
                <a:spcPts val="0"/>
              </a:spcBef>
              <a:buSzTx/>
              <a:buFontTx/>
              <a:buNone/>
              <a:defRPr sz="15600">
                <a:solidFill>
                  <a:srgbClr val="FFFFFF"/>
                </a:solidFill>
              </a:defRPr>
            </a:lvl3pPr>
            <a:lvl4pPr marL="0" indent="1852023">
              <a:lnSpc>
                <a:spcPct val="100000"/>
              </a:lnSpc>
              <a:spcBef>
                <a:spcPts val="0"/>
              </a:spcBef>
              <a:buSzTx/>
              <a:buFontTx/>
              <a:buNone/>
              <a:defRPr sz="15600">
                <a:solidFill>
                  <a:srgbClr val="FFFFFF"/>
                </a:solidFill>
              </a:defRPr>
            </a:lvl4pPr>
            <a:lvl5pPr marL="0" indent="2469365">
              <a:lnSpc>
                <a:spcPct val="100000"/>
              </a:lnSpc>
              <a:spcBef>
                <a:spcPts val="0"/>
              </a:spcBef>
              <a:buSzTx/>
              <a:buFontTx/>
              <a:buNone/>
              <a:defRPr sz="15600">
                <a:solidFill>
                  <a:srgbClr val="FFFFFF"/>
                </a:solidFill>
              </a:defRPr>
            </a:lvl5pPr>
          </a:lstStyle>
          <a:p>
            <a:pPr/>
            <a:r>
              <a:t>Title of Presentation Goes Here</a:t>
            </a:r>
          </a:p>
          <a:p>
            <a:pPr lvl="1"/>
            <a:r>
              <a:t/>
            </a:r>
          </a:p>
          <a:p>
            <a:pPr lvl="2"/>
            <a:r>
              <a:t/>
            </a:r>
          </a:p>
          <a:p>
            <a:pPr lvl="3"/>
            <a:r>
              <a:t/>
            </a:r>
          </a:p>
          <a:p>
            <a:pPr lvl="4"/>
            <a:r>
              <a:t/>
            </a:r>
          </a:p>
        </p:txBody>
      </p:sp>
      <p:sp>
        <p:nvSpPr>
          <p:cNvPr id="18" name="Text Placeholder 10"/>
          <p:cNvSpPr/>
          <p:nvPr>
            <p:ph type="body" sz="quarter" idx="21" hasCustomPrompt="1"/>
          </p:nvPr>
        </p:nvSpPr>
        <p:spPr>
          <a:xfrm>
            <a:off x="1662548" y="14212884"/>
            <a:ext cx="33250905" cy="1264579"/>
          </a:xfrm>
          <a:prstGeom prst="rect">
            <a:avLst/>
          </a:prstGeom>
        </p:spPr>
        <p:txBody>
          <a:bodyPr>
            <a:normAutofit fontScale="100000" lnSpcReduction="0"/>
          </a:bodyPr>
          <a:lstStyle>
            <a:lvl1pPr marL="0" indent="0">
              <a:buSzTx/>
              <a:buFontTx/>
              <a:buNone/>
              <a:defRPr sz="4000">
                <a:solidFill>
                  <a:srgbClr val="FFFFFF"/>
                </a:solidFill>
              </a:defRPr>
            </a:lvl1pPr>
          </a:lstStyle>
          <a:p>
            <a:pPr/>
            <a:r>
              <a:t>Subheadline, name or date goes here</a:t>
            </a:r>
          </a:p>
        </p:txBody>
      </p:sp>
      <p:sp>
        <p:nvSpPr>
          <p:cNvPr id="19" name="Straight Connector 2"/>
          <p:cNvSpPr/>
          <p:nvPr/>
        </p:nvSpPr>
        <p:spPr>
          <a:xfrm>
            <a:off x="1930613" y="13558835"/>
            <a:ext cx="2411995" cy="1"/>
          </a:xfrm>
          <a:prstGeom prst="line">
            <a:avLst/>
          </a:prstGeom>
          <a:ln w="76200">
            <a:solidFill>
              <a:srgbClr val="C8C371"/>
            </a:solidFill>
          </a:ln>
        </p:spPr>
        <p:txBody>
          <a:bodyPr lIns="137159" tIns="137159" rIns="137159" bIns="137159"/>
          <a:lstStyle/>
          <a:p>
            <a:pPr/>
          </a:p>
        </p:txBody>
      </p:sp>
      <p:pic>
        <p:nvPicPr>
          <p:cNvPr id="20" name="Picture 6" descr="Picture 6"/>
          <p:cNvPicPr>
            <a:picLocks noChangeAspect="1"/>
          </p:cNvPicPr>
          <p:nvPr/>
        </p:nvPicPr>
        <p:blipFill>
          <a:blip r:embed="rId3">
            <a:extLst/>
          </a:blip>
          <a:stretch>
            <a:fillRect/>
          </a:stretch>
        </p:blipFill>
        <p:spPr>
          <a:xfrm>
            <a:off x="26014979" y="17825211"/>
            <a:ext cx="9318814" cy="2084359"/>
          </a:xfrm>
          <a:prstGeom prst="rect">
            <a:avLst/>
          </a:prstGeom>
          <a:ln w="12700">
            <a:miter lim="400000"/>
          </a:ln>
        </p:spPr>
      </p:pic>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White">
    <p:spTree>
      <p:nvGrpSpPr>
        <p:cNvPr id="1" name=""/>
        <p:cNvGrpSpPr/>
        <p:nvPr/>
      </p:nvGrpSpPr>
      <p:grpSpPr>
        <a:xfrm>
          <a:off x="0" y="0"/>
          <a:ext cx="0" cy="0"/>
          <a:chOff x="0" y="0"/>
          <a:chExt cx="0" cy="0"/>
        </a:xfrm>
      </p:grpSpPr>
      <p:sp>
        <p:nvSpPr>
          <p:cNvPr id="113" name="Section Header Goes Here"/>
          <p:cNvSpPr txBox="1"/>
          <p:nvPr>
            <p:ph type="title" hasCustomPrompt="1"/>
          </p:nvPr>
        </p:nvSpPr>
        <p:spPr>
          <a:xfrm>
            <a:off x="9119988" y="7344795"/>
            <a:ext cx="25793471" cy="2753833"/>
          </a:xfrm>
          <a:prstGeom prst="rect">
            <a:avLst/>
          </a:prstGeom>
        </p:spPr>
        <p:txBody>
          <a:bodyPr/>
          <a:lstStyle/>
          <a:p>
            <a:pPr/>
            <a:r>
              <a:t>Section Header Goes Here</a:t>
            </a:r>
          </a:p>
        </p:txBody>
      </p:sp>
      <p:sp>
        <p:nvSpPr>
          <p:cNvPr id="114" name="Body Level One…"/>
          <p:cNvSpPr txBox="1"/>
          <p:nvPr>
            <p:ph type="body" sz="quarter" idx="1" hasCustomPrompt="1"/>
          </p:nvPr>
        </p:nvSpPr>
        <p:spPr>
          <a:xfrm>
            <a:off x="9119988" y="11599403"/>
            <a:ext cx="25793471" cy="1352872"/>
          </a:xfrm>
          <a:prstGeom prst="rect">
            <a:avLst/>
          </a:prstGeom>
        </p:spPr>
        <p:txBody>
          <a:bodyPr>
            <a:normAutofit fontScale="100000" lnSpcReduction="0"/>
          </a:bodyPr>
          <a:lstStyle>
            <a:lvl1pPr marL="0" indent="0">
              <a:buSzTx/>
              <a:buFontTx/>
              <a:buNone/>
            </a:lvl1pPr>
            <a:lvl2pPr>
              <a:buFontTx/>
            </a:lvl2pPr>
            <a:lvl3pPr>
              <a:buFontTx/>
            </a:lvl3pPr>
            <a:lvl4pPr>
              <a:buFontTx/>
            </a:lvl4pPr>
            <a:lvl5pPr>
              <a:buFontTx/>
            </a:lvl5pPr>
          </a:lstStyle>
          <a:p>
            <a:pPr/>
            <a:r>
              <a:t>Section subhead goes here</a:t>
            </a:r>
          </a:p>
          <a:p>
            <a:pPr lvl="1"/>
            <a:r>
              <a:t/>
            </a:r>
          </a:p>
          <a:p>
            <a:pPr lvl="2"/>
            <a:r>
              <a:t/>
            </a:r>
          </a:p>
          <a:p>
            <a:pPr lvl="3"/>
            <a:r>
              <a:t/>
            </a:r>
          </a:p>
          <a:p>
            <a:pPr lvl="4"/>
            <a:r>
              <a:t/>
            </a:r>
          </a:p>
        </p:txBody>
      </p:sp>
      <p:pic>
        <p:nvPicPr>
          <p:cNvPr id="115" name="Picture 5" descr="Picture 5"/>
          <p:cNvPicPr>
            <a:picLocks noChangeAspect="1"/>
          </p:cNvPicPr>
          <p:nvPr/>
        </p:nvPicPr>
        <p:blipFill>
          <a:blip r:embed="rId2">
            <a:extLst/>
          </a:blip>
          <a:srcRect l="79830" t="28562" r="0" b="11533"/>
          <a:stretch>
            <a:fillRect/>
          </a:stretch>
        </p:blipFill>
        <p:spPr>
          <a:xfrm>
            <a:off x="0" y="3"/>
            <a:ext cx="6810706" cy="20574001"/>
          </a:xfrm>
          <a:prstGeom prst="rect">
            <a:avLst/>
          </a:prstGeom>
          <a:ln w="12700">
            <a:miter lim="400000"/>
          </a:ln>
        </p:spPr>
      </p:pic>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solidFill>
          <a:srgbClr val="1E4D2B"/>
        </a:solidFill>
      </p:bgPr>
    </p:bg>
    <p:spTree>
      <p:nvGrpSpPr>
        <p:cNvPr id="1" name=""/>
        <p:cNvGrpSpPr/>
        <p:nvPr/>
      </p:nvGrpSpPr>
      <p:grpSpPr>
        <a:xfrm>
          <a:off x="0" y="0"/>
          <a:ext cx="0" cy="0"/>
          <a:chOff x="0" y="0"/>
          <a:chExt cx="0" cy="0"/>
        </a:xfrm>
      </p:grpSpPr>
      <p:sp>
        <p:nvSpPr>
          <p:cNvPr id="123" name="“Quote Goes Here.”"/>
          <p:cNvSpPr txBox="1"/>
          <p:nvPr>
            <p:ph type="title" hasCustomPrompt="1"/>
          </p:nvPr>
        </p:nvSpPr>
        <p:spPr>
          <a:xfrm>
            <a:off x="5391267" y="7372187"/>
            <a:ext cx="25793471" cy="2753833"/>
          </a:xfrm>
          <a:prstGeom prst="rect">
            <a:avLst/>
          </a:prstGeom>
        </p:spPr>
        <p:txBody>
          <a:bodyPr anchor="ctr"/>
          <a:lstStyle>
            <a:lvl1pPr algn="ctr">
              <a:defRPr>
                <a:solidFill>
                  <a:srgbClr val="FFFFFF"/>
                </a:solidFill>
              </a:defRPr>
            </a:lvl1pPr>
          </a:lstStyle>
          <a:p>
            <a:pPr/>
            <a:r>
              <a:t>“Quote Goes Here.”</a:t>
            </a:r>
          </a:p>
        </p:txBody>
      </p:sp>
      <p:pic>
        <p:nvPicPr>
          <p:cNvPr id="124" name="Picture 7" descr="Picture 7"/>
          <p:cNvPicPr>
            <a:picLocks noChangeAspect="1"/>
          </p:cNvPicPr>
          <p:nvPr/>
        </p:nvPicPr>
        <p:blipFill>
          <a:blip r:embed="rId2">
            <a:extLst/>
          </a:blip>
          <a:srcRect l="0" t="28562" r="1" b="57447"/>
          <a:stretch>
            <a:fillRect/>
          </a:stretch>
        </p:blipFill>
        <p:spPr>
          <a:xfrm>
            <a:off x="730976" y="15974686"/>
            <a:ext cx="35043579" cy="4986592"/>
          </a:xfrm>
          <a:prstGeom prst="rect">
            <a:avLst/>
          </a:prstGeom>
          <a:ln w="12700">
            <a:miter lim="400000"/>
          </a:ln>
        </p:spPr>
      </p:pic>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bg>
      <p:bgPr>
        <a:solidFill>
          <a:srgbClr val="1E4D2B"/>
        </a:solidFill>
      </p:bgPr>
    </p:bg>
    <p:spTree>
      <p:nvGrpSpPr>
        <p:cNvPr id="1" name=""/>
        <p:cNvGrpSpPr/>
        <p:nvPr/>
      </p:nvGrpSpPr>
      <p:grpSpPr>
        <a:xfrm>
          <a:off x="0" y="0"/>
          <a:ext cx="0" cy="0"/>
          <a:chOff x="0" y="0"/>
          <a:chExt cx="0" cy="0"/>
        </a:xfrm>
      </p:grpSpPr>
      <p:sp>
        <p:nvSpPr>
          <p:cNvPr id="132" name="Body Level One…"/>
          <p:cNvSpPr txBox="1"/>
          <p:nvPr>
            <p:ph type="body" sz="quarter" idx="1" hasCustomPrompt="1"/>
          </p:nvPr>
        </p:nvSpPr>
        <p:spPr>
          <a:xfrm>
            <a:off x="1966631" y="7223486"/>
            <a:ext cx="9541732" cy="1661996"/>
          </a:xfrm>
          <a:prstGeom prst="rect">
            <a:avLst/>
          </a:prstGeom>
        </p:spPr>
        <p:txBody>
          <a:bodyPr anchor="ctr">
            <a:normAutofit fontScale="100000" lnSpcReduction="0"/>
          </a:bodyPr>
          <a:lstStyle>
            <a:lvl1pPr marL="0" indent="0" algn="ctr">
              <a:buSzTx/>
              <a:buFontTx/>
              <a:buNone/>
              <a:defRPr sz="6000">
                <a:solidFill>
                  <a:srgbClr val="FFFFFF"/>
                </a:solidFill>
              </a:defRPr>
            </a:lvl1pPr>
            <a:lvl2pPr marL="2270935" indent="-1653595" algn="ctr">
              <a:buFontTx/>
              <a:defRPr sz="6000">
                <a:solidFill>
                  <a:srgbClr val="FFFFFF"/>
                </a:solidFill>
              </a:defRPr>
            </a:lvl2pPr>
            <a:lvl3pPr marL="2557554" indent="-1322871" algn="ctr">
              <a:buFontTx/>
              <a:defRPr sz="6000">
                <a:solidFill>
                  <a:srgbClr val="FFFFFF"/>
                </a:solidFill>
              </a:defRPr>
            </a:lvl3pPr>
            <a:lvl4pPr marL="3174894" indent="-1322871" algn="ctr">
              <a:buFontTx/>
              <a:defRPr sz="6000">
                <a:solidFill>
                  <a:srgbClr val="FFFFFF"/>
                </a:solidFill>
              </a:defRPr>
            </a:lvl4pPr>
            <a:lvl5pPr marL="3792236" indent="-1322871" algn="ctr">
              <a:buFontTx/>
              <a:defRPr sz="6000">
                <a:solidFill>
                  <a:srgbClr val="FFFFFF"/>
                </a:solidFill>
              </a:defRPr>
            </a:lvl5pPr>
          </a:lstStyle>
          <a:p>
            <a:pPr/>
            <a:r>
              <a:t>Text Goes Here</a:t>
            </a:r>
          </a:p>
          <a:p>
            <a:pPr lvl="1"/>
            <a:r>
              <a:t/>
            </a:r>
          </a:p>
          <a:p>
            <a:pPr lvl="2"/>
            <a:r>
              <a:t/>
            </a:r>
          </a:p>
          <a:p>
            <a:pPr lvl="3"/>
            <a:r>
              <a:t/>
            </a:r>
          </a:p>
          <a:p>
            <a:pPr lvl="4"/>
            <a:r>
              <a:t/>
            </a:r>
          </a:p>
        </p:txBody>
      </p:sp>
      <p:grpSp>
        <p:nvGrpSpPr>
          <p:cNvPr id="136" name="Group 5"/>
          <p:cNvGrpSpPr/>
          <p:nvPr/>
        </p:nvGrpSpPr>
        <p:grpSpPr>
          <a:xfrm>
            <a:off x="-2" y="17991391"/>
            <a:ext cx="36576004" cy="1633615"/>
            <a:chOff x="0" y="0"/>
            <a:chExt cx="36576002" cy="1633613"/>
          </a:xfrm>
        </p:grpSpPr>
        <p:pic>
          <p:nvPicPr>
            <p:cNvPr id="133" name="Picture 4" descr="Picture 4"/>
            <p:cNvPicPr>
              <a:picLocks noChangeAspect="1"/>
            </p:cNvPicPr>
            <p:nvPr/>
          </p:nvPicPr>
          <p:blipFill>
            <a:blip r:embed="rId2">
              <a:extLst/>
            </a:blip>
            <a:stretch>
              <a:fillRect/>
            </a:stretch>
          </p:blipFill>
          <p:spPr>
            <a:xfrm>
              <a:off x="-1" y="102155"/>
              <a:ext cx="17073321" cy="1429312"/>
            </a:xfrm>
            <a:prstGeom prst="rect">
              <a:avLst/>
            </a:prstGeom>
            <a:ln w="12700" cap="flat">
              <a:noFill/>
              <a:miter lim="400000"/>
            </a:ln>
            <a:effectLst/>
          </p:spPr>
        </p:pic>
        <p:pic>
          <p:nvPicPr>
            <p:cNvPr id="134" name="Picture 10" descr="Picture 10"/>
            <p:cNvPicPr>
              <a:picLocks noChangeAspect="1"/>
            </p:cNvPicPr>
            <p:nvPr/>
          </p:nvPicPr>
          <p:blipFill>
            <a:blip r:embed="rId2">
              <a:extLst/>
            </a:blip>
            <a:stretch>
              <a:fillRect/>
            </a:stretch>
          </p:blipFill>
          <p:spPr>
            <a:xfrm rot="10800000">
              <a:off x="19502680" y="102155"/>
              <a:ext cx="17073322" cy="1429312"/>
            </a:xfrm>
            <a:prstGeom prst="rect">
              <a:avLst/>
            </a:prstGeom>
            <a:ln w="12700" cap="flat">
              <a:noFill/>
              <a:miter lim="400000"/>
            </a:ln>
            <a:effectLst/>
          </p:spPr>
        </p:pic>
        <p:pic>
          <p:nvPicPr>
            <p:cNvPr id="135" name="Picture 12" descr="Picture 12"/>
            <p:cNvPicPr>
              <a:picLocks noChangeAspect="1"/>
            </p:cNvPicPr>
            <p:nvPr/>
          </p:nvPicPr>
          <p:blipFill>
            <a:blip r:embed="rId3">
              <a:extLst/>
            </a:blip>
            <a:stretch>
              <a:fillRect/>
            </a:stretch>
          </p:blipFill>
          <p:spPr>
            <a:xfrm>
              <a:off x="17471194" y="0"/>
              <a:ext cx="1633614" cy="1633614"/>
            </a:xfrm>
            <a:prstGeom prst="rect">
              <a:avLst/>
            </a:prstGeom>
            <a:ln w="12700" cap="flat">
              <a:noFill/>
              <a:miter lim="400000"/>
            </a:ln>
            <a:effectLst/>
          </p:spPr>
        </p:pic>
      </p:grpSp>
      <p:sp>
        <p:nvSpPr>
          <p:cNvPr id="137" name="Text Placeholder 24"/>
          <p:cNvSpPr/>
          <p:nvPr>
            <p:ph type="body" sz="quarter" idx="21" hasCustomPrompt="1"/>
          </p:nvPr>
        </p:nvSpPr>
        <p:spPr>
          <a:xfrm>
            <a:off x="13517136" y="7223486"/>
            <a:ext cx="9541731" cy="1661996"/>
          </a:xfrm>
          <a:prstGeom prst="rect">
            <a:avLst/>
          </a:prstGeom>
        </p:spPr>
        <p:txBody>
          <a:bodyPr anchor="ctr">
            <a:normAutofit fontScale="100000" lnSpcReduction="0"/>
          </a:bodyPr>
          <a:lstStyle>
            <a:lvl1pPr marL="0" indent="0" algn="ctr">
              <a:buSzTx/>
              <a:buFontTx/>
              <a:buNone/>
              <a:defRPr sz="6000">
                <a:solidFill>
                  <a:srgbClr val="FFFFFF"/>
                </a:solidFill>
              </a:defRPr>
            </a:lvl1pPr>
          </a:lstStyle>
          <a:p>
            <a:pPr/>
            <a:r>
              <a:t>Text Goes Here</a:t>
            </a:r>
          </a:p>
        </p:txBody>
      </p:sp>
      <p:sp>
        <p:nvSpPr>
          <p:cNvPr id="138" name="Text Placeholder 24"/>
          <p:cNvSpPr/>
          <p:nvPr>
            <p:ph type="body" sz="quarter" idx="22" hasCustomPrompt="1"/>
          </p:nvPr>
        </p:nvSpPr>
        <p:spPr>
          <a:xfrm>
            <a:off x="25067637" y="7223486"/>
            <a:ext cx="9541732" cy="1661996"/>
          </a:xfrm>
          <a:prstGeom prst="rect">
            <a:avLst/>
          </a:prstGeom>
        </p:spPr>
        <p:txBody>
          <a:bodyPr anchor="ctr">
            <a:normAutofit fontScale="100000" lnSpcReduction="0"/>
          </a:bodyPr>
          <a:lstStyle>
            <a:lvl1pPr marL="0" indent="0" algn="ctr">
              <a:buSzTx/>
              <a:buFontTx/>
              <a:buNone/>
              <a:defRPr sz="6000">
                <a:solidFill>
                  <a:srgbClr val="FFFFFF"/>
                </a:solidFill>
              </a:defRPr>
            </a:lvl1pPr>
          </a:lstStyle>
          <a:p>
            <a:pPr/>
            <a:r>
              <a:t>Text Goes Here</a:t>
            </a: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and Green Bar">
    <p:spTree>
      <p:nvGrpSpPr>
        <p:cNvPr id="1" name=""/>
        <p:cNvGrpSpPr/>
        <p:nvPr/>
      </p:nvGrpSpPr>
      <p:grpSpPr>
        <a:xfrm>
          <a:off x="0" y="0"/>
          <a:ext cx="0" cy="0"/>
          <a:chOff x="0" y="0"/>
          <a:chExt cx="0" cy="0"/>
        </a:xfrm>
      </p:grpSpPr>
      <p:sp>
        <p:nvSpPr>
          <p:cNvPr id="146" name="Picture Placeholder 2"/>
          <p:cNvSpPr/>
          <p:nvPr>
            <p:ph type="pic" idx="21"/>
          </p:nvPr>
        </p:nvSpPr>
        <p:spPr>
          <a:xfrm>
            <a:off x="0" y="0"/>
            <a:ext cx="24204704" cy="20574000"/>
          </a:xfrm>
          <a:prstGeom prst="rect">
            <a:avLst/>
          </a:prstGeom>
          <a:ln w="12700"/>
        </p:spPr>
        <p:txBody>
          <a:bodyPr lIns="91439" tIns="45719" rIns="91439" bIns="45719"/>
          <a:lstStyle/>
          <a:p>
            <a:pPr/>
          </a:p>
        </p:txBody>
      </p:sp>
      <p:sp>
        <p:nvSpPr>
          <p:cNvPr id="147" name="Rectangle 1"/>
          <p:cNvSpPr/>
          <p:nvPr/>
        </p:nvSpPr>
        <p:spPr>
          <a:xfrm>
            <a:off x="24204703" y="0"/>
            <a:ext cx="12371296" cy="20574000"/>
          </a:xfrm>
          <a:prstGeom prst="rect">
            <a:avLst/>
          </a:prstGeom>
          <a:solidFill>
            <a:srgbClr val="1E4D2B"/>
          </a:solidFill>
          <a:ln w="12700">
            <a:miter lim="400000"/>
          </a:ln>
        </p:spPr>
        <p:txBody>
          <a:bodyPr lIns="137159" tIns="137159" rIns="137159" bIns="137159" anchor="ctr"/>
          <a:lstStyle/>
          <a:p>
            <a:pPr algn="ctr">
              <a:defRPr sz="4400">
                <a:solidFill>
                  <a:srgbClr val="FFFFFF"/>
                </a:solidFill>
              </a:defRPr>
            </a:pPr>
          </a:p>
        </p:txBody>
      </p:sp>
      <p:sp>
        <p:nvSpPr>
          <p:cNvPr id="148" name="Copy Goes Here"/>
          <p:cNvSpPr txBox="1"/>
          <p:nvPr>
            <p:ph type="title" hasCustomPrompt="1"/>
          </p:nvPr>
        </p:nvSpPr>
        <p:spPr>
          <a:xfrm>
            <a:off x="25307363" y="7486767"/>
            <a:ext cx="10165978" cy="1449255"/>
          </a:xfrm>
          <a:prstGeom prst="rect">
            <a:avLst/>
          </a:prstGeom>
        </p:spPr>
        <p:txBody>
          <a:bodyPr lIns="152787" tIns="152787" rIns="152787" bIns="152787"/>
          <a:lstStyle>
            <a:lvl1pPr algn="ctr">
              <a:defRPr sz="7200">
                <a:solidFill>
                  <a:srgbClr val="FFFFFF"/>
                </a:solidFill>
              </a:defRPr>
            </a:lvl1pPr>
          </a:lstStyle>
          <a:p>
            <a:pPr/>
            <a:r>
              <a:t>Copy Goes Here</a:t>
            </a:r>
          </a:p>
        </p:txBody>
      </p:sp>
      <p:sp>
        <p:nvSpPr>
          <p:cNvPr id="149" name="Body Level One…"/>
          <p:cNvSpPr txBox="1"/>
          <p:nvPr>
            <p:ph type="body" sz="quarter" idx="1" hasCustomPrompt="1"/>
          </p:nvPr>
        </p:nvSpPr>
        <p:spPr>
          <a:xfrm>
            <a:off x="25307363" y="10287000"/>
            <a:ext cx="10165978" cy="1324743"/>
          </a:xfrm>
          <a:prstGeom prst="rect">
            <a:avLst/>
          </a:prstGeom>
        </p:spPr>
        <p:txBody>
          <a:bodyPr>
            <a:normAutofit fontScale="100000" lnSpcReduction="0"/>
          </a:bodyPr>
          <a:lstStyle>
            <a:lvl1pPr marL="0" indent="0" algn="ctr">
              <a:lnSpc>
                <a:spcPct val="114000"/>
              </a:lnSpc>
              <a:buSzTx/>
              <a:buFontTx/>
              <a:buNone/>
              <a:defRPr>
                <a:solidFill>
                  <a:srgbClr val="FFFFFF"/>
                </a:solidFill>
              </a:defRPr>
            </a:lvl1pPr>
            <a:lvl2pPr algn="ctr">
              <a:lnSpc>
                <a:spcPct val="114000"/>
              </a:lnSpc>
              <a:buFontTx/>
              <a:defRPr>
                <a:solidFill>
                  <a:srgbClr val="FFFFFF"/>
                </a:solidFill>
              </a:defRPr>
            </a:lvl2pPr>
            <a:lvl3pPr algn="ctr">
              <a:lnSpc>
                <a:spcPct val="114000"/>
              </a:lnSpc>
              <a:buFontTx/>
              <a:defRPr>
                <a:solidFill>
                  <a:srgbClr val="FFFFFF"/>
                </a:solidFill>
              </a:defRPr>
            </a:lvl3pPr>
            <a:lvl4pPr algn="ctr">
              <a:lnSpc>
                <a:spcPct val="114000"/>
              </a:lnSpc>
              <a:buFontTx/>
              <a:defRPr>
                <a:solidFill>
                  <a:srgbClr val="FFFFFF"/>
                </a:solidFill>
              </a:defRPr>
            </a:lvl4pPr>
            <a:lvl5pPr algn="ctr">
              <a:lnSpc>
                <a:spcPct val="114000"/>
              </a:lnSpc>
              <a:buFontTx/>
              <a:defRPr>
                <a:solidFill>
                  <a:srgbClr val="FFFFFF"/>
                </a:solidFill>
              </a:defRPr>
            </a:lvl5pPr>
          </a:lstStyle>
          <a:p>
            <a:pPr/>
            <a:r>
              <a:t>Supporting text goes here</a:t>
            </a:r>
          </a:p>
          <a:p>
            <a:pPr lvl="1"/>
            <a:r>
              <a:t/>
            </a:r>
          </a:p>
          <a:p>
            <a:pPr lvl="2"/>
            <a:r>
              <a:t/>
            </a:r>
          </a:p>
          <a:p>
            <a:pPr lvl="3"/>
            <a:r>
              <a:t/>
            </a:r>
          </a:p>
          <a:p>
            <a:pPr lvl="4"/>
            <a:r>
              <a:t/>
            </a:r>
          </a:p>
        </p:txBody>
      </p:sp>
      <p:pic>
        <p:nvPicPr>
          <p:cNvPr id="150" name="Picture 4" descr="Picture 4"/>
          <p:cNvPicPr>
            <a:picLocks noChangeAspect="1"/>
          </p:cNvPicPr>
          <p:nvPr/>
        </p:nvPicPr>
        <p:blipFill>
          <a:blip r:embed="rId2">
            <a:extLst/>
          </a:blip>
          <a:stretch>
            <a:fillRect/>
          </a:stretch>
        </p:blipFill>
        <p:spPr>
          <a:xfrm>
            <a:off x="34232862" y="18392232"/>
            <a:ext cx="1294264" cy="1294264"/>
          </a:xfrm>
          <a:prstGeom prst="rect">
            <a:avLst/>
          </a:prstGeom>
          <a:ln w="12700">
            <a:miter lim="400000"/>
          </a:ln>
        </p:spPr>
      </p:pic>
      <p:sp>
        <p:nvSpPr>
          <p:cNvPr id="1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and Photo Right">
    <p:spTree>
      <p:nvGrpSpPr>
        <p:cNvPr id="1" name=""/>
        <p:cNvGrpSpPr/>
        <p:nvPr/>
      </p:nvGrpSpPr>
      <p:grpSpPr>
        <a:xfrm>
          <a:off x="0" y="0"/>
          <a:ext cx="0" cy="0"/>
          <a:chOff x="0" y="0"/>
          <a:chExt cx="0" cy="0"/>
        </a:xfrm>
      </p:grpSpPr>
      <p:sp>
        <p:nvSpPr>
          <p:cNvPr id="158" name="Headline Copy Goes Here"/>
          <p:cNvSpPr txBox="1"/>
          <p:nvPr>
            <p:ph type="title" hasCustomPrompt="1"/>
          </p:nvPr>
        </p:nvSpPr>
        <p:spPr>
          <a:xfrm>
            <a:off x="1645797" y="2600636"/>
            <a:ext cx="12871072" cy="4953664"/>
          </a:xfrm>
          <a:prstGeom prst="rect">
            <a:avLst/>
          </a:prstGeom>
        </p:spPr>
        <p:txBody>
          <a:bodyPr anchor="t"/>
          <a:lstStyle/>
          <a:p>
            <a:pPr/>
            <a:r>
              <a:t>Headline Copy Goes Here</a:t>
            </a:r>
          </a:p>
        </p:txBody>
      </p:sp>
      <p:sp>
        <p:nvSpPr>
          <p:cNvPr id="159" name="Body Level One…"/>
          <p:cNvSpPr txBox="1"/>
          <p:nvPr>
            <p:ph type="body" sz="quarter" idx="1"/>
          </p:nvPr>
        </p:nvSpPr>
        <p:spPr>
          <a:xfrm>
            <a:off x="1645797" y="8079516"/>
            <a:ext cx="12871068" cy="5230392"/>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60" name="Picture Placeholder 9"/>
          <p:cNvSpPr/>
          <p:nvPr>
            <p:ph type="pic" idx="21"/>
          </p:nvPr>
        </p:nvSpPr>
        <p:spPr>
          <a:xfrm>
            <a:off x="16162658" y="0"/>
            <a:ext cx="20413341" cy="20574000"/>
          </a:xfrm>
          <a:prstGeom prst="rect">
            <a:avLst/>
          </a:prstGeom>
          <a:ln w="12700"/>
        </p:spPr>
        <p:txBody>
          <a:bodyPr lIns="91439" tIns="45719" rIns="91439" bIns="45719"/>
          <a:lstStyle/>
          <a:p>
            <a:pPr/>
          </a:p>
        </p:txBody>
      </p:sp>
      <p:sp>
        <p:nvSpPr>
          <p:cNvPr id="1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and Photo Left">
    <p:spTree>
      <p:nvGrpSpPr>
        <p:cNvPr id="1" name=""/>
        <p:cNvGrpSpPr/>
        <p:nvPr/>
      </p:nvGrpSpPr>
      <p:grpSpPr>
        <a:xfrm>
          <a:off x="0" y="0"/>
          <a:ext cx="0" cy="0"/>
          <a:chOff x="0" y="0"/>
          <a:chExt cx="0" cy="0"/>
        </a:xfrm>
      </p:grpSpPr>
      <p:sp>
        <p:nvSpPr>
          <p:cNvPr id="168" name="Headline Copy Goes Here"/>
          <p:cNvSpPr txBox="1"/>
          <p:nvPr>
            <p:ph type="title" hasCustomPrompt="1"/>
          </p:nvPr>
        </p:nvSpPr>
        <p:spPr>
          <a:xfrm>
            <a:off x="22059141" y="2600636"/>
            <a:ext cx="12871073" cy="4953664"/>
          </a:xfrm>
          <a:prstGeom prst="rect">
            <a:avLst/>
          </a:prstGeom>
        </p:spPr>
        <p:txBody>
          <a:bodyPr anchor="t"/>
          <a:lstStyle/>
          <a:p>
            <a:pPr/>
            <a:r>
              <a:t>Headline Copy Goes Here</a:t>
            </a:r>
          </a:p>
        </p:txBody>
      </p:sp>
      <p:sp>
        <p:nvSpPr>
          <p:cNvPr id="169" name="Body Level One…"/>
          <p:cNvSpPr txBox="1"/>
          <p:nvPr>
            <p:ph type="body" sz="quarter" idx="1"/>
          </p:nvPr>
        </p:nvSpPr>
        <p:spPr>
          <a:xfrm>
            <a:off x="22059137" y="8079516"/>
            <a:ext cx="12871069" cy="5230392"/>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70" name="Picture Placeholder 9"/>
          <p:cNvSpPr/>
          <p:nvPr>
            <p:ph type="pic" idx="21"/>
          </p:nvPr>
        </p:nvSpPr>
        <p:spPr>
          <a:xfrm>
            <a:off x="6" y="0"/>
            <a:ext cx="20413341" cy="20574000"/>
          </a:xfrm>
          <a:prstGeom prst="rect">
            <a:avLst/>
          </a:prstGeom>
          <a:ln w="12700"/>
        </p:spPr>
        <p:txBody>
          <a:bodyPr lIns="91439" tIns="45719" rIns="91439" bIns="45719"/>
          <a:lstStyle/>
          <a:p>
            <a:pPr/>
          </a:p>
        </p:txBody>
      </p:sp>
      <p:sp>
        <p:nvSpPr>
          <p:cNvPr id="1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and Header">
    <p:spTree>
      <p:nvGrpSpPr>
        <p:cNvPr id="1" name=""/>
        <p:cNvGrpSpPr/>
        <p:nvPr/>
      </p:nvGrpSpPr>
      <p:grpSpPr>
        <a:xfrm>
          <a:off x="0" y="0"/>
          <a:ext cx="0" cy="0"/>
          <a:chOff x="0" y="0"/>
          <a:chExt cx="0" cy="0"/>
        </a:xfrm>
      </p:grpSpPr>
      <p:sp>
        <p:nvSpPr>
          <p:cNvPr id="178" name="Picture Placeholder 2"/>
          <p:cNvSpPr/>
          <p:nvPr>
            <p:ph type="pic" idx="21"/>
          </p:nvPr>
        </p:nvSpPr>
        <p:spPr>
          <a:xfrm>
            <a:off x="0" y="0"/>
            <a:ext cx="36576000" cy="16943295"/>
          </a:xfrm>
          <a:prstGeom prst="rect">
            <a:avLst/>
          </a:prstGeom>
          <a:ln w="12700"/>
        </p:spPr>
        <p:txBody>
          <a:bodyPr lIns="91439" tIns="45719" rIns="91439" bIns="45719"/>
          <a:lstStyle/>
          <a:p>
            <a:pPr/>
          </a:p>
        </p:txBody>
      </p:sp>
      <p:sp>
        <p:nvSpPr>
          <p:cNvPr id="179" name="Headline Copy Here"/>
          <p:cNvSpPr txBox="1"/>
          <p:nvPr>
            <p:ph type="title" hasCustomPrompt="1"/>
          </p:nvPr>
        </p:nvSpPr>
        <p:spPr>
          <a:xfrm>
            <a:off x="1059947" y="17615391"/>
            <a:ext cx="34456106" cy="2099434"/>
          </a:xfrm>
          <a:prstGeom prst="rect">
            <a:avLst/>
          </a:prstGeom>
        </p:spPr>
        <p:txBody>
          <a:bodyPr lIns="152787" tIns="152787" rIns="152787" bIns="152787" anchor="t"/>
          <a:lstStyle>
            <a:lvl1pPr>
              <a:defRPr sz="11200"/>
            </a:lvl1pPr>
          </a:lstStyle>
          <a:p>
            <a:pPr/>
            <a:r>
              <a:t>Headline Copy Here</a:t>
            </a:r>
          </a:p>
        </p:txBody>
      </p:sp>
      <p:sp>
        <p:nvSpPr>
          <p:cNvPr id="1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ull Photo">
    <p:spTree>
      <p:nvGrpSpPr>
        <p:cNvPr id="1" name=""/>
        <p:cNvGrpSpPr/>
        <p:nvPr/>
      </p:nvGrpSpPr>
      <p:grpSpPr>
        <a:xfrm>
          <a:off x="0" y="0"/>
          <a:ext cx="0" cy="0"/>
          <a:chOff x="0" y="0"/>
          <a:chExt cx="0" cy="0"/>
        </a:xfrm>
      </p:grpSpPr>
      <p:sp>
        <p:nvSpPr>
          <p:cNvPr id="187" name="Picture Placeholder 3"/>
          <p:cNvSpPr/>
          <p:nvPr>
            <p:ph type="pic" idx="21"/>
          </p:nvPr>
        </p:nvSpPr>
        <p:spPr>
          <a:xfrm>
            <a:off x="0" y="0"/>
            <a:ext cx="36576000" cy="20574000"/>
          </a:xfrm>
          <a:prstGeom prst="rect">
            <a:avLst/>
          </a:prstGeom>
          <a:ln w="12700"/>
        </p:spPr>
        <p:txBody>
          <a:bodyPr lIns="91439" tIns="45719" rIns="91439" bIns="45719"/>
          <a:lstStyle/>
          <a:p>
            <a:pPr/>
          </a:p>
        </p:txBody>
      </p:sp>
      <p:sp>
        <p:nvSpPr>
          <p:cNvPr id="1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hart and Content">
    <p:spTree>
      <p:nvGrpSpPr>
        <p:cNvPr id="1" name=""/>
        <p:cNvGrpSpPr/>
        <p:nvPr/>
      </p:nvGrpSpPr>
      <p:grpSpPr>
        <a:xfrm>
          <a:off x="0" y="0"/>
          <a:ext cx="0" cy="0"/>
          <a:chOff x="0" y="0"/>
          <a:chExt cx="0" cy="0"/>
        </a:xfrm>
      </p:grpSpPr>
      <p:sp>
        <p:nvSpPr>
          <p:cNvPr id="195" name="Title Text"/>
          <p:cNvSpPr txBox="1"/>
          <p:nvPr>
            <p:ph type="title"/>
          </p:nvPr>
        </p:nvSpPr>
        <p:spPr>
          <a:xfrm>
            <a:off x="24220667" y="6134796"/>
            <a:ext cx="10692790" cy="3442494"/>
          </a:xfrm>
          <a:prstGeom prst="rect">
            <a:avLst/>
          </a:prstGeom>
        </p:spPr>
        <p:txBody>
          <a:bodyPr lIns="152787" tIns="152787" rIns="152787" bIns="152787" anchor="t"/>
          <a:lstStyle>
            <a:lvl1pPr>
              <a:defRPr sz="9600"/>
            </a:lvl1pPr>
          </a:lstStyle>
          <a:p>
            <a:pPr/>
            <a:r>
              <a:t>Title Text</a:t>
            </a:r>
          </a:p>
        </p:txBody>
      </p:sp>
      <p:sp>
        <p:nvSpPr>
          <p:cNvPr id="196" name="Body Level One…"/>
          <p:cNvSpPr txBox="1"/>
          <p:nvPr>
            <p:ph type="body" sz="quarter" idx="1"/>
          </p:nvPr>
        </p:nvSpPr>
        <p:spPr>
          <a:xfrm>
            <a:off x="24220667" y="9872243"/>
            <a:ext cx="10692790" cy="1319977"/>
          </a:xfrm>
          <a:prstGeom prst="rect">
            <a:avLst/>
          </a:prstGeom>
        </p:spPr>
        <p:txBody>
          <a:bodyPr>
            <a:normAutofit fontScale="100000" lnSpcReduction="0"/>
          </a:bodyPr>
          <a:lstStyle>
            <a:lvl1pPr marL="0" indent="0">
              <a:lnSpc>
                <a:spcPct val="114000"/>
              </a:lnSpc>
              <a:buSzTx/>
              <a:buFontTx/>
              <a:buNone/>
            </a:lvl1pPr>
            <a:lvl2pPr>
              <a:lnSpc>
                <a:spcPct val="114000"/>
              </a:lnSpc>
              <a:buFontTx/>
            </a:lvl2pPr>
            <a:lvl3pPr>
              <a:lnSpc>
                <a:spcPct val="114000"/>
              </a:lnSpc>
              <a:buFontTx/>
            </a:lvl3pPr>
            <a:lvl4pPr>
              <a:lnSpc>
                <a:spcPct val="114000"/>
              </a:lnSpc>
              <a:buFontTx/>
            </a:lvl4pPr>
            <a:lvl5pPr>
              <a:lnSpc>
                <a:spcPct val="114000"/>
              </a:lnSpc>
              <a:buFontTx/>
            </a:lvl5pPr>
          </a:lstStyle>
          <a:p>
            <a:pPr/>
            <a:r>
              <a:t>Body Level One</a:t>
            </a:r>
          </a:p>
          <a:p>
            <a:pPr lvl="1"/>
            <a:r>
              <a:t>Body Level Two</a:t>
            </a:r>
          </a:p>
          <a:p>
            <a:pPr lvl="2"/>
            <a:r>
              <a:t>Body Level Three</a:t>
            </a:r>
          </a:p>
          <a:p>
            <a:pPr lvl="3"/>
            <a:r>
              <a:t>Body Level Four</a:t>
            </a:r>
          </a:p>
          <a:p>
            <a:pPr lvl="4"/>
            <a:r>
              <a:t>Body Level Five</a:t>
            </a:r>
          </a:p>
        </p:txBody>
      </p:sp>
      <p:grpSp>
        <p:nvGrpSpPr>
          <p:cNvPr id="201" name="Group 4"/>
          <p:cNvGrpSpPr/>
          <p:nvPr/>
        </p:nvGrpSpPr>
        <p:grpSpPr>
          <a:xfrm>
            <a:off x="-2" y="19515046"/>
            <a:ext cx="36576007" cy="1058962"/>
            <a:chOff x="-1" y="0"/>
            <a:chExt cx="36576006" cy="1058961"/>
          </a:xfrm>
        </p:grpSpPr>
        <p:sp>
          <p:nvSpPr>
            <p:cNvPr id="197" name="Rectangle 5"/>
            <p:cNvSpPr/>
            <p:nvPr/>
          </p:nvSpPr>
          <p:spPr>
            <a:xfrm>
              <a:off x="-2" y="-1"/>
              <a:ext cx="36576007" cy="1058954"/>
            </a:xfrm>
            <a:prstGeom prst="rect">
              <a:avLst/>
            </a:prstGeom>
            <a:solidFill>
              <a:srgbClr val="1E4D2B"/>
            </a:solidFill>
            <a:ln w="12700" cap="flat">
              <a:noFill/>
              <a:miter lim="400000"/>
            </a:ln>
            <a:effectLst/>
          </p:spPr>
          <p:txBody>
            <a:bodyPr wrap="square" lIns="137159" tIns="137159" rIns="137159" bIns="137159" numCol="1" anchor="ctr">
              <a:noAutofit/>
            </a:bodyPr>
            <a:lstStyle/>
            <a:p>
              <a:pPr algn="ctr">
                <a:defRPr sz="4400">
                  <a:solidFill>
                    <a:srgbClr val="FFFFFF"/>
                  </a:solidFill>
                </a:defRPr>
              </a:pPr>
            </a:p>
          </p:txBody>
        </p:sp>
        <p:pic>
          <p:nvPicPr>
            <p:cNvPr id="198" name="Picture 6" descr="Picture 6"/>
            <p:cNvPicPr>
              <a:picLocks noChangeAspect="1"/>
            </p:cNvPicPr>
            <p:nvPr/>
          </p:nvPicPr>
          <p:blipFill>
            <a:blip r:embed="rId2">
              <a:extLst/>
            </a:blip>
            <a:stretch>
              <a:fillRect/>
            </a:stretch>
          </p:blipFill>
          <p:spPr>
            <a:xfrm>
              <a:off x="403032" y="2"/>
              <a:ext cx="4734417" cy="1058957"/>
            </a:xfrm>
            <a:prstGeom prst="rect">
              <a:avLst/>
            </a:prstGeom>
            <a:ln w="12700" cap="flat">
              <a:noFill/>
              <a:miter lim="400000"/>
            </a:ln>
            <a:effectLst/>
          </p:spPr>
        </p:pic>
        <p:sp>
          <p:nvSpPr>
            <p:cNvPr id="199" name="Rectangle 7"/>
            <p:cNvSpPr/>
            <p:nvPr/>
          </p:nvSpPr>
          <p:spPr>
            <a:xfrm>
              <a:off x="-2" y="2"/>
              <a:ext cx="36576007" cy="1058953"/>
            </a:xfrm>
            <a:prstGeom prst="rect">
              <a:avLst/>
            </a:prstGeom>
            <a:solidFill>
              <a:srgbClr val="1E4D2B"/>
            </a:solidFill>
            <a:ln w="12700" cap="flat">
              <a:noFill/>
              <a:miter lim="400000"/>
            </a:ln>
            <a:effectLst/>
          </p:spPr>
          <p:txBody>
            <a:bodyPr wrap="square" lIns="137159" tIns="137159" rIns="137159" bIns="137159" numCol="1" anchor="ctr">
              <a:noAutofit/>
            </a:bodyPr>
            <a:lstStyle/>
            <a:p>
              <a:pPr algn="ctr">
                <a:defRPr sz="4400">
                  <a:solidFill>
                    <a:srgbClr val="FFFFFF"/>
                  </a:solidFill>
                </a:defRPr>
              </a:pPr>
            </a:p>
          </p:txBody>
        </p:sp>
        <p:pic>
          <p:nvPicPr>
            <p:cNvPr id="200" name="Picture 8" descr="Picture 8"/>
            <p:cNvPicPr>
              <a:picLocks noChangeAspect="1"/>
            </p:cNvPicPr>
            <p:nvPr/>
          </p:nvPicPr>
          <p:blipFill>
            <a:blip r:embed="rId2">
              <a:extLst/>
            </a:blip>
            <a:stretch>
              <a:fillRect/>
            </a:stretch>
          </p:blipFill>
          <p:spPr>
            <a:xfrm>
              <a:off x="403032" y="5"/>
              <a:ext cx="4734417" cy="1058957"/>
            </a:xfrm>
            <a:prstGeom prst="rect">
              <a:avLst/>
            </a:prstGeom>
            <a:ln w="12700" cap="flat">
              <a:noFill/>
              <a:miter lim="400000"/>
            </a:ln>
            <a:effectLst/>
          </p:spPr>
        </p:pic>
      </p:grpSp>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White">
    <p:spTree>
      <p:nvGrpSpPr>
        <p:cNvPr id="1" name=""/>
        <p:cNvGrpSpPr/>
        <p:nvPr/>
      </p:nvGrpSpPr>
      <p:grpSpPr>
        <a:xfrm>
          <a:off x="0" y="0"/>
          <a:ext cx="0" cy="0"/>
          <a:chOff x="0" y="0"/>
          <a:chExt cx="0" cy="0"/>
        </a:xfrm>
      </p:grpSpPr>
      <p:sp>
        <p:nvSpPr>
          <p:cNvPr id="2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Green Dots UnitID">
    <p:bg>
      <p:bgPr>
        <a:solidFill>
          <a:srgbClr val="1E4D2B"/>
        </a:solidFill>
      </p:bgPr>
    </p:bg>
    <p:spTree>
      <p:nvGrpSpPr>
        <p:cNvPr id="1" name=""/>
        <p:cNvGrpSpPr/>
        <p:nvPr/>
      </p:nvGrpSpPr>
      <p:grpSpPr>
        <a:xfrm>
          <a:off x="0" y="0"/>
          <a:ext cx="0" cy="0"/>
          <a:chOff x="0" y="0"/>
          <a:chExt cx="0" cy="0"/>
        </a:xfrm>
      </p:grpSpPr>
      <p:pic>
        <p:nvPicPr>
          <p:cNvPr id="28" name="Picture 7" descr="Picture 7"/>
          <p:cNvPicPr>
            <a:picLocks noChangeAspect="1"/>
          </p:cNvPicPr>
          <p:nvPr/>
        </p:nvPicPr>
        <p:blipFill>
          <a:blip r:embed="rId2">
            <a:extLst/>
          </a:blip>
          <a:srcRect l="0" t="29516" r="52955" b="10579"/>
          <a:stretch>
            <a:fillRect/>
          </a:stretch>
        </p:blipFill>
        <p:spPr>
          <a:xfrm>
            <a:off x="20689797" y="3"/>
            <a:ext cx="15886207" cy="20574001"/>
          </a:xfrm>
          <a:prstGeom prst="rect">
            <a:avLst/>
          </a:prstGeom>
          <a:ln w="12700">
            <a:miter lim="400000"/>
          </a:ln>
        </p:spPr>
      </p:pic>
      <p:sp>
        <p:nvSpPr>
          <p:cNvPr id="29" name="Body Level One…"/>
          <p:cNvSpPr txBox="1"/>
          <p:nvPr>
            <p:ph type="body" sz="half" idx="1" hasCustomPrompt="1"/>
          </p:nvPr>
        </p:nvSpPr>
        <p:spPr>
          <a:xfrm>
            <a:off x="1662552" y="7135310"/>
            <a:ext cx="33250907" cy="5442259"/>
          </a:xfrm>
          <a:prstGeom prst="rect">
            <a:avLst/>
          </a:prstGeom>
        </p:spPr>
        <p:txBody>
          <a:bodyPr>
            <a:normAutofit fontScale="100000" lnSpcReduction="0"/>
          </a:bodyPr>
          <a:lstStyle>
            <a:lvl1pPr marL="0" indent="0">
              <a:lnSpc>
                <a:spcPct val="100000"/>
              </a:lnSpc>
              <a:spcBef>
                <a:spcPts val="0"/>
              </a:spcBef>
              <a:buSzTx/>
              <a:buFontTx/>
              <a:buNone/>
              <a:defRPr sz="15600">
                <a:solidFill>
                  <a:srgbClr val="FFFFFF"/>
                </a:solidFill>
              </a:defRPr>
            </a:lvl1pPr>
            <a:lvl2pPr marL="0" indent="617339">
              <a:lnSpc>
                <a:spcPct val="100000"/>
              </a:lnSpc>
              <a:spcBef>
                <a:spcPts val="0"/>
              </a:spcBef>
              <a:buSzTx/>
              <a:buFontTx/>
              <a:buNone/>
              <a:defRPr sz="15600">
                <a:solidFill>
                  <a:srgbClr val="FFFFFF"/>
                </a:solidFill>
              </a:defRPr>
            </a:lvl2pPr>
            <a:lvl3pPr marL="0" indent="1234682">
              <a:lnSpc>
                <a:spcPct val="100000"/>
              </a:lnSpc>
              <a:spcBef>
                <a:spcPts val="0"/>
              </a:spcBef>
              <a:buSzTx/>
              <a:buFontTx/>
              <a:buNone/>
              <a:defRPr sz="15600">
                <a:solidFill>
                  <a:srgbClr val="FFFFFF"/>
                </a:solidFill>
              </a:defRPr>
            </a:lvl3pPr>
            <a:lvl4pPr marL="0" indent="1852023">
              <a:lnSpc>
                <a:spcPct val="100000"/>
              </a:lnSpc>
              <a:spcBef>
                <a:spcPts val="0"/>
              </a:spcBef>
              <a:buSzTx/>
              <a:buFontTx/>
              <a:buNone/>
              <a:defRPr sz="15600">
                <a:solidFill>
                  <a:srgbClr val="FFFFFF"/>
                </a:solidFill>
              </a:defRPr>
            </a:lvl4pPr>
            <a:lvl5pPr marL="0" indent="2469365">
              <a:lnSpc>
                <a:spcPct val="100000"/>
              </a:lnSpc>
              <a:spcBef>
                <a:spcPts val="0"/>
              </a:spcBef>
              <a:buSzTx/>
              <a:buFontTx/>
              <a:buNone/>
              <a:defRPr sz="15600">
                <a:solidFill>
                  <a:srgbClr val="FFFFFF"/>
                </a:solidFill>
              </a:defRPr>
            </a:lvl5pPr>
          </a:lstStyle>
          <a:p>
            <a:pPr/>
            <a:r>
              <a:t>Title of Presentation Goes Here</a:t>
            </a:r>
          </a:p>
          <a:p>
            <a:pPr lvl="1"/>
            <a:r>
              <a:t/>
            </a:r>
          </a:p>
          <a:p>
            <a:pPr lvl="2"/>
            <a:r>
              <a:t/>
            </a:r>
          </a:p>
          <a:p>
            <a:pPr lvl="3"/>
            <a:r>
              <a:t/>
            </a:r>
          </a:p>
          <a:p>
            <a:pPr lvl="4"/>
            <a:r>
              <a:t/>
            </a:r>
          </a:p>
        </p:txBody>
      </p:sp>
      <p:sp>
        <p:nvSpPr>
          <p:cNvPr id="30" name="Text Placeholder 10"/>
          <p:cNvSpPr/>
          <p:nvPr>
            <p:ph type="body" sz="quarter" idx="21" hasCustomPrompt="1"/>
          </p:nvPr>
        </p:nvSpPr>
        <p:spPr>
          <a:xfrm>
            <a:off x="1662548" y="14212884"/>
            <a:ext cx="33250905" cy="1264579"/>
          </a:xfrm>
          <a:prstGeom prst="rect">
            <a:avLst/>
          </a:prstGeom>
        </p:spPr>
        <p:txBody>
          <a:bodyPr>
            <a:normAutofit fontScale="100000" lnSpcReduction="0"/>
          </a:bodyPr>
          <a:lstStyle>
            <a:lvl1pPr marL="0" indent="0">
              <a:buSzTx/>
              <a:buFontTx/>
              <a:buNone/>
              <a:defRPr sz="4000">
                <a:solidFill>
                  <a:srgbClr val="FFFFFF"/>
                </a:solidFill>
              </a:defRPr>
            </a:lvl1pPr>
          </a:lstStyle>
          <a:p>
            <a:pPr/>
            <a:r>
              <a:t>Subheadline, name or date goes here</a:t>
            </a:r>
          </a:p>
        </p:txBody>
      </p:sp>
      <p:sp>
        <p:nvSpPr>
          <p:cNvPr id="31" name="Straight Connector 2"/>
          <p:cNvSpPr/>
          <p:nvPr/>
        </p:nvSpPr>
        <p:spPr>
          <a:xfrm>
            <a:off x="1930613" y="13558835"/>
            <a:ext cx="2411995" cy="1"/>
          </a:xfrm>
          <a:prstGeom prst="line">
            <a:avLst/>
          </a:prstGeom>
          <a:ln w="76200">
            <a:solidFill>
              <a:srgbClr val="C8C371"/>
            </a:solidFill>
          </a:ln>
        </p:spPr>
        <p:txBody>
          <a:bodyPr lIns="137159" tIns="137159" rIns="137159" bIns="137159"/>
          <a:lstStyle/>
          <a:p>
            <a:pPr/>
          </a:p>
        </p:txBody>
      </p:sp>
      <p:sp>
        <p:nvSpPr>
          <p:cNvPr id="32" name="Picture Placeholder 4"/>
          <p:cNvSpPr/>
          <p:nvPr>
            <p:ph type="pic" sz="quarter" idx="22"/>
          </p:nvPr>
        </p:nvSpPr>
        <p:spPr>
          <a:xfrm>
            <a:off x="26435332" y="18184055"/>
            <a:ext cx="8478114" cy="1355464"/>
          </a:xfrm>
          <a:prstGeom prst="rect">
            <a:avLst/>
          </a:prstGeom>
          <a:ln w="12700"/>
        </p:spPr>
        <p:txBody>
          <a:bodyPr lIns="91439" tIns="45719" rIns="91439" bIns="45719"/>
          <a:lstStyle/>
          <a:p>
            <a:pP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Footer">
    <p:spTree>
      <p:nvGrpSpPr>
        <p:cNvPr id="1" name=""/>
        <p:cNvGrpSpPr/>
        <p:nvPr/>
      </p:nvGrpSpPr>
      <p:grpSpPr>
        <a:xfrm>
          <a:off x="0" y="0"/>
          <a:ext cx="0" cy="0"/>
          <a:chOff x="0" y="0"/>
          <a:chExt cx="0" cy="0"/>
        </a:xfrm>
      </p:grpSpPr>
      <p:grpSp>
        <p:nvGrpSpPr>
          <p:cNvPr id="220" name="Group 4"/>
          <p:cNvGrpSpPr/>
          <p:nvPr/>
        </p:nvGrpSpPr>
        <p:grpSpPr>
          <a:xfrm>
            <a:off x="-2" y="19515046"/>
            <a:ext cx="36576007" cy="1058962"/>
            <a:chOff x="-1" y="0"/>
            <a:chExt cx="36576006" cy="1058961"/>
          </a:xfrm>
        </p:grpSpPr>
        <p:sp>
          <p:nvSpPr>
            <p:cNvPr id="216" name="Rectangle 5"/>
            <p:cNvSpPr/>
            <p:nvPr/>
          </p:nvSpPr>
          <p:spPr>
            <a:xfrm>
              <a:off x="-2" y="-1"/>
              <a:ext cx="36576007" cy="1058954"/>
            </a:xfrm>
            <a:prstGeom prst="rect">
              <a:avLst/>
            </a:prstGeom>
            <a:solidFill>
              <a:srgbClr val="1E4D2B"/>
            </a:solidFill>
            <a:ln w="12700" cap="flat">
              <a:noFill/>
              <a:miter lim="400000"/>
            </a:ln>
            <a:effectLst/>
          </p:spPr>
          <p:txBody>
            <a:bodyPr wrap="square" lIns="137159" tIns="137159" rIns="137159" bIns="137159" numCol="1" anchor="ctr">
              <a:noAutofit/>
            </a:bodyPr>
            <a:lstStyle/>
            <a:p>
              <a:pPr algn="ctr">
                <a:defRPr sz="4400">
                  <a:solidFill>
                    <a:srgbClr val="FFFFFF"/>
                  </a:solidFill>
                </a:defRPr>
              </a:pPr>
            </a:p>
          </p:txBody>
        </p:sp>
        <p:pic>
          <p:nvPicPr>
            <p:cNvPr id="217" name="Picture 6" descr="Picture 6"/>
            <p:cNvPicPr>
              <a:picLocks noChangeAspect="1"/>
            </p:cNvPicPr>
            <p:nvPr/>
          </p:nvPicPr>
          <p:blipFill>
            <a:blip r:embed="rId2">
              <a:extLst/>
            </a:blip>
            <a:stretch>
              <a:fillRect/>
            </a:stretch>
          </p:blipFill>
          <p:spPr>
            <a:xfrm>
              <a:off x="403032" y="2"/>
              <a:ext cx="4734417" cy="1058957"/>
            </a:xfrm>
            <a:prstGeom prst="rect">
              <a:avLst/>
            </a:prstGeom>
            <a:ln w="12700" cap="flat">
              <a:noFill/>
              <a:miter lim="400000"/>
            </a:ln>
            <a:effectLst/>
          </p:spPr>
        </p:pic>
        <p:sp>
          <p:nvSpPr>
            <p:cNvPr id="218" name="Rectangle 7"/>
            <p:cNvSpPr/>
            <p:nvPr/>
          </p:nvSpPr>
          <p:spPr>
            <a:xfrm>
              <a:off x="-2" y="2"/>
              <a:ext cx="36576007" cy="1058953"/>
            </a:xfrm>
            <a:prstGeom prst="rect">
              <a:avLst/>
            </a:prstGeom>
            <a:solidFill>
              <a:srgbClr val="1E4D2B"/>
            </a:solidFill>
            <a:ln w="12700" cap="flat">
              <a:noFill/>
              <a:miter lim="400000"/>
            </a:ln>
            <a:effectLst/>
          </p:spPr>
          <p:txBody>
            <a:bodyPr wrap="square" lIns="137159" tIns="137159" rIns="137159" bIns="137159" numCol="1" anchor="ctr">
              <a:noAutofit/>
            </a:bodyPr>
            <a:lstStyle/>
            <a:p>
              <a:pPr algn="ctr">
                <a:defRPr sz="4400">
                  <a:solidFill>
                    <a:srgbClr val="FFFFFF"/>
                  </a:solidFill>
                </a:defRPr>
              </a:pPr>
            </a:p>
          </p:txBody>
        </p:sp>
        <p:pic>
          <p:nvPicPr>
            <p:cNvPr id="219" name="Picture 8" descr="Picture 8"/>
            <p:cNvPicPr>
              <a:picLocks noChangeAspect="1"/>
            </p:cNvPicPr>
            <p:nvPr/>
          </p:nvPicPr>
          <p:blipFill>
            <a:blip r:embed="rId2">
              <a:extLst/>
            </a:blip>
            <a:stretch>
              <a:fillRect/>
            </a:stretch>
          </p:blipFill>
          <p:spPr>
            <a:xfrm>
              <a:off x="403032" y="5"/>
              <a:ext cx="4734417" cy="1058957"/>
            </a:xfrm>
            <a:prstGeom prst="rect">
              <a:avLst/>
            </a:prstGeom>
            <a:ln w="12700" cap="flat">
              <a:noFill/>
              <a:miter lim="400000"/>
            </a:ln>
            <a:effectLst/>
          </p:spPr>
        </p:pic>
      </p:grpSp>
      <p:sp>
        <p:nvSpPr>
          <p:cNvPr id="2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Green">
    <p:bg>
      <p:bgPr>
        <a:solidFill>
          <a:srgbClr val="1E4D2B"/>
        </a:solidFill>
      </p:bgPr>
    </p:bg>
    <p:spTree>
      <p:nvGrpSpPr>
        <p:cNvPr id="1" name=""/>
        <p:cNvGrpSpPr/>
        <p:nvPr/>
      </p:nvGrpSpPr>
      <p:grpSpPr>
        <a:xfrm>
          <a:off x="0" y="0"/>
          <a:ext cx="0" cy="0"/>
          <a:chOff x="0" y="0"/>
          <a:chExt cx="0" cy="0"/>
        </a:xfrm>
      </p:grpSpPr>
      <p:sp>
        <p:nvSpPr>
          <p:cNvPr id="2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losing Green Dots">
    <p:bg>
      <p:bgPr>
        <a:solidFill>
          <a:srgbClr val="1E4D2B"/>
        </a:solidFill>
      </p:bgPr>
    </p:bg>
    <p:spTree>
      <p:nvGrpSpPr>
        <p:cNvPr id="1" name=""/>
        <p:cNvGrpSpPr/>
        <p:nvPr/>
      </p:nvGrpSpPr>
      <p:grpSpPr>
        <a:xfrm>
          <a:off x="0" y="0"/>
          <a:ext cx="0" cy="0"/>
          <a:chOff x="0" y="0"/>
          <a:chExt cx="0" cy="0"/>
        </a:xfrm>
      </p:grpSpPr>
      <p:sp>
        <p:nvSpPr>
          <p:cNvPr id="235" name="Title 1"/>
          <p:cNvSpPr txBox="1"/>
          <p:nvPr/>
        </p:nvSpPr>
        <p:spPr>
          <a:xfrm>
            <a:off x="1930613" y="11355957"/>
            <a:ext cx="33250908" cy="2692578"/>
          </a:xfrm>
          <a:prstGeom prst="rect">
            <a:avLst/>
          </a:prstGeom>
          <a:ln w="25400">
            <a:miter lim="400000"/>
          </a:ln>
          <a:extLst>
            <a:ext uri="{C572A759-6A51-4108-AA02-DFA0A04FC94B}">
              <ma14:wrappingTextBoxFlag xmlns:ma14="http://schemas.microsoft.com/office/mac/drawingml/2011/main" val="1"/>
            </a:ext>
          </a:extLst>
        </p:spPr>
        <p:txBody>
          <a:bodyPr lIns="242046" tIns="242046" rIns="242046" bIns="242046" anchor="b">
            <a:spAutoFit/>
          </a:bodyPr>
          <a:lstStyle>
            <a:lvl1pPr defTabSz="1527876">
              <a:defRPr sz="15600">
                <a:solidFill>
                  <a:srgbClr val="FFFFFF"/>
                </a:solidFill>
              </a:defRPr>
            </a:lvl1pPr>
          </a:lstStyle>
          <a:p>
            <a:pPr/>
            <a:r>
              <a:t>Thank you!</a:t>
            </a:r>
          </a:p>
        </p:txBody>
      </p:sp>
      <p:pic>
        <p:nvPicPr>
          <p:cNvPr id="236" name="Picture 5" descr="Picture 5"/>
          <p:cNvPicPr>
            <a:picLocks noChangeAspect="1"/>
          </p:cNvPicPr>
          <p:nvPr/>
        </p:nvPicPr>
        <p:blipFill>
          <a:blip r:embed="rId2">
            <a:extLst/>
          </a:blip>
          <a:srcRect l="0" t="6239" r="31394" b="0"/>
          <a:stretch>
            <a:fillRect/>
          </a:stretch>
        </p:blipFill>
        <p:spPr>
          <a:xfrm>
            <a:off x="22253007" y="0"/>
            <a:ext cx="14322993" cy="20028204"/>
          </a:xfrm>
          <a:prstGeom prst="rect">
            <a:avLst/>
          </a:prstGeom>
          <a:ln w="12700">
            <a:miter lim="400000"/>
          </a:ln>
        </p:spPr>
      </p:pic>
      <p:sp>
        <p:nvSpPr>
          <p:cNvPr id="237" name="Straight Connector 12"/>
          <p:cNvSpPr/>
          <p:nvPr/>
        </p:nvSpPr>
        <p:spPr>
          <a:xfrm>
            <a:off x="2334026" y="15715002"/>
            <a:ext cx="2411995" cy="1"/>
          </a:xfrm>
          <a:prstGeom prst="line">
            <a:avLst/>
          </a:prstGeom>
          <a:ln w="76200">
            <a:solidFill>
              <a:srgbClr val="C8C371"/>
            </a:solidFill>
          </a:ln>
        </p:spPr>
        <p:txBody>
          <a:bodyPr lIns="137159" tIns="137159" rIns="137159" bIns="137159"/>
          <a:lstStyle/>
          <a:p>
            <a:pPr/>
          </a:p>
        </p:txBody>
      </p:sp>
      <p:pic>
        <p:nvPicPr>
          <p:cNvPr id="238" name="Picture 6" descr="Picture 6"/>
          <p:cNvPicPr>
            <a:picLocks noChangeAspect="1"/>
          </p:cNvPicPr>
          <p:nvPr/>
        </p:nvPicPr>
        <p:blipFill>
          <a:blip r:embed="rId3">
            <a:extLst/>
          </a:blip>
          <a:stretch>
            <a:fillRect/>
          </a:stretch>
        </p:blipFill>
        <p:spPr>
          <a:xfrm>
            <a:off x="2001809" y="16731899"/>
            <a:ext cx="9318815" cy="2084359"/>
          </a:xfrm>
          <a:prstGeom prst="rect">
            <a:avLst/>
          </a:prstGeom>
          <a:ln w="12700">
            <a:miter lim="400000"/>
          </a:ln>
        </p:spPr>
      </p:pic>
      <p:sp>
        <p:nvSpPr>
          <p:cNvPr id="2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losing Green Ram">
    <p:bg>
      <p:bgPr>
        <a:solidFill>
          <a:srgbClr val="1E4D2B"/>
        </a:solidFill>
      </p:bgPr>
    </p:bg>
    <p:spTree>
      <p:nvGrpSpPr>
        <p:cNvPr id="1" name=""/>
        <p:cNvGrpSpPr/>
        <p:nvPr/>
      </p:nvGrpSpPr>
      <p:grpSpPr>
        <a:xfrm>
          <a:off x="0" y="0"/>
          <a:ext cx="0" cy="0"/>
          <a:chOff x="0" y="0"/>
          <a:chExt cx="0" cy="0"/>
        </a:xfrm>
      </p:grpSpPr>
      <p:sp>
        <p:nvSpPr>
          <p:cNvPr id="246" name="Title 1"/>
          <p:cNvSpPr txBox="1"/>
          <p:nvPr/>
        </p:nvSpPr>
        <p:spPr>
          <a:xfrm>
            <a:off x="1930613" y="11355957"/>
            <a:ext cx="33250908" cy="2692578"/>
          </a:xfrm>
          <a:prstGeom prst="rect">
            <a:avLst/>
          </a:prstGeom>
          <a:ln w="25400">
            <a:miter lim="400000"/>
          </a:ln>
          <a:extLst>
            <a:ext uri="{C572A759-6A51-4108-AA02-DFA0A04FC94B}">
              <ma14:wrappingTextBoxFlag xmlns:ma14="http://schemas.microsoft.com/office/mac/drawingml/2011/main" val="1"/>
            </a:ext>
          </a:extLst>
        </p:spPr>
        <p:txBody>
          <a:bodyPr lIns="242046" tIns="242046" rIns="242046" bIns="242046" anchor="b">
            <a:spAutoFit/>
          </a:bodyPr>
          <a:lstStyle>
            <a:lvl1pPr defTabSz="1527876">
              <a:defRPr sz="15600">
                <a:solidFill>
                  <a:srgbClr val="FFFFFF"/>
                </a:solidFill>
              </a:defRPr>
            </a:lvl1pPr>
          </a:lstStyle>
          <a:p>
            <a:pPr/>
            <a:r>
              <a:t>Thank you</a:t>
            </a:r>
          </a:p>
        </p:txBody>
      </p:sp>
      <p:sp>
        <p:nvSpPr>
          <p:cNvPr id="247" name="Straight Connector 12"/>
          <p:cNvSpPr/>
          <p:nvPr/>
        </p:nvSpPr>
        <p:spPr>
          <a:xfrm>
            <a:off x="2334026" y="15715002"/>
            <a:ext cx="2411995" cy="1"/>
          </a:xfrm>
          <a:prstGeom prst="line">
            <a:avLst/>
          </a:prstGeom>
          <a:ln w="76200">
            <a:solidFill>
              <a:srgbClr val="C8C371"/>
            </a:solidFill>
          </a:ln>
        </p:spPr>
        <p:txBody>
          <a:bodyPr lIns="137159" tIns="137159" rIns="137159" bIns="137159"/>
          <a:lstStyle/>
          <a:p>
            <a:pPr/>
          </a:p>
        </p:txBody>
      </p:sp>
      <p:pic>
        <p:nvPicPr>
          <p:cNvPr id="248" name="Picture 6" descr="Picture 6"/>
          <p:cNvPicPr>
            <a:picLocks noChangeAspect="1"/>
          </p:cNvPicPr>
          <p:nvPr/>
        </p:nvPicPr>
        <p:blipFill>
          <a:blip r:embed="rId2">
            <a:extLst/>
          </a:blip>
          <a:stretch>
            <a:fillRect/>
          </a:stretch>
        </p:blipFill>
        <p:spPr>
          <a:xfrm>
            <a:off x="2001809" y="16731899"/>
            <a:ext cx="9318815" cy="2084359"/>
          </a:xfrm>
          <a:prstGeom prst="rect">
            <a:avLst/>
          </a:prstGeom>
          <a:ln w="12700">
            <a:miter lim="400000"/>
          </a:ln>
        </p:spPr>
      </p:pic>
      <p:pic>
        <p:nvPicPr>
          <p:cNvPr id="249" name="Picture 7" descr="Picture 7"/>
          <p:cNvPicPr>
            <a:picLocks noChangeAspect="1"/>
          </p:cNvPicPr>
          <p:nvPr/>
        </p:nvPicPr>
        <p:blipFill>
          <a:blip r:embed="rId3">
            <a:alphaModFix amt="8000"/>
            <a:extLst/>
          </a:blip>
          <a:srcRect l="0" t="14710" r="30638" b="6932"/>
          <a:stretch>
            <a:fillRect/>
          </a:stretch>
        </p:blipFill>
        <p:spPr>
          <a:xfrm>
            <a:off x="18364010" y="-3"/>
            <a:ext cx="18211990" cy="20574004"/>
          </a:xfrm>
          <a:prstGeom prst="rect">
            <a:avLst/>
          </a:prstGeom>
          <a:ln w="12700">
            <a:miter lim="400000"/>
          </a:ln>
        </p:spPr>
      </p:pic>
      <p:sp>
        <p:nvSpPr>
          <p:cNvPr id="2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losing White">
    <p:spTree>
      <p:nvGrpSpPr>
        <p:cNvPr id="1" name=""/>
        <p:cNvGrpSpPr/>
        <p:nvPr/>
      </p:nvGrpSpPr>
      <p:grpSpPr>
        <a:xfrm>
          <a:off x="0" y="0"/>
          <a:ext cx="0" cy="0"/>
          <a:chOff x="0" y="0"/>
          <a:chExt cx="0" cy="0"/>
        </a:xfrm>
      </p:grpSpPr>
      <p:sp>
        <p:nvSpPr>
          <p:cNvPr id="257" name="Title 1"/>
          <p:cNvSpPr txBox="1"/>
          <p:nvPr/>
        </p:nvSpPr>
        <p:spPr>
          <a:xfrm>
            <a:off x="1930613" y="11354828"/>
            <a:ext cx="33250908" cy="2692579"/>
          </a:xfrm>
          <a:prstGeom prst="rect">
            <a:avLst/>
          </a:prstGeom>
          <a:ln w="25400">
            <a:miter lim="400000"/>
          </a:ln>
          <a:extLst>
            <a:ext uri="{C572A759-6A51-4108-AA02-DFA0A04FC94B}">
              <ma14:wrappingTextBoxFlag xmlns:ma14="http://schemas.microsoft.com/office/mac/drawingml/2011/main" val="1"/>
            </a:ext>
          </a:extLst>
        </p:spPr>
        <p:txBody>
          <a:bodyPr lIns="242046" tIns="242046" rIns="242046" bIns="242046" anchor="b">
            <a:spAutoFit/>
          </a:bodyPr>
          <a:lstStyle>
            <a:lvl1pPr defTabSz="1527876">
              <a:defRPr sz="15600">
                <a:solidFill>
                  <a:srgbClr val="1E4D2B"/>
                </a:solidFill>
              </a:defRPr>
            </a:lvl1pPr>
          </a:lstStyle>
          <a:p>
            <a:pPr/>
            <a:r>
              <a:t>Thank you</a:t>
            </a:r>
          </a:p>
        </p:txBody>
      </p:sp>
      <p:sp>
        <p:nvSpPr>
          <p:cNvPr id="258" name="Straight Connector 5"/>
          <p:cNvSpPr/>
          <p:nvPr/>
        </p:nvSpPr>
        <p:spPr>
          <a:xfrm>
            <a:off x="2334026" y="15713871"/>
            <a:ext cx="2411995" cy="1"/>
          </a:xfrm>
          <a:prstGeom prst="line">
            <a:avLst/>
          </a:prstGeom>
          <a:ln w="76200">
            <a:solidFill>
              <a:srgbClr val="C8C371"/>
            </a:solidFill>
          </a:ln>
        </p:spPr>
        <p:txBody>
          <a:bodyPr lIns="137159" tIns="137159" rIns="137159" bIns="137159"/>
          <a:lstStyle/>
          <a:p>
            <a:pPr/>
          </a:p>
        </p:txBody>
      </p:sp>
      <p:pic>
        <p:nvPicPr>
          <p:cNvPr id="259" name="Picture 8" descr="Picture 8"/>
          <p:cNvPicPr>
            <a:picLocks noChangeAspect="1"/>
          </p:cNvPicPr>
          <p:nvPr/>
        </p:nvPicPr>
        <p:blipFill>
          <a:blip r:embed="rId2">
            <a:extLst/>
          </a:blip>
          <a:stretch>
            <a:fillRect/>
          </a:stretch>
        </p:blipFill>
        <p:spPr>
          <a:xfrm>
            <a:off x="2001809" y="16731902"/>
            <a:ext cx="9318815" cy="2084356"/>
          </a:xfrm>
          <a:prstGeom prst="rect">
            <a:avLst/>
          </a:prstGeom>
          <a:ln w="12700">
            <a:miter lim="400000"/>
          </a:ln>
        </p:spPr>
      </p:pic>
      <p:sp>
        <p:nvSpPr>
          <p:cNvPr id="2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grpSp>
        <p:nvGrpSpPr>
          <p:cNvPr id="271" name="Group 5"/>
          <p:cNvGrpSpPr/>
          <p:nvPr/>
        </p:nvGrpSpPr>
        <p:grpSpPr>
          <a:xfrm>
            <a:off x="-6" y="19515043"/>
            <a:ext cx="36576010" cy="1058971"/>
            <a:chOff x="-2" y="-2"/>
            <a:chExt cx="36576009" cy="1058969"/>
          </a:xfrm>
        </p:grpSpPr>
        <p:sp>
          <p:nvSpPr>
            <p:cNvPr id="267" name="Rectangle 6"/>
            <p:cNvSpPr/>
            <p:nvPr/>
          </p:nvSpPr>
          <p:spPr>
            <a:xfrm>
              <a:off x="-3" y="-3"/>
              <a:ext cx="36576010" cy="1058958"/>
            </a:xfrm>
            <a:prstGeom prst="rect">
              <a:avLst/>
            </a:prstGeom>
            <a:solidFill>
              <a:srgbClr val="1E4D2B"/>
            </a:solidFill>
            <a:ln w="12700" cap="flat">
              <a:noFill/>
              <a:miter lim="400000"/>
            </a:ln>
            <a:effectLst/>
          </p:spPr>
          <p:txBody>
            <a:bodyPr wrap="square" lIns="137156" tIns="137156" rIns="137156" bIns="137156" numCol="1" anchor="ctr">
              <a:noAutofit/>
            </a:bodyPr>
            <a:lstStyle/>
            <a:p>
              <a:pPr algn="ctr">
                <a:defRPr sz="4400">
                  <a:solidFill>
                    <a:srgbClr val="FFFFFF"/>
                  </a:solidFill>
                </a:defRPr>
              </a:pPr>
            </a:p>
          </p:txBody>
        </p:sp>
        <p:pic>
          <p:nvPicPr>
            <p:cNvPr id="268" name="Picture 7" descr="Picture 7"/>
            <p:cNvPicPr>
              <a:picLocks noChangeAspect="1"/>
            </p:cNvPicPr>
            <p:nvPr/>
          </p:nvPicPr>
          <p:blipFill>
            <a:blip r:embed="rId2">
              <a:extLst/>
            </a:blip>
            <a:stretch>
              <a:fillRect/>
            </a:stretch>
          </p:blipFill>
          <p:spPr>
            <a:xfrm>
              <a:off x="403032" y="0"/>
              <a:ext cx="4734418" cy="1058964"/>
            </a:xfrm>
            <a:prstGeom prst="rect">
              <a:avLst/>
            </a:prstGeom>
            <a:ln w="12700" cap="flat">
              <a:noFill/>
              <a:miter lim="400000"/>
            </a:ln>
            <a:effectLst/>
          </p:spPr>
        </p:pic>
        <p:sp>
          <p:nvSpPr>
            <p:cNvPr id="269" name="Rectangle 8"/>
            <p:cNvSpPr/>
            <p:nvPr/>
          </p:nvSpPr>
          <p:spPr>
            <a:xfrm>
              <a:off x="-3" y="0"/>
              <a:ext cx="36576010" cy="1058958"/>
            </a:xfrm>
            <a:prstGeom prst="rect">
              <a:avLst/>
            </a:prstGeom>
            <a:solidFill>
              <a:srgbClr val="1E4D2B"/>
            </a:solidFill>
            <a:ln w="12700" cap="flat">
              <a:noFill/>
              <a:miter lim="400000"/>
            </a:ln>
            <a:effectLst/>
          </p:spPr>
          <p:txBody>
            <a:bodyPr wrap="square" lIns="137156" tIns="137156" rIns="137156" bIns="137156" numCol="1" anchor="ctr">
              <a:noAutofit/>
            </a:bodyPr>
            <a:lstStyle/>
            <a:p>
              <a:pPr algn="ctr">
                <a:defRPr sz="4400">
                  <a:solidFill>
                    <a:srgbClr val="FFFFFF"/>
                  </a:solidFill>
                </a:defRPr>
              </a:pPr>
            </a:p>
          </p:txBody>
        </p:sp>
        <p:pic>
          <p:nvPicPr>
            <p:cNvPr id="270" name="Picture 9" descr="Picture 9"/>
            <p:cNvPicPr>
              <a:picLocks noChangeAspect="1"/>
            </p:cNvPicPr>
            <p:nvPr/>
          </p:nvPicPr>
          <p:blipFill>
            <a:blip r:embed="rId2">
              <a:extLst/>
            </a:blip>
            <a:stretch>
              <a:fillRect/>
            </a:stretch>
          </p:blipFill>
          <p:spPr>
            <a:xfrm>
              <a:off x="403032" y="3"/>
              <a:ext cx="4734418" cy="1058964"/>
            </a:xfrm>
            <a:prstGeom prst="rect">
              <a:avLst/>
            </a:prstGeom>
            <a:ln w="12700" cap="flat">
              <a:noFill/>
              <a:miter lim="400000"/>
            </a:ln>
            <a:effectLst/>
          </p:spPr>
        </p:pic>
      </p:grpSp>
      <p:sp>
        <p:nvSpPr>
          <p:cNvPr id="272" name="Headline Copy Goes Here"/>
          <p:cNvSpPr txBox="1"/>
          <p:nvPr>
            <p:ph type="title" hasCustomPrompt="1"/>
          </p:nvPr>
        </p:nvSpPr>
        <p:spPr>
          <a:xfrm>
            <a:off x="1662552" y="2330961"/>
            <a:ext cx="33250907" cy="2753836"/>
          </a:xfrm>
          <a:prstGeom prst="rect">
            <a:avLst/>
          </a:prstGeom>
        </p:spPr>
        <p:txBody>
          <a:bodyPr lIns="274317" tIns="274317" rIns="274317" bIns="274317"/>
          <a:lstStyle/>
          <a:p>
            <a:pPr/>
            <a:r>
              <a:t>Headline Copy Goes Here</a:t>
            </a:r>
          </a:p>
        </p:txBody>
      </p:sp>
      <p:sp>
        <p:nvSpPr>
          <p:cNvPr id="273" name="Body Level One…"/>
          <p:cNvSpPr txBox="1"/>
          <p:nvPr>
            <p:ph type="body" sz="half" idx="1"/>
          </p:nvPr>
        </p:nvSpPr>
        <p:spPr>
          <a:xfrm>
            <a:off x="1662552" y="6585573"/>
            <a:ext cx="33250907" cy="5335288"/>
          </a:xfrm>
          <a:prstGeom prst="rect">
            <a:avLst/>
          </a:prstGeom>
        </p:spPr>
        <p:txBody>
          <a:bodyPr lIns="274317" tIns="274317" rIns="274317" bIns="274317">
            <a:normAutofit fontScale="100000" lnSpcReduction="0"/>
          </a:bodyPr>
          <a:lstStyle>
            <a:lvl1pPr marL="1358148" indent="-1358148"/>
            <a:lvl2pPr marL="1829973" indent="-1212634"/>
            <a:lvl3pPr marL="2204786" indent="-970103"/>
            <a:lvl4pPr marL="2822126" indent="-970103"/>
            <a:lvl5pPr marL="3439468" indent="-970103"/>
          </a:lstStyle>
          <a:p>
            <a:pPr/>
            <a:r>
              <a:t>Body Level One</a:t>
            </a:r>
          </a:p>
          <a:p>
            <a:pPr lvl="1"/>
            <a:r>
              <a:t>Body Level Two</a:t>
            </a:r>
          </a:p>
          <a:p>
            <a:pPr lvl="2"/>
            <a:r>
              <a:t>Body Level Three</a:t>
            </a:r>
          </a:p>
          <a:p>
            <a:pPr lvl="3"/>
            <a:r>
              <a:t>Body Level Four</a:t>
            </a:r>
          </a:p>
          <a:p>
            <a:pPr lvl="4"/>
            <a:r>
              <a:t>Body Level Five</a:t>
            </a:r>
          </a:p>
        </p:txBody>
      </p:sp>
      <p:sp>
        <p:nvSpPr>
          <p:cNvPr id="274" name="Slide Number"/>
          <p:cNvSpPr txBox="1"/>
          <p:nvPr>
            <p:ph type="sldNum" sz="quarter" idx="2"/>
          </p:nvPr>
        </p:nvSpPr>
        <p:spPr>
          <a:xfrm>
            <a:off x="25417240" y="18672673"/>
            <a:ext cx="795560" cy="792757"/>
          </a:xfrm>
          <a:prstGeom prst="rect">
            <a:avLst/>
          </a:prstGeom>
        </p:spPr>
        <p:txBody>
          <a:bodyPr lIns="137156" tIns="137156" rIns="137156" bIns="137156"/>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Green Ram CSU">
    <p:bg>
      <p:bgPr>
        <a:solidFill>
          <a:srgbClr val="1E4D2B"/>
        </a:solidFill>
      </p:bgPr>
    </p:bg>
    <p:spTree>
      <p:nvGrpSpPr>
        <p:cNvPr id="1" name=""/>
        <p:cNvGrpSpPr/>
        <p:nvPr/>
      </p:nvGrpSpPr>
      <p:grpSpPr>
        <a:xfrm>
          <a:off x="0" y="0"/>
          <a:ext cx="0" cy="0"/>
          <a:chOff x="0" y="0"/>
          <a:chExt cx="0" cy="0"/>
        </a:xfrm>
      </p:grpSpPr>
      <p:pic>
        <p:nvPicPr>
          <p:cNvPr id="40" name="Picture 4" descr="Picture 4"/>
          <p:cNvPicPr>
            <a:picLocks noChangeAspect="1"/>
          </p:cNvPicPr>
          <p:nvPr/>
        </p:nvPicPr>
        <p:blipFill>
          <a:blip r:embed="rId2">
            <a:alphaModFix amt="8000"/>
            <a:extLst/>
          </a:blip>
          <a:srcRect l="0" t="14710" r="30638" b="6932"/>
          <a:stretch>
            <a:fillRect/>
          </a:stretch>
        </p:blipFill>
        <p:spPr>
          <a:xfrm>
            <a:off x="18364010" y="-3"/>
            <a:ext cx="18211990" cy="20574004"/>
          </a:xfrm>
          <a:prstGeom prst="rect">
            <a:avLst/>
          </a:prstGeom>
          <a:ln w="12700">
            <a:miter lim="400000"/>
          </a:ln>
        </p:spPr>
      </p:pic>
      <p:sp>
        <p:nvSpPr>
          <p:cNvPr id="41" name="Body Level One…"/>
          <p:cNvSpPr txBox="1"/>
          <p:nvPr>
            <p:ph type="body" sz="half" idx="1" hasCustomPrompt="1"/>
          </p:nvPr>
        </p:nvSpPr>
        <p:spPr>
          <a:xfrm>
            <a:off x="1662552" y="7135310"/>
            <a:ext cx="33250907" cy="5442259"/>
          </a:xfrm>
          <a:prstGeom prst="rect">
            <a:avLst/>
          </a:prstGeom>
        </p:spPr>
        <p:txBody>
          <a:bodyPr>
            <a:normAutofit fontScale="100000" lnSpcReduction="0"/>
          </a:bodyPr>
          <a:lstStyle>
            <a:lvl1pPr marL="0" indent="0">
              <a:lnSpc>
                <a:spcPct val="100000"/>
              </a:lnSpc>
              <a:spcBef>
                <a:spcPts val="0"/>
              </a:spcBef>
              <a:buSzTx/>
              <a:buFontTx/>
              <a:buNone/>
              <a:defRPr sz="15600">
                <a:solidFill>
                  <a:srgbClr val="FFFFFF"/>
                </a:solidFill>
              </a:defRPr>
            </a:lvl1pPr>
            <a:lvl2pPr marL="0" indent="617339">
              <a:lnSpc>
                <a:spcPct val="100000"/>
              </a:lnSpc>
              <a:spcBef>
                <a:spcPts val="0"/>
              </a:spcBef>
              <a:buSzTx/>
              <a:buFontTx/>
              <a:buNone/>
              <a:defRPr sz="15600">
                <a:solidFill>
                  <a:srgbClr val="FFFFFF"/>
                </a:solidFill>
              </a:defRPr>
            </a:lvl2pPr>
            <a:lvl3pPr marL="0" indent="1234682">
              <a:lnSpc>
                <a:spcPct val="100000"/>
              </a:lnSpc>
              <a:spcBef>
                <a:spcPts val="0"/>
              </a:spcBef>
              <a:buSzTx/>
              <a:buFontTx/>
              <a:buNone/>
              <a:defRPr sz="15600">
                <a:solidFill>
                  <a:srgbClr val="FFFFFF"/>
                </a:solidFill>
              </a:defRPr>
            </a:lvl3pPr>
            <a:lvl4pPr marL="0" indent="1852023">
              <a:lnSpc>
                <a:spcPct val="100000"/>
              </a:lnSpc>
              <a:spcBef>
                <a:spcPts val="0"/>
              </a:spcBef>
              <a:buSzTx/>
              <a:buFontTx/>
              <a:buNone/>
              <a:defRPr sz="15600">
                <a:solidFill>
                  <a:srgbClr val="FFFFFF"/>
                </a:solidFill>
              </a:defRPr>
            </a:lvl4pPr>
            <a:lvl5pPr marL="0" indent="2469365">
              <a:lnSpc>
                <a:spcPct val="100000"/>
              </a:lnSpc>
              <a:spcBef>
                <a:spcPts val="0"/>
              </a:spcBef>
              <a:buSzTx/>
              <a:buFontTx/>
              <a:buNone/>
              <a:defRPr sz="15600">
                <a:solidFill>
                  <a:srgbClr val="FFFFFF"/>
                </a:solidFill>
              </a:defRPr>
            </a:lvl5pPr>
          </a:lstStyle>
          <a:p>
            <a:pPr/>
            <a:r>
              <a:t>Title of Presentation Goes Here</a:t>
            </a:r>
          </a:p>
          <a:p>
            <a:pPr lvl="1"/>
            <a:r>
              <a:t/>
            </a:r>
          </a:p>
          <a:p>
            <a:pPr lvl="2"/>
            <a:r>
              <a:t/>
            </a:r>
          </a:p>
          <a:p>
            <a:pPr lvl="3"/>
            <a:r>
              <a:t/>
            </a:r>
          </a:p>
          <a:p>
            <a:pPr lvl="4"/>
            <a:r>
              <a:t/>
            </a:r>
          </a:p>
        </p:txBody>
      </p:sp>
      <p:sp>
        <p:nvSpPr>
          <p:cNvPr id="42" name="Text Placeholder 10"/>
          <p:cNvSpPr/>
          <p:nvPr>
            <p:ph type="body" sz="quarter" idx="21" hasCustomPrompt="1"/>
          </p:nvPr>
        </p:nvSpPr>
        <p:spPr>
          <a:xfrm>
            <a:off x="1662548" y="14212884"/>
            <a:ext cx="33250905" cy="1264579"/>
          </a:xfrm>
          <a:prstGeom prst="rect">
            <a:avLst/>
          </a:prstGeom>
        </p:spPr>
        <p:txBody>
          <a:bodyPr>
            <a:normAutofit fontScale="100000" lnSpcReduction="0"/>
          </a:bodyPr>
          <a:lstStyle>
            <a:lvl1pPr marL="0" indent="0">
              <a:buSzTx/>
              <a:buFontTx/>
              <a:buNone/>
              <a:defRPr sz="4000">
                <a:solidFill>
                  <a:srgbClr val="FFFFFF"/>
                </a:solidFill>
              </a:defRPr>
            </a:lvl1pPr>
          </a:lstStyle>
          <a:p>
            <a:pPr/>
            <a:r>
              <a:t>Subheadline, name or date goes here</a:t>
            </a:r>
          </a:p>
        </p:txBody>
      </p:sp>
      <p:sp>
        <p:nvSpPr>
          <p:cNvPr id="43" name="Straight Connector 2"/>
          <p:cNvSpPr/>
          <p:nvPr/>
        </p:nvSpPr>
        <p:spPr>
          <a:xfrm>
            <a:off x="1930613" y="13558835"/>
            <a:ext cx="2411995" cy="1"/>
          </a:xfrm>
          <a:prstGeom prst="line">
            <a:avLst/>
          </a:prstGeom>
          <a:ln w="76200">
            <a:solidFill>
              <a:srgbClr val="C8C371"/>
            </a:solidFill>
          </a:ln>
        </p:spPr>
        <p:txBody>
          <a:bodyPr lIns="137159" tIns="137159" rIns="137159" bIns="137159"/>
          <a:lstStyle/>
          <a:p>
            <a:pPr/>
          </a:p>
        </p:txBody>
      </p:sp>
      <p:pic>
        <p:nvPicPr>
          <p:cNvPr id="44" name="Picture 6" descr="Picture 6"/>
          <p:cNvPicPr>
            <a:picLocks noChangeAspect="1"/>
          </p:cNvPicPr>
          <p:nvPr/>
        </p:nvPicPr>
        <p:blipFill>
          <a:blip r:embed="rId3">
            <a:extLst/>
          </a:blip>
          <a:stretch>
            <a:fillRect/>
          </a:stretch>
        </p:blipFill>
        <p:spPr>
          <a:xfrm>
            <a:off x="26014979" y="17825211"/>
            <a:ext cx="9318814" cy="2084359"/>
          </a:xfrm>
          <a:prstGeom prst="rect">
            <a:avLst/>
          </a:prstGeom>
          <a:ln w="12700">
            <a:miter lim="400000"/>
          </a:ln>
        </p:spPr>
      </p:pic>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Green Ram UnitID">
    <p:bg>
      <p:bgPr>
        <a:solidFill>
          <a:srgbClr val="1E4D2B"/>
        </a:solidFill>
      </p:bgPr>
    </p:bg>
    <p:spTree>
      <p:nvGrpSpPr>
        <p:cNvPr id="1" name=""/>
        <p:cNvGrpSpPr/>
        <p:nvPr/>
      </p:nvGrpSpPr>
      <p:grpSpPr>
        <a:xfrm>
          <a:off x="0" y="0"/>
          <a:ext cx="0" cy="0"/>
          <a:chOff x="0" y="0"/>
          <a:chExt cx="0" cy="0"/>
        </a:xfrm>
      </p:grpSpPr>
      <p:pic>
        <p:nvPicPr>
          <p:cNvPr id="52" name="Picture 6" descr="Picture 6"/>
          <p:cNvPicPr>
            <a:picLocks noChangeAspect="1"/>
          </p:cNvPicPr>
          <p:nvPr/>
        </p:nvPicPr>
        <p:blipFill>
          <a:blip r:embed="rId2">
            <a:alphaModFix amt="8000"/>
            <a:extLst/>
          </a:blip>
          <a:srcRect l="0" t="14710" r="30638" b="6932"/>
          <a:stretch>
            <a:fillRect/>
          </a:stretch>
        </p:blipFill>
        <p:spPr>
          <a:xfrm>
            <a:off x="18364010" y="-3"/>
            <a:ext cx="18211990" cy="20574004"/>
          </a:xfrm>
          <a:prstGeom prst="rect">
            <a:avLst/>
          </a:prstGeom>
          <a:ln w="12700">
            <a:miter lim="400000"/>
          </a:ln>
        </p:spPr>
      </p:pic>
      <p:sp>
        <p:nvSpPr>
          <p:cNvPr id="53" name="Body Level One…"/>
          <p:cNvSpPr txBox="1"/>
          <p:nvPr>
            <p:ph type="body" sz="half" idx="1" hasCustomPrompt="1"/>
          </p:nvPr>
        </p:nvSpPr>
        <p:spPr>
          <a:xfrm>
            <a:off x="1662552" y="7135310"/>
            <a:ext cx="33250907" cy="5442259"/>
          </a:xfrm>
          <a:prstGeom prst="rect">
            <a:avLst/>
          </a:prstGeom>
        </p:spPr>
        <p:txBody>
          <a:bodyPr>
            <a:normAutofit fontScale="100000" lnSpcReduction="0"/>
          </a:bodyPr>
          <a:lstStyle>
            <a:lvl1pPr marL="0" indent="0">
              <a:lnSpc>
                <a:spcPct val="100000"/>
              </a:lnSpc>
              <a:spcBef>
                <a:spcPts val="0"/>
              </a:spcBef>
              <a:buSzTx/>
              <a:buFontTx/>
              <a:buNone/>
              <a:defRPr sz="15600">
                <a:solidFill>
                  <a:srgbClr val="FFFFFF"/>
                </a:solidFill>
              </a:defRPr>
            </a:lvl1pPr>
            <a:lvl2pPr marL="0" indent="617339">
              <a:lnSpc>
                <a:spcPct val="100000"/>
              </a:lnSpc>
              <a:spcBef>
                <a:spcPts val="0"/>
              </a:spcBef>
              <a:buSzTx/>
              <a:buFontTx/>
              <a:buNone/>
              <a:defRPr sz="15600">
                <a:solidFill>
                  <a:srgbClr val="FFFFFF"/>
                </a:solidFill>
              </a:defRPr>
            </a:lvl2pPr>
            <a:lvl3pPr marL="0" indent="1234682">
              <a:lnSpc>
                <a:spcPct val="100000"/>
              </a:lnSpc>
              <a:spcBef>
                <a:spcPts val="0"/>
              </a:spcBef>
              <a:buSzTx/>
              <a:buFontTx/>
              <a:buNone/>
              <a:defRPr sz="15600">
                <a:solidFill>
                  <a:srgbClr val="FFFFFF"/>
                </a:solidFill>
              </a:defRPr>
            </a:lvl3pPr>
            <a:lvl4pPr marL="0" indent="1852023">
              <a:lnSpc>
                <a:spcPct val="100000"/>
              </a:lnSpc>
              <a:spcBef>
                <a:spcPts val="0"/>
              </a:spcBef>
              <a:buSzTx/>
              <a:buFontTx/>
              <a:buNone/>
              <a:defRPr sz="15600">
                <a:solidFill>
                  <a:srgbClr val="FFFFFF"/>
                </a:solidFill>
              </a:defRPr>
            </a:lvl4pPr>
            <a:lvl5pPr marL="0" indent="2469365">
              <a:lnSpc>
                <a:spcPct val="100000"/>
              </a:lnSpc>
              <a:spcBef>
                <a:spcPts val="0"/>
              </a:spcBef>
              <a:buSzTx/>
              <a:buFontTx/>
              <a:buNone/>
              <a:defRPr sz="15600">
                <a:solidFill>
                  <a:srgbClr val="FFFFFF"/>
                </a:solidFill>
              </a:defRPr>
            </a:lvl5pPr>
          </a:lstStyle>
          <a:p>
            <a:pPr/>
            <a:r>
              <a:t>Title of Presentation Goes Here</a:t>
            </a:r>
          </a:p>
          <a:p>
            <a:pPr lvl="1"/>
            <a:r>
              <a:t/>
            </a:r>
          </a:p>
          <a:p>
            <a:pPr lvl="2"/>
            <a:r>
              <a:t/>
            </a:r>
          </a:p>
          <a:p>
            <a:pPr lvl="3"/>
            <a:r>
              <a:t/>
            </a:r>
          </a:p>
          <a:p>
            <a:pPr lvl="4"/>
            <a:r>
              <a:t/>
            </a:r>
          </a:p>
        </p:txBody>
      </p:sp>
      <p:sp>
        <p:nvSpPr>
          <p:cNvPr id="54" name="Text Placeholder 10"/>
          <p:cNvSpPr/>
          <p:nvPr>
            <p:ph type="body" sz="quarter" idx="21" hasCustomPrompt="1"/>
          </p:nvPr>
        </p:nvSpPr>
        <p:spPr>
          <a:xfrm>
            <a:off x="1662548" y="14212884"/>
            <a:ext cx="33250905" cy="1264579"/>
          </a:xfrm>
          <a:prstGeom prst="rect">
            <a:avLst/>
          </a:prstGeom>
        </p:spPr>
        <p:txBody>
          <a:bodyPr>
            <a:normAutofit fontScale="100000" lnSpcReduction="0"/>
          </a:bodyPr>
          <a:lstStyle>
            <a:lvl1pPr marL="0" indent="0">
              <a:buSzTx/>
              <a:buFontTx/>
              <a:buNone/>
              <a:defRPr sz="4000">
                <a:solidFill>
                  <a:srgbClr val="FFFFFF"/>
                </a:solidFill>
              </a:defRPr>
            </a:lvl1pPr>
          </a:lstStyle>
          <a:p>
            <a:pPr/>
            <a:r>
              <a:t>Subheadline, name or date goes here</a:t>
            </a:r>
          </a:p>
        </p:txBody>
      </p:sp>
      <p:sp>
        <p:nvSpPr>
          <p:cNvPr id="55" name="Straight Connector 2"/>
          <p:cNvSpPr/>
          <p:nvPr/>
        </p:nvSpPr>
        <p:spPr>
          <a:xfrm>
            <a:off x="1930613" y="13558835"/>
            <a:ext cx="2411995" cy="1"/>
          </a:xfrm>
          <a:prstGeom prst="line">
            <a:avLst/>
          </a:prstGeom>
          <a:ln w="76200">
            <a:solidFill>
              <a:srgbClr val="C8C371"/>
            </a:solidFill>
          </a:ln>
        </p:spPr>
        <p:txBody>
          <a:bodyPr lIns="137159" tIns="137159" rIns="137159" bIns="137159"/>
          <a:lstStyle/>
          <a:p>
            <a:pPr/>
          </a:p>
        </p:txBody>
      </p:sp>
      <p:sp>
        <p:nvSpPr>
          <p:cNvPr id="56" name="Picture Placeholder 4"/>
          <p:cNvSpPr/>
          <p:nvPr>
            <p:ph type="pic" sz="quarter" idx="22"/>
          </p:nvPr>
        </p:nvSpPr>
        <p:spPr>
          <a:xfrm>
            <a:off x="26435332" y="18184055"/>
            <a:ext cx="8478114" cy="1355464"/>
          </a:xfrm>
          <a:prstGeom prst="rect">
            <a:avLst/>
          </a:prstGeom>
          <a:ln w="12700"/>
        </p:spPr>
        <p:txBody>
          <a:bodyPr lIns="91439" tIns="45719" rIns="91439" bIns="45719"/>
          <a:lstStyle/>
          <a:p>
            <a:pP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White CSU">
    <p:spTree>
      <p:nvGrpSpPr>
        <p:cNvPr id="1" name=""/>
        <p:cNvGrpSpPr/>
        <p:nvPr/>
      </p:nvGrpSpPr>
      <p:grpSpPr>
        <a:xfrm>
          <a:off x="0" y="0"/>
          <a:ext cx="0" cy="0"/>
          <a:chOff x="0" y="0"/>
          <a:chExt cx="0" cy="0"/>
        </a:xfrm>
      </p:grpSpPr>
      <p:sp>
        <p:nvSpPr>
          <p:cNvPr id="64" name="Body Level One…"/>
          <p:cNvSpPr txBox="1"/>
          <p:nvPr>
            <p:ph type="body" sz="half" idx="1" hasCustomPrompt="1"/>
          </p:nvPr>
        </p:nvSpPr>
        <p:spPr>
          <a:xfrm>
            <a:off x="1662552" y="7135310"/>
            <a:ext cx="33250907" cy="5442259"/>
          </a:xfrm>
          <a:prstGeom prst="rect">
            <a:avLst/>
          </a:prstGeom>
        </p:spPr>
        <p:txBody>
          <a:bodyPr>
            <a:normAutofit fontScale="100000" lnSpcReduction="0"/>
          </a:bodyPr>
          <a:lstStyle>
            <a:lvl1pPr marL="0" indent="0">
              <a:lnSpc>
                <a:spcPct val="100000"/>
              </a:lnSpc>
              <a:spcBef>
                <a:spcPts val="0"/>
              </a:spcBef>
              <a:buSzTx/>
              <a:buFontTx/>
              <a:buNone/>
              <a:defRPr sz="15600">
                <a:solidFill>
                  <a:srgbClr val="1E4D2B"/>
                </a:solidFill>
              </a:defRPr>
            </a:lvl1pPr>
            <a:lvl2pPr marL="0" indent="617339">
              <a:lnSpc>
                <a:spcPct val="100000"/>
              </a:lnSpc>
              <a:spcBef>
                <a:spcPts val="0"/>
              </a:spcBef>
              <a:buSzTx/>
              <a:buFontTx/>
              <a:buNone/>
              <a:defRPr sz="15600">
                <a:solidFill>
                  <a:srgbClr val="1E4D2B"/>
                </a:solidFill>
              </a:defRPr>
            </a:lvl2pPr>
            <a:lvl3pPr marL="0" indent="1234682">
              <a:lnSpc>
                <a:spcPct val="100000"/>
              </a:lnSpc>
              <a:spcBef>
                <a:spcPts val="0"/>
              </a:spcBef>
              <a:buSzTx/>
              <a:buFontTx/>
              <a:buNone/>
              <a:defRPr sz="15600">
                <a:solidFill>
                  <a:srgbClr val="1E4D2B"/>
                </a:solidFill>
              </a:defRPr>
            </a:lvl3pPr>
            <a:lvl4pPr marL="0" indent="1852023">
              <a:lnSpc>
                <a:spcPct val="100000"/>
              </a:lnSpc>
              <a:spcBef>
                <a:spcPts val="0"/>
              </a:spcBef>
              <a:buSzTx/>
              <a:buFontTx/>
              <a:buNone/>
              <a:defRPr sz="15600">
                <a:solidFill>
                  <a:srgbClr val="1E4D2B"/>
                </a:solidFill>
              </a:defRPr>
            </a:lvl4pPr>
            <a:lvl5pPr marL="0" indent="2469365">
              <a:lnSpc>
                <a:spcPct val="100000"/>
              </a:lnSpc>
              <a:spcBef>
                <a:spcPts val="0"/>
              </a:spcBef>
              <a:buSzTx/>
              <a:buFontTx/>
              <a:buNone/>
              <a:defRPr sz="15600">
                <a:solidFill>
                  <a:srgbClr val="1E4D2B"/>
                </a:solidFill>
              </a:defRPr>
            </a:lvl5pPr>
          </a:lstStyle>
          <a:p>
            <a:pPr/>
            <a:r>
              <a:t>Title of Presentation Goes Here</a:t>
            </a:r>
          </a:p>
          <a:p>
            <a:pPr lvl="1"/>
            <a:r>
              <a:t/>
            </a:r>
          </a:p>
          <a:p>
            <a:pPr lvl="2"/>
            <a:r>
              <a:t/>
            </a:r>
          </a:p>
          <a:p>
            <a:pPr lvl="3"/>
            <a:r>
              <a:t/>
            </a:r>
          </a:p>
          <a:p>
            <a:pPr lvl="4"/>
            <a:r>
              <a:t/>
            </a:r>
          </a:p>
        </p:txBody>
      </p:sp>
      <p:sp>
        <p:nvSpPr>
          <p:cNvPr id="65" name="Text Placeholder 10"/>
          <p:cNvSpPr/>
          <p:nvPr>
            <p:ph type="body" sz="quarter" idx="21" hasCustomPrompt="1"/>
          </p:nvPr>
        </p:nvSpPr>
        <p:spPr>
          <a:xfrm>
            <a:off x="1662548" y="14212884"/>
            <a:ext cx="33250905" cy="1270936"/>
          </a:xfrm>
          <a:prstGeom prst="rect">
            <a:avLst/>
          </a:prstGeom>
        </p:spPr>
        <p:txBody>
          <a:bodyPr>
            <a:normAutofit fontScale="100000" lnSpcReduction="0"/>
          </a:bodyPr>
          <a:lstStyle>
            <a:lvl1pPr marL="0" indent="0">
              <a:buSzTx/>
              <a:buFontTx/>
              <a:buNone/>
              <a:defRPr sz="4000">
                <a:solidFill>
                  <a:srgbClr val="1E4D2B"/>
                </a:solidFill>
              </a:defRPr>
            </a:lvl1pPr>
          </a:lstStyle>
          <a:p>
            <a:pPr/>
            <a:r>
              <a:t>Subheadline, name or date goes here</a:t>
            </a:r>
          </a:p>
        </p:txBody>
      </p:sp>
      <p:sp>
        <p:nvSpPr>
          <p:cNvPr id="66" name="Straight Connector 14"/>
          <p:cNvSpPr/>
          <p:nvPr/>
        </p:nvSpPr>
        <p:spPr>
          <a:xfrm>
            <a:off x="1930613" y="13558835"/>
            <a:ext cx="2411995" cy="1"/>
          </a:xfrm>
          <a:prstGeom prst="line">
            <a:avLst/>
          </a:prstGeom>
          <a:ln w="76200">
            <a:solidFill>
              <a:srgbClr val="C8C371"/>
            </a:solidFill>
          </a:ln>
        </p:spPr>
        <p:txBody>
          <a:bodyPr lIns="137159" tIns="137159" rIns="137159" bIns="137159"/>
          <a:lstStyle/>
          <a:p>
            <a:pPr/>
          </a:p>
        </p:txBody>
      </p:sp>
      <p:pic>
        <p:nvPicPr>
          <p:cNvPr id="67" name="Picture 12" descr="Picture 12"/>
          <p:cNvPicPr>
            <a:picLocks noChangeAspect="1"/>
          </p:cNvPicPr>
          <p:nvPr/>
        </p:nvPicPr>
        <p:blipFill>
          <a:blip r:embed="rId2">
            <a:extLst/>
          </a:blip>
          <a:stretch>
            <a:fillRect/>
          </a:stretch>
        </p:blipFill>
        <p:spPr>
          <a:xfrm>
            <a:off x="26014979" y="17825214"/>
            <a:ext cx="9318814" cy="2084356"/>
          </a:xfrm>
          <a:prstGeom prst="rect">
            <a:avLst/>
          </a:prstGeom>
          <a:ln w="12700">
            <a:miter lim="400000"/>
          </a:ln>
        </p:spPr>
      </p:pic>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White UnitID">
    <p:spTree>
      <p:nvGrpSpPr>
        <p:cNvPr id="1" name=""/>
        <p:cNvGrpSpPr/>
        <p:nvPr/>
      </p:nvGrpSpPr>
      <p:grpSpPr>
        <a:xfrm>
          <a:off x="0" y="0"/>
          <a:ext cx="0" cy="0"/>
          <a:chOff x="0" y="0"/>
          <a:chExt cx="0" cy="0"/>
        </a:xfrm>
      </p:grpSpPr>
      <p:sp>
        <p:nvSpPr>
          <p:cNvPr id="75" name="Body Level One…"/>
          <p:cNvSpPr txBox="1"/>
          <p:nvPr>
            <p:ph type="body" sz="half" idx="1" hasCustomPrompt="1"/>
          </p:nvPr>
        </p:nvSpPr>
        <p:spPr>
          <a:xfrm>
            <a:off x="1662552" y="7135310"/>
            <a:ext cx="33250907" cy="5442259"/>
          </a:xfrm>
          <a:prstGeom prst="rect">
            <a:avLst/>
          </a:prstGeom>
        </p:spPr>
        <p:txBody>
          <a:bodyPr>
            <a:normAutofit fontScale="100000" lnSpcReduction="0"/>
          </a:bodyPr>
          <a:lstStyle>
            <a:lvl1pPr marL="0" indent="0">
              <a:lnSpc>
                <a:spcPct val="100000"/>
              </a:lnSpc>
              <a:spcBef>
                <a:spcPts val="0"/>
              </a:spcBef>
              <a:buSzTx/>
              <a:buFontTx/>
              <a:buNone/>
              <a:defRPr sz="15600">
                <a:solidFill>
                  <a:srgbClr val="1E4D2B"/>
                </a:solidFill>
              </a:defRPr>
            </a:lvl1pPr>
            <a:lvl2pPr marL="0" indent="617339">
              <a:lnSpc>
                <a:spcPct val="100000"/>
              </a:lnSpc>
              <a:spcBef>
                <a:spcPts val="0"/>
              </a:spcBef>
              <a:buSzTx/>
              <a:buFontTx/>
              <a:buNone/>
              <a:defRPr sz="15600">
                <a:solidFill>
                  <a:srgbClr val="1E4D2B"/>
                </a:solidFill>
              </a:defRPr>
            </a:lvl2pPr>
            <a:lvl3pPr marL="0" indent="1234682">
              <a:lnSpc>
                <a:spcPct val="100000"/>
              </a:lnSpc>
              <a:spcBef>
                <a:spcPts val="0"/>
              </a:spcBef>
              <a:buSzTx/>
              <a:buFontTx/>
              <a:buNone/>
              <a:defRPr sz="15600">
                <a:solidFill>
                  <a:srgbClr val="1E4D2B"/>
                </a:solidFill>
              </a:defRPr>
            </a:lvl3pPr>
            <a:lvl4pPr marL="0" indent="1852023">
              <a:lnSpc>
                <a:spcPct val="100000"/>
              </a:lnSpc>
              <a:spcBef>
                <a:spcPts val="0"/>
              </a:spcBef>
              <a:buSzTx/>
              <a:buFontTx/>
              <a:buNone/>
              <a:defRPr sz="15600">
                <a:solidFill>
                  <a:srgbClr val="1E4D2B"/>
                </a:solidFill>
              </a:defRPr>
            </a:lvl4pPr>
            <a:lvl5pPr marL="0" indent="2469365">
              <a:lnSpc>
                <a:spcPct val="100000"/>
              </a:lnSpc>
              <a:spcBef>
                <a:spcPts val="0"/>
              </a:spcBef>
              <a:buSzTx/>
              <a:buFontTx/>
              <a:buNone/>
              <a:defRPr sz="15600">
                <a:solidFill>
                  <a:srgbClr val="1E4D2B"/>
                </a:solidFill>
              </a:defRPr>
            </a:lvl5pPr>
          </a:lstStyle>
          <a:p>
            <a:pPr/>
            <a:r>
              <a:t>Title of Presentation Goes Here</a:t>
            </a:r>
          </a:p>
          <a:p>
            <a:pPr lvl="1"/>
            <a:r>
              <a:t/>
            </a:r>
          </a:p>
          <a:p>
            <a:pPr lvl="2"/>
            <a:r>
              <a:t/>
            </a:r>
          </a:p>
          <a:p>
            <a:pPr lvl="3"/>
            <a:r>
              <a:t/>
            </a:r>
          </a:p>
          <a:p>
            <a:pPr lvl="4"/>
            <a:r>
              <a:t/>
            </a:r>
          </a:p>
        </p:txBody>
      </p:sp>
      <p:sp>
        <p:nvSpPr>
          <p:cNvPr id="76" name="Text Placeholder 10"/>
          <p:cNvSpPr/>
          <p:nvPr>
            <p:ph type="body" sz="quarter" idx="21" hasCustomPrompt="1"/>
          </p:nvPr>
        </p:nvSpPr>
        <p:spPr>
          <a:xfrm>
            <a:off x="1662548" y="14212884"/>
            <a:ext cx="33250905" cy="1270936"/>
          </a:xfrm>
          <a:prstGeom prst="rect">
            <a:avLst/>
          </a:prstGeom>
        </p:spPr>
        <p:txBody>
          <a:bodyPr>
            <a:normAutofit fontScale="100000" lnSpcReduction="0"/>
          </a:bodyPr>
          <a:lstStyle>
            <a:lvl1pPr marL="0" indent="0">
              <a:buSzTx/>
              <a:buFontTx/>
              <a:buNone/>
              <a:defRPr sz="4000">
                <a:solidFill>
                  <a:srgbClr val="1E4D2B"/>
                </a:solidFill>
              </a:defRPr>
            </a:lvl1pPr>
          </a:lstStyle>
          <a:p>
            <a:pPr/>
            <a:r>
              <a:t>Subheadline, name or date goes here</a:t>
            </a:r>
          </a:p>
        </p:txBody>
      </p:sp>
      <p:sp>
        <p:nvSpPr>
          <p:cNvPr id="77" name="Straight Connector 14"/>
          <p:cNvSpPr/>
          <p:nvPr/>
        </p:nvSpPr>
        <p:spPr>
          <a:xfrm>
            <a:off x="1930613" y="13558835"/>
            <a:ext cx="2411995" cy="1"/>
          </a:xfrm>
          <a:prstGeom prst="line">
            <a:avLst/>
          </a:prstGeom>
          <a:ln w="76200">
            <a:solidFill>
              <a:srgbClr val="C8C371"/>
            </a:solidFill>
          </a:ln>
        </p:spPr>
        <p:txBody>
          <a:bodyPr lIns="137159" tIns="137159" rIns="137159" bIns="137159"/>
          <a:lstStyle/>
          <a:p>
            <a:pPr/>
          </a:p>
        </p:txBody>
      </p:sp>
      <p:sp>
        <p:nvSpPr>
          <p:cNvPr id="78" name="Picture Placeholder 4"/>
          <p:cNvSpPr/>
          <p:nvPr>
            <p:ph type="pic" sz="quarter" idx="22"/>
          </p:nvPr>
        </p:nvSpPr>
        <p:spPr>
          <a:xfrm>
            <a:off x="26435332" y="18184055"/>
            <a:ext cx="8478114" cy="1355464"/>
          </a:xfrm>
          <a:prstGeom prst="rect">
            <a:avLst/>
          </a:prstGeom>
          <a:ln w="12700"/>
        </p:spPr>
        <p:txBody>
          <a:bodyPr lIns="91439" tIns="45719" rIns="91439" bIns="45719"/>
          <a:lstStyle/>
          <a:p>
            <a:pP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86" name="Headline Copy Goes Here"/>
          <p:cNvSpPr txBox="1"/>
          <p:nvPr>
            <p:ph type="title" hasCustomPrompt="1"/>
          </p:nvPr>
        </p:nvSpPr>
        <p:spPr>
          <a:prstGeom prst="rect">
            <a:avLst/>
          </a:prstGeom>
        </p:spPr>
        <p:txBody>
          <a:bodyPr/>
          <a:lstStyle/>
          <a:p>
            <a:pPr/>
            <a:r>
              <a:t>Headline Copy Goes Here</a:t>
            </a:r>
          </a:p>
        </p:txBody>
      </p:sp>
      <p:sp>
        <p:nvSpPr>
          <p:cNvPr id="87" name="Body Level One…"/>
          <p:cNvSpPr txBox="1"/>
          <p:nvPr>
            <p:ph type="body" sz="half" idx="1"/>
          </p:nvPr>
        </p:nvSpPr>
        <p:spPr>
          <a:xfrm>
            <a:off x="1662552" y="6585573"/>
            <a:ext cx="33250907" cy="5335285"/>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5" name="Title Text"/>
          <p:cNvSpPr txBox="1"/>
          <p:nvPr>
            <p:ph type="title"/>
          </p:nvPr>
        </p:nvSpPr>
        <p:spPr>
          <a:prstGeom prst="rect">
            <a:avLst/>
          </a:prstGeom>
        </p:spPr>
        <p:txBody>
          <a:bodyPr/>
          <a:lstStyle/>
          <a:p>
            <a:pPr/>
            <a:r>
              <a:t>Title Text</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Green">
    <p:bg>
      <p:bgPr>
        <a:solidFill>
          <a:srgbClr val="1E4D2B"/>
        </a:solidFill>
      </p:bgPr>
    </p:bg>
    <p:spTree>
      <p:nvGrpSpPr>
        <p:cNvPr id="1" name=""/>
        <p:cNvGrpSpPr/>
        <p:nvPr/>
      </p:nvGrpSpPr>
      <p:grpSpPr>
        <a:xfrm>
          <a:off x="0" y="0"/>
          <a:ext cx="0" cy="0"/>
          <a:chOff x="0" y="0"/>
          <a:chExt cx="0" cy="0"/>
        </a:xfrm>
      </p:grpSpPr>
      <p:sp>
        <p:nvSpPr>
          <p:cNvPr id="103" name="Section Header Goes Here"/>
          <p:cNvSpPr txBox="1"/>
          <p:nvPr>
            <p:ph type="title" hasCustomPrompt="1"/>
          </p:nvPr>
        </p:nvSpPr>
        <p:spPr>
          <a:xfrm>
            <a:off x="9119988" y="7344795"/>
            <a:ext cx="25793471" cy="2753833"/>
          </a:xfrm>
          <a:prstGeom prst="rect">
            <a:avLst/>
          </a:prstGeom>
        </p:spPr>
        <p:txBody>
          <a:bodyPr/>
          <a:lstStyle>
            <a:lvl1pPr>
              <a:defRPr>
                <a:solidFill>
                  <a:srgbClr val="FFFFFF"/>
                </a:solidFill>
              </a:defRPr>
            </a:lvl1pPr>
          </a:lstStyle>
          <a:p>
            <a:pPr/>
            <a:r>
              <a:t>Section Header Goes Here</a:t>
            </a:r>
          </a:p>
        </p:txBody>
      </p:sp>
      <p:sp>
        <p:nvSpPr>
          <p:cNvPr id="104" name="Body Level One…"/>
          <p:cNvSpPr txBox="1"/>
          <p:nvPr>
            <p:ph type="body" sz="quarter" idx="1" hasCustomPrompt="1"/>
          </p:nvPr>
        </p:nvSpPr>
        <p:spPr>
          <a:xfrm>
            <a:off x="9119988" y="11599403"/>
            <a:ext cx="25793471" cy="1368703"/>
          </a:xfrm>
          <a:prstGeom prst="rect">
            <a:avLst/>
          </a:prstGeom>
        </p:spPr>
        <p:txBody>
          <a:bodyPr>
            <a:normAutofit fontScale="100000" lnSpcReduction="0"/>
          </a:bodyPr>
          <a:lstStyle>
            <a:lvl1pPr marL="0" indent="0">
              <a:buSzTx/>
              <a:buFontTx/>
              <a:buNone/>
              <a:defRPr>
                <a:solidFill>
                  <a:srgbClr val="FFFFFF"/>
                </a:solidFill>
              </a:defRPr>
            </a:lvl1pPr>
            <a:lvl2pPr>
              <a:buFontTx/>
              <a:defRPr>
                <a:solidFill>
                  <a:srgbClr val="FFFFFF"/>
                </a:solidFill>
              </a:defRPr>
            </a:lvl2pPr>
            <a:lvl3pPr>
              <a:buFontTx/>
              <a:defRPr>
                <a:solidFill>
                  <a:srgbClr val="FFFFFF"/>
                </a:solidFill>
              </a:defRPr>
            </a:lvl3pPr>
            <a:lvl4pPr>
              <a:buFontTx/>
              <a:defRPr>
                <a:solidFill>
                  <a:srgbClr val="FFFFFF"/>
                </a:solidFill>
              </a:defRPr>
            </a:lvl4pPr>
            <a:lvl5pPr>
              <a:buFontTx/>
              <a:defRPr>
                <a:solidFill>
                  <a:srgbClr val="FFFFFF"/>
                </a:solidFill>
              </a:defRPr>
            </a:lvl5pPr>
          </a:lstStyle>
          <a:p>
            <a:pPr/>
            <a:r>
              <a:t>Section subhead goes here</a:t>
            </a:r>
          </a:p>
          <a:p>
            <a:pPr lvl="1"/>
            <a:r>
              <a:t/>
            </a:r>
          </a:p>
          <a:p>
            <a:pPr lvl="2"/>
            <a:r>
              <a:t/>
            </a:r>
          </a:p>
          <a:p>
            <a:pPr lvl="3"/>
            <a:r>
              <a:t/>
            </a:r>
          </a:p>
          <a:p>
            <a:pPr lvl="4"/>
            <a:r>
              <a:t/>
            </a:r>
          </a:p>
        </p:txBody>
      </p:sp>
      <p:pic>
        <p:nvPicPr>
          <p:cNvPr id="105" name="Picture 7" descr="Picture 7"/>
          <p:cNvPicPr>
            <a:picLocks noChangeAspect="1"/>
          </p:cNvPicPr>
          <p:nvPr/>
        </p:nvPicPr>
        <p:blipFill>
          <a:blip r:embed="rId2">
            <a:extLst/>
          </a:blip>
          <a:srcRect l="79831" t="28562" r="0" b="11533"/>
          <a:stretch>
            <a:fillRect/>
          </a:stretch>
        </p:blipFill>
        <p:spPr>
          <a:xfrm>
            <a:off x="0" y="0"/>
            <a:ext cx="6810701" cy="20574000"/>
          </a:xfrm>
          <a:prstGeom prst="rect">
            <a:avLst/>
          </a:prstGeom>
          <a:ln w="12700">
            <a:miter lim="400000"/>
          </a:ln>
        </p:spPr>
      </p:pic>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62552" y="2330963"/>
            <a:ext cx="33250907" cy="2753833"/>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chor="b">
            <a:normAutofit fontScale="100000" lnSpcReduction="0"/>
          </a:bodyPr>
          <a:lstStyle/>
          <a:p>
            <a:pPr/>
            <a:r>
              <a:t>Title Text</a:t>
            </a:r>
          </a:p>
        </p:txBody>
      </p:sp>
      <p:grpSp>
        <p:nvGrpSpPr>
          <p:cNvPr id="7" name="Group 5"/>
          <p:cNvGrpSpPr/>
          <p:nvPr/>
        </p:nvGrpSpPr>
        <p:grpSpPr>
          <a:xfrm>
            <a:off x="-2" y="19515046"/>
            <a:ext cx="36576007" cy="1058962"/>
            <a:chOff x="-1" y="0"/>
            <a:chExt cx="36576006" cy="1058961"/>
          </a:xfrm>
        </p:grpSpPr>
        <p:sp>
          <p:nvSpPr>
            <p:cNvPr id="3" name="Rectangle 6"/>
            <p:cNvSpPr/>
            <p:nvPr/>
          </p:nvSpPr>
          <p:spPr>
            <a:xfrm>
              <a:off x="-2" y="-1"/>
              <a:ext cx="36576007" cy="1058954"/>
            </a:xfrm>
            <a:prstGeom prst="rect">
              <a:avLst/>
            </a:prstGeom>
            <a:solidFill>
              <a:srgbClr val="1E4D2B"/>
            </a:solidFill>
            <a:ln w="12700" cap="flat">
              <a:noFill/>
              <a:miter lim="400000"/>
            </a:ln>
            <a:effectLst/>
          </p:spPr>
          <p:txBody>
            <a:bodyPr wrap="square" lIns="137159" tIns="137159" rIns="137159" bIns="137159" numCol="1" anchor="ctr">
              <a:noAutofit/>
            </a:bodyPr>
            <a:lstStyle/>
            <a:p>
              <a:pPr algn="ctr">
                <a:defRPr sz="4400">
                  <a:solidFill>
                    <a:srgbClr val="FFFFFF"/>
                  </a:solidFill>
                </a:defRPr>
              </a:pPr>
            </a:p>
          </p:txBody>
        </p:sp>
        <p:pic>
          <p:nvPicPr>
            <p:cNvPr id="4" name="Picture 7" descr="Picture 7"/>
            <p:cNvPicPr>
              <a:picLocks noChangeAspect="1"/>
            </p:cNvPicPr>
            <p:nvPr/>
          </p:nvPicPr>
          <p:blipFill>
            <a:blip r:embed="rId2">
              <a:extLst/>
            </a:blip>
            <a:stretch>
              <a:fillRect/>
            </a:stretch>
          </p:blipFill>
          <p:spPr>
            <a:xfrm>
              <a:off x="403032" y="2"/>
              <a:ext cx="4734417" cy="1058957"/>
            </a:xfrm>
            <a:prstGeom prst="rect">
              <a:avLst/>
            </a:prstGeom>
            <a:ln w="12700" cap="flat">
              <a:noFill/>
              <a:miter lim="400000"/>
            </a:ln>
            <a:effectLst/>
          </p:spPr>
        </p:pic>
        <p:sp>
          <p:nvSpPr>
            <p:cNvPr id="5" name="Rectangle 8"/>
            <p:cNvSpPr/>
            <p:nvPr/>
          </p:nvSpPr>
          <p:spPr>
            <a:xfrm>
              <a:off x="-2" y="2"/>
              <a:ext cx="36576007" cy="1058953"/>
            </a:xfrm>
            <a:prstGeom prst="rect">
              <a:avLst/>
            </a:prstGeom>
            <a:solidFill>
              <a:srgbClr val="1E4D2B"/>
            </a:solidFill>
            <a:ln w="12700" cap="flat">
              <a:noFill/>
              <a:miter lim="400000"/>
            </a:ln>
            <a:effectLst/>
          </p:spPr>
          <p:txBody>
            <a:bodyPr wrap="square" lIns="137159" tIns="137159" rIns="137159" bIns="137159" numCol="1" anchor="ctr">
              <a:noAutofit/>
            </a:bodyPr>
            <a:lstStyle/>
            <a:p>
              <a:pPr algn="ctr">
                <a:defRPr sz="4400">
                  <a:solidFill>
                    <a:srgbClr val="FFFFFF"/>
                  </a:solidFill>
                </a:defRPr>
              </a:pPr>
            </a:p>
          </p:txBody>
        </p:sp>
        <p:pic>
          <p:nvPicPr>
            <p:cNvPr id="6" name="Picture 9" descr="Picture 9"/>
            <p:cNvPicPr>
              <a:picLocks noChangeAspect="1"/>
            </p:cNvPicPr>
            <p:nvPr/>
          </p:nvPicPr>
          <p:blipFill>
            <a:blip r:embed="rId2">
              <a:extLst/>
            </a:blip>
            <a:stretch>
              <a:fillRect/>
            </a:stretch>
          </p:blipFill>
          <p:spPr>
            <a:xfrm>
              <a:off x="403032" y="5"/>
              <a:ext cx="4734417" cy="1058957"/>
            </a:xfrm>
            <a:prstGeom prst="rect">
              <a:avLst/>
            </a:prstGeom>
            <a:ln w="12700" cap="flat">
              <a:noFill/>
              <a:miter lim="400000"/>
            </a:ln>
            <a:effectLst/>
          </p:spPr>
        </p:pic>
      </p:grpSp>
      <p:sp>
        <p:nvSpPr>
          <p:cNvPr id="8" name="Body Level One…"/>
          <p:cNvSpPr txBox="1"/>
          <p:nvPr>
            <p:ph type="body" idx="1"/>
          </p:nvPr>
        </p:nvSpPr>
        <p:spPr>
          <a:xfrm>
            <a:off x="1828800" y="4800600"/>
            <a:ext cx="32918400" cy="13577888"/>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7678400" y="18521362"/>
            <a:ext cx="8534400" cy="1095376"/>
          </a:xfrm>
          <a:prstGeom prst="rect">
            <a:avLst/>
          </a:prstGeom>
          <a:ln w="25400">
            <a:miter lim="400000"/>
          </a:ln>
        </p:spPr>
        <p:txBody>
          <a:bodyPr wrap="none" lIns="137159" tIns="137159" rIns="137159" bIns="137159" anchor="ctr">
            <a:spAutoFit/>
          </a:bodyPr>
          <a:lstStyle>
            <a:lvl1pPr algn="r">
              <a:defRPr sz="36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l" defTabSz="1852016" rtl="0" latinLnBrk="0">
        <a:lnSpc>
          <a:spcPct val="100000"/>
        </a:lnSpc>
        <a:spcBef>
          <a:spcPts val="0"/>
        </a:spcBef>
        <a:spcAft>
          <a:spcPts val="0"/>
        </a:spcAft>
        <a:buClrTx/>
        <a:buSzTx/>
        <a:buFontTx/>
        <a:buNone/>
        <a:tabLst/>
        <a:defRPr b="0" baseline="0" cap="none" i="0" spc="0" strike="noStrike" sz="14000" u="none">
          <a:solidFill>
            <a:srgbClr val="1E4D2B"/>
          </a:solidFill>
          <a:uFillTx/>
          <a:latin typeface="Arial"/>
          <a:ea typeface="Arial"/>
          <a:cs typeface="Arial"/>
          <a:sym typeface="Arial"/>
        </a:defRPr>
      </a:lvl1pPr>
      <a:lvl2pPr marL="0" marR="0" indent="0" algn="l" defTabSz="1852016" rtl="0" latinLnBrk="0">
        <a:lnSpc>
          <a:spcPct val="100000"/>
        </a:lnSpc>
        <a:spcBef>
          <a:spcPts val="0"/>
        </a:spcBef>
        <a:spcAft>
          <a:spcPts val="0"/>
        </a:spcAft>
        <a:buClrTx/>
        <a:buSzTx/>
        <a:buFontTx/>
        <a:buNone/>
        <a:tabLst/>
        <a:defRPr b="0" baseline="0" cap="none" i="0" spc="0" strike="noStrike" sz="14000" u="none">
          <a:solidFill>
            <a:srgbClr val="1E4D2B"/>
          </a:solidFill>
          <a:uFillTx/>
          <a:latin typeface="Arial"/>
          <a:ea typeface="Arial"/>
          <a:cs typeface="Arial"/>
          <a:sym typeface="Arial"/>
        </a:defRPr>
      </a:lvl2pPr>
      <a:lvl3pPr marL="0" marR="0" indent="0" algn="l" defTabSz="1852016" rtl="0" latinLnBrk="0">
        <a:lnSpc>
          <a:spcPct val="100000"/>
        </a:lnSpc>
        <a:spcBef>
          <a:spcPts val="0"/>
        </a:spcBef>
        <a:spcAft>
          <a:spcPts val="0"/>
        </a:spcAft>
        <a:buClrTx/>
        <a:buSzTx/>
        <a:buFontTx/>
        <a:buNone/>
        <a:tabLst/>
        <a:defRPr b="0" baseline="0" cap="none" i="0" spc="0" strike="noStrike" sz="14000" u="none">
          <a:solidFill>
            <a:srgbClr val="1E4D2B"/>
          </a:solidFill>
          <a:uFillTx/>
          <a:latin typeface="Arial"/>
          <a:ea typeface="Arial"/>
          <a:cs typeface="Arial"/>
          <a:sym typeface="Arial"/>
        </a:defRPr>
      </a:lvl3pPr>
      <a:lvl4pPr marL="0" marR="0" indent="0" algn="l" defTabSz="1852016" rtl="0" latinLnBrk="0">
        <a:lnSpc>
          <a:spcPct val="100000"/>
        </a:lnSpc>
        <a:spcBef>
          <a:spcPts val="0"/>
        </a:spcBef>
        <a:spcAft>
          <a:spcPts val="0"/>
        </a:spcAft>
        <a:buClrTx/>
        <a:buSzTx/>
        <a:buFontTx/>
        <a:buNone/>
        <a:tabLst/>
        <a:defRPr b="0" baseline="0" cap="none" i="0" spc="0" strike="noStrike" sz="14000" u="none">
          <a:solidFill>
            <a:srgbClr val="1E4D2B"/>
          </a:solidFill>
          <a:uFillTx/>
          <a:latin typeface="Arial"/>
          <a:ea typeface="Arial"/>
          <a:cs typeface="Arial"/>
          <a:sym typeface="Arial"/>
        </a:defRPr>
      </a:lvl4pPr>
      <a:lvl5pPr marL="0" marR="0" indent="0" algn="l" defTabSz="1852016" rtl="0" latinLnBrk="0">
        <a:lnSpc>
          <a:spcPct val="100000"/>
        </a:lnSpc>
        <a:spcBef>
          <a:spcPts val="0"/>
        </a:spcBef>
        <a:spcAft>
          <a:spcPts val="0"/>
        </a:spcAft>
        <a:buClrTx/>
        <a:buSzTx/>
        <a:buFontTx/>
        <a:buNone/>
        <a:tabLst/>
        <a:defRPr b="0" baseline="0" cap="none" i="0" spc="0" strike="noStrike" sz="14000" u="none">
          <a:solidFill>
            <a:srgbClr val="1E4D2B"/>
          </a:solidFill>
          <a:uFillTx/>
          <a:latin typeface="Arial"/>
          <a:ea typeface="Arial"/>
          <a:cs typeface="Arial"/>
          <a:sym typeface="Arial"/>
        </a:defRPr>
      </a:lvl5pPr>
      <a:lvl6pPr marL="0" marR="0" indent="0" algn="l" defTabSz="1852016" rtl="0" latinLnBrk="0">
        <a:lnSpc>
          <a:spcPct val="100000"/>
        </a:lnSpc>
        <a:spcBef>
          <a:spcPts val="0"/>
        </a:spcBef>
        <a:spcAft>
          <a:spcPts val="0"/>
        </a:spcAft>
        <a:buClrTx/>
        <a:buSzTx/>
        <a:buFontTx/>
        <a:buNone/>
        <a:tabLst/>
        <a:defRPr b="0" baseline="0" cap="none" i="0" spc="0" strike="noStrike" sz="14000" u="none">
          <a:solidFill>
            <a:srgbClr val="1E4D2B"/>
          </a:solidFill>
          <a:uFillTx/>
          <a:latin typeface="Arial"/>
          <a:ea typeface="Arial"/>
          <a:cs typeface="Arial"/>
          <a:sym typeface="Arial"/>
        </a:defRPr>
      </a:lvl6pPr>
      <a:lvl7pPr marL="0" marR="0" indent="0" algn="l" defTabSz="1852016" rtl="0" latinLnBrk="0">
        <a:lnSpc>
          <a:spcPct val="100000"/>
        </a:lnSpc>
        <a:spcBef>
          <a:spcPts val="0"/>
        </a:spcBef>
        <a:spcAft>
          <a:spcPts val="0"/>
        </a:spcAft>
        <a:buClrTx/>
        <a:buSzTx/>
        <a:buFontTx/>
        <a:buNone/>
        <a:tabLst/>
        <a:defRPr b="0" baseline="0" cap="none" i="0" spc="0" strike="noStrike" sz="14000" u="none">
          <a:solidFill>
            <a:srgbClr val="1E4D2B"/>
          </a:solidFill>
          <a:uFillTx/>
          <a:latin typeface="Arial"/>
          <a:ea typeface="Arial"/>
          <a:cs typeface="Arial"/>
          <a:sym typeface="Arial"/>
        </a:defRPr>
      </a:lvl7pPr>
      <a:lvl8pPr marL="0" marR="0" indent="0" algn="l" defTabSz="1852016" rtl="0" latinLnBrk="0">
        <a:lnSpc>
          <a:spcPct val="100000"/>
        </a:lnSpc>
        <a:spcBef>
          <a:spcPts val="0"/>
        </a:spcBef>
        <a:spcAft>
          <a:spcPts val="0"/>
        </a:spcAft>
        <a:buClrTx/>
        <a:buSzTx/>
        <a:buFontTx/>
        <a:buNone/>
        <a:tabLst/>
        <a:defRPr b="0" baseline="0" cap="none" i="0" spc="0" strike="noStrike" sz="14000" u="none">
          <a:solidFill>
            <a:srgbClr val="1E4D2B"/>
          </a:solidFill>
          <a:uFillTx/>
          <a:latin typeface="Arial"/>
          <a:ea typeface="Arial"/>
          <a:cs typeface="Arial"/>
          <a:sym typeface="Arial"/>
        </a:defRPr>
      </a:lvl8pPr>
      <a:lvl9pPr marL="0" marR="0" indent="0" algn="l" defTabSz="1852016" rtl="0" latinLnBrk="0">
        <a:lnSpc>
          <a:spcPct val="100000"/>
        </a:lnSpc>
        <a:spcBef>
          <a:spcPts val="0"/>
        </a:spcBef>
        <a:spcAft>
          <a:spcPts val="0"/>
        </a:spcAft>
        <a:buClrTx/>
        <a:buSzTx/>
        <a:buFontTx/>
        <a:buNone/>
        <a:tabLst/>
        <a:defRPr b="0" baseline="0" cap="none" i="0" spc="0" strike="noStrike" sz="14000" u="none">
          <a:solidFill>
            <a:srgbClr val="1E4D2B"/>
          </a:solidFill>
          <a:uFillTx/>
          <a:latin typeface="Arial"/>
          <a:ea typeface="Arial"/>
          <a:cs typeface="Arial"/>
          <a:sym typeface="Arial"/>
        </a:defRPr>
      </a:lvl9pPr>
    </p:titleStyle>
    <p:bodyStyle>
      <a:lvl1pPr marL="1358150" marR="0" indent="-1358150" algn="l" defTabSz="1852016" rtl="0" latinLnBrk="0">
        <a:lnSpc>
          <a:spcPct val="120000"/>
        </a:lnSpc>
        <a:spcBef>
          <a:spcPts val="1500"/>
        </a:spcBef>
        <a:spcAft>
          <a:spcPts val="0"/>
        </a:spcAft>
        <a:buClrTx/>
        <a:buSzPct val="100000"/>
        <a:buFont typeface="Arial"/>
        <a:buChar char="•"/>
        <a:tabLst/>
        <a:defRPr b="0" baseline="0" cap="none" i="0" spc="0" strike="noStrike" sz="4400" u="none">
          <a:solidFill>
            <a:srgbClr val="59595B"/>
          </a:solidFill>
          <a:uFillTx/>
          <a:latin typeface="Arial"/>
          <a:ea typeface="Arial"/>
          <a:cs typeface="Arial"/>
          <a:sym typeface="Arial"/>
        </a:defRPr>
      </a:lvl1pPr>
      <a:lvl2pPr marL="1829976" marR="0" indent="-1212636" algn="l" defTabSz="1852016" rtl="0" latinLnBrk="0">
        <a:lnSpc>
          <a:spcPct val="120000"/>
        </a:lnSpc>
        <a:spcBef>
          <a:spcPts val="1500"/>
        </a:spcBef>
        <a:spcAft>
          <a:spcPts val="0"/>
        </a:spcAft>
        <a:buClrTx/>
        <a:buSzPct val="100000"/>
        <a:buFont typeface="Arial"/>
        <a:buChar char="–"/>
        <a:tabLst/>
        <a:defRPr b="0" baseline="0" cap="none" i="0" spc="0" strike="noStrike" sz="4400" u="none">
          <a:solidFill>
            <a:srgbClr val="59595B"/>
          </a:solidFill>
          <a:uFillTx/>
          <a:latin typeface="Arial"/>
          <a:ea typeface="Arial"/>
          <a:cs typeface="Arial"/>
          <a:sym typeface="Arial"/>
        </a:defRPr>
      </a:lvl2pPr>
      <a:lvl3pPr marL="2204788" marR="0" indent="-970105" algn="l" defTabSz="1852016" rtl="0" latinLnBrk="0">
        <a:lnSpc>
          <a:spcPct val="120000"/>
        </a:lnSpc>
        <a:spcBef>
          <a:spcPts val="1500"/>
        </a:spcBef>
        <a:spcAft>
          <a:spcPts val="0"/>
        </a:spcAft>
        <a:buClrTx/>
        <a:buSzPct val="100000"/>
        <a:buFont typeface="Arial"/>
        <a:buChar char="•"/>
        <a:tabLst/>
        <a:defRPr b="0" baseline="0" cap="none" i="0" spc="0" strike="noStrike" sz="4400" u="none">
          <a:solidFill>
            <a:srgbClr val="59595B"/>
          </a:solidFill>
          <a:uFillTx/>
          <a:latin typeface="Arial"/>
          <a:ea typeface="Arial"/>
          <a:cs typeface="Arial"/>
          <a:sym typeface="Arial"/>
        </a:defRPr>
      </a:lvl3pPr>
      <a:lvl4pPr marL="2822128" marR="0" indent="-970105" algn="l" defTabSz="1852016" rtl="0" latinLnBrk="0">
        <a:lnSpc>
          <a:spcPct val="120000"/>
        </a:lnSpc>
        <a:spcBef>
          <a:spcPts val="1500"/>
        </a:spcBef>
        <a:spcAft>
          <a:spcPts val="0"/>
        </a:spcAft>
        <a:buClrTx/>
        <a:buSzPct val="100000"/>
        <a:buFont typeface="Arial"/>
        <a:buChar char="–"/>
        <a:tabLst/>
        <a:defRPr b="0" baseline="0" cap="none" i="0" spc="0" strike="noStrike" sz="4400" u="none">
          <a:solidFill>
            <a:srgbClr val="59595B"/>
          </a:solidFill>
          <a:uFillTx/>
          <a:latin typeface="Arial"/>
          <a:ea typeface="Arial"/>
          <a:cs typeface="Arial"/>
          <a:sym typeface="Arial"/>
        </a:defRPr>
      </a:lvl4pPr>
      <a:lvl5pPr marL="3439470" marR="0" indent="-970105" algn="l" defTabSz="1852016" rtl="0" latinLnBrk="0">
        <a:lnSpc>
          <a:spcPct val="120000"/>
        </a:lnSpc>
        <a:spcBef>
          <a:spcPts val="1500"/>
        </a:spcBef>
        <a:spcAft>
          <a:spcPts val="0"/>
        </a:spcAft>
        <a:buClrTx/>
        <a:buSzPct val="100000"/>
        <a:buFont typeface="Arial"/>
        <a:buChar char="»"/>
        <a:tabLst/>
        <a:defRPr b="0" baseline="0" cap="none" i="0" spc="0" strike="noStrike" sz="4400" u="none">
          <a:solidFill>
            <a:srgbClr val="59595B"/>
          </a:solidFill>
          <a:uFillTx/>
          <a:latin typeface="Arial"/>
          <a:ea typeface="Arial"/>
          <a:cs typeface="Arial"/>
          <a:sym typeface="Arial"/>
        </a:defRPr>
      </a:lvl5pPr>
      <a:lvl6pPr marL="3609070" marR="0" indent="-522364" algn="l" defTabSz="1852016" rtl="0" latinLnBrk="0">
        <a:lnSpc>
          <a:spcPct val="120000"/>
        </a:lnSpc>
        <a:spcBef>
          <a:spcPts val="1500"/>
        </a:spcBef>
        <a:spcAft>
          <a:spcPts val="0"/>
        </a:spcAft>
        <a:buClrTx/>
        <a:buSzPct val="100000"/>
        <a:buFont typeface="Arial"/>
        <a:buChar char="•"/>
        <a:tabLst/>
        <a:defRPr b="0" baseline="0" cap="none" i="0" spc="0" strike="noStrike" sz="4400" u="none">
          <a:solidFill>
            <a:srgbClr val="59595B"/>
          </a:solidFill>
          <a:uFillTx/>
          <a:latin typeface="Arial"/>
          <a:ea typeface="Arial"/>
          <a:cs typeface="Arial"/>
          <a:sym typeface="Arial"/>
        </a:defRPr>
      </a:lvl6pPr>
      <a:lvl7pPr marL="4226412" marR="0" indent="-522364" algn="l" defTabSz="1852016" rtl="0" latinLnBrk="0">
        <a:lnSpc>
          <a:spcPct val="120000"/>
        </a:lnSpc>
        <a:spcBef>
          <a:spcPts val="1500"/>
        </a:spcBef>
        <a:spcAft>
          <a:spcPts val="0"/>
        </a:spcAft>
        <a:buClrTx/>
        <a:buSzPct val="100000"/>
        <a:buFont typeface="Arial"/>
        <a:buChar char="•"/>
        <a:tabLst/>
        <a:defRPr b="0" baseline="0" cap="none" i="0" spc="0" strike="noStrike" sz="4400" u="none">
          <a:solidFill>
            <a:srgbClr val="59595B"/>
          </a:solidFill>
          <a:uFillTx/>
          <a:latin typeface="Arial"/>
          <a:ea typeface="Arial"/>
          <a:cs typeface="Arial"/>
          <a:sym typeface="Arial"/>
        </a:defRPr>
      </a:lvl7pPr>
      <a:lvl8pPr marL="4843752" marR="0" indent="-522364" algn="l" defTabSz="1852016" rtl="0" latinLnBrk="0">
        <a:lnSpc>
          <a:spcPct val="120000"/>
        </a:lnSpc>
        <a:spcBef>
          <a:spcPts val="1500"/>
        </a:spcBef>
        <a:spcAft>
          <a:spcPts val="0"/>
        </a:spcAft>
        <a:buClrTx/>
        <a:buSzPct val="100000"/>
        <a:buFont typeface="Arial"/>
        <a:buChar char="•"/>
        <a:tabLst/>
        <a:defRPr b="0" baseline="0" cap="none" i="0" spc="0" strike="noStrike" sz="4400" u="none">
          <a:solidFill>
            <a:srgbClr val="59595B"/>
          </a:solidFill>
          <a:uFillTx/>
          <a:latin typeface="Arial"/>
          <a:ea typeface="Arial"/>
          <a:cs typeface="Arial"/>
          <a:sym typeface="Arial"/>
        </a:defRPr>
      </a:lvl8pPr>
      <a:lvl9pPr marL="5461094" marR="0" indent="-522364" algn="l" defTabSz="1852016" rtl="0" latinLnBrk="0">
        <a:lnSpc>
          <a:spcPct val="120000"/>
        </a:lnSpc>
        <a:spcBef>
          <a:spcPts val="1500"/>
        </a:spcBef>
        <a:spcAft>
          <a:spcPts val="0"/>
        </a:spcAft>
        <a:buClrTx/>
        <a:buSzPct val="100000"/>
        <a:buFont typeface="Arial"/>
        <a:buChar char="•"/>
        <a:tabLst/>
        <a:defRPr b="0" baseline="0" cap="none" i="0" spc="0" strike="noStrike" sz="4400" u="none">
          <a:solidFill>
            <a:srgbClr val="59595B"/>
          </a:solidFill>
          <a:uFillTx/>
          <a:latin typeface="Arial"/>
          <a:ea typeface="Arial"/>
          <a:cs typeface="Arial"/>
          <a:sym typeface="Arial"/>
        </a:defRPr>
      </a:lvl9pPr>
    </p:bodyStyle>
    <p:otherStyle>
      <a:lvl1pPr marL="0" marR="0" indent="0" algn="r" defTabSz="2743200" rtl="0" latinLnBrk="0">
        <a:lnSpc>
          <a:spcPct val="10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Arial"/>
        </a:defRPr>
      </a:lvl1pPr>
      <a:lvl2pPr marL="0" marR="0" indent="457200" algn="r" defTabSz="2743200" rtl="0" latinLnBrk="0">
        <a:lnSpc>
          <a:spcPct val="10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Arial"/>
        </a:defRPr>
      </a:lvl2pPr>
      <a:lvl3pPr marL="0" marR="0" indent="914400" algn="r" defTabSz="2743200" rtl="0" latinLnBrk="0">
        <a:lnSpc>
          <a:spcPct val="10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Arial"/>
        </a:defRPr>
      </a:lvl3pPr>
      <a:lvl4pPr marL="0" marR="0" indent="1371600" algn="r" defTabSz="2743200" rtl="0" latinLnBrk="0">
        <a:lnSpc>
          <a:spcPct val="10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Arial"/>
        </a:defRPr>
      </a:lvl4pPr>
      <a:lvl5pPr marL="0" marR="0" indent="1828800" algn="r" defTabSz="2743200" rtl="0" latinLnBrk="0">
        <a:lnSpc>
          <a:spcPct val="10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Arial"/>
        </a:defRPr>
      </a:lvl5pPr>
      <a:lvl6pPr marL="0" marR="0" indent="2286000" algn="r" defTabSz="2743200" rtl="0" latinLnBrk="0">
        <a:lnSpc>
          <a:spcPct val="10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Arial"/>
        </a:defRPr>
      </a:lvl6pPr>
      <a:lvl7pPr marL="0" marR="0" indent="2743200" algn="r" defTabSz="2743200" rtl="0" latinLnBrk="0">
        <a:lnSpc>
          <a:spcPct val="10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Arial"/>
        </a:defRPr>
      </a:lvl7pPr>
      <a:lvl8pPr marL="0" marR="0" indent="3200400" algn="r" defTabSz="2743200" rtl="0" latinLnBrk="0">
        <a:lnSpc>
          <a:spcPct val="10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Arial"/>
        </a:defRPr>
      </a:lvl8pPr>
      <a:lvl9pPr marL="0" marR="0" indent="3657600" algn="r" defTabSz="2743200" rtl="0" latinLnBrk="0">
        <a:lnSpc>
          <a:spcPct val="10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rxiv.org/pdf/2001.08361.pdf" TargetMode="External"/><Relationship Id="rId3"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rxiv.org/pdf/2203.15556.pdf" TargetMode="External"/><Relationship Id="rId3" Type="http://schemas.openxmlformats.org/officeDocument/2006/relationships/image" Target="../media/image1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rxiv.org/pdf/2203.15556.pdf" TargetMode="External"/><Relationship Id="rId3" Type="http://schemas.openxmlformats.org/officeDocument/2006/relationships/image" Target="../media/image1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rxiv.org/pdf/2206.07682.pdf" TargetMode="External"/><Relationship Id="rId3"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rxiv.org/pdf/2304.15004.pdf"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Relationship Id="rId3" Type="http://schemas.openxmlformats.org/officeDocument/2006/relationships/image" Target="../media/image7.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Relationship Id="rId3" Type="http://schemas.openxmlformats.org/officeDocument/2006/relationships/image" Target="../media/image3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Relationship Id="rId3" Type="http://schemas.openxmlformats.org/officeDocument/2006/relationships/image" Target="../media/image1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Text Placeholder 1"/>
          <p:cNvSpPr txBox="1"/>
          <p:nvPr>
            <p:ph type="subTitle" sz="half" idx="1"/>
          </p:nvPr>
        </p:nvSpPr>
        <p:spPr>
          <a:prstGeom prst="rect">
            <a:avLst/>
          </a:prstGeom>
        </p:spPr>
        <p:txBody>
          <a:bodyPr/>
          <a:lstStyle/>
          <a:p>
            <a:pPr>
              <a:defRPr b="1" sz="13200">
                <a:latin typeface="CMBX12"/>
                <a:ea typeface="CMBX12"/>
                <a:cs typeface="CMBX12"/>
                <a:sym typeface="CMBX12"/>
              </a:defRPr>
            </a:pPr>
            <a:r>
              <a:t>All Hail LLMs!</a:t>
            </a:r>
          </a:p>
          <a:p>
            <a:pPr defTabSz="2476500">
              <a:defRPr b="1" sz="10800">
                <a:solidFill>
                  <a:schemeClr val="accent6">
                    <a:satOff val="-16988"/>
                    <a:lumOff val="-11137"/>
                  </a:schemeClr>
                </a:solidFill>
                <a:latin typeface="Helvetica Neue"/>
                <a:ea typeface="Helvetica Neue"/>
                <a:cs typeface="Helvetica Neue"/>
                <a:sym typeface="Helvetica Neue"/>
              </a:defRPr>
            </a:pPr>
            <a:r>
              <a:t>CS 542 - Natural Language Processing</a:t>
            </a:r>
          </a:p>
        </p:txBody>
      </p:sp>
      <p:sp>
        <p:nvSpPr>
          <p:cNvPr id="284" name="Text Placeholder 10"/>
          <p:cNvSpPr/>
          <p:nvPr>
            <p:ph type="body" idx="21"/>
          </p:nvPr>
        </p:nvSpPr>
        <p:spPr>
          <a:xfrm>
            <a:off x="1662548" y="14212884"/>
            <a:ext cx="33250905" cy="2729071"/>
          </a:xfrm>
          <a:prstGeom prst="rect">
            <a:avLst/>
          </a:prstGeom>
          <a:extLst>
            <a:ext uri="{C572A759-6A51-4108-AA02-DFA0A04FC94B}">
              <ma14:wrappingTextBoxFlag xmlns:ma14="http://schemas.microsoft.com/office/mac/drawingml/2011/main" val="1"/>
            </a:ext>
          </a:extLst>
        </p:spPr>
        <p:txBody>
          <a:bodyPr/>
          <a:lstStyle>
            <a:lvl1pPr defTabSz="1634490">
              <a:lnSpc>
                <a:spcPct val="100000"/>
              </a:lnSpc>
              <a:spcBef>
                <a:spcPts val="0"/>
              </a:spcBef>
              <a:defRPr b="1" sz="7128">
                <a:latin typeface="Helvetica Neue"/>
                <a:ea typeface="Helvetica Neue"/>
                <a:cs typeface="Helvetica Neue"/>
                <a:sym typeface="Helvetica Neue"/>
              </a:defRPr>
            </a:lvl1pPr>
          </a:lstStyle>
          <a:p>
            <a:pPr/>
            <a:r>
              <a:t>Prof. Nikhil Krishnaswamy, Colorado State University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cale"/>
          <p:cNvSpPr txBox="1"/>
          <p:nvPr>
            <p:ph type="title"/>
          </p:nvPr>
        </p:nvSpPr>
        <p:spPr>
          <a:xfrm>
            <a:off x="1235831" y="1873763"/>
            <a:ext cx="33250908" cy="2753833"/>
          </a:xfrm>
          <a:prstGeom prst="rect">
            <a:avLst/>
          </a:prstGeom>
        </p:spPr>
        <p:txBody>
          <a:bodyPr/>
          <a:lstStyle/>
          <a:p>
            <a:pPr/>
            <a:r>
              <a:t>Scale</a:t>
            </a:r>
          </a:p>
        </p:txBody>
      </p:sp>
      <p:sp>
        <p:nvSpPr>
          <p:cNvPr id="325" name="Scaling Laws for Neural Language Models (OpenAI, 2020)…"/>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rPr u="sng">
                <a:solidFill>
                  <a:srgbClr val="3246A4"/>
                </a:solidFill>
                <a:uFill>
                  <a:solidFill>
                    <a:srgbClr val="3246A4"/>
                  </a:solidFill>
                </a:uFill>
                <a:hlinkClick r:id="rId2" invalidUrl="" action="" tgtFrame="" tooltip="" history="1" highlightClick="0" endSnd="0"/>
              </a:rPr>
              <a:t>Scaling Laws for Neural Language Models (OpenAI, 2020)</a:t>
            </a:r>
          </a:p>
          <a:p>
            <a:pPr marL="1358150" indent="-1358150" defTabSz="1852016">
              <a:lnSpc>
                <a:spcPct val="120000"/>
              </a:lnSpc>
              <a:spcBef>
                <a:spcPts val="1500"/>
              </a:spcBef>
              <a:buSzPct val="100000"/>
              <a:buFont typeface="Arial"/>
              <a:buChar char="•"/>
              <a:defRPr sz="4400"/>
            </a:pPr>
            <a:r>
              <a:t>Suggests that increasing the number of parameters is </a:t>
            </a:r>
            <a:r>
              <a:rPr b="1"/>
              <a:t>three times</a:t>
            </a:r>
            <a:r>
              <a:t> more important than increasing the size of the dataset</a:t>
            </a:r>
          </a:p>
          <a:p>
            <a:pPr marL="1358150" indent="-1358150" defTabSz="1852016">
              <a:lnSpc>
                <a:spcPct val="120000"/>
              </a:lnSpc>
              <a:spcBef>
                <a:spcPts val="1500"/>
              </a:spcBef>
              <a:buSzPct val="100000"/>
              <a:buFont typeface="Arial"/>
              <a:buChar char="•"/>
              <a:defRPr sz="4400"/>
            </a:pPr>
            <a14:m>
              <m:oMathPara>
                <m:oMathParaPr>
                  <m:jc m:val="left"/>
                </m:oMathParaPr>
                <m:oMath>
                  <m:r>
                    <a:rPr xmlns:a="http://schemas.openxmlformats.org/drawingml/2006/main" sz="5300" i="1">
                      <a:solidFill>
                        <a:srgbClr val="59595B"/>
                      </a:solidFill>
                      <a:latin typeface="Cambria Math" panose="02040503050406030204" pitchFamily="18" charset="0"/>
                    </a:rPr>
                    <m:t>L</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N</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sSub>
                    <m:e>
                      <m:r>
                        <a:rPr xmlns:a="http://schemas.openxmlformats.org/drawingml/2006/main" sz="5300" i="1">
                          <a:solidFill>
                            <a:srgbClr val="59595B"/>
                          </a:solidFill>
                          <a:latin typeface="Cambria Math" panose="02040503050406030204" pitchFamily="18" charset="0"/>
                        </a:rPr>
                        <m:t>N</m:t>
                      </m:r>
                    </m:e>
                    <m:sub>
                      <m:r>
                        <a:rPr xmlns:a="http://schemas.openxmlformats.org/drawingml/2006/main" sz="5300" i="1">
                          <a:solidFill>
                            <a:srgbClr val="59595B"/>
                          </a:solidFill>
                          <a:latin typeface="Cambria Math" panose="02040503050406030204" pitchFamily="18" charset="0"/>
                        </a:rPr>
                        <m:t>c</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N</m:t>
                  </m:r>
                  <m:sSup>
                    <m:e>
                      <m:r>
                        <a:rPr xmlns:a="http://schemas.openxmlformats.org/drawingml/2006/main" sz="5300" i="1">
                          <a:solidFill>
                            <a:srgbClr val="59595B"/>
                          </a:solidFill>
                          <a:latin typeface="Cambria Math" panose="02040503050406030204" pitchFamily="18" charset="0"/>
                        </a:rPr>
                        <m:t>)</m:t>
                      </m:r>
                    </m:e>
                    <m:sup>
                      <m:sSub>
                        <m:e>
                          <m:r>
                            <a:rPr xmlns:a="http://schemas.openxmlformats.org/drawingml/2006/main" sz="5300" i="1">
                              <a:solidFill>
                                <a:srgbClr val="59595B"/>
                              </a:solidFill>
                              <a:latin typeface="Cambria Math" panose="02040503050406030204" pitchFamily="18" charset="0"/>
                            </a:rPr>
                            <m:t>α</m:t>
                          </m:r>
                        </m:e>
                        <m:sub>
                          <m:r>
                            <a:rPr xmlns:a="http://schemas.openxmlformats.org/drawingml/2006/main" sz="5300" i="1">
                              <a:solidFill>
                                <a:srgbClr val="59595B"/>
                              </a:solidFill>
                              <a:latin typeface="Cambria Math" panose="02040503050406030204" pitchFamily="18" charset="0"/>
                            </a:rPr>
                            <m:t>N</m:t>
                          </m:r>
                        </m:sub>
                      </m:sSub>
                    </m:sup>
                  </m:sSup>
                  <m:r>
                    <a:rPr xmlns:a="http://schemas.openxmlformats.org/drawingml/2006/main" sz="5300" i="1">
                      <a:solidFill>
                        <a:srgbClr val="59595B"/>
                      </a:solidFill>
                      <a:latin typeface="Cambria Math" panose="02040503050406030204" pitchFamily="18" charset="0"/>
                    </a:rPr>
                    <m:t>;</m:t>
                  </m:r>
                  <m:r>
                    <m:rPr>
                      <m:nor/>
                    </m:rPr>
                    <a:rPr xmlns:a="http://schemas.openxmlformats.org/drawingml/2006/main" sz="5300" i="1">
                      <a:solidFill>
                        <a:srgbClr val="59595B"/>
                      </a:solidFill>
                      <a:latin typeface="Cambria Math" panose="02040503050406030204" pitchFamily="18" charset="0"/>
                    </a:rPr>
                    <m:t/>
                  </m:r>
                  <m:sSub>
                    <m:e>
                      <m:r>
                        <a:rPr xmlns:a="http://schemas.openxmlformats.org/drawingml/2006/main" sz="5300" i="1">
                          <a:solidFill>
                            <a:srgbClr val="59595B"/>
                          </a:solidFill>
                          <a:latin typeface="Cambria Math" panose="02040503050406030204" pitchFamily="18" charset="0"/>
                        </a:rPr>
                        <m:t>α</m:t>
                      </m:r>
                    </m:e>
                    <m:sub>
                      <m:r>
                        <a:rPr xmlns:a="http://schemas.openxmlformats.org/drawingml/2006/main" sz="5300" i="1">
                          <a:solidFill>
                            <a:srgbClr val="59595B"/>
                          </a:solidFill>
                          <a:latin typeface="Cambria Math" panose="02040503050406030204" pitchFamily="18" charset="0"/>
                        </a:rPr>
                        <m:t>N</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0.076,</m:t>
                  </m:r>
                  <m:r>
                    <m:rPr>
                      <m:nor/>
                    </m:rPr>
                    <a:rPr xmlns:a="http://schemas.openxmlformats.org/drawingml/2006/main" sz="5300" i="1">
                      <a:solidFill>
                        <a:srgbClr val="59595B"/>
                      </a:solidFill>
                      <a:latin typeface="Cambria Math" panose="02040503050406030204" pitchFamily="18" charset="0"/>
                    </a:rPr>
                    <m:t/>
                  </m:r>
                  <m:sSub>
                    <m:e>
                      <m:r>
                        <a:rPr xmlns:a="http://schemas.openxmlformats.org/drawingml/2006/main" sz="5300" i="1">
                          <a:solidFill>
                            <a:srgbClr val="59595B"/>
                          </a:solidFill>
                          <a:latin typeface="Cambria Math" panose="02040503050406030204" pitchFamily="18" charset="0"/>
                        </a:rPr>
                        <m:t>N</m:t>
                      </m:r>
                    </m:e>
                    <m:sub>
                      <m:r>
                        <a:rPr xmlns:a="http://schemas.openxmlformats.org/drawingml/2006/main" sz="5300" i="1">
                          <a:solidFill>
                            <a:srgbClr val="59595B"/>
                          </a:solidFill>
                          <a:latin typeface="Cambria Math" panose="02040503050406030204" pitchFamily="18" charset="0"/>
                        </a:rPr>
                        <m:t>c</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8.8</m:t>
                  </m:r>
                  <m:r>
                    <a:rPr xmlns:a="http://schemas.openxmlformats.org/drawingml/2006/main" sz="5300" i="1">
                      <a:solidFill>
                        <a:srgbClr val="59595B"/>
                      </a:solidFill>
                      <a:latin typeface="Cambria Math" panose="02040503050406030204" pitchFamily="18" charset="0"/>
                    </a:rPr>
                    <m:t>×</m:t>
                  </m:r>
                  <m:sSup>
                    <m:e>
                      <m:r>
                        <a:rPr xmlns:a="http://schemas.openxmlformats.org/drawingml/2006/main" sz="5300" i="1">
                          <a:solidFill>
                            <a:srgbClr val="59595B"/>
                          </a:solidFill>
                          <a:latin typeface="Cambria Math" panose="02040503050406030204" pitchFamily="18" charset="0"/>
                        </a:rPr>
                        <m:t>10</m:t>
                      </m:r>
                    </m:e>
                    <m:sup>
                      <m:r>
                        <a:rPr xmlns:a="http://schemas.openxmlformats.org/drawingml/2006/main" sz="5300" i="1">
                          <a:solidFill>
                            <a:srgbClr val="59595B"/>
                          </a:solidFill>
                          <a:latin typeface="Cambria Math" panose="02040503050406030204" pitchFamily="18" charset="0"/>
                        </a:rPr>
                        <m:t>13</m:t>
                      </m:r>
                    </m:sup>
                  </m:sSup>
                </m:oMath>
              </m:oMathPara>
            </a14:m>
          </a:p>
          <a:p>
            <a:pPr marL="1358150" indent="-1358150" defTabSz="1852016">
              <a:lnSpc>
                <a:spcPct val="120000"/>
              </a:lnSpc>
              <a:spcBef>
                <a:spcPts val="1500"/>
              </a:spcBef>
              <a:buSzPct val="100000"/>
              <a:buFont typeface="Arial"/>
              <a:buChar char="•"/>
              <a:defRPr sz="4400"/>
            </a:pPr>
            <a14:m>
              <m:oMathPara>
                <m:oMathParaPr>
                  <m:jc m:val="left"/>
                </m:oMathParaPr>
                <m:oMath>
                  <m:r>
                    <a:rPr xmlns:a="http://schemas.openxmlformats.org/drawingml/2006/main" sz="5300" i="1">
                      <a:solidFill>
                        <a:srgbClr val="59595B"/>
                      </a:solidFill>
                      <a:latin typeface="Cambria Math" panose="02040503050406030204" pitchFamily="18" charset="0"/>
                    </a:rPr>
                    <m:t>L</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D</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sSub>
                    <m:e>
                      <m:r>
                        <a:rPr xmlns:a="http://schemas.openxmlformats.org/drawingml/2006/main" sz="5300" i="1">
                          <a:solidFill>
                            <a:srgbClr val="59595B"/>
                          </a:solidFill>
                          <a:latin typeface="Cambria Math" panose="02040503050406030204" pitchFamily="18" charset="0"/>
                        </a:rPr>
                        <m:t>D</m:t>
                      </m:r>
                    </m:e>
                    <m:sub>
                      <m:r>
                        <a:rPr xmlns:a="http://schemas.openxmlformats.org/drawingml/2006/main" sz="5300" i="1">
                          <a:solidFill>
                            <a:srgbClr val="59595B"/>
                          </a:solidFill>
                          <a:latin typeface="Cambria Math" panose="02040503050406030204" pitchFamily="18" charset="0"/>
                        </a:rPr>
                        <m:t>c</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D</m:t>
                  </m:r>
                  <m:sSup>
                    <m:e>
                      <m:r>
                        <a:rPr xmlns:a="http://schemas.openxmlformats.org/drawingml/2006/main" sz="5300" i="1">
                          <a:solidFill>
                            <a:srgbClr val="59595B"/>
                          </a:solidFill>
                          <a:latin typeface="Cambria Math" panose="02040503050406030204" pitchFamily="18" charset="0"/>
                        </a:rPr>
                        <m:t>)</m:t>
                      </m:r>
                    </m:e>
                    <m:sup>
                      <m:sSub>
                        <m:e>
                          <m:r>
                            <a:rPr xmlns:a="http://schemas.openxmlformats.org/drawingml/2006/main" sz="5300" i="1">
                              <a:solidFill>
                                <a:srgbClr val="59595B"/>
                              </a:solidFill>
                              <a:latin typeface="Cambria Math" panose="02040503050406030204" pitchFamily="18" charset="0"/>
                            </a:rPr>
                            <m:t>α</m:t>
                          </m:r>
                        </m:e>
                        <m:sub>
                          <m:r>
                            <a:rPr xmlns:a="http://schemas.openxmlformats.org/drawingml/2006/main" sz="5300" i="1">
                              <a:solidFill>
                                <a:srgbClr val="59595B"/>
                              </a:solidFill>
                              <a:latin typeface="Cambria Math" panose="02040503050406030204" pitchFamily="18" charset="0"/>
                            </a:rPr>
                            <m:t>D</m:t>
                          </m:r>
                        </m:sub>
                      </m:sSub>
                    </m:sup>
                  </m:sSup>
                  <m:r>
                    <a:rPr xmlns:a="http://schemas.openxmlformats.org/drawingml/2006/main" sz="5300" i="1">
                      <a:solidFill>
                        <a:srgbClr val="59595B"/>
                      </a:solidFill>
                      <a:latin typeface="Cambria Math" panose="02040503050406030204" pitchFamily="18" charset="0"/>
                    </a:rPr>
                    <m:t>;</m:t>
                  </m:r>
                  <m:r>
                    <m:rPr>
                      <m:nor/>
                    </m:rPr>
                    <a:rPr xmlns:a="http://schemas.openxmlformats.org/drawingml/2006/main" sz="5300" i="1">
                      <a:solidFill>
                        <a:srgbClr val="59595B"/>
                      </a:solidFill>
                      <a:latin typeface="Cambria Math" panose="02040503050406030204" pitchFamily="18" charset="0"/>
                    </a:rPr>
                    <m:t/>
                  </m:r>
                  <m:sSub>
                    <m:e>
                      <m:r>
                        <a:rPr xmlns:a="http://schemas.openxmlformats.org/drawingml/2006/main" sz="5300" i="1">
                          <a:solidFill>
                            <a:srgbClr val="59595B"/>
                          </a:solidFill>
                          <a:latin typeface="Cambria Math" panose="02040503050406030204" pitchFamily="18" charset="0"/>
                        </a:rPr>
                        <m:t>α</m:t>
                      </m:r>
                    </m:e>
                    <m:sub>
                      <m:r>
                        <a:rPr xmlns:a="http://schemas.openxmlformats.org/drawingml/2006/main" sz="5300" i="1">
                          <a:solidFill>
                            <a:srgbClr val="59595B"/>
                          </a:solidFill>
                          <a:latin typeface="Cambria Math" panose="02040503050406030204" pitchFamily="18" charset="0"/>
                        </a:rPr>
                        <m:t>D</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0.095,</m:t>
                  </m:r>
                  <m:r>
                    <m:rPr>
                      <m:nor/>
                    </m:rPr>
                    <a:rPr xmlns:a="http://schemas.openxmlformats.org/drawingml/2006/main" sz="5300" i="1">
                      <a:solidFill>
                        <a:srgbClr val="59595B"/>
                      </a:solidFill>
                      <a:latin typeface="Cambria Math" panose="02040503050406030204" pitchFamily="18" charset="0"/>
                    </a:rPr>
                    <m:t/>
                  </m:r>
                  <m:sSub>
                    <m:e>
                      <m:r>
                        <a:rPr xmlns:a="http://schemas.openxmlformats.org/drawingml/2006/main" sz="5300" i="1">
                          <a:solidFill>
                            <a:srgbClr val="59595B"/>
                          </a:solidFill>
                          <a:latin typeface="Cambria Math" panose="02040503050406030204" pitchFamily="18" charset="0"/>
                        </a:rPr>
                        <m:t>D</m:t>
                      </m:r>
                    </m:e>
                    <m:sub>
                      <m:r>
                        <a:rPr xmlns:a="http://schemas.openxmlformats.org/drawingml/2006/main" sz="5300" i="1">
                          <a:solidFill>
                            <a:srgbClr val="59595B"/>
                          </a:solidFill>
                          <a:latin typeface="Cambria Math" panose="02040503050406030204" pitchFamily="18" charset="0"/>
                        </a:rPr>
                        <m:t>c</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5.4</m:t>
                  </m:r>
                  <m:r>
                    <a:rPr xmlns:a="http://schemas.openxmlformats.org/drawingml/2006/main" sz="5300" i="1">
                      <a:solidFill>
                        <a:srgbClr val="59595B"/>
                      </a:solidFill>
                      <a:latin typeface="Cambria Math" panose="02040503050406030204" pitchFamily="18" charset="0"/>
                    </a:rPr>
                    <m:t>×</m:t>
                  </m:r>
                  <m:sSup>
                    <m:e>
                      <m:r>
                        <a:rPr xmlns:a="http://schemas.openxmlformats.org/drawingml/2006/main" sz="5300" i="1">
                          <a:solidFill>
                            <a:srgbClr val="59595B"/>
                          </a:solidFill>
                          <a:latin typeface="Cambria Math" panose="02040503050406030204" pitchFamily="18" charset="0"/>
                        </a:rPr>
                        <m:t>10</m:t>
                      </m:r>
                    </m:e>
                    <m:sup>
                      <m:r>
                        <a:rPr xmlns:a="http://schemas.openxmlformats.org/drawingml/2006/main" sz="5300" i="1">
                          <a:solidFill>
                            <a:srgbClr val="59595B"/>
                          </a:solidFill>
                          <a:latin typeface="Cambria Math" panose="02040503050406030204" pitchFamily="18" charset="0"/>
                        </a:rPr>
                        <m:t>13</m:t>
                      </m:r>
                    </m:sup>
                  </m:sSup>
                </m:oMath>
              </m:oMathPara>
            </a14:m>
          </a:p>
          <a:p>
            <a:pPr marL="1358150" indent="-1358150" defTabSz="1852016">
              <a:lnSpc>
                <a:spcPct val="120000"/>
              </a:lnSpc>
              <a:spcBef>
                <a:spcPts val="1500"/>
              </a:spcBef>
              <a:buSzPct val="100000"/>
              <a:buFont typeface="Arial"/>
              <a:buChar char="•"/>
              <a:defRPr sz="4400"/>
            </a:pPr>
            <a14:m>
              <m:oMathPara>
                <m:oMathParaPr>
                  <m:jc m:val="left"/>
                </m:oMathParaPr>
                <m:oMath>
                  <m:r>
                    <a:rPr xmlns:a="http://schemas.openxmlformats.org/drawingml/2006/main" sz="5300" i="1">
                      <a:solidFill>
                        <a:srgbClr val="59595B"/>
                      </a:solidFill>
                      <a:latin typeface="Cambria Math" panose="02040503050406030204" pitchFamily="18" charset="0"/>
                    </a:rPr>
                    <m:t>L</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C</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sSub>
                    <m:e>
                      <m:r>
                        <a:rPr xmlns:a="http://schemas.openxmlformats.org/drawingml/2006/main" sz="5300" i="1">
                          <a:solidFill>
                            <a:srgbClr val="59595B"/>
                          </a:solidFill>
                          <a:latin typeface="Cambria Math" panose="02040503050406030204" pitchFamily="18" charset="0"/>
                        </a:rPr>
                        <m:t>C</m:t>
                      </m:r>
                    </m:e>
                    <m:sub>
                      <m:r>
                        <a:rPr xmlns:a="http://schemas.openxmlformats.org/drawingml/2006/main" sz="5300" i="1">
                          <a:solidFill>
                            <a:srgbClr val="59595B"/>
                          </a:solidFill>
                          <a:latin typeface="Cambria Math" panose="02040503050406030204" pitchFamily="18" charset="0"/>
                        </a:rPr>
                        <m:t>c</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C</m:t>
                  </m:r>
                  <m:sSup>
                    <m:e>
                      <m:r>
                        <a:rPr xmlns:a="http://schemas.openxmlformats.org/drawingml/2006/main" sz="5300" i="1">
                          <a:solidFill>
                            <a:srgbClr val="59595B"/>
                          </a:solidFill>
                          <a:latin typeface="Cambria Math" panose="02040503050406030204" pitchFamily="18" charset="0"/>
                        </a:rPr>
                        <m:t>)</m:t>
                      </m:r>
                    </m:e>
                    <m:sup>
                      <m:sSub>
                        <m:e>
                          <m:r>
                            <a:rPr xmlns:a="http://schemas.openxmlformats.org/drawingml/2006/main" sz="5300" i="1">
                              <a:solidFill>
                                <a:srgbClr val="59595B"/>
                              </a:solidFill>
                              <a:latin typeface="Cambria Math" panose="02040503050406030204" pitchFamily="18" charset="0"/>
                            </a:rPr>
                            <m:t>α</m:t>
                          </m:r>
                        </m:e>
                        <m:sub>
                          <m:r>
                            <a:rPr xmlns:a="http://schemas.openxmlformats.org/drawingml/2006/main" sz="5300" i="1">
                              <a:solidFill>
                                <a:srgbClr val="59595B"/>
                              </a:solidFill>
                              <a:latin typeface="Cambria Math" panose="02040503050406030204" pitchFamily="18" charset="0"/>
                            </a:rPr>
                            <m:t>C</m:t>
                          </m:r>
                        </m:sub>
                      </m:sSub>
                    </m:sup>
                  </m:sSup>
                  <m:r>
                    <a:rPr xmlns:a="http://schemas.openxmlformats.org/drawingml/2006/main" sz="5300" i="1">
                      <a:solidFill>
                        <a:srgbClr val="59595B"/>
                      </a:solidFill>
                      <a:latin typeface="Cambria Math" panose="02040503050406030204" pitchFamily="18" charset="0"/>
                    </a:rPr>
                    <m:t>;</m:t>
                  </m:r>
                  <m:r>
                    <m:rPr>
                      <m:nor/>
                    </m:rPr>
                    <a:rPr xmlns:a="http://schemas.openxmlformats.org/drawingml/2006/main" sz="5300" i="1">
                      <a:solidFill>
                        <a:srgbClr val="59595B"/>
                      </a:solidFill>
                      <a:latin typeface="Cambria Math" panose="02040503050406030204" pitchFamily="18" charset="0"/>
                    </a:rPr>
                    <m:t/>
                  </m:r>
                  <m:sSub>
                    <m:e>
                      <m:r>
                        <a:rPr xmlns:a="http://schemas.openxmlformats.org/drawingml/2006/main" sz="5300" i="1">
                          <a:solidFill>
                            <a:srgbClr val="59595B"/>
                          </a:solidFill>
                          <a:latin typeface="Cambria Math" panose="02040503050406030204" pitchFamily="18" charset="0"/>
                        </a:rPr>
                        <m:t>α</m:t>
                      </m:r>
                    </m:e>
                    <m:sub>
                      <m:r>
                        <a:rPr xmlns:a="http://schemas.openxmlformats.org/drawingml/2006/main" sz="5300" i="1">
                          <a:solidFill>
                            <a:srgbClr val="59595B"/>
                          </a:solidFill>
                          <a:latin typeface="Cambria Math" panose="02040503050406030204" pitchFamily="18" charset="0"/>
                        </a:rPr>
                        <m:t>C</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0.0050,</m:t>
                  </m:r>
                  <m:r>
                    <m:rPr>
                      <m:nor/>
                    </m:rPr>
                    <a:rPr xmlns:a="http://schemas.openxmlformats.org/drawingml/2006/main" sz="5300" i="1">
                      <a:solidFill>
                        <a:srgbClr val="59595B"/>
                      </a:solidFill>
                      <a:latin typeface="Cambria Math" panose="02040503050406030204" pitchFamily="18" charset="0"/>
                    </a:rPr>
                    <m:t/>
                  </m:r>
                  <m:sSub>
                    <m:e>
                      <m:r>
                        <a:rPr xmlns:a="http://schemas.openxmlformats.org/drawingml/2006/main" sz="5300" i="1">
                          <a:solidFill>
                            <a:srgbClr val="59595B"/>
                          </a:solidFill>
                          <a:latin typeface="Cambria Math" panose="02040503050406030204" pitchFamily="18" charset="0"/>
                        </a:rPr>
                        <m:t>C</m:t>
                      </m:r>
                    </m:e>
                    <m:sub>
                      <m:r>
                        <a:rPr xmlns:a="http://schemas.openxmlformats.org/drawingml/2006/main" sz="5300" i="1">
                          <a:solidFill>
                            <a:srgbClr val="59595B"/>
                          </a:solidFill>
                          <a:latin typeface="Cambria Math" panose="02040503050406030204" pitchFamily="18" charset="0"/>
                        </a:rPr>
                        <m:t>c</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3.1</m:t>
                  </m:r>
                  <m:r>
                    <a:rPr xmlns:a="http://schemas.openxmlformats.org/drawingml/2006/main" sz="5300" i="1">
                      <a:solidFill>
                        <a:srgbClr val="59595B"/>
                      </a:solidFill>
                      <a:latin typeface="Cambria Math" panose="02040503050406030204" pitchFamily="18" charset="0"/>
                    </a:rPr>
                    <m:t>×</m:t>
                  </m:r>
                  <m:sSup>
                    <m:e>
                      <m:r>
                        <a:rPr xmlns:a="http://schemas.openxmlformats.org/drawingml/2006/main" sz="5300" i="1">
                          <a:solidFill>
                            <a:srgbClr val="59595B"/>
                          </a:solidFill>
                          <a:latin typeface="Cambria Math" panose="02040503050406030204" pitchFamily="18" charset="0"/>
                        </a:rPr>
                        <m:t>10</m:t>
                      </m:r>
                    </m:e>
                    <m:sup>
                      <m:r>
                        <a:rPr xmlns:a="http://schemas.openxmlformats.org/drawingml/2006/main" sz="5300" i="1">
                          <a:solidFill>
                            <a:srgbClr val="59595B"/>
                          </a:solidFill>
                          <a:latin typeface="Cambria Math" panose="02040503050406030204" pitchFamily="18" charset="0"/>
                        </a:rPr>
                        <m:t>8</m:t>
                      </m:r>
                    </m:sup>
                  </m:sSup>
                </m:oMath>
              </m:oMathPara>
            </a14:m>
          </a:p>
        </p:txBody>
      </p:sp>
      <p:pic>
        <p:nvPicPr>
          <p:cNvPr id="326" name="Image" descr="Image"/>
          <p:cNvPicPr>
            <a:picLocks noChangeAspect="1"/>
          </p:cNvPicPr>
          <p:nvPr/>
        </p:nvPicPr>
        <p:blipFill>
          <a:blip r:embed="rId3">
            <a:extLst/>
          </a:blip>
          <a:stretch>
            <a:fillRect/>
          </a:stretch>
        </p:blipFill>
        <p:spPr>
          <a:xfrm>
            <a:off x="6851967" y="12467350"/>
            <a:ext cx="22872066" cy="702547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cale"/>
          <p:cNvSpPr txBox="1"/>
          <p:nvPr>
            <p:ph type="title"/>
          </p:nvPr>
        </p:nvSpPr>
        <p:spPr>
          <a:xfrm>
            <a:off x="1235831" y="1873763"/>
            <a:ext cx="33250908" cy="2753833"/>
          </a:xfrm>
          <a:prstGeom prst="rect">
            <a:avLst/>
          </a:prstGeom>
        </p:spPr>
        <p:txBody>
          <a:bodyPr/>
          <a:lstStyle/>
          <a:p>
            <a:pPr/>
            <a:r>
              <a:t>Scale</a:t>
            </a:r>
          </a:p>
        </p:txBody>
      </p:sp>
      <p:sp>
        <p:nvSpPr>
          <p:cNvPr id="329" name="Training Compute-Optimal Large Language Models (DeepMind, 2022)…"/>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rPr u="sng">
                <a:solidFill>
                  <a:srgbClr val="3246A4"/>
                </a:solidFill>
                <a:uFill>
                  <a:solidFill>
                    <a:srgbClr val="3246A4"/>
                  </a:solidFill>
                </a:uFill>
                <a:hlinkClick r:id="rId2" invalidUrl="" action="" tgtFrame="" tooltip="" history="1" highlightClick="0" endSnd="0"/>
              </a:rPr>
              <a:t>Training Compute-Optimal Large Language Models (DeepMind, 2022)</a:t>
            </a:r>
          </a:p>
          <a:p>
            <a:pPr marL="1358150" indent="-1358150" defTabSz="1852016">
              <a:lnSpc>
                <a:spcPct val="120000"/>
              </a:lnSpc>
              <a:spcBef>
                <a:spcPts val="1500"/>
              </a:spcBef>
              <a:buSzPct val="100000"/>
              <a:buFont typeface="Arial"/>
              <a:buChar char="•"/>
              <a:defRPr sz="4400"/>
            </a:pPr>
            <a:r>
              <a:t>Empirically showed that </a:t>
            </a:r>
            <a14:m>
              <m:oMath>
                <m:r>
                  <a:rPr xmlns:a="http://schemas.openxmlformats.org/drawingml/2006/main" sz="5300" i="1">
                    <a:solidFill>
                      <a:srgbClr val="59595B"/>
                    </a:solidFill>
                    <a:latin typeface="Cambria Math" panose="02040503050406030204" pitchFamily="18" charset="0"/>
                  </a:rPr>
                  <m:t>N</m:t>
                </m:r>
              </m:oMath>
            </a14:m>
            <a:r>
              <a:t> and </a:t>
            </a:r>
            <a14:m>
              <m:oMath>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D</m:t>
                </m:r>
                <m:r>
                  <a:rPr xmlns:a="http://schemas.openxmlformats.org/drawingml/2006/main" sz="5300" i="1">
                    <a:solidFill>
                      <a:srgbClr val="59595B"/>
                    </a:solidFill>
                    <a:latin typeface="Cambria Math" panose="02040503050406030204" pitchFamily="18" charset="0"/>
                  </a:rPr>
                  <m:t>∣</m:t>
                </m:r>
              </m:oMath>
            </a14:m>
            <a:r>
              <a:t>are equally important and must be increased in equal proportion</a:t>
            </a:r>
          </a:p>
          <a:p>
            <a:pPr marL="1358150" indent="-1358150" defTabSz="1852016">
              <a:lnSpc>
                <a:spcPct val="120000"/>
              </a:lnSpc>
              <a:spcBef>
                <a:spcPts val="1500"/>
              </a:spcBef>
              <a:buSzPct val="100000"/>
              <a:buFont typeface="Arial"/>
              <a:buChar char="•"/>
              <a:defRPr sz="4400"/>
            </a:pPr>
            <a14:m>
              <m:oMathPara>
                <m:oMathParaPr>
                  <m:jc m:val="left"/>
                </m:oMathParaPr>
                <m:oMath>
                  <m:sSub>
                    <m:e>
                      <m:r>
                        <a:rPr xmlns:a="http://schemas.openxmlformats.org/drawingml/2006/main" sz="5300" i="1">
                          <a:solidFill>
                            <a:srgbClr val="59595B"/>
                          </a:solidFill>
                          <a:latin typeface="Cambria Math" panose="02040503050406030204" pitchFamily="18" charset="0"/>
                        </a:rPr>
                        <m:t>N</m:t>
                      </m:r>
                    </m:e>
                    <m:sub>
                      <m:r>
                        <a:rPr xmlns:a="http://schemas.openxmlformats.org/drawingml/2006/main" sz="5300" i="1">
                          <a:solidFill>
                            <a:srgbClr val="59595B"/>
                          </a:solidFill>
                          <a:latin typeface="Cambria Math" panose="02040503050406030204" pitchFamily="18" charset="0"/>
                        </a:rPr>
                        <m:t>o</m:t>
                      </m:r>
                      <m:r>
                        <a:rPr xmlns:a="http://schemas.openxmlformats.org/drawingml/2006/main" sz="5300" i="1">
                          <a:solidFill>
                            <a:srgbClr val="59595B"/>
                          </a:solidFill>
                          <a:latin typeface="Cambria Math" panose="02040503050406030204" pitchFamily="18" charset="0"/>
                        </a:rPr>
                        <m:t>p</m:t>
                      </m:r>
                      <m:r>
                        <a:rPr xmlns:a="http://schemas.openxmlformats.org/drawingml/2006/main" sz="5300" i="1">
                          <a:solidFill>
                            <a:srgbClr val="59595B"/>
                          </a:solidFill>
                          <a:latin typeface="Cambria Math" panose="02040503050406030204" pitchFamily="18" charset="0"/>
                        </a:rPr>
                        <m:t>t</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C</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sSub>
                    <m:e>
                      <m:r>
                        <a:rPr xmlns:a="http://schemas.openxmlformats.org/drawingml/2006/main" sz="5300" i="1">
                          <a:solidFill>
                            <a:srgbClr val="59595B"/>
                          </a:solidFill>
                          <a:latin typeface="Cambria Math" panose="02040503050406030204" pitchFamily="18" charset="0"/>
                        </a:rPr>
                        <m:t>D</m:t>
                      </m:r>
                    </m:e>
                    <m:sub>
                      <m:r>
                        <a:rPr xmlns:a="http://schemas.openxmlformats.org/drawingml/2006/main" sz="5300" i="1">
                          <a:solidFill>
                            <a:srgbClr val="59595B"/>
                          </a:solidFill>
                          <a:latin typeface="Cambria Math" panose="02040503050406030204" pitchFamily="18" charset="0"/>
                        </a:rPr>
                        <m:t>o</m:t>
                      </m:r>
                      <m:r>
                        <a:rPr xmlns:a="http://schemas.openxmlformats.org/drawingml/2006/main" sz="5300" i="1">
                          <a:solidFill>
                            <a:srgbClr val="59595B"/>
                          </a:solidFill>
                          <a:latin typeface="Cambria Math" panose="02040503050406030204" pitchFamily="18" charset="0"/>
                        </a:rPr>
                        <m:t>p</m:t>
                      </m:r>
                      <m:r>
                        <a:rPr xmlns:a="http://schemas.openxmlformats.org/drawingml/2006/main" sz="5300" i="1">
                          <a:solidFill>
                            <a:srgbClr val="59595B"/>
                          </a:solidFill>
                          <a:latin typeface="Cambria Math" panose="02040503050406030204" pitchFamily="18" charset="0"/>
                        </a:rPr>
                        <m:t>t</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C</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limLow>
                    <m:e>
                      <m:r>
                        <m:rPr>
                          <m:nor/>
                        </m:rPr>
                        <a:rPr xmlns:a="http://schemas.openxmlformats.org/drawingml/2006/main" sz="5300" i="1">
                          <a:solidFill>
                            <a:srgbClr val="59595B"/>
                          </a:solidFill>
                          <a:latin typeface="Cambria Math" panose="02040503050406030204" pitchFamily="18" charset="0"/>
                        </a:rPr>
                        <m:t>argmin</m:t>
                      </m:r>
                    </m:e>
                    <m:lim>
                      <m:r>
                        <a:rPr xmlns:a="http://schemas.openxmlformats.org/drawingml/2006/main" sz="5300" i="1">
                          <a:solidFill>
                            <a:srgbClr val="59595B"/>
                          </a:solidFill>
                          <a:latin typeface="Cambria Math" panose="02040503050406030204" pitchFamily="18" charset="0"/>
                        </a:rPr>
                        <m:t>N</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D</m:t>
                      </m:r>
                      <m:r>
                        <m:rPr>
                          <m:nor/>
                        </m:rPr>
                        <a:rPr xmlns:a="http://schemas.openxmlformats.org/drawingml/2006/main" sz="5300" i="1">
                          <a:solidFill>
                            <a:srgbClr val="59595B"/>
                          </a:solidFill>
                          <a:latin typeface="Cambria Math" panose="02040503050406030204" pitchFamily="18" charset="0"/>
                        </a:rPr>
                        <m:t>s.t.</m:t>
                      </m:r>
                      <m:r>
                        <a:rPr xmlns:a="http://schemas.openxmlformats.org/drawingml/2006/main" sz="5300" i="1">
                          <a:solidFill>
                            <a:srgbClr val="59595B"/>
                          </a:solidFill>
                          <a:latin typeface="Cambria Math" panose="02040503050406030204" pitchFamily="18" charset="0"/>
                        </a:rPr>
                        <m:t>F</m:t>
                      </m:r>
                      <m:r>
                        <a:rPr xmlns:a="http://schemas.openxmlformats.org/drawingml/2006/main" sz="5300" i="1">
                          <a:solidFill>
                            <a:srgbClr val="59595B"/>
                          </a:solidFill>
                          <a:latin typeface="Cambria Math" panose="02040503050406030204" pitchFamily="18" charset="0"/>
                        </a:rPr>
                        <m:t>L</m:t>
                      </m:r>
                      <m:r>
                        <a:rPr xmlns:a="http://schemas.openxmlformats.org/drawingml/2006/main" sz="5300" i="1">
                          <a:solidFill>
                            <a:srgbClr val="59595B"/>
                          </a:solidFill>
                          <a:latin typeface="Cambria Math" panose="02040503050406030204" pitchFamily="18" charset="0"/>
                        </a:rPr>
                        <m:t>O</m:t>
                      </m:r>
                      <m:r>
                        <a:rPr xmlns:a="http://schemas.openxmlformats.org/drawingml/2006/main" sz="5300" i="1">
                          <a:solidFill>
                            <a:srgbClr val="59595B"/>
                          </a:solidFill>
                          <a:latin typeface="Cambria Math" panose="02040503050406030204" pitchFamily="18" charset="0"/>
                        </a:rPr>
                        <m:t>P</m:t>
                      </m:r>
                      <m:r>
                        <a:rPr xmlns:a="http://schemas.openxmlformats.org/drawingml/2006/main" sz="5300" i="1">
                          <a:solidFill>
                            <a:srgbClr val="59595B"/>
                          </a:solidFill>
                          <a:latin typeface="Cambria Math" panose="02040503050406030204" pitchFamily="18" charset="0"/>
                        </a:rPr>
                        <m:t>s</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N</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D</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C</m:t>
                      </m:r>
                    </m:lim>
                  </m:limLow>
                  <m:r>
                    <a:rPr xmlns:a="http://schemas.openxmlformats.org/drawingml/2006/main" sz="5300" i="1">
                      <a:solidFill>
                        <a:srgbClr val="59595B"/>
                      </a:solidFill>
                      <a:latin typeface="Cambria Math" panose="02040503050406030204" pitchFamily="18" charset="0"/>
                    </a:rPr>
                    <m:t>L</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N</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D</m:t>
                  </m:r>
                  <m:r>
                    <a:rPr xmlns:a="http://schemas.openxmlformats.org/drawingml/2006/main" sz="5300" i="1">
                      <a:solidFill>
                        <a:srgbClr val="59595B"/>
                      </a:solidFill>
                      <a:latin typeface="Cambria Math" panose="02040503050406030204" pitchFamily="18" charset="0"/>
                    </a:rPr>
                    <m:t>)</m:t>
                  </m:r>
                </m:oMath>
              </m:oMathPara>
            </a14:m>
          </a:p>
        </p:txBody>
      </p:sp>
      <p:pic>
        <p:nvPicPr>
          <p:cNvPr id="330" name="Image" descr="Image"/>
          <p:cNvPicPr>
            <a:picLocks noChangeAspect="1"/>
          </p:cNvPicPr>
          <p:nvPr/>
        </p:nvPicPr>
        <p:blipFill>
          <a:blip r:embed="rId3">
            <a:extLst/>
          </a:blip>
          <a:stretch>
            <a:fillRect/>
          </a:stretch>
        </p:blipFill>
        <p:spPr>
          <a:xfrm>
            <a:off x="9875671" y="10415191"/>
            <a:ext cx="16824658" cy="867268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cale"/>
          <p:cNvSpPr txBox="1"/>
          <p:nvPr>
            <p:ph type="title"/>
          </p:nvPr>
        </p:nvSpPr>
        <p:spPr>
          <a:xfrm>
            <a:off x="1235831" y="1873763"/>
            <a:ext cx="33250908" cy="2753833"/>
          </a:xfrm>
          <a:prstGeom prst="rect">
            <a:avLst/>
          </a:prstGeom>
        </p:spPr>
        <p:txBody>
          <a:bodyPr/>
          <a:lstStyle/>
          <a:p>
            <a:pPr/>
            <a:r>
              <a:t>Scale</a:t>
            </a:r>
          </a:p>
        </p:txBody>
      </p:sp>
      <p:sp>
        <p:nvSpPr>
          <p:cNvPr id="333" name="Training Compute-Optimal Large Language Models (DeepMind, 2022)…"/>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rPr u="sng">
                <a:solidFill>
                  <a:srgbClr val="3246A4"/>
                </a:solidFill>
                <a:uFill>
                  <a:solidFill>
                    <a:srgbClr val="3246A4"/>
                  </a:solidFill>
                </a:uFill>
                <a:hlinkClick r:id="rId2" invalidUrl="" action="" tgtFrame="" tooltip="" history="1" highlightClick="0" endSnd="0"/>
              </a:rPr>
              <a:t>Training Compute-Optimal Large Language Models (DeepMind, 2022)</a:t>
            </a:r>
          </a:p>
          <a:p>
            <a:pPr marL="1358150" indent="-1358150" defTabSz="1852016">
              <a:lnSpc>
                <a:spcPct val="120000"/>
              </a:lnSpc>
              <a:spcBef>
                <a:spcPts val="1500"/>
              </a:spcBef>
              <a:buSzPct val="100000"/>
              <a:buFont typeface="Arial"/>
              <a:buChar char="•"/>
              <a:defRPr sz="4400"/>
            </a:pPr>
            <a:r>
              <a:t>Training optimal model (Chinchilla) took ~20x more training tokens than parameters</a:t>
            </a:r>
          </a:p>
        </p:txBody>
      </p:sp>
      <p:pic>
        <p:nvPicPr>
          <p:cNvPr id="334" name="Image" descr="Image"/>
          <p:cNvPicPr>
            <a:picLocks noChangeAspect="1"/>
          </p:cNvPicPr>
          <p:nvPr/>
        </p:nvPicPr>
        <p:blipFill>
          <a:blip r:embed="rId3">
            <a:extLst/>
          </a:blip>
          <a:stretch>
            <a:fillRect/>
          </a:stretch>
        </p:blipFill>
        <p:spPr>
          <a:xfrm>
            <a:off x="8646120" y="9828376"/>
            <a:ext cx="19283760" cy="6106524"/>
          </a:xfrm>
          <a:prstGeom prst="rect">
            <a:avLst/>
          </a:prstGeom>
          <a:ln w="12700">
            <a:miter lim="400000"/>
          </a:ln>
        </p:spPr>
      </p:pic>
      <p:sp>
        <p:nvSpPr>
          <p:cNvPr id="335" name="N/|D|"/>
          <p:cNvSpPr txBox="1"/>
          <p:nvPr/>
        </p:nvSpPr>
        <p:spPr>
          <a:xfrm>
            <a:off x="28104805" y="10048638"/>
            <a:ext cx="1596622" cy="941009"/>
          </a:xfrm>
          <a:prstGeom prst="rect">
            <a:avLst/>
          </a:prstGeom>
          <a:ln w="25400">
            <a:miter lim="400000"/>
          </a:ln>
          <a:extLst>
            <a:ext uri="{C572A759-6A51-4108-AA02-DFA0A04FC94B}">
              <ma14:wrappingTextBoxFlag xmlns:ma14="http://schemas.microsoft.com/office/mac/drawingml/2011/main" val="1"/>
            </a:ext>
          </a:extLst>
        </p:spPr>
        <p:txBody>
          <a:bodyPr wrap="none" lIns="137159" tIns="137159" rIns="137159" bIns="137159">
            <a:spAutoFit/>
          </a:bodyPr>
          <a:lstStyle>
            <a:lvl1pPr>
              <a:defRPr sz="4600"/>
            </a:lvl1pPr>
          </a:lstStyle>
          <a:p>
            <a:pPr/>
            <a:r>
              <a:t>N/|D|</a:t>
            </a:r>
          </a:p>
        </p:txBody>
      </p:sp>
      <p:sp>
        <p:nvSpPr>
          <p:cNvPr id="336" name="0.81…"/>
          <p:cNvSpPr txBox="1"/>
          <p:nvPr/>
        </p:nvSpPr>
        <p:spPr>
          <a:xfrm>
            <a:off x="28191094" y="10976033"/>
            <a:ext cx="1424043" cy="3684209"/>
          </a:xfrm>
          <a:prstGeom prst="rect">
            <a:avLst/>
          </a:prstGeom>
          <a:ln w="25400">
            <a:miter lim="400000"/>
          </a:ln>
          <a:extLst>
            <a:ext uri="{C572A759-6A51-4108-AA02-DFA0A04FC94B}">
              <ma14:wrappingTextBoxFlag xmlns:ma14="http://schemas.microsoft.com/office/mac/drawingml/2011/main" val="1"/>
            </a:ext>
          </a:extLst>
        </p:spPr>
        <p:txBody>
          <a:bodyPr wrap="none" lIns="137159" tIns="137159" rIns="137159" bIns="137159">
            <a:spAutoFit/>
          </a:bodyPr>
          <a:lstStyle/>
          <a:p>
            <a:pPr>
              <a:defRPr sz="4600"/>
            </a:pPr>
            <a:r>
              <a:t>0.81</a:t>
            </a:r>
          </a:p>
          <a:p>
            <a:pPr>
              <a:defRPr sz="4600"/>
            </a:pPr>
            <a:r>
              <a:t>0.58</a:t>
            </a:r>
          </a:p>
          <a:p>
            <a:pPr>
              <a:defRPr sz="4600"/>
            </a:pPr>
            <a:r>
              <a:t>0.59</a:t>
            </a:r>
          </a:p>
          <a:p>
            <a:pPr>
              <a:defRPr sz="4600"/>
            </a:pPr>
            <a:r>
              <a:t>0.93</a:t>
            </a:r>
          </a:p>
          <a:p>
            <a:pPr>
              <a:defRPr sz="4600"/>
            </a:pPr>
            <a:r>
              <a:t>1.96</a:t>
            </a:r>
          </a:p>
        </p:txBody>
      </p:sp>
      <p:sp>
        <p:nvSpPr>
          <p:cNvPr id="337" name="20.00"/>
          <p:cNvSpPr txBox="1"/>
          <p:nvPr/>
        </p:nvSpPr>
        <p:spPr>
          <a:xfrm>
            <a:off x="28028642" y="14655310"/>
            <a:ext cx="1748947" cy="941009"/>
          </a:xfrm>
          <a:prstGeom prst="rect">
            <a:avLst/>
          </a:prstGeom>
          <a:ln w="25400">
            <a:miter lim="400000"/>
          </a:ln>
          <a:extLst>
            <a:ext uri="{C572A759-6A51-4108-AA02-DFA0A04FC94B}">
              <ma14:wrappingTextBoxFlag xmlns:ma14="http://schemas.microsoft.com/office/mac/drawingml/2011/main" val="1"/>
            </a:ext>
          </a:extLst>
        </p:spPr>
        <p:txBody>
          <a:bodyPr wrap="none" lIns="137159" tIns="137159" rIns="137159" bIns="137159">
            <a:spAutoFit/>
          </a:bodyPr>
          <a:lstStyle>
            <a:lvl1pPr>
              <a:defRPr sz="4600"/>
            </a:lvl1pPr>
          </a:lstStyle>
          <a:p>
            <a:pPr/>
            <a:r>
              <a:t>20.00</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cale"/>
          <p:cNvSpPr txBox="1"/>
          <p:nvPr>
            <p:ph type="title"/>
          </p:nvPr>
        </p:nvSpPr>
        <p:spPr>
          <a:xfrm>
            <a:off x="1235831" y="1873763"/>
            <a:ext cx="33250908" cy="2753833"/>
          </a:xfrm>
          <a:prstGeom prst="rect">
            <a:avLst/>
          </a:prstGeom>
        </p:spPr>
        <p:txBody>
          <a:bodyPr/>
          <a:lstStyle/>
          <a:p>
            <a:pPr/>
            <a:r>
              <a:t>Scale</a:t>
            </a:r>
          </a:p>
        </p:txBody>
      </p:sp>
      <p:sp>
        <p:nvSpPr>
          <p:cNvPr id="340" name="Rectangle"/>
          <p:cNvSpPr txBox="1"/>
          <p:nvPr/>
        </p:nvSpPr>
        <p:spPr>
          <a:xfrm>
            <a:off x="1662552" y="6585573"/>
            <a:ext cx="33250895" cy="11428696"/>
          </a:xfrm>
          <a:prstGeom prst="rect">
            <a:avLst/>
          </a:prstGeom>
          <a:ln w="25400">
            <a:miter lim="400000"/>
          </a:ln>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p>
        </p:txBody>
      </p:sp>
      <p:graphicFrame>
        <p:nvGraphicFramePr>
          <p:cNvPr id="341" name="Table 1"/>
          <p:cNvGraphicFramePr/>
          <p:nvPr/>
        </p:nvGraphicFramePr>
        <p:xfrm>
          <a:off x="3568700" y="5985480"/>
          <a:ext cx="29464000" cy="15240001"/>
        </p:xfrm>
        <a:graphic xmlns:a="http://schemas.openxmlformats.org/drawingml/2006/main">
          <a:graphicData uri="http://schemas.openxmlformats.org/drawingml/2006/table">
            <a:tbl>
              <a:tblPr firstCol="1" firstRow="1" lastCol="0" lastRow="0" bandCol="0" bandRow="1" rtl="0">
                <a:tableStyleId>{C7B018BB-80A7-4F77-B60F-C8B233D01FF8}</a:tableStyleId>
              </a:tblPr>
              <a:tblGrid>
                <a:gridCol w="7359650"/>
                <a:gridCol w="7359650"/>
                <a:gridCol w="7359650"/>
                <a:gridCol w="7359650"/>
              </a:tblGrid>
              <a:tr h="3042920">
                <a:tc>
                  <a:txBody>
                    <a:bodyPr/>
                    <a:lstStyle/>
                    <a:p>
                      <a:pPr algn="ctr" defTabSz="1852016">
                        <a:defRPr b="0" sz="1800">
                          <a:solidFill>
                            <a:srgbClr val="000000"/>
                          </a:solidFill>
                        </a:defRPr>
                      </a:pPr>
                      <a:r>
                        <a:rPr b="1" sz="7200">
                          <a:solidFill>
                            <a:srgbClr val="FFFFFF"/>
                          </a:solidFill>
                        </a:rPr>
                        <a:t>Model</a:t>
                      </a:r>
                    </a:p>
                  </a:txBody>
                  <a:tcPr marL="0" marR="0" marT="0" marB="0" anchor="ctr" anchorCtr="0" horzOverflow="overflow"/>
                </a:tc>
                <a:tc>
                  <a:txBody>
                    <a:bodyPr/>
                    <a:lstStyle/>
                    <a:p>
                      <a:pPr algn="ctr" defTabSz="1852016">
                        <a:defRPr b="0" sz="1800">
                          <a:solidFill>
                            <a:srgbClr val="000000"/>
                          </a:solidFill>
                        </a:defRPr>
                      </a:pPr>
                      <a:r>
                        <a:rPr b="1" sz="7200">
                          <a:solidFill>
                            <a:srgbClr val="FFFFFF"/>
                          </a:solidFill>
                        </a:rPr>
                        <a:t>Parameters (B)</a:t>
                      </a:r>
                    </a:p>
                  </a:txBody>
                  <a:tcPr marL="0" marR="0" marT="0" marB="0" anchor="ctr" anchorCtr="0" horzOverflow="overflow"/>
                </a:tc>
                <a:tc>
                  <a:txBody>
                    <a:bodyPr/>
                    <a:lstStyle/>
                    <a:p>
                      <a:pPr algn="ctr" defTabSz="1852016">
                        <a:defRPr b="0" sz="1800">
                          <a:solidFill>
                            <a:srgbClr val="000000"/>
                          </a:solidFill>
                        </a:defRPr>
                      </a:pPr>
                      <a:r>
                        <a:rPr b="1" sz="7200">
                          <a:solidFill>
                            <a:srgbClr val="FFFFFF"/>
                          </a:solidFill>
                        </a:rPr>
                        <a:t>Tokens (B)</a:t>
                      </a:r>
                    </a:p>
                  </a:txBody>
                  <a:tcPr marL="0" marR="0" marT="0" marB="0" anchor="ctr" anchorCtr="0" horzOverflow="overflow"/>
                </a:tc>
                <a:tc>
                  <a:txBody>
                    <a:bodyPr/>
                    <a:lstStyle/>
                    <a:p>
                      <a:pPr algn="ctr" defTabSz="1852016">
                        <a:defRPr b="0" sz="1800">
                          <a:solidFill>
                            <a:srgbClr val="000000"/>
                          </a:solidFill>
                        </a:defRPr>
                      </a:pPr>
                      <a:r>
                        <a:rPr b="1" sz="7200">
                          <a:solidFill>
                            <a:srgbClr val="FFFFFF"/>
                          </a:solidFill>
                        </a:rPr>
                        <a:t>Loss</a:t>
                      </a:r>
                    </a:p>
                  </a:txBody>
                  <a:tcPr marL="0" marR="0" marT="0" marB="0" anchor="ctr" anchorCtr="0" horzOverflow="overflow"/>
                </a:tc>
              </a:tr>
              <a:tr h="3042920">
                <a:tc>
                  <a:txBody>
                    <a:bodyPr/>
                    <a:lstStyle/>
                    <a:p>
                      <a:pPr algn="ctr" defTabSz="1852016">
                        <a:defRPr b="0" sz="1800">
                          <a:solidFill>
                            <a:srgbClr val="000000"/>
                          </a:solidFill>
                        </a:defRPr>
                      </a:pPr>
                      <a:r>
                        <a:rPr b="1" sz="7200">
                          <a:solidFill>
                            <a:srgbClr val="FFFFFF"/>
                          </a:solidFill>
                        </a:rPr>
                        <a:t>Gopher (DeepMind)</a:t>
                      </a:r>
                    </a:p>
                  </a:txBody>
                  <a:tcPr marL="0" marR="0" marT="0" marB="0" anchor="ctr" anchorCtr="0" horzOverflow="overflow"/>
                </a:tc>
                <a:tc>
                  <a:txBody>
                    <a:bodyPr/>
                    <a:lstStyle/>
                    <a:p>
                      <a:pPr algn="ctr" defTabSz="1852016">
                        <a:defRPr sz="1800">
                          <a:solidFill>
                            <a:srgbClr val="000000"/>
                          </a:solidFill>
                        </a:defRPr>
                      </a:pPr>
                      <a:r>
                        <a:rPr sz="7200">
                          <a:solidFill>
                            <a:srgbClr val="59595B"/>
                          </a:solidFill>
                        </a:rPr>
                        <a:t>280</a:t>
                      </a:r>
                    </a:p>
                  </a:txBody>
                  <a:tcPr marL="0" marR="0" marT="0" marB="0" anchor="ctr" anchorCtr="0" horzOverflow="overflow"/>
                </a:tc>
                <a:tc>
                  <a:txBody>
                    <a:bodyPr/>
                    <a:lstStyle/>
                    <a:p>
                      <a:pPr algn="ctr" defTabSz="1852016">
                        <a:defRPr sz="1800">
                          <a:solidFill>
                            <a:srgbClr val="000000"/>
                          </a:solidFill>
                        </a:defRPr>
                      </a:pPr>
                      <a:r>
                        <a:rPr sz="7200">
                          <a:solidFill>
                            <a:srgbClr val="59595B"/>
                          </a:solidFill>
                        </a:rPr>
                        <a:t>300</a:t>
                      </a:r>
                    </a:p>
                  </a:txBody>
                  <a:tcPr marL="0" marR="0" marT="0" marB="0" anchor="ctr" anchorCtr="0" horzOverflow="overflow"/>
                </a:tc>
                <a:tc>
                  <a:txBody>
                    <a:bodyPr/>
                    <a:lstStyle/>
                    <a:p>
                      <a:pPr algn="ctr" defTabSz="1852016">
                        <a:defRPr sz="1800">
                          <a:solidFill>
                            <a:srgbClr val="000000"/>
                          </a:solidFill>
                        </a:defRPr>
                      </a:pPr>
                      <a:r>
                        <a:rPr sz="7200">
                          <a:solidFill>
                            <a:srgbClr val="59595B"/>
                          </a:solidFill>
                        </a:rPr>
                        <a:t>1.993</a:t>
                      </a:r>
                    </a:p>
                  </a:txBody>
                  <a:tcPr marL="0" marR="0" marT="0" marB="0" anchor="ctr" anchorCtr="0" horzOverflow="overflow"/>
                </a:tc>
              </a:tr>
              <a:tr h="3042920">
                <a:tc>
                  <a:txBody>
                    <a:bodyPr/>
                    <a:lstStyle/>
                    <a:p>
                      <a:pPr algn="ctr" defTabSz="1852016">
                        <a:defRPr b="0" sz="1800">
                          <a:solidFill>
                            <a:srgbClr val="000000"/>
                          </a:solidFill>
                        </a:defRPr>
                      </a:pPr>
                      <a:r>
                        <a:rPr b="1" sz="7200">
                          <a:solidFill>
                            <a:srgbClr val="FFFFFF"/>
                          </a:solidFill>
                        </a:rPr>
                        <a:t>Chinchilla (DeepMind)</a:t>
                      </a:r>
                    </a:p>
                  </a:txBody>
                  <a:tcPr marL="0" marR="0" marT="0" marB="0" anchor="ctr" anchorCtr="0" horzOverflow="overflow"/>
                </a:tc>
                <a:tc>
                  <a:txBody>
                    <a:bodyPr/>
                    <a:lstStyle/>
                    <a:p>
                      <a:pPr algn="ctr" defTabSz="1852016">
                        <a:defRPr sz="1800">
                          <a:solidFill>
                            <a:srgbClr val="000000"/>
                          </a:solidFill>
                        </a:defRPr>
                      </a:pPr>
                      <a:r>
                        <a:rPr sz="7200">
                          <a:solidFill>
                            <a:srgbClr val="59595B"/>
                          </a:solidFill>
                        </a:rPr>
                        <a:t>70</a:t>
                      </a:r>
                    </a:p>
                  </a:txBody>
                  <a:tcPr marL="0" marR="0" marT="0" marB="0" anchor="ctr" anchorCtr="0" horzOverflow="overflow"/>
                </a:tc>
                <a:tc>
                  <a:txBody>
                    <a:bodyPr/>
                    <a:lstStyle/>
                    <a:p>
                      <a:pPr algn="ctr" defTabSz="1852016">
                        <a:defRPr sz="1800">
                          <a:solidFill>
                            <a:srgbClr val="000000"/>
                          </a:solidFill>
                        </a:defRPr>
                      </a:pPr>
                      <a:r>
                        <a:rPr sz="7200">
                          <a:solidFill>
                            <a:srgbClr val="59595B"/>
                          </a:solidFill>
                        </a:rPr>
                        <a:t>1400</a:t>
                      </a:r>
                    </a:p>
                  </a:txBody>
                  <a:tcPr marL="0" marR="0" marT="0" marB="0" anchor="ctr" anchorCtr="0" horzOverflow="overflow"/>
                </a:tc>
                <a:tc>
                  <a:txBody>
                    <a:bodyPr/>
                    <a:lstStyle/>
                    <a:p>
                      <a:pPr algn="ctr" defTabSz="1852016">
                        <a:defRPr sz="1800">
                          <a:solidFill>
                            <a:srgbClr val="000000"/>
                          </a:solidFill>
                        </a:defRPr>
                      </a:pPr>
                      <a:r>
                        <a:rPr sz="7200">
                          <a:solidFill>
                            <a:srgbClr val="59595B"/>
                          </a:solidFill>
                        </a:rPr>
                        <a:t>1.936</a:t>
                      </a:r>
                    </a:p>
                  </a:txBody>
                  <a:tcPr marL="0" marR="0" marT="0" marB="0" anchor="ctr" anchorCtr="0" horzOverflow="overflow"/>
                </a:tc>
              </a:tr>
              <a:tr h="3042920">
                <a:tc>
                  <a:txBody>
                    <a:bodyPr/>
                    <a:lstStyle/>
                    <a:p>
                      <a:pPr algn="ctr" defTabSz="1852016">
                        <a:defRPr b="0" sz="1800">
                          <a:solidFill>
                            <a:srgbClr val="000000"/>
                          </a:solidFill>
                        </a:defRPr>
                      </a:pPr>
                      <a:r>
                        <a:rPr b="1" sz="7200">
                          <a:solidFill>
                            <a:srgbClr val="FFFFFF"/>
                          </a:solidFill>
                        </a:rPr>
                        <a:t>PaLM (Google)</a:t>
                      </a:r>
                    </a:p>
                  </a:txBody>
                  <a:tcPr marL="0" marR="0" marT="0" marB="0" anchor="ctr" anchorCtr="0" horzOverflow="overflow"/>
                </a:tc>
                <a:tc>
                  <a:txBody>
                    <a:bodyPr/>
                    <a:lstStyle/>
                    <a:p>
                      <a:pPr algn="ctr" defTabSz="1852016">
                        <a:defRPr sz="1800">
                          <a:solidFill>
                            <a:srgbClr val="000000"/>
                          </a:solidFill>
                        </a:defRPr>
                      </a:pPr>
                      <a:r>
                        <a:rPr sz="7200">
                          <a:solidFill>
                            <a:srgbClr val="59595B"/>
                          </a:solidFill>
                        </a:rPr>
                        <a:t>540</a:t>
                      </a:r>
                    </a:p>
                  </a:txBody>
                  <a:tcPr marL="0" marR="0" marT="0" marB="0" anchor="ctr" anchorCtr="0" horzOverflow="overflow"/>
                </a:tc>
                <a:tc>
                  <a:txBody>
                    <a:bodyPr/>
                    <a:lstStyle/>
                    <a:p>
                      <a:pPr algn="ctr" defTabSz="1852016">
                        <a:defRPr sz="1800">
                          <a:solidFill>
                            <a:srgbClr val="000000"/>
                          </a:solidFill>
                        </a:defRPr>
                      </a:pPr>
                      <a:r>
                        <a:rPr sz="7200">
                          <a:solidFill>
                            <a:srgbClr val="59595B"/>
                          </a:solidFill>
                        </a:rPr>
                        <a:t>780</a:t>
                      </a:r>
                    </a:p>
                  </a:txBody>
                  <a:tcPr marL="0" marR="0" marT="0" marB="0" anchor="ctr" anchorCtr="0" horzOverflow="overflow"/>
                </a:tc>
                <a:tc>
                  <a:txBody>
                    <a:bodyPr/>
                    <a:lstStyle/>
                    <a:p>
                      <a:pPr algn="ctr" defTabSz="1852016">
                        <a:defRPr sz="1800">
                          <a:solidFill>
                            <a:srgbClr val="000000"/>
                          </a:solidFill>
                        </a:defRPr>
                      </a:pPr>
                      <a:r>
                        <a:rPr sz="7200">
                          <a:solidFill>
                            <a:srgbClr val="59595B"/>
                          </a:solidFill>
                        </a:rPr>
                        <a:t>1.924</a:t>
                      </a:r>
                    </a:p>
                  </a:txBody>
                  <a:tcPr marL="0" marR="0" marT="0" marB="0" anchor="ctr" anchorCtr="0" horzOverflow="overflow"/>
                </a:tc>
              </a:tr>
            </a:tbl>
          </a:graphicData>
        </a:graphic>
      </p:graphicFrame>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cale"/>
          <p:cNvSpPr txBox="1"/>
          <p:nvPr>
            <p:ph type="title"/>
          </p:nvPr>
        </p:nvSpPr>
        <p:spPr>
          <a:xfrm>
            <a:off x="1235831" y="1873763"/>
            <a:ext cx="33250908" cy="2753833"/>
          </a:xfrm>
          <a:prstGeom prst="rect">
            <a:avLst/>
          </a:prstGeom>
        </p:spPr>
        <p:txBody>
          <a:bodyPr/>
          <a:lstStyle/>
          <a:p>
            <a:pPr/>
            <a:r>
              <a:t>Scale</a:t>
            </a:r>
          </a:p>
        </p:txBody>
      </p:sp>
      <p:sp>
        <p:nvSpPr>
          <p:cNvPr id="344" name="Ideal LM loss can be deterministically predicted given   and…"/>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Ideal LM loss can be deterministically predicted given </a:t>
            </a:r>
            <a14:m>
              <m:oMath>
                <m:r>
                  <a:rPr xmlns:a="http://schemas.openxmlformats.org/drawingml/2006/main" sz="5300" i="1">
                    <a:solidFill>
                      <a:srgbClr val="59595B"/>
                    </a:solidFill>
                    <a:latin typeface="Cambria Math" panose="02040503050406030204" pitchFamily="18" charset="0"/>
                  </a:rPr>
                  <m:t>N</m:t>
                </m:r>
              </m:oMath>
            </a14:m>
            <a:r>
              <a:t> and </a:t>
            </a:r>
            <a14:m>
              <m:oMath>
                <m:r>
                  <a:rPr xmlns:a="http://schemas.openxmlformats.org/drawingml/2006/main" sz="5300" i="1">
                    <a:solidFill>
                      <a:srgbClr val="59595B"/>
                    </a:solidFill>
                    <a:latin typeface="Cambria Math" panose="02040503050406030204" pitchFamily="18" charset="0"/>
                  </a:rPr>
                  <m:t>D</m:t>
                </m:r>
              </m:oMath>
            </a14:m>
          </a:p>
          <a:p>
            <a:pPr lvl="1" marL="1975490" indent="-1358150" defTabSz="1852016">
              <a:lnSpc>
                <a:spcPct val="120000"/>
              </a:lnSpc>
              <a:spcBef>
                <a:spcPts val="1500"/>
              </a:spcBef>
              <a:buSzPct val="100000"/>
              <a:buFont typeface="Arial"/>
              <a:buChar char="•"/>
              <a:defRPr sz="4400"/>
            </a:pPr>
            <a14:m>
              <m:oMathPara>
                <m:oMathParaPr>
                  <m:jc m:val="left"/>
                </m:oMathParaPr>
                <m:oMath>
                  <m:r>
                    <a:rPr xmlns:a="http://schemas.openxmlformats.org/drawingml/2006/main" sz="5300" i="1">
                      <a:solidFill>
                        <a:srgbClr val="59595B"/>
                      </a:solidFill>
                      <a:latin typeface="Cambria Math" panose="02040503050406030204" pitchFamily="18" charset="0"/>
                    </a:rPr>
                    <m:t>L</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N</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D</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f>
                    <m:fPr>
                      <m:ctrlPr>
                        <a:rPr xmlns:a="http://schemas.openxmlformats.org/drawingml/2006/main" sz="5300" i="1">
                          <a:solidFill>
                            <a:srgbClr val="59595B"/>
                          </a:solidFill>
                          <a:latin typeface="Cambria Math" panose="02040503050406030204" pitchFamily="18" charset="0"/>
                        </a:rPr>
                      </m:ctrlPr>
                      <m:type m:val="bar"/>
                    </m:fPr>
                    <m:num>
                      <m:r>
                        <a:rPr xmlns:a="http://schemas.openxmlformats.org/drawingml/2006/main" sz="5300" i="1">
                          <a:solidFill>
                            <a:srgbClr val="59595B"/>
                          </a:solidFill>
                          <a:latin typeface="Cambria Math" panose="02040503050406030204" pitchFamily="18" charset="0"/>
                        </a:rPr>
                        <m:t>406.4</m:t>
                      </m:r>
                    </m:num>
                    <m:den>
                      <m:sSup>
                        <m:e>
                          <m:r>
                            <a:rPr xmlns:a="http://schemas.openxmlformats.org/drawingml/2006/main" sz="5300" i="1">
                              <a:solidFill>
                                <a:srgbClr val="59595B"/>
                              </a:solidFill>
                              <a:latin typeface="Cambria Math" panose="02040503050406030204" pitchFamily="18" charset="0"/>
                            </a:rPr>
                            <m:t>N</m:t>
                          </m:r>
                        </m:e>
                        <m:sup>
                          <m:r>
                            <a:rPr xmlns:a="http://schemas.openxmlformats.org/drawingml/2006/main" sz="5300" i="1">
                              <a:solidFill>
                                <a:srgbClr val="59595B"/>
                              </a:solidFill>
                              <a:latin typeface="Cambria Math" panose="02040503050406030204" pitchFamily="18" charset="0"/>
                            </a:rPr>
                            <m:t>0.34</m:t>
                          </m:r>
                        </m:sup>
                      </m:sSup>
                    </m:den>
                  </m:f>
                  <m:r>
                    <a:rPr xmlns:a="http://schemas.openxmlformats.org/drawingml/2006/main" sz="5300" i="1">
                      <a:solidFill>
                        <a:srgbClr val="59595B"/>
                      </a:solidFill>
                      <a:latin typeface="Cambria Math" panose="02040503050406030204" pitchFamily="18" charset="0"/>
                    </a:rPr>
                    <m:t>+</m:t>
                  </m:r>
                  <m:f>
                    <m:fPr>
                      <m:ctrlPr>
                        <a:rPr xmlns:a="http://schemas.openxmlformats.org/drawingml/2006/main" sz="5300" i="1">
                          <a:solidFill>
                            <a:srgbClr val="59595B"/>
                          </a:solidFill>
                          <a:latin typeface="Cambria Math" panose="02040503050406030204" pitchFamily="18" charset="0"/>
                        </a:rPr>
                      </m:ctrlPr>
                      <m:type m:val="bar"/>
                    </m:fPr>
                    <m:num>
                      <m:r>
                        <a:rPr xmlns:a="http://schemas.openxmlformats.org/drawingml/2006/main" sz="5300" i="1">
                          <a:solidFill>
                            <a:srgbClr val="59595B"/>
                          </a:solidFill>
                          <a:latin typeface="Cambria Math" panose="02040503050406030204" pitchFamily="18" charset="0"/>
                        </a:rPr>
                        <m:t>410.7</m:t>
                      </m:r>
                    </m:num>
                    <m:den>
                      <m:sSup>
                        <m:e>
                          <m:r>
                            <a:rPr xmlns:a="http://schemas.openxmlformats.org/drawingml/2006/main" sz="5300" i="1">
                              <a:solidFill>
                                <a:srgbClr val="59595B"/>
                              </a:solidFill>
                              <a:latin typeface="Cambria Math" panose="02040503050406030204" pitchFamily="18" charset="0"/>
                            </a:rPr>
                            <m:t>D</m:t>
                          </m:r>
                        </m:e>
                        <m:sup>
                          <m:r>
                            <a:rPr xmlns:a="http://schemas.openxmlformats.org/drawingml/2006/main" sz="5300" i="1">
                              <a:solidFill>
                                <a:srgbClr val="59595B"/>
                              </a:solidFill>
                              <a:latin typeface="Cambria Math" panose="02040503050406030204" pitchFamily="18" charset="0"/>
                            </a:rPr>
                            <m:t>0.28</m:t>
                          </m:r>
                        </m:sup>
                      </m:sSup>
                    </m:den>
                  </m:f>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1.96</m:t>
                  </m:r>
                </m:oMath>
              </m:oMathPara>
            </a14:m>
          </a:p>
          <a:p>
            <a:pPr lvl="1" marL="1975490" indent="-1358150" defTabSz="1852016">
              <a:lnSpc>
                <a:spcPct val="120000"/>
              </a:lnSpc>
              <a:spcBef>
                <a:spcPts val="1500"/>
              </a:spcBef>
              <a:buSzPct val="100000"/>
              <a:buFont typeface="Arial"/>
              <a:buChar char="•"/>
              <a:defRPr sz="4400"/>
            </a:pPr>
            <a14:m>
              <m:oMath>
                <m:r>
                  <a:rPr xmlns:a="http://schemas.openxmlformats.org/drawingml/2006/main" sz="5300" i="1">
                    <a:solidFill>
                      <a:srgbClr val="59595B"/>
                    </a:solidFill>
                    <a:latin typeface="Cambria Math" panose="02040503050406030204" pitchFamily="18" charset="0"/>
                  </a:rPr>
                  <m:t>N</m:t>
                </m:r>
              </m:oMath>
            </a14:m>
            <a:r>
              <a:t> = number of parameters (finite model)</a:t>
            </a:r>
          </a:p>
          <a:p>
            <a:pPr lvl="1" marL="1975490" indent="-1358150" defTabSz="1852016">
              <a:lnSpc>
                <a:spcPct val="120000"/>
              </a:lnSpc>
              <a:spcBef>
                <a:spcPts val="1500"/>
              </a:spcBef>
              <a:buSzPct val="100000"/>
              <a:buFont typeface="Arial"/>
              <a:buChar char="•"/>
              <a:defRPr sz="4400"/>
            </a:pPr>
            <a14:m>
              <m:oMath>
                <m:r>
                  <a:rPr xmlns:a="http://schemas.openxmlformats.org/drawingml/2006/main" sz="5300" i="1">
                    <a:solidFill>
                      <a:srgbClr val="59595B"/>
                    </a:solidFill>
                    <a:latin typeface="Cambria Math" panose="02040503050406030204" pitchFamily="18" charset="0"/>
                  </a:rPr>
                  <m:t>D</m:t>
                </m:r>
              </m:oMath>
            </a14:m>
            <a:r>
              <a:t> = number of training tokens (finite data)</a:t>
            </a:r>
          </a:p>
          <a:p>
            <a:pPr lvl="1" marL="1975490" indent="-1358150" defTabSz="1852016">
              <a:lnSpc>
                <a:spcPct val="120000"/>
              </a:lnSpc>
              <a:spcBef>
                <a:spcPts val="1500"/>
              </a:spcBef>
              <a:buSzPct val="100000"/>
              <a:buFont typeface="Arial"/>
              <a:buChar char="•"/>
              <a:defRPr sz="4400"/>
            </a:pPr>
            <a:r>
              <a:t>1.96 is “irreducible” error for an ideal generative process</a:t>
            </a:r>
          </a:p>
          <a:p>
            <a:pPr lvl="2" marL="2592833" indent="-1358151" defTabSz="1852016">
              <a:lnSpc>
                <a:spcPct val="120000"/>
              </a:lnSpc>
              <a:spcBef>
                <a:spcPts val="1500"/>
              </a:spcBef>
              <a:buSzPct val="100000"/>
              <a:buFont typeface="Arial"/>
              <a:buChar char="•"/>
              <a:defRPr sz="4400"/>
            </a:pPr>
            <a:r>
              <a:t>Corresponds to the entropy of “natural language” (paper did not state which language, though English is presumed)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cale"/>
          <p:cNvSpPr txBox="1"/>
          <p:nvPr>
            <p:ph type="title"/>
          </p:nvPr>
        </p:nvSpPr>
        <p:spPr>
          <a:xfrm>
            <a:off x="1235831" y="1873763"/>
            <a:ext cx="33250908" cy="2753833"/>
          </a:xfrm>
          <a:prstGeom prst="rect">
            <a:avLst/>
          </a:prstGeom>
        </p:spPr>
        <p:txBody>
          <a:bodyPr/>
          <a:lstStyle/>
          <a:p>
            <a:pPr/>
            <a:r>
              <a:t>Scale</a:t>
            </a:r>
          </a:p>
        </p:txBody>
      </p:sp>
      <p:sp>
        <p:nvSpPr>
          <p:cNvPr id="347" name="How does increasing   affect model training?…"/>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How does increasing </a:t>
            </a:r>
            <a14:m>
              <m:oMath>
                <m:r>
                  <a:rPr xmlns:a="http://schemas.openxmlformats.org/drawingml/2006/main" sz="5300" i="1">
                    <a:solidFill>
                      <a:srgbClr val="59595B"/>
                    </a:solidFill>
                    <a:latin typeface="Cambria Math" panose="02040503050406030204" pitchFamily="18" charset="0"/>
                  </a:rPr>
                  <m:t>D</m:t>
                </m:r>
              </m:oMath>
            </a14:m>
            <a:r>
              <a:t> affect model training?</a:t>
            </a:r>
          </a:p>
          <a:p>
            <a:pPr marL="1358150" indent="-1358150" defTabSz="1852016">
              <a:lnSpc>
                <a:spcPct val="120000"/>
              </a:lnSpc>
              <a:spcBef>
                <a:spcPts val="1500"/>
              </a:spcBef>
              <a:buSzPct val="100000"/>
              <a:buFont typeface="Arial"/>
              <a:buChar char="•"/>
              <a:defRPr sz="4400"/>
            </a:pPr>
            <a:r>
              <a:t>More training data requires</a:t>
            </a:r>
          </a:p>
          <a:p>
            <a:pPr lvl="1" marL="1975490" indent="-1358150" defTabSz="1852016">
              <a:lnSpc>
                <a:spcPct val="120000"/>
              </a:lnSpc>
              <a:spcBef>
                <a:spcPts val="1500"/>
              </a:spcBef>
              <a:buSzPct val="100000"/>
              <a:buFont typeface="Arial"/>
              <a:buChar char="•"/>
              <a:defRPr sz="4400"/>
            </a:pPr>
            <a:r>
              <a:t>More optimization steps (cannot be easily parallelized)</a:t>
            </a:r>
          </a:p>
          <a:p>
            <a:pPr lvl="1" marL="1975490" indent="-1358150" defTabSz="1852016">
              <a:lnSpc>
                <a:spcPct val="120000"/>
              </a:lnSpc>
              <a:spcBef>
                <a:spcPts val="1500"/>
              </a:spcBef>
              <a:buSzPct val="100000"/>
              <a:buFont typeface="Arial"/>
              <a:buChar char="•"/>
              <a:defRPr sz="4400"/>
            </a:pPr>
            <a:r>
              <a:t>Increases in batch size (degrades the model past a certain point)</a:t>
            </a:r>
          </a:p>
          <a:p>
            <a:pPr marL="1358150" indent="-1358150" defTabSz="1852016">
              <a:lnSpc>
                <a:spcPct val="120000"/>
              </a:lnSpc>
              <a:spcBef>
                <a:spcPts val="1500"/>
              </a:spcBef>
              <a:buSzPct val="100000"/>
              <a:buFont typeface="Arial"/>
              <a:buChar char="•"/>
              <a:defRPr sz="4400"/>
            </a:pPr>
            <a:r>
              <a:t>Most AI labs still emphasize number of parameters rather than data size</a:t>
            </a:r>
          </a:p>
          <a:p>
            <a:pPr lvl="1" marL="1975490" indent="-1358150" defTabSz="1852016">
              <a:lnSpc>
                <a:spcPct val="120000"/>
              </a:lnSpc>
              <a:spcBef>
                <a:spcPts val="1500"/>
              </a:spcBef>
              <a:buSzPct val="100000"/>
              <a:buFont typeface="Arial"/>
              <a:buChar char="•"/>
              <a:defRPr sz="4400"/>
            </a:pPr>
            <a:r>
              <a:t>(to say nothing of what’s actually in the data…)</a:t>
            </a:r>
          </a:p>
          <a:p>
            <a:pPr marL="1358150" indent="-1358150" defTabSz="1852016">
              <a:lnSpc>
                <a:spcPct val="120000"/>
              </a:lnSpc>
              <a:spcBef>
                <a:spcPts val="1500"/>
              </a:spcBef>
              <a:buSzPct val="100000"/>
              <a:buFont typeface="Arial"/>
              <a:buChar char="•"/>
              <a:defRPr b="1" sz="4400"/>
            </a:pPr>
            <a:r>
              <a:t>How to increase the data size while keeping good training efficiency?</a:t>
            </a:r>
          </a:p>
          <a:p>
            <a:pPr marL="1358150" indent="-1358150" defTabSz="1852016">
              <a:lnSpc>
                <a:spcPct val="120000"/>
              </a:lnSpc>
              <a:spcBef>
                <a:spcPts val="1500"/>
              </a:spcBef>
              <a:buSzPct val="100000"/>
              <a:buFont typeface="Arial"/>
              <a:buChar char="•"/>
              <a:defRPr sz="4400"/>
            </a:pPr>
            <a:r>
              <a:t>Efficiently-trained GPT model using RLHF: 1.3B parameters, equals performance of GPT-3 with 175B parameters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Emergence”"/>
          <p:cNvSpPr txBox="1"/>
          <p:nvPr>
            <p:ph type="title"/>
          </p:nvPr>
        </p:nvSpPr>
        <p:spPr>
          <a:prstGeom prst="rect">
            <a:avLst/>
          </a:prstGeom>
        </p:spPr>
        <p:txBody>
          <a:bodyPr/>
          <a:lstStyle/>
          <a:p>
            <a:pPr/>
            <a:r>
              <a:t>“Emergence”</a:t>
            </a:r>
          </a:p>
        </p:txBody>
      </p:sp>
      <p:sp>
        <p:nvSpPr>
          <p:cNvPr id="350" name="or lack thereof…"/>
          <p:cNvSpPr txBox="1"/>
          <p:nvPr>
            <p:ph type="body" sz="quarter" idx="1"/>
          </p:nvPr>
        </p:nvSpPr>
        <p:spPr>
          <a:prstGeom prst="rect">
            <a:avLst/>
          </a:prstGeom>
        </p:spPr>
        <p:txBody>
          <a:bodyPr/>
          <a:lstStyle/>
          <a:p>
            <a:pPr/>
            <a:r>
              <a:t>or lack thereof…</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Emergence"/>
          <p:cNvSpPr txBox="1"/>
          <p:nvPr>
            <p:ph type="title"/>
          </p:nvPr>
        </p:nvSpPr>
        <p:spPr>
          <a:xfrm>
            <a:off x="1235831" y="1873763"/>
            <a:ext cx="33250908" cy="2753833"/>
          </a:xfrm>
          <a:prstGeom prst="rect">
            <a:avLst/>
          </a:prstGeom>
        </p:spPr>
        <p:txBody>
          <a:bodyPr/>
          <a:lstStyle/>
          <a:p>
            <a:pPr/>
            <a:r>
              <a:t>Emergence</a:t>
            </a:r>
          </a:p>
        </p:txBody>
      </p:sp>
      <p:sp>
        <p:nvSpPr>
          <p:cNvPr id="353" name="When quantitative changes in a system result in qualitative changes in behavior…"/>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When quantitative changes in a system result in qualitative changes in behavior</a:t>
            </a:r>
          </a:p>
          <a:p>
            <a:pPr lvl="1" marL="1975490" indent="-1358150" defTabSz="1852016">
              <a:lnSpc>
                <a:spcPct val="120000"/>
              </a:lnSpc>
              <a:spcBef>
                <a:spcPts val="1500"/>
              </a:spcBef>
              <a:buSzPct val="100000"/>
              <a:buFont typeface="Arial"/>
              <a:buChar char="•"/>
              <a:defRPr sz="4400"/>
            </a:pPr>
            <a:r>
              <a:rPr b="1"/>
              <a:t>Example</a:t>
            </a:r>
            <a:r>
              <a:t>: the relationship between population size and social structure</a:t>
            </a:r>
          </a:p>
          <a:p>
            <a:pPr lvl="1" marL="1975490" indent="-1358150" defTabSz="1852016">
              <a:lnSpc>
                <a:spcPct val="120000"/>
              </a:lnSpc>
              <a:spcBef>
                <a:spcPts val="1500"/>
              </a:spcBef>
              <a:buSzPct val="100000"/>
              <a:buFont typeface="Arial"/>
              <a:buChar char="•"/>
              <a:defRPr sz="4400"/>
            </a:pPr>
            <a:r>
              <a:t>Short version: as humans developed larger family/tribe sizes, they developed agriculture and social roles to manage them</a:t>
            </a:r>
          </a:p>
          <a:p>
            <a:pPr lvl="1" marL="1975490" indent="-1358150" defTabSz="1852016">
              <a:lnSpc>
                <a:spcPct val="120000"/>
              </a:lnSpc>
              <a:spcBef>
                <a:spcPts val="1500"/>
              </a:spcBef>
              <a:buSzPct val="100000"/>
              <a:buFont typeface="Arial"/>
              <a:buChar char="•"/>
              <a:defRPr sz="4400"/>
            </a:pPr>
            <a:r>
              <a:t>That’s one version anyway—it could have possibly gone the other way</a:t>
            </a:r>
          </a:p>
          <a:p>
            <a:pPr lvl="1" marL="1975490" indent="-1358150" defTabSz="1852016">
              <a:lnSpc>
                <a:spcPct val="120000"/>
              </a:lnSpc>
              <a:spcBef>
                <a:spcPts val="1500"/>
              </a:spcBef>
              <a:buSzPct val="100000"/>
              <a:buFont typeface="Arial"/>
              <a:buChar char="•"/>
              <a:defRPr sz="4400"/>
            </a:pPr>
            <a:r>
              <a:rPr b="1"/>
              <a:t>Example</a:t>
            </a:r>
            <a:r>
              <a:t>: ants or bees</a:t>
            </a:r>
          </a:p>
          <a:p>
            <a:pPr lvl="1" marL="1975490" indent="-1358150" defTabSz="1852016">
              <a:lnSpc>
                <a:spcPct val="120000"/>
              </a:lnSpc>
              <a:spcBef>
                <a:spcPts val="1500"/>
              </a:spcBef>
              <a:buSzPct val="100000"/>
              <a:buFont typeface="Arial"/>
              <a:buChar char="•"/>
              <a:defRPr sz="4400"/>
            </a:pPr>
            <a:r>
              <a:t>A single hive insect is stupid, but put a bunch together and complex roles and communication networks start to emerge and they behave like an intelligent community</a:t>
            </a:r>
          </a:p>
          <a:p>
            <a:pPr marL="1358150" indent="-1358150" defTabSz="1852016">
              <a:lnSpc>
                <a:spcPct val="120000"/>
              </a:lnSpc>
              <a:spcBef>
                <a:spcPts val="1500"/>
              </a:spcBef>
              <a:buSzPct val="100000"/>
              <a:buFont typeface="Arial"/>
              <a:buChar char="•"/>
              <a:defRPr sz="4400"/>
            </a:pPr>
            <a:r>
              <a:t>Emergent properties occur across fields such as physics, biology, and economics</a:t>
            </a:r>
          </a:p>
          <a:p>
            <a:pPr marL="1358150" indent="-1358150" defTabSz="1852016">
              <a:lnSpc>
                <a:spcPct val="120000"/>
              </a:lnSpc>
              <a:spcBef>
                <a:spcPts val="1500"/>
              </a:spcBef>
              <a:buSzPct val="100000"/>
              <a:buFont typeface="Arial"/>
              <a:buChar char="•"/>
              <a:defRPr sz="4400"/>
            </a:pPr>
            <a:r>
              <a:t>One could argue that language use itself is an emergent property</a:t>
            </a:r>
          </a:p>
          <a:p>
            <a:pPr lvl="1" marL="1975490" indent="-1358150" defTabSz="1852016">
              <a:lnSpc>
                <a:spcPct val="120000"/>
              </a:lnSpc>
              <a:spcBef>
                <a:spcPts val="1500"/>
              </a:spcBef>
              <a:buSzPct val="100000"/>
              <a:buFont typeface="Arial"/>
              <a:buChar char="•"/>
              <a:defRPr sz="4400"/>
            </a:pPr>
            <a:r>
              <a:t>Individual words have atomized meaning that may be underspecified</a:t>
            </a:r>
          </a:p>
          <a:p>
            <a:pPr lvl="1" marL="1975490" indent="-1358150" defTabSz="1852016">
              <a:lnSpc>
                <a:spcPct val="120000"/>
              </a:lnSpc>
              <a:spcBef>
                <a:spcPts val="1500"/>
              </a:spcBef>
              <a:buSzPct val="100000"/>
              <a:buFont typeface="Arial"/>
              <a:buChar char="•"/>
              <a:defRPr sz="4400"/>
            </a:pPr>
            <a:r>
              <a:t>Put them together and the total is greater than the sum of individual words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5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5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5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5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35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35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353">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Emergence"/>
          <p:cNvSpPr txBox="1"/>
          <p:nvPr>
            <p:ph type="title"/>
          </p:nvPr>
        </p:nvSpPr>
        <p:spPr>
          <a:xfrm>
            <a:off x="1235831" y="1873763"/>
            <a:ext cx="33250908" cy="2753833"/>
          </a:xfrm>
          <a:prstGeom prst="rect">
            <a:avLst/>
          </a:prstGeom>
        </p:spPr>
        <p:txBody>
          <a:bodyPr/>
          <a:lstStyle/>
          <a:p>
            <a:pPr/>
            <a:r>
              <a:t>Emergence</a:t>
            </a:r>
          </a:p>
        </p:txBody>
      </p:sp>
      <p:sp>
        <p:nvSpPr>
          <p:cNvPr id="356" name="Are LLMs displaying “emergent behavior”?…"/>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Are LLMs displaying “emergent behavior”?</a:t>
            </a:r>
          </a:p>
          <a:p>
            <a:pPr marL="1358150" indent="-1358150" defTabSz="1852016">
              <a:lnSpc>
                <a:spcPct val="120000"/>
              </a:lnSpc>
              <a:spcBef>
                <a:spcPts val="1500"/>
              </a:spcBef>
              <a:buSzPct val="100000"/>
              <a:buFont typeface="Arial"/>
              <a:buChar char="•"/>
              <a:defRPr sz="4400"/>
            </a:pPr>
            <a:r>
              <a:t>Quantifying the emergence definition: “When quantitative changes in a system result in qualitative changes in behavior”</a:t>
            </a:r>
          </a:p>
          <a:p>
            <a:pPr marL="1358150" indent="-1358150" defTabSz="1852016">
              <a:lnSpc>
                <a:spcPct val="120000"/>
              </a:lnSpc>
              <a:spcBef>
                <a:spcPts val="1500"/>
              </a:spcBef>
              <a:buSzPct val="100000"/>
              <a:buFont typeface="Arial"/>
              <a:buChar char="•"/>
              <a:defRPr sz="4400"/>
            </a:pPr>
            <a:r>
              <a:t>Qualitative change: a behavior that could not have previously been predicted from the behavior of the previous (smaller) system</a:t>
            </a:r>
          </a:p>
          <a:p>
            <a:pPr lvl="1" marL="1975490" indent="-1358150" defTabSz="1852016">
              <a:lnSpc>
                <a:spcPct val="120000"/>
              </a:lnSpc>
              <a:spcBef>
                <a:spcPts val="1500"/>
              </a:spcBef>
              <a:buSzPct val="100000"/>
              <a:buFont typeface="Arial"/>
              <a:buChar char="•"/>
              <a:defRPr sz="4400"/>
            </a:pPr>
            <a:r>
              <a:t>e.g., Two ants aren’t just doing one ant things two times over</a:t>
            </a:r>
          </a:p>
          <a:p>
            <a:pPr marL="1358150" indent="-1358150" defTabSz="1852016">
              <a:lnSpc>
                <a:spcPct val="120000"/>
              </a:lnSpc>
              <a:spcBef>
                <a:spcPts val="1500"/>
              </a:spcBef>
              <a:buSzPct val="100000"/>
              <a:buFont typeface="Arial"/>
              <a:buChar char="•"/>
              <a:defRPr sz="4400"/>
            </a:pPr>
            <a:r>
              <a:t>LLM displaying emergent behavior wouldn’t just be doing things that could be extrapolated from the performance of previous (smaller) models</a:t>
            </a:r>
          </a:p>
          <a:p>
            <a:pPr marL="1358150" indent="-1358150" defTabSz="1852016">
              <a:lnSpc>
                <a:spcPct val="120000"/>
              </a:lnSpc>
              <a:spcBef>
                <a:spcPts val="1500"/>
              </a:spcBef>
              <a:buSzPct val="100000"/>
              <a:buFont typeface="Arial"/>
              <a:buChar char="•"/>
              <a:defRPr sz="4400"/>
            </a:pPr>
            <a:r>
              <a:t>Therefore we need to look at the data we have about smaller model performance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5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5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5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Emergence"/>
          <p:cNvSpPr txBox="1"/>
          <p:nvPr>
            <p:ph type="title"/>
          </p:nvPr>
        </p:nvSpPr>
        <p:spPr>
          <a:xfrm>
            <a:off x="1235831" y="1873763"/>
            <a:ext cx="33250908" cy="2753833"/>
          </a:xfrm>
          <a:prstGeom prst="rect">
            <a:avLst/>
          </a:prstGeom>
        </p:spPr>
        <p:txBody>
          <a:bodyPr/>
          <a:lstStyle/>
          <a:p>
            <a:pPr/>
            <a:r>
              <a:t>Emergence</a:t>
            </a:r>
          </a:p>
        </p:txBody>
      </p:sp>
      <p:sp>
        <p:nvSpPr>
          <p:cNvPr id="359" name="Emergent Abilities of Large Language Models (Google, Stanford, UNC, DeepMind, 2022)…"/>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rPr u="sng">
                <a:solidFill>
                  <a:srgbClr val="3246A4"/>
                </a:solidFill>
                <a:uFill>
                  <a:solidFill>
                    <a:srgbClr val="3246A4"/>
                  </a:solidFill>
                </a:uFill>
                <a:hlinkClick r:id="rId2" invalidUrl="" action="" tgtFrame="" tooltip="" history="1" highlightClick="0" endSnd="0"/>
              </a:rPr>
              <a:t>Emergent Abilities of Large Language Models</a:t>
            </a:r>
            <a:r>
              <a:t> (Google, Stanford, UNC, DeepMind, 2022)</a:t>
            </a:r>
          </a:p>
          <a:p>
            <a:pPr marL="1358150" indent="-1358150" defTabSz="1852016">
              <a:lnSpc>
                <a:spcPct val="120000"/>
              </a:lnSpc>
              <a:spcBef>
                <a:spcPts val="1500"/>
              </a:spcBef>
              <a:buSzPct val="100000"/>
              <a:buFont typeface="Arial"/>
              <a:buChar char="•"/>
              <a:defRPr sz="4400"/>
            </a:pPr>
            <a:r>
              <a:t>Claim that LLMs display “emergent abilities” as they scale to larger and larger numbers of parameters</a:t>
            </a:r>
          </a:p>
          <a:p>
            <a:pPr marL="1358150" indent="-1358150" defTabSz="1852016">
              <a:lnSpc>
                <a:spcPct val="120000"/>
              </a:lnSpc>
              <a:spcBef>
                <a:spcPts val="1500"/>
              </a:spcBef>
              <a:buSzPct val="100000"/>
              <a:buFont typeface="Arial"/>
              <a:buChar char="•"/>
              <a:defRPr sz="4400"/>
            </a:pPr>
            <a:r>
              <a:t>“We consider an ability to be emergent if it is not present in smaller models but is present in larger models. Thus, emergent abilities cannot be predicted simply by extrapolating the performance of smaller models.”</a:t>
            </a:r>
          </a:p>
        </p:txBody>
      </p:sp>
      <p:pic>
        <p:nvPicPr>
          <p:cNvPr id="360" name="Image" descr="Image"/>
          <p:cNvPicPr>
            <a:picLocks noChangeAspect="1"/>
          </p:cNvPicPr>
          <p:nvPr/>
        </p:nvPicPr>
        <p:blipFill>
          <a:blip r:embed="rId3">
            <a:extLst/>
          </a:blip>
          <a:stretch>
            <a:fillRect/>
          </a:stretch>
        </p:blipFill>
        <p:spPr>
          <a:xfrm>
            <a:off x="11463167" y="10344411"/>
            <a:ext cx="12796238" cy="878099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Introduction"/>
          <p:cNvSpPr txBox="1"/>
          <p:nvPr>
            <p:ph type="title"/>
          </p:nvPr>
        </p:nvSpPr>
        <p:spPr>
          <a:prstGeom prst="rect">
            <a:avLst/>
          </a:prstGeom>
        </p:spPr>
        <p:txBody>
          <a:bodyPr/>
          <a:lstStyle/>
          <a:p>
            <a:pPr/>
            <a:r>
              <a:t>Introduction</a:t>
            </a:r>
          </a:p>
        </p:txBody>
      </p:sp>
      <p:sp>
        <p:nvSpPr>
          <p:cNvPr id="289" name="Section subhead goes here"/>
          <p:cNvSpPr txBox="1"/>
          <p:nvPr>
            <p:ph type="body" sz="quarter"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Emergence"/>
          <p:cNvSpPr txBox="1"/>
          <p:nvPr>
            <p:ph type="title"/>
          </p:nvPr>
        </p:nvSpPr>
        <p:spPr>
          <a:xfrm>
            <a:off x="1235831" y="1873763"/>
            <a:ext cx="33250908" cy="2753833"/>
          </a:xfrm>
          <a:prstGeom prst="rect">
            <a:avLst/>
          </a:prstGeom>
        </p:spPr>
        <p:txBody>
          <a:bodyPr/>
          <a:lstStyle/>
          <a:p>
            <a:pPr/>
            <a:r>
              <a:t>Emergence</a:t>
            </a:r>
          </a:p>
        </p:txBody>
      </p:sp>
      <p:sp>
        <p:nvSpPr>
          <p:cNvPr id="363" name="Rectangle"/>
          <p:cNvSpPr txBox="1"/>
          <p:nvPr/>
        </p:nvSpPr>
        <p:spPr>
          <a:xfrm>
            <a:off x="1662552" y="6585573"/>
            <a:ext cx="33250895" cy="11428696"/>
          </a:xfrm>
          <a:prstGeom prst="rect">
            <a:avLst/>
          </a:prstGeom>
          <a:ln w="25400">
            <a:miter lim="400000"/>
          </a:ln>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p>
        </p:txBody>
      </p:sp>
      <p:pic>
        <p:nvPicPr>
          <p:cNvPr id="364" name="Image" descr="Image"/>
          <p:cNvPicPr>
            <a:picLocks noChangeAspect="1"/>
          </p:cNvPicPr>
          <p:nvPr/>
        </p:nvPicPr>
        <p:blipFill>
          <a:blip r:embed="rId2">
            <a:extLst/>
          </a:blip>
          <a:stretch>
            <a:fillRect/>
          </a:stretch>
        </p:blipFill>
        <p:spPr>
          <a:xfrm>
            <a:off x="9203889" y="6066249"/>
            <a:ext cx="18168222" cy="12467343"/>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Emergence"/>
          <p:cNvSpPr txBox="1"/>
          <p:nvPr>
            <p:ph type="title"/>
          </p:nvPr>
        </p:nvSpPr>
        <p:spPr>
          <a:xfrm>
            <a:off x="1235831" y="1873763"/>
            <a:ext cx="33250908" cy="2753833"/>
          </a:xfrm>
          <a:prstGeom prst="rect">
            <a:avLst/>
          </a:prstGeom>
        </p:spPr>
        <p:txBody>
          <a:bodyPr/>
          <a:lstStyle/>
          <a:p>
            <a:pPr/>
            <a:r>
              <a:t>Emergence</a:t>
            </a:r>
          </a:p>
        </p:txBody>
      </p:sp>
      <p:sp>
        <p:nvSpPr>
          <p:cNvPr id="367" name="Problems with log-scales…"/>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Problems with log-scales</a:t>
            </a:r>
          </a:p>
          <a:p>
            <a:pPr marL="1358150" indent="-1358150" defTabSz="1852016">
              <a:lnSpc>
                <a:spcPct val="120000"/>
              </a:lnSpc>
              <a:spcBef>
                <a:spcPts val="1500"/>
              </a:spcBef>
              <a:buSzPct val="100000"/>
              <a:buFont typeface="Arial"/>
              <a:buChar char="•"/>
              <a:defRPr sz="4400"/>
            </a:pPr>
            <a:r>
              <a:t>1B/10M = 100</a:t>
            </a:r>
          </a:p>
          <a:p>
            <a:pPr marL="1358150" indent="-1358150" defTabSz="1852016">
              <a:lnSpc>
                <a:spcPct val="120000"/>
              </a:lnSpc>
              <a:spcBef>
                <a:spcPts val="1500"/>
              </a:spcBef>
              <a:buSzPct val="100000"/>
              <a:buFont typeface="Arial"/>
              <a:buChar char="•"/>
              <a:defRPr sz="4400"/>
            </a:pPr>
            <a:r>
              <a:t>100B/1B = 100</a:t>
            </a:r>
          </a:p>
        </p:txBody>
      </p:sp>
      <p:pic>
        <p:nvPicPr>
          <p:cNvPr id="368" name="Image" descr="Image"/>
          <p:cNvPicPr>
            <a:picLocks noChangeAspect="1"/>
          </p:cNvPicPr>
          <p:nvPr/>
        </p:nvPicPr>
        <p:blipFill>
          <a:blip r:embed="rId2">
            <a:extLst/>
          </a:blip>
          <a:srcRect l="0" t="8025" r="73672" b="50331"/>
          <a:stretch>
            <a:fillRect/>
          </a:stretch>
        </p:blipFill>
        <p:spPr>
          <a:xfrm>
            <a:off x="13437916" y="9361496"/>
            <a:ext cx="8846769" cy="960213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Emergence"/>
          <p:cNvSpPr txBox="1"/>
          <p:nvPr>
            <p:ph type="title"/>
          </p:nvPr>
        </p:nvSpPr>
        <p:spPr>
          <a:xfrm>
            <a:off x="1235831" y="1873763"/>
            <a:ext cx="33250908" cy="2753833"/>
          </a:xfrm>
          <a:prstGeom prst="rect">
            <a:avLst/>
          </a:prstGeom>
        </p:spPr>
        <p:txBody>
          <a:bodyPr/>
          <a:lstStyle/>
          <a:p>
            <a:pPr/>
            <a:r>
              <a:t>Emergence</a:t>
            </a:r>
          </a:p>
        </p:txBody>
      </p:sp>
      <p:sp>
        <p:nvSpPr>
          <p:cNvPr id="371" name="Problems with log-scales…"/>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Problems with log-scales</a:t>
            </a:r>
          </a:p>
          <a:p>
            <a:pPr marL="1358150" indent="-1358150" defTabSz="1852016">
              <a:lnSpc>
                <a:spcPct val="120000"/>
              </a:lnSpc>
              <a:spcBef>
                <a:spcPts val="1500"/>
              </a:spcBef>
              <a:buSzPct val="100000"/>
              <a:buFont typeface="Arial"/>
              <a:buChar char="•"/>
              <a:defRPr sz="4400"/>
            </a:pPr>
            <a:r>
              <a:t>1B/10M = 100</a:t>
            </a:r>
          </a:p>
          <a:p>
            <a:pPr marL="1358150" indent="-1358150" defTabSz="1852016">
              <a:lnSpc>
                <a:spcPct val="120000"/>
              </a:lnSpc>
              <a:spcBef>
                <a:spcPts val="1500"/>
              </a:spcBef>
              <a:buSzPct val="100000"/>
              <a:buFont typeface="Arial"/>
              <a:buChar char="•"/>
              <a:defRPr sz="4400"/>
            </a:pPr>
            <a:r>
              <a:t>100B/1B = 100</a:t>
            </a:r>
          </a:p>
        </p:txBody>
      </p:sp>
      <p:pic>
        <p:nvPicPr>
          <p:cNvPr id="372" name="Image" descr="Image"/>
          <p:cNvPicPr>
            <a:picLocks noChangeAspect="1"/>
          </p:cNvPicPr>
          <p:nvPr/>
        </p:nvPicPr>
        <p:blipFill>
          <a:blip r:embed="rId2">
            <a:extLst/>
          </a:blip>
          <a:stretch>
            <a:fillRect/>
          </a:stretch>
        </p:blipFill>
        <p:spPr>
          <a:xfrm>
            <a:off x="9021967" y="9514579"/>
            <a:ext cx="17678638" cy="991789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Emergence"/>
          <p:cNvSpPr txBox="1"/>
          <p:nvPr>
            <p:ph type="title"/>
          </p:nvPr>
        </p:nvSpPr>
        <p:spPr>
          <a:xfrm>
            <a:off x="1235831" y="1873763"/>
            <a:ext cx="33250908" cy="2753833"/>
          </a:xfrm>
          <a:prstGeom prst="rect">
            <a:avLst/>
          </a:prstGeom>
        </p:spPr>
        <p:txBody>
          <a:bodyPr/>
          <a:lstStyle/>
          <a:p>
            <a:pPr/>
            <a:r>
              <a:t>Emergence</a:t>
            </a:r>
          </a:p>
        </p:txBody>
      </p:sp>
      <p:sp>
        <p:nvSpPr>
          <p:cNvPr id="375" name="Models are growing so fast, the comparison almost has to be done on a log scale…"/>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Models are growing so fast, the comparison almost has to be done on a log scale</a:t>
            </a:r>
          </a:p>
          <a:p>
            <a:pPr marL="1358150" indent="-1358150" defTabSz="1852016">
              <a:lnSpc>
                <a:spcPct val="120000"/>
              </a:lnSpc>
              <a:spcBef>
                <a:spcPts val="1500"/>
              </a:spcBef>
              <a:buSzPct val="100000"/>
              <a:buFont typeface="Arial"/>
              <a:buChar char="•"/>
              <a:defRPr sz="4400"/>
            </a:pPr>
            <a:r>
              <a:t>The “hockey stick” jump in performance might just a visual artifact of the data</a:t>
            </a:r>
          </a:p>
        </p:txBody>
      </p:sp>
      <p:pic>
        <p:nvPicPr>
          <p:cNvPr id="376" name="Image" descr="Image"/>
          <p:cNvPicPr>
            <a:picLocks noChangeAspect="1"/>
          </p:cNvPicPr>
          <p:nvPr/>
        </p:nvPicPr>
        <p:blipFill>
          <a:blip r:embed="rId2">
            <a:extLst/>
          </a:blip>
          <a:stretch>
            <a:fillRect/>
          </a:stretch>
        </p:blipFill>
        <p:spPr>
          <a:xfrm>
            <a:off x="9021967" y="9514579"/>
            <a:ext cx="17678638" cy="991789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Emergence"/>
          <p:cNvSpPr txBox="1"/>
          <p:nvPr>
            <p:ph type="title"/>
          </p:nvPr>
        </p:nvSpPr>
        <p:spPr>
          <a:xfrm>
            <a:off x="1235831" y="1873763"/>
            <a:ext cx="33250908" cy="2753833"/>
          </a:xfrm>
          <a:prstGeom prst="rect">
            <a:avLst/>
          </a:prstGeom>
        </p:spPr>
        <p:txBody>
          <a:bodyPr/>
          <a:lstStyle/>
          <a:p>
            <a:pPr/>
            <a:r>
              <a:t>Emergence</a:t>
            </a:r>
          </a:p>
        </p:txBody>
      </p:sp>
      <p:sp>
        <p:nvSpPr>
          <p:cNvPr id="379" name="Models are growing so fast, the comparison almost has to be done on a log scale…"/>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Models are growing so fast, the comparison almost has to be done on a log scale</a:t>
            </a:r>
          </a:p>
          <a:p>
            <a:pPr marL="1358150" indent="-1358150" defTabSz="1852016">
              <a:lnSpc>
                <a:spcPct val="120000"/>
              </a:lnSpc>
              <a:spcBef>
                <a:spcPts val="1500"/>
              </a:spcBef>
              <a:buSzPct val="100000"/>
              <a:buFont typeface="Arial"/>
              <a:buChar char="•"/>
              <a:defRPr sz="4400"/>
            </a:pPr>
            <a:r>
              <a:t>The “hockey stick” jump in performance might just a visual artifact of the data</a:t>
            </a:r>
          </a:p>
          <a:p>
            <a:pPr marL="1358150" indent="-1358150" defTabSz="1852016">
              <a:lnSpc>
                <a:spcPct val="120000"/>
              </a:lnSpc>
              <a:spcBef>
                <a:spcPts val="1500"/>
              </a:spcBef>
              <a:buSzPct val="100000"/>
              <a:buFont typeface="Arial"/>
              <a:buChar char="•"/>
              <a:defRPr sz="4400"/>
            </a:pPr>
            <a:r>
              <a:t>“Unpredictable” performance might actually be very predictable</a:t>
            </a:r>
          </a:p>
        </p:txBody>
      </p:sp>
      <p:pic>
        <p:nvPicPr>
          <p:cNvPr id="380" name="Image" descr="Image"/>
          <p:cNvPicPr>
            <a:picLocks noChangeAspect="1"/>
          </p:cNvPicPr>
          <p:nvPr/>
        </p:nvPicPr>
        <p:blipFill>
          <a:blip r:embed="rId2">
            <a:extLst/>
          </a:blip>
          <a:stretch>
            <a:fillRect/>
          </a:stretch>
        </p:blipFill>
        <p:spPr>
          <a:xfrm>
            <a:off x="12349812" y="9791586"/>
            <a:ext cx="11876376" cy="9191988"/>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Emergence"/>
          <p:cNvSpPr txBox="1"/>
          <p:nvPr>
            <p:ph type="title"/>
          </p:nvPr>
        </p:nvSpPr>
        <p:spPr>
          <a:xfrm>
            <a:off x="1235831" y="1873763"/>
            <a:ext cx="33250908" cy="2753833"/>
          </a:xfrm>
          <a:prstGeom prst="rect">
            <a:avLst/>
          </a:prstGeom>
        </p:spPr>
        <p:txBody>
          <a:bodyPr/>
          <a:lstStyle/>
          <a:p>
            <a:pPr/>
            <a:r>
              <a:t>Emergence</a:t>
            </a:r>
          </a:p>
        </p:txBody>
      </p:sp>
      <p:sp>
        <p:nvSpPr>
          <p:cNvPr id="383" name="Are Emergent Abilities of Large Language Models a Mirage? (Stanford, 2023)…"/>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rPr u="sng">
                <a:solidFill>
                  <a:srgbClr val="3246A4"/>
                </a:solidFill>
                <a:uFill>
                  <a:solidFill>
                    <a:srgbClr val="3246A4"/>
                  </a:solidFill>
                </a:uFill>
                <a:hlinkClick r:id="rId2" invalidUrl="" action="" tgtFrame="" tooltip="" history="1" highlightClick="0" endSnd="0"/>
              </a:rPr>
              <a:t>Are Emergent Abilities of Large Language Models a Mirage?</a:t>
            </a:r>
            <a:r>
              <a:t> (Stanford, 2023)</a:t>
            </a:r>
          </a:p>
          <a:p>
            <a:pPr marL="1358150" indent="-1358150" defTabSz="1852016">
              <a:lnSpc>
                <a:spcPct val="120000"/>
              </a:lnSpc>
              <a:spcBef>
                <a:spcPts val="1500"/>
              </a:spcBef>
              <a:buSzPct val="100000"/>
              <a:buFont typeface="Arial"/>
              <a:buChar char="•"/>
              <a:defRPr sz="4400"/>
            </a:pPr>
            <a:r>
              <a:t>More than just visual artifacts</a:t>
            </a:r>
          </a:p>
          <a:p>
            <a:pPr marL="1358150" indent="-1358150" defTabSz="1852016">
              <a:lnSpc>
                <a:spcPct val="120000"/>
              </a:lnSpc>
              <a:spcBef>
                <a:spcPts val="1500"/>
              </a:spcBef>
              <a:buSzPct val="100000"/>
              <a:buFont typeface="Arial"/>
              <a:buChar char="•"/>
              <a:defRPr sz="4400"/>
            </a:pPr>
            <a:r>
              <a:t>Calls into question the claim that LLMs display </a:t>
            </a:r>
            <a:r>
              <a:rPr i="1"/>
              <a:t>sharp</a:t>
            </a:r>
            <a:r>
              <a:t> and </a:t>
            </a:r>
            <a:r>
              <a:rPr i="1"/>
              <a:t>unpredictable </a:t>
            </a:r>
            <a:r>
              <a:t>changes as a function of model scale</a:t>
            </a:r>
          </a:p>
          <a:p>
            <a:pPr marL="1358150" indent="-1358150" defTabSz="1852016">
              <a:lnSpc>
                <a:spcPct val="120000"/>
              </a:lnSpc>
              <a:spcBef>
                <a:spcPts val="1500"/>
              </a:spcBef>
              <a:buSzPct val="100000"/>
              <a:buFont typeface="Arial"/>
              <a:buChar char="•"/>
              <a:defRPr sz="4400"/>
            </a:pPr>
            <a:r>
              <a:t>Looks at the </a:t>
            </a:r>
            <a:r>
              <a:rPr i="1"/>
              <a:t>evaluation metrics</a:t>
            </a:r>
            <a:r>
              <a:t> and </a:t>
            </a:r>
            <a:r>
              <a:rPr i="1"/>
              <a:t>statistical analysis</a:t>
            </a:r>
          </a:p>
          <a:p>
            <a:pPr marL="1358150" indent="-1358150" defTabSz="1852016">
              <a:lnSpc>
                <a:spcPct val="120000"/>
              </a:lnSpc>
              <a:spcBef>
                <a:spcPts val="1500"/>
              </a:spcBef>
              <a:buSzPct val="100000"/>
              <a:buFont typeface="Arial"/>
              <a:buChar char="•"/>
              <a:defRPr sz="4400"/>
            </a:pPr>
            <a:r>
              <a:t>“Emergent abilities” appear on tasks that are either </a:t>
            </a:r>
            <a:r>
              <a:rPr b="1"/>
              <a:t>Multiple Choice Grade</a:t>
            </a:r>
            <a:r>
              <a:t> (1 if highest probability mass on correct option, else 0), or </a:t>
            </a:r>
            <a:r>
              <a:rPr b="1"/>
              <a:t>Exact String Match</a:t>
            </a:r>
            <a:r>
              <a:t> (1 if output string exactly matches target string, else 0)</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Emergence"/>
          <p:cNvSpPr txBox="1"/>
          <p:nvPr>
            <p:ph type="title"/>
          </p:nvPr>
        </p:nvSpPr>
        <p:spPr>
          <a:xfrm>
            <a:off x="1235831" y="1873763"/>
            <a:ext cx="33250908" cy="2753833"/>
          </a:xfrm>
          <a:prstGeom prst="rect">
            <a:avLst/>
          </a:prstGeom>
        </p:spPr>
        <p:txBody>
          <a:bodyPr/>
          <a:lstStyle/>
          <a:p>
            <a:pPr/>
            <a:r>
              <a:t>Emergence</a:t>
            </a:r>
          </a:p>
        </p:txBody>
      </p:sp>
      <p:sp>
        <p:nvSpPr>
          <p:cNvPr id="386" name="Suppose per-token CE loss decreases monotonically with model scale (i.e.,   is a power law as previously described)"/>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Suppose per-token CE loss decreases monotonically with model scale (i.e., </a:t>
            </a:r>
            <a14:m>
              <m:oMath>
                <m:sSub>
                  <m:e>
                    <m:r>
                      <a:rPr xmlns:a="http://schemas.openxmlformats.org/drawingml/2006/main" sz="5300" i="1">
                        <a:solidFill>
                          <a:srgbClr val="59595B"/>
                        </a:solidFill>
                        <a:latin typeface="Cambria Math" panose="02040503050406030204" pitchFamily="18" charset="0"/>
                      </a:rPr>
                      <m:t>L</m:t>
                    </m:r>
                  </m:e>
                  <m:sub>
                    <m:r>
                      <a:rPr xmlns:a="http://schemas.openxmlformats.org/drawingml/2006/main" sz="5300" i="1">
                        <a:solidFill>
                          <a:srgbClr val="59595B"/>
                        </a:solidFill>
                        <a:latin typeface="Cambria Math" panose="02040503050406030204" pitchFamily="18" charset="0"/>
                      </a:rPr>
                      <m:t>C</m:t>
                    </m:r>
                    <m:r>
                      <a:rPr xmlns:a="http://schemas.openxmlformats.org/drawingml/2006/main" sz="5300" i="1">
                        <a:solidFill>
                          <a:srgbClr val="59595B"/>
                        </a:solidFill>
                        <a:latin typeface="Cambria Math" panose="02040503050406030204" pitchFamily="18" charset="0"/>
                      </a:rPr>
                      <m:t>E</m:t>
                    </m:r>
                  </m:sub>
                </m:sSub>
              </m:oMath>
            </a14:m>
            <a:r>
              <a:t> is a power law as previously described)</a:t>
            </a:r>
          </a:p>
        </p:txBody>
      </p:sp>
      <p:pic>
        <p:nvPicPr>
          <p:cNvPr id="387" name="Image" descr="Image"/>
          <p:cNvPicPr>
            <a:picLocks noChangeAspect="1"/>
          </p:cNvPicPr>
          <p:nvPr/>
        </p:nvPicPr>
        <p:blipFill>
          <a:blip r:embed="rId2">
            <a:extLst/>
          </a:blip>
          <a:srcRect l="7764" t="11225" r="0" b="0"/>
          <a:stretch>
            <a:fillRect/>
          </a:stretch>
        </p:blipFill>
        <p:spPr>
          <a:xfrm>
            <a:off x="3324342" y="8936381"/>
            <a:ext cx="8428386" cy="7700895"/>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Emergence"/>
          <p:cNvSpPr txBox="1"/>
          <p:nvPr>
            <p:ph type="title"/>
          </p:nvPr>
        </p:nvSpPr>
        <p:spPr>
          <a:xfrm>
            <a:off x="1235831" y="1873763"/>
            <a:ext cx="33250908" cy="2753833"/>
          </a:xfrm>
          <a:prstGeom prst="rect">
            <a:avLst/>
          </a:prstGeom>
        </p:spPr>
        <p:txBody>
          <a:bodyPr/>
          <a:lstStyle/>
          <a:p>
            <a:pPr/>
            <a:r>
              <a:t>Emergence</a:t>
            </a:r>
          </a:p>
        </p:txBody>
      </p:sp>
      <p:sp>
        <p:nvSpPr>
          <p:cNvPr id="390" name="The per-token probability of selecting the correct token asymptotes toward 1"/>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lvl1pPr marL="1358150" indent="-1358150" defTabSz="1852016">
              <a:lnSpc>
                <a:spcPct val="120000"/>
              </a:lnSpc>
              <a:spcBef>
                <a:spcPts val="1500"/>
              </a:spcBef>
              <a:buSzPct val="100000"/>
              <a:buFont typeface="Arial"/>
              <a:buChar char="•"/>
              <a:defRPr sz="4400"/>
            </a:lvl1pPr>
          </a:lstStyle>
          <a:p>
            <a:pPr/>
            <a:r>
              <a:t>The per-token probability of selecting the correct token asymptotes toward 1</a:t>
            </a:r>
          </a:p>
        </p:txBody>
      </p:sp>
      <p:pic>
        <p:nvPicPr>
          <p:cNvPr id="391" name="Image" descr="Image"/>
          <p:cNvPicPr>
            <a:picLocks noChangeAspect="1"/>
          </p:cNvPicPr>
          <p:nvPr/>
        </p:nvPicPr>
        <p:blipFill>
          <a:blip r:embed="rId2">
            <a:extLst/>
          </a:blip>
          <a:srcRect l="7764" t="11225" r="0" b="0"/>
          <a:stretch>
            <a:fillRect/>
          </a:stretch>
        </p:blipFill>
        <p:spPr>
          <a:xfrm>
            <a:off x="3324342" y="8936381"/>
            <a:ext cx="8428386" cy="7700895"/>
          </a:xfrm>
          <a:prstGeom prst="rect">
            <a:avLst/>
          </a:prstGeom>
          <a:ln w="12700">
            <a:miter lim="400000"/>
          </a:ln>
        </p:spPr>
      </p:pic>
      <p:pic>
        <p:nvPicPr>
          <p:cNvPr id="392" name="Image" descr="Image"/>
          <p:cNvPicPr>
            <a:picLocks noChangeAspect="1"/>
          </p:cNvPicPr>
          <p:nvPr/>
        </p:nvPicPr>
        <p:blipFill>
          <a:blip r:embed="rId3">
            <a:extLst/>
          </a:blip>
          <a:stretch>
            <a:fillRect/>
          </a:stretch>
        </p:blipFill>
        <p:spPr>
          <a:xfrm>
            <a:off x="14073782" y="8210818"/>
            <a:ext cx="8428436" cy="9152089"/>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Emergence"/>
          <p:cNvSpPr txBox="1"/>
          <p:nvPr>
            <p:ph type="title"/>
          </p:nvPr>
        </p:nvSpPr>
        <p:spPr>
          <a:xfrm>
            <a:off x="1235831" y="1873763"/>
            <a:ext cx="33250908" cy="2753833"/>
          </a:xfrm>
          <a:prstGeom prst="rect">
            <a:avLst/>
          </a:prstGeom>
        </p:spPr>
        <p:txBody>
          <a:bodyPr/>
          <a:lstStyle/>
          <a:p>
            <a:pPr/>
            <a:r>
              <a:t>Emergence</a:t>
            </a:r>
          </a:p>
        </p:txBody>
      </p:sp>
      <p:sp>
        <p:nvSpPr>
          <p:cNvPr id="395" name="If I score model output using accuracy (all tokens are correct), the metric nonlinearly scales performance"/>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If I score model output using </a:t>
            </a:r>
            <a:r>
              <a:rPr i="1"/>
              <a:t>accuracy</a:t>
            </a:r>
            <a:r>
              <a:t> (all tokens are correct), the metric nonlinearly scales performance</a:t>
            </a:r>
          </a:p>
        </p:txBody>
      </p:sp>
      <p:pic>
        <p:nvPicPr>
          <p:cNvPr id="396" name="Image" descr="Image"/>
          <p:cNvPicPr>
            <a:picLocks noChangeAspect="1"/>
          </p:cNvPicPr>
          <p:nvPr/>
        </p:nvPicPr>
        <p:blipFill>
          <a:blip r:embed="rId2">
            <a:extLst/>
          </a:blip>
          <a:srcRect l="7764" t="11225" r="0" b="0"/>
          <a:stretch>
            <a:fillRect/>
          </a:stretch>
        </p:blipFill>
        <p:spPr>
          <a:xfrm>
            <a:off x="3324342" y="8936381"/>
            <a:ext cx="8428386" cy="7700895"/>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4073782" y="8210818"/>
            <a:ext cx="8428436" cy="9152089"/>
          </a:xfrm>
          <a:prstGeom prst="rect">
            <a:avLst/>
          </a:prstGeom>
          <a:ln w="12700">
            <a:miter lim="400000"/>
          </a:ln>
        </p:spPr>
      </p:pic>
      <p:pic>
        <p:nvPicPr>
          <p:cNvPr id="398" name="Image" descr="Image"/>
          <p:cNvPicPr>
            <a:picLocks noChangeAspect="1"/>
          </p:cNvPicPr>
          <p:nvPr/>
        </p:nvPicPr>
        <p:blipFill>
          <a:blip r:embed="rId4">
            <a:extLst/>
          </a:blip>
          <a:stretch>
            <a:fillRect/>
          </a:stretch>
        </p:blipFill>
        <p:spPr>
          <a:xfrm>
            <a:off x="24823222" y="8682964"/>
            <a:ext cx="8428436" cy="8207797"/>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Emergence"/>
          <p:cNvSpPr txBox="1"/>
          <p:nvPr>
            <p:ph type="title"/>
          </p:nvPr>
        </p:nvSpPr>
        <p:spPr>
          <a:xfrm>
            <a:off x="1235831" y="1873763"/>
            <a:ext cx="33250908" cy="2753833"/>
          </a:xfrm>
          <a:prstGeom prst="rect">
            <a:avLst/>
          </a:prstGeom>
        </p:spPr>
        <p:txBody>
          <a:bodyPr/>
          <a:lstStyle/>
          <a:p>
            <a:pPr/>
            <a:r>
              <a:t>Emergence</a:t>
            </a:r>
          </a:p>
        </p:txBody>
      </p:sp>
      <p:sp>
        <p:nvSpPr>
          <p:cNvPr id="401" name="If I score model output using multiple choice (discontinuous), performance again changes sharply and unpredictably"/>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If I score model output using </a:t>
            </a:r>
            <a:r>
              <a:rPr i="1"/>
              <a:t>multiple choice</a:t>
            </a:r>
            <a:r>
              <a:t> (discontinuous), performance again changes sharply and unpredictably</a:t>
            </a:r>
          </a:p>
        </p:txBody>
      </p:sp>
      <p:pic>
        <p:nvPicPr>
          <p:cNvPr id="402" name="Image" descr="Image"/>
          <p:cNvPicPr>
            <a:picLocks noChangeAspect="1"/>
          </p:cNvPicPr>
          <p:nvPr/>
        </p:nvPicPr>
        <p:blipFill>
          <a:blip r:embed="rId2">
            <a:extLst/>
          </a:blip>
          <a:srcRect l="7764" t="11225" r="0" b="0"/>
          <a:stretch>
            <a:fillRect/>
          </a:stretch>
        </p:blipFill>
        <p:spPr>
          <a:xfrm>
            <a:off x="3324342" y="8936381"/>
            <a:ext cx="8428386" cy="7700895"/>
          </a:xfrm>
          <a:prstGeom prst="rect">
            <a:avLst/>
          </a:prstGeom>
          <a:ln w="12700">
            <a:miter lim="400000"/>
          </a:ln>
        </p:spPr>
      </p:pic>
      <p:pic>
        <p:nvPicPr>
          <p:cNvPr id="403" name="Image" descr="Image"/>
          <p:cNvPicPr>
            <a:picLocks noChangeAspect="1"/>
          </p:cNvPicPr>
          <p:nvPr/>
        </p:nvPicPr>
        <p:blipFill>
          <a:blip r:embed="rId3">
            <a:extLst/>
          </a:blip>
          <a:stretch>
            <a:fillRect/>
          </a:stretch>
        </p:blipFill>
        <p:spPr>
          <a:xfrm>
            <a:off x="14073782" y="8210818"/>
            <a:ext cx="8428436" cy="9152089"/>
          </a:xfrm>
          <a:prstGeom prst="rect">
            <a:avLst/>
          </a:prstGeom>
          <a:ln w="12700">
            <a:miter lim="400000"/>
          </a:ln>
        </p:spPr>
      </p:pic>
      <p:pic>
        <p:nvPicPr>
          <p:cNvPr id="404" name="Image" descr="Image"/>
          <p:cNvPicPr>
            <a:picLocks noChangeAspect="1"/>
          </p:cNvPicPr>
          <p:nvPr/>
        </p:nvPicPr>
        <p:blipFill>
          <a:blip r:embed="rId4">
            <a:extLst/>
          </a:blip>
          <a:stretch>
            <a:fillRect/>
          </a:stretch>
        </p:blipFill>
        <p:spPr>
          <a:xfrm>
            <a:off x="24823222" y="8936381"/>
            <a:ext cx="7952083" cy="770096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Introduction"/>
          <p:cNvSpPr txBox="1"/>
          <p:nvPr>
            <p:ph type="title"/>
          </p:nvPr>
        </p:nvSpPr>
        <p:spPr>
          <a:xfrm>
            <a:off x="1235831" y="1873763"/>
            <a:ext cx="33250908" cy="2753833"/>
          </a:xfrm>
          <a:prstGeom prst="rect">
            <a:avLst/>
          </a:prstGeom>
        </p:spPr>
        <p:txBody>
          <a:bodyPr/>
          <a:lstStyle/>
          <a:p>
            <a:pPr/>
            <a:r>
              <a:t>Introduction</a:t>
            </a:r>
          </a:p>
        </p:txBody>
      </p:sp>
      <p:sp>
        <p:nvSpPr>
          <p:cNvPr id="292" name="Large Language Models are like…"/>
          <p:cNvSpPr txBox="1"/>
          <p:nvPr>
            <p:ph type="body" sz="half" idx="1"/>
          </p:nvPr>
        </p:nvSpPr>
        <p:spPr>
          <a:xfrm>
            <a:off x="1662552" y="6585573"/>
            <a:ext cx="16510123" cy="11428696"/>
          </a:xfrm>
          <a:prstGeom prst="rect">
            <a:avLst/>
          </a:prstGeom>
        </p:spPr>
        <p:txBody>
          <a:bodyPr/>
          <a:lstStyle/>
          <a:p>
            <a:pPr/>
            <a:r>
              <a:t>Large Language Models are like…</a:t>
            </a:r>
          </a:p>
        </p:txBody>
      </p:sp>
      <p:pic>
        <p:nvPicPr>
          <p:cNvPr id="293" name="Image" descr="Image"/>
          <p:cNvPicPr>
            <a:picLocks noChangeAspect="1"/>
          </p:cNvPicPr>
          <p:nvPr/>
        </p:nvPicPr>
        <p:blipFill>
          <a:blip r:embed="rId2">
            <a:extLst/>
          </a:blip>
          <a:stretch>
            <a:fillRect/>
          </a:stretch>
        </p:blipFill>
        <p:spPr>
          <a:xfrm>
            <a:off x="1719900" y="8198532"/>
            <a:ext cx="12323422" cy="8202777"/>
          </a:xfrm>
          <a:prstGeom prst="rect">
            <a:avLst/>
          </a:prstGeom>
          <a:ln w="12700">
            <a:miter lim="400000"/>
          </a:ln>
        </p:spPr>
      </p:pic>
      <p:pic>
        <p:nvPicPr>
          <p:cNvPr id="294" name="Image" descr="Image"/>
          <p:cNvPicPr>
            <a:picLocks noChangeAspect="1"/>
          </p:cNvPicPr>
          <p:nvPr/>
        </p:nvPicPr>
        <p:blipFill>
          <a:blip r:embed="rId3">
            <a:extLst/>
          </a:blip>
          <a:stretch>
            <a:fillRect/>
          </a:stretch>
        </p:blipFill>
        <p:spPr>
          <a:xfrm>
            <a:off x="14512921" y="8198532"/>
            <a:ext cx="10018660" cy="8202777"/>
          </a:xfrm>
          <a:prstGeom prst="rect">
            <a:avLst/>
          </a:prstGeom>
          <a:ln w="12700">
            <a:miter lim="400000"/>
          </a:ln>
        </p:spPr>
      </p:pic>
      <p:pic>
        <p:nvPicPr>
          <p:cNvPr id="295" name="Image" descr="Image"/>
          <p:cNvPicPr>
            <a:picLocks noChangeAspect="1"/>
          </p:cNvPicPr>
          <p:nvPr/>
        </p:nvPicPr>
        <p:blipFill>
          <a:blip r:embed="rId4">
            <a:extLst/>
          </a:blip>
          <a:stretch>
            <a:fillRect/>
          </a:stretch>
        </p:blipFill>
        <p:spPr>
          <a:xfrm>
            <a:off x="25001180" y="8198532"/>
            <a:ext cx="9650329" cy="820277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2"/>
      <p:bldP build="whole" bldLvl="1" animBg="1" rev="0" advAuto="0" spid="295" grpId="3"/>
      <p:bldP build="whole" bldLvl="1" animBg="1" rev="0" advAuto="0" spid="293"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Emergence"/>
          <p:cNvSpPr txBox="1"/>
          <p:nvPr>
            <p:ph type="title"/>
          </p:nvPr>
        </p:nvSpPr>
        <p:spPr>
          <a:xfrm>
            <a:off x="1235831" y="1873763"/>
            <a:ext cx="33250908" cy="2753833"/>
          </a:xfrm>
          <a:prstGeom prst="rect">
            <a:avLst/>
          </a:prstGeom>
        </p:spPr>
        <p:txBody>
          <a:bodyPr/>
          <a:lstStyle/>
          <a:p>
            <a:pPr/>
            <a:r>
              <a:t>Emergence</a:t>
            </a:r>
          </a:p>
        </p:txBody>
      </p:sp>
      <p:sp>
        <p:nvSpPr>
          <p:cNvPr id="407" name="If I use a linear scoring metric instead (e.g., token edit distance or similarity coefficient), I see smooth, predictable increases in performance"/>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If I use a </a:t>
            </a:r>
            <a:r>
              <a:rPr i="1"/>
              <a:t>linear </a:t>
            </a:r>
            <a:r>
              <a:t>scoring metric instead (e.g., token edit distance or similarity coefficient), I see smooth, predictable increases in performance</a:t>
            </a:r>
          </a:p>
        </p:txBody>
      </p:sp>
      <p:pic>
        <p:nvPicPr>
          <p:cNvPr id="408" name="Image" descr="Image"/>
          <p:cNvPicPr>
            <a:picLocks noChangeAspect="1"/>
          </p:cNvPicPr>
          <p:nvPr/>
        </p:nvPicPr>
        <p:blipFill>
          <a:blip r:embed="rId2">
            <a:extLst/>
          </a:blip>
          <a:srcRect l="7764" t="11225" r="0" b="0"/>
          <a:stretch>
            <a:fillRect/>
          </a:stretch>
        </p:blipFill>
        <p:spPr>
          <a:xfrm>
            <a:off x="3324342" y="8936381"/>
            <a:ext cx="8428386" cy="7700895"/>
          </a:xfrm>
          <a:prstGeom prst="rect">
            <a:avLst/>
          </a:prstGeom>
          <a:ln w="12700">
            <a:miter lim="400000"/>
          </a:ln>
        </p:spPr>
      </p:pic>
      <p:pic>
        <p:nvPicPr>
          <p:cNvPr id="409" name="Image" descr="Image"/>
          <p:cNvPicPr>
            <a:picLocks noChangeAspect="1"/>
          </p:cNvPicPr>
          <p:nvPr/>
        </p:nvPicPr>
        <p:blipFill>
          <a:blip r:embed="rId3">
            <a:extLst/>
          </a:blip>
          <a:stretch>
            <a:fillRect/>
          </a:stretch>
        </p:blipFill>
        <p:spPr>
          <a:xfrm>
            <a:off x="14073782" y="8210818"/>
            <a:ext cx="8428436" cy="9152089"/>
          </a:xfrm>
          <a:prstGeom prst="rect">
            <a:avLst/>
          </a:prstGeom>
          <a:ln w="12700">
            <a:miter lim="400000"/>
          </a:ln>
        </p:spPr>
      </p:pic>
      <p:pic>
        <p:nvPicPr>
          <p:cNvPr id="410" name="Image" descr="Image"/>
          <p:cNvPicPr>
            <a:picLocks noChangeAspect="1"/>
          </p:cNvPicPr>
          <p:nvPr/>
        </p:nvPicPr>
        <p:blipFill>
          <a:blip r:embed="rId4">
            <a:extLst/>
          </a:blip>
          <a:stretch>
            <a:fillRect/>
          </a:stretch>
        </p:blipFill>
        <p:spPr>
          <a:xfrm>
            <a:off x="24823222" y="8742060"/>
            <a:ext cx="8428436" cy="8089605"/>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Emergence"/>
          <p:cNvSpPr txBox="1"/>
          <p:nvPr>
            <p:ph type="title"/>
          </p:nvPr>
        </p:nvSpPr>
        <p:spPr>
          <a:xfrm>
            <a:off x="1235831" y="1873763"/>
            <a:ext cx="33250908" cy="2753833"/>
          </a:xfrm>
          <a:prstGeom prst="rect">
            <a:avLst/>
          </a:prstGeom>
        </p:spPr>
        <p:txBody>
          <a:bodyPr/>
          <a:lstStyle/>
          <a:p>
            <a:pPr/>
            <a:r>
              <a:t>Emergence</a:t>
            </a:r>
          </a:p>
        </p:txBody>
      </p:sp>
      <p:sp>
        <p:nvSpPr>
          <p:cNvPr id="413" name="If I use a continuous scoring metric instead, I also see smooth, predictable increases in performance"/>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If I use a </a:t>
            </a:r>
            <a:r>
              <a:rPr i="1"/>
              <a:t>continuous </a:t>
            </a:r>
            <a:r>
              <a:t>scoring metric instead, I also see smooth, predictable increases in performance</a:t>
            </a:r>
          </a:p>
        </p:txBody>
      </p:sp>
      <p:pic>
        <p:nvPicPr>
          <p:cNvPr id="414" name="Image" descr="Image"/>
          <p:cNvPicPr>
            <a:picLocks noChangeAspect="1"/>
          </p:cNvPicPr>
          <p:nvPr/>
        </p:nvPicPr>
        <p:blipFill>
          <a:blip r:embed="rId2">
            <a:extLst/>
          </a:blip>
          <a:srcRect l="7764" t="11225" r="0" b="0"/>
          <a:stretch>
            <a:fillRect/>
          </a:stretch>
        </p:blipFill>
        <p:spPr>
          <a:xfrm>
            <a:off x="3324342" y="8936381"/>
            <a:ext cx="8428386" cy="7700895"/>
          </a:xfrm>
          <a:prstGeom prst="rect">
            <a:avLst/>
          </a:prstGeom>
          <a:ln w="12700">
            <a:miter lim="400000"/>
          </a:ln>
        </p:spPr>
      </p:pic>
      <p:pic>
        <p:nvPicPr>
          <p:cNvPr id="415" name="Image" descr="Image"/>
          <p:cNvPicPr>
            <a:picLocks noChangeAspect="1"/>
          </p:cNvPicPr>
          <p:nvPr/>
        </p:nvPicPr>
        <p:blipFill>
          <a:blip r:embed="rId3">
            <a:extLst/>
          </a:blip>
          <a:stretch>
            <a:fillRect/>
          </a:stretch>
        </p:blipFill>
        <p:spPr>
          <a:xfrm>
            <a:off x="14073782" y="8210818"/>
            <a:ext cx="8428436" cy="9152089"/>
          </a:xfrm>
          <a:prstGeom prst="rect">
            <a:avLst/>
          </a:prstGeom>
          <a:ln w="12700">
            <a:miter lim="400000"/>
          </a:ln>
        </p:spPr>
      </p:pic>
      <p:pic>
        <p:nvPicPr>
          <p:cNvPr id="416" name="Image" descr="Image"/>
          <p:cNvPicPr>
            <a:picLocks noChangeAspect="1"/>
          </p:cNvPicPr>
          <p:nvPr/>
        </p:nvPicPr>
        <p:blipFill>
          <a:blip r:embed="rId4">
            <a:extLst/>
          </a:blip>
          <a:stretch>
            <a:fillRect/>
          </a:stretch>
        </p:blipFill>
        <p:spPr>
          <a:xfrm>
            <a:off x="24823222" y="8572645"/>
            <a:ext cx="8428436" cy="8428436"/>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Emergence"/>
          <p:cNvSpPr txBox="1"/>
          <p:nvPr>
            <p:ph type="title"/>
          </p:nvPr>
        </p:nvSpPr>
        <p:spPr>
          <a:xfrm>
            <a:off x="1235831" y="1873763"/>
            <a:ext cx="33250908" cy="2753833"/>
          </a:xfrm>
          <a:prstGeom prst="rect">
            <a:avLst/>
          </a:prstGeom>
        </p:spPr>
        <p:txBody>
          <a:bodyPr/>
          <a:lstStyle/>
          <a:p>
            <a:pPr/>
            <a:r>
              <a:t>Emergence</a:t>
            </a:r>
          </a:p>
        </p:txBody>
      </p:sp>
      <p:sp>
        <p:nvSpPr>
          <p:cNvPr id="419" name="Claimed emergent abilities evaporate upon changing the metric"/>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lvl1pPr marL="1358150" indent="-1358150" defTabSz="1852016">
              <a:lnSpc>
                <a:spcPct val="120000"/>
              </a:lnSpc>
              <a:spcBef>
                <a:spcPts val="1500"/>
              </a:spcBef>
              <a:buSzPct val="100000"/>
              <a:buFont typeface="Arial"/>
              <a:buChar char="•"/>
              <a:defRPr sz="4400"/>
            </a:lvl1pPr>
          </a:lstStyle>
          <a:p>
            <a:pPr/>
            <a:r>
              <a:t>Claimed emergent abilities evaporate upon changing the metric</a:t>
            </a:r>
          </a:p>
        </p:txBody>
      </p:sp>
      <p:pic>
        <p:nvPicPr>
          <p:cNvPr id="420" name="Image" descr="Image"/>
          <p:cNvPicPr>
            <a:picLocks noChangeAspect="1"/>
          </p:cNvPicPr>
          <p:nvPr/>
        </p:nvPicPr>
        <p:blipFill>
          <a:blip r:embed="rId2">
            <a:extLst/>
          </a:blip>
          <a:stretch>
            <a:fillRect/>
          </a:stretch>
        </p:blipFill>
        <p:spPr>
          <a:xfrm>
            <a:off x="9023701" y="8045302"/>
            <a:ext cx="18528598" cy="9968967"/>
          </a:xfrm>
          <a:prstGeom prst="rect">
            <a:avLst/>
          </a:prstGeom>
          <a:ln w="12700">
            <a:miter lim="400000"/>
          </a:ln>
        </p:spPr>
      </p:pic>
      <p:sp>
        <p:nvSpPr>
          <p:cNvPr id="421" name="2-4 digit arithmetic"/>
          <p:cNvSpPr txBox="1"/>
          <p:nvPr/>
        </p:nvSpPr>
        <p:spPr>
          <a:xfrm>
            <a:off x="15446781" y="18257299"/>
            <a:ext cx="5682438" cy="1014716"/>
          </a:xfrm>
          <a:prstGeom prst="rect">
            <a:avLst/>
          </a:prstGeom>
          <a:ln w="25400">
            <a:miter lim="400000"/>
          </a:ln>
          <a:extLst>
            <a:ext uri="{C572A759-6A51-4108-AA02-DFA0A04FC94B}">
              <ma14:wrappingTextBoxFlag xmlns:ma14="http://schemas.microsoft.com/office/mac/drawingml/2011/main" val="1"/>
            </a:ext>
          </a:extLst>
        </p:spPr>
        <p:txBody>
          <a:bodyPr wrap="none" lIns="137159" tIns="137159" rIns="137159" bIns="137159">
            <a:spAutoFit/>
          </a:bodyPr>
          <a:lstStyle>
            <a:lvl1pPr algn="ctr"/>
          </a:lstStyle>
          <a:p>
            <a:pPr/>
            <a:r>
              <a:t>2-4 digit arithmetic</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Emergence"/>
          <p:cNvSpPr txBox="1"/>
          <p:nvPr>
            <p:ph type="title"/>
          </p:nvPr>
        </p:nvSpPr>
        <p:spPr>
          <a:xfrm>
            <a:off x="1235831" y="1873763"/>
            <a:ext cx="33250908" cy="2753833"/>
          </a:xfrm>
          <a:prstGeom prst="rect">
            <a:avLst/>
          </a:prstGeom>
        </p:spPr>
        <p:txBody>
          <a:bodyPr/>
          <a:lstStyle/>
          <a:p>
            <a:pPr/>
            <a:r>
              <a:t>Emergence</a:t>
            </a:r>
          </a:p>
        </p:txBody>
      </p:sp>
      <p:sp>
        <p:nvSpPr>
          <p:cNvPr id="424" name="Claimed emergent abilities evaporate upon better statistics (generating additional test data)"/>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lvl1pPr marL="1358150" indent="-1358150" defTabSz="1852016">
              <a:lnSpc>
                <a:spcPct val="120000"/>
              </a:lnSpc>
              <a:spcBef>
                <a:spcPts val="1500"/>
              </a:spcBef>
              <a:buSzPct val="100000"/>
              <a:buFont typeface="Arial"/>
              <a:buChar char="•"/>
              <a:defRPr sz="4400"/>
            </a:lvl1pPr>
          </a:lstStyle>
          <a:p>
            <a:pPr/>
            <a:r>
              <a:t>Claimed emergent abilities evaporate upon better statistics (generating additional test data)</a:t>
            </a:r>
          </a:p>
        </p:txBody>
      </p:sp>
      <p:sp>
        <p:nvSpPr>
          <p:cNvPr id="425" name="2-4 digit arithmetic"/>
          <p:cNvSpPr txBox="1"/>
          <p:nvPr/>
        </p:nvSpPr>
        <p:spPr>
          <a:xfrm>
            <a:off x="15446781" y="18257299"/>
            <a:ext cx="5682438" cy="1014716"/>
          </a:xfrm>
          <a:prstGeom prst="rect">
            <a:avLst/>
          </a:prstGeom>
          <a:ln w="25400">
            <a:miter lim="400000"/>
          </a:ln>
          <a:extLst>
            <a:ext uri="{C572A759-6A51-4108-AA02-DFA0A04FC94B}">
              <ma14:wrappingTextBoxFlag xmlns:ma14="http://schemas.microsoft.com/office/mac/drawingml/2011/main" val="1"/>
            </a:ext>
          </a:extLst>
        </p:spPr>
        <p:txBody>
          <a:bodyPr wrap="none" lIns="137159" tIns="137159" rIns="137159" bIns="137159">
            <a:spAutoFit/>
          </a:bodyPr>
          <a:lstStyle>
            <a:lvl1pPr algn="ctr"/>
          </a:lstStyle>
          <a:p>
            <a:pPr/>
            <a:r>
              <a:t>2-4 digit arithmetic</a:t>
            </a:r>
          </a:p>
        </p:txBody>
      </p:sp>
      <p:pic>
        <p:nvPicPr>
          <p:cNvPr id="426" name="Image" descr="Image"/>
          <p:cNvPicPr>
            <a:picLocks noChangeAspect="1"/>
          </p:cNvPicPr>
          <p:nvPr/>
        </p:nvPicPr>
        <p:blipFill>
          <a:blip r:embed="rId2">
            <a:extLst/>
          </a:blip>
          <a:stretch>
            <a:fillRect/>
          </a:stretch>
        </p:blipFill>
        <p:spPr>
          <a:xfrm>
            <a:off x="4555614" y="8512214"/>
            <a:ext cx="27464772" cy="7575414"/>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Does it matter if LLMs are “emergent” or not?"/>
          <p:cNvSpPr txBox="1"/>
          <p:nvPr>
            <p:ph type="title"/>
          </p:nvPr>
        </p:nvSpPr>
        <p:spPr>
          <a:xfrm>
            <a:off x="1235831" y="1873763"/>
            <a:ext cx="33250908" cy="2753833"/>
          </a:xfrm>
          <a:prstGeom prst="rect">
            <a:avLst/>
          </a:prstGeom>
        </p:spPr>
        <p:txBody>
          <a:bodyPr/>
          <a:lstStyle>
            <a:lvl1pPr defTabSz="1685335">
              <a:defRPr sz="12740"/>
            </a:lvl1pPr>
          </a:lstStyle>
          <a:p>
            <a:pPr/>
            <a:r>
              <a:t>Does it matter if LLMs are “emergent” or not?</a:t>
            </a:r>
          </a:p>
        </p:txBody>
      </p:sp>
      <p:sp>
        <p:nvSpPr>
          <p:cNvPr id="429" name="Yes…"/>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Yes</a:t>
            </a:r>
          </a:p>
          <a:p>
            <a:pPr marL="1358150" indent="-1358150" defTabSz="1852016">
              <a:lnSpc>
                <a:spcPct val="120000"/>
              </a:lnSpc>
              <a:spcBef>
                <a:spcPts val="1500"/>
              </a:spcBef>
              <a:buSzPct val="100000"/>
              <a:buFont typeface="Arial"/>
              <a:buChar char="•"/>
              <a:defRPr sz="4400"/>
            </a:pPr>
            <a:r>
              <a:t>Why?</a:t>
            </a:r>
          </a:p>
          <a:p>
            <a:pPr marL="1358150" indent="-1358150" defTabSz="1852016">
              <a:lnSpc>
                <a:spcPct val="120000"/>
              </a:lnSpc>
              <a:spcBef>
                <a:spcPts val="1500"/>
              </a:spcBef>
              <a:buSzPct val="100000"/>
              <a:buFont typeface="Arial"/>
              <a:buChar char="•"/>
              <a:defRPr sz="4400"/>
            </a:pPr>
            <a:r>
              <a:t>Because of hype</a:t>
            </a:r>
          </a:p>
          <a:p>
            <a:pPr marL="1358150" indent="-1358150" defTabSz="1852016">
              <a:lnSpc>
                <a:spcPct val="120000"/>
              </a:lnSpc>
              <a:spcBef>
                <a:spcPts val="1500"/>
              </a:spcBef>
              <a:buSzPct val="100000"/>
              <a:buFont typeface="Arial"/>
              <a:buChar char="•"/>
              <a:defRPr sz="4400"/>
            </a:pPr>
            <a:r>
              <a:t>A) What controls </a:t>
            </a:r>
            <a:r>
              <a:rPr i="1"/>
              <a:t>which </a:t>
            </a:r>
            <a:r>
              <a:t>abilities will emerge?</a:t>
            </a:r>
          </a:p>
          <a:p>
            <a:pPr marL="1358150" indent="-1358150" defTabSz="1852016">
              <a:lnSpc>
                <a:spcPct val="120000"/>
              </a:lnSpc>
              <a:spcBef>
                <a:spcPts val="1500"/>
              </a:spcBef>
              <a:buSzPct val="100000"/>
              <a:buFont typeface="Arial"/>
              <a:buChar char="•"/>
              <a:defRPr sz="4400"/>
            </a:pPr>
            <a:r>
              <a:t>B) What controls </a:t>
            </a:r>
            <a:r>
              <a:rPr i="1"/>
              <a:t>when </a:t>
            </a:r>
            <a:r>
              <a:t>abilities will emerge?</a:t>
            </a:r>
          </a:p>
          <a:p>
            <a:pPr marL="1358150" indent="-1358150" defTabSz="1852016">
              <a:lnSpc>
                <a:spcPct val="120000"/>
              </a:lnSpc>
              <a:spcBef>
                <a:spcPts val="1500"/>
              </a:spcBef>
              <a:buSzPct val="100000"/>
              <a:buFont typeface="Arial"/>
              <a:buChar char="•"/>
              <a:defRPr sz="4400"/>
            </a:pPr>
            <a:r>
              <a:t>C) How can we make desirable abilities emerge faster, and ensure undesirable abilities never emerge?</a:t>
            </a:r>
          </a:p>
          <a:p>
            <a:pPr marL="1358150" indent="-1358150" defTabSz="1852016">
              <a:lnSpc>
                <a:spcPct val="120000"/>
              </a:lnSpc>
              <a:spcBef>
                <a:spcPts val="1500"/>
              </a:spcBef>
              <a:buSzPct val="100000"/>
              <a:buFont typeface="Arial"/>
              <a:buChar char="•"/>
              <a:defRPr sz="4400"/>
            </a:pPr>
            <a:r>
              <a:t>The notion of “emergent” abilities is what gives rise to the idea that AI might acquire undesirable skills without warning</a:t>
            </a:r>
          </a:p>
          <a:p>
            <a:pPr marL="1358150" indent="-1358150" defTabSz="1852016">
              <a:lnSpc>
                <a:spcPct val="120000"/>
              </a:lnSpc>
              <a:spcBef>
                <a:spcPts val="1500"/>
              </a:spcBef>
              <a:buSzPct val="100000"/>
              <a:buFont typeface="Arial"/>
              <a:buChar char="•"/>
              <a:defRPr sz="4400"/>
            </a:pPr>
            <a:r>
              <a:t>If we can show that AI is not emergent, </a:t>
            </a:r>
            <a:r>
              <a:rPr i="1"/>
              <a:t>or</a:t>
            </a:r>
            <a:r>
              <a:t> predict when capabilities will arise, this answers A-C, or renders them moot</a:t>
            </a:r>
            <a:endParaRPr sz="1200"/>
          </a:p>
          <a:p>
            <a:pPr marL="1358150" indent="-1358150" defTabSz="1852016">
              <a:lnSpc>
                <a:spcPct val="120000"/>
              </a:lnSpc>
              <a:spcBef>
                <a:spcPts val="1500"/>
              </a:spcBef>
              <a:buSzPct val="100000"/>
              <a:buFont typeface="Arial"/>
              <a:buChar char="•"/>
              <a:defRPr sz="4400"/>
            </a:pPr>
            <a:endParaRPr sz="1200"/>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2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2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2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2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2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42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42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429">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9"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tatistics or Semantics?"/>
          <p:cNvSpPr txBox="1"/>
          <p:nvPr>
            <p:ph type="title"/>
          </p:nvPr>
        </p:nvSpPr>
        <p:spPr>
          <a:prstGeom prst="rect">
            <a:avLst/>
          </a:prstGeom>
        </p:spPr>
        <p:txBody>
          <a:bodyPr/>
          <a:lstStyle/>
          <a:p>
            <a:pPr/>
            <a:r>
              <a:t>Statistics or Semantics?</a:t>
            </a:r>
          </a:p>
        </p:txBody>
      </p:sp>
      <p:sp>
        <p:nvSpPr>
          <p:cNvPr id="432" name="Section subhead goes here"/>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The Statistical Hypothesis"/>
          <p:cNvSpPr txBox="1"/>
          <p:nvPr>
            <p:ph type="title"/>
          </p:nvPr>
        </p:nvSpPr>
        <p:spPr>
          <a:xfrm>
            <a:off x="1235831" y="1873763"/>
            <a:ext cx="33250908" cy="2753833"/>
          </a:xfrm>
          <a:prstGeom prst="rect">
            <a:avLst/>
          </a:prstGeom>
        </p:spPr>
        <p:txBody>
          <a:bodyPr/>
          <a:lstStyle/>
          <a:p>
            <a:pPr/>
            <a:r>
              <a:t>The Statistical Hypothesis</a:t>
            </a:r>
          </a:p>
        </p:txBody>
      </p:sp>
      <p:sp>
        <p:nvSpPr>
          <p:cNvPr id="435" name="What gives LLMs their abilities?…"/>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b="1" sz="4400"/>
            </a:pPr>
            <a:r>
              <a:t>What gives LLMs their abilities?</a:t>
            </a:r>
          </a:p>
          <a:p>
            <a:pPr marL="1358150" indent="-1358150" defTabSz="1852016">
              <a:lnSpc>
                <a:spcPct val="120000"/>
              </a:lnSpc>
              <a:spcBef>
                <a:spcPts val="1500"/>
              </a:spcBef>
              <a:buSzPct val="100000"/>
              <a:buFont typeface="Arial"/>
              <a:buChar char="•"/>
              <a:defRPr sz="4400"/>
            </a:pPr>
            <a:r>
              <a:t>Sophisticated cooccurrence modeling?</a:t>
            </a:r>
          </a:p>
          <a:p>
            <a:pPr marL="1358150" indent="-1358150" defTabSz="1852016">
              <a:lnSpc>
                <a:spcPct val="120000"/>
              </a:lnSpc>
              <a:spcBef>
                <a:spcPts val="1500"/>
              </a:spcBef>
              <a:buSzPct val="100000"/>
              <a:buFont typeface="Arial"/>
              <a:buChar char="•"/>
              <a:defRPr sz="4400"/>
            </a:pPr>
            <a:r>
              <a:t>Do the DoFs in the parameters allow us to tune the weights just so to be good predictors of what humans would say?</a:t>
            </a:r>
          </a:p>
          <a:p>
            <a:pPr marL="1358150" indent="-1358150" defTabSz="1852016">
              <a:lnSpc>
                <a:spcPct val="120000"/>
              </a:lnSpc>
              <a:spcBef>
                <a:spcPts val="1500"/>
              </a:spcBef>
              <a:buSzPct val="100000"/>
              <a:buFont typeface="Arial"/>
              <a:buChar char="•"/>
              <a:defRPr sz="4400"/>
            </a:pPr>
            <a:r>
              <a:t>Semantic understanding?</a:t>
            </a:r>
          </a:p>
          <a:p>
            <a:pPr marL="1358150" indent="-1358150" defTabSz="1852016">
              <a:lnSpc>
                <a:spcPct val="120000"/>
              </a:lnSpc>
              <a:spcBef>
                <a:spcPts val="1500"/>
              </a:spcBef>
              <a:buSzPct val="100000"/>
              <a:buFont typeface="Arial"/>
              <a:buChar char="•"/>
              <a:defRPr sz="4400"/>
            </a:pPr>
            <a:r>
              <a:t>In the weights, have they captured something more fundamental about language</a:t>
            </a:r>
            <a:endParaRPr sz="1200"/>
          </a:p>
          <a:p>
            <a:pPr marL="1358150" indent="-1358150" defTabSz="1852016">
              <a:lnSpc>
                <a:spcPct val="120000"/>
              </a:lnSpc>
              <a:spcBef>
                <a:spcPts val="1500"/>
              </a:spcBef>
              <a:buSzPct val="100000"/>
              <a:buFont typeface="Arial"/>
              <a:buChar char="•"/>
              <a:defRPr sz="4400"/>
            </a:pPr>
            <a:endParaRPr sz="1200"/>
          </a:p>
        </p:txBody>
      </p:sp>
      <p:grpSp>
        <p:nvGrpSpPr>
          <p:cNvPr id="440" name="Group"/>
          <p:cNvGrpSpPr/>
          <p:nvPr/>
        </p:nvGrpSpPr>
        <p:grpSpPr>
          <a:xfrm>
            <a:off x="9097362" y="11751378"/>
            <a:ext cx="18381275" cy="7320055"/>
            <a:chOff x="0" y="0"/>
            <a:chExt cx="18381273" cy="7320053"/>
          </a:xfrm>
        </p:grpSpPr>
        <p:pic>
          <p:nvPicPr>
            <p:cNvPr id="436" name="Image" descr="Image"/>
            <p:cNvPicPr>
              <a:picLocks noChangeAspect="1"/>
            </p:cNvPicPr>
            <p:nvPr/>
          </p:nvPicPr>
          <p:blipFill>
            <a:blip r:embed="rId2">
              <a:extLst/>
            </a:blip>
            <a:stretch>
              <a:fillRect/>
            </a:stretch>
          </p:blipFill>
          <p:spPr>
            <a:xfrm>
              <a:off x="1063945" y="0"/>
              <a:ext cx="4727367" cy="6753380"/>
            </a:xfrm>
            <a:prstGeom prst="rect">
              <a:avLst/>
            </a:prstGeom>
            <a:ln w="12700" cap="flat">
              <a:noFill/>
              <a:miter lim="400000"/>
            </a:ln>
            <a:effectLst/>
          </p:spPr>
        </p:pic>
        <p:pic>
          <p:nvPicPr>
            <p:cNvPr id="437" name="Image" descr="Image"/>
            <p:cNvPicPr>
              <a:picLocks noChangeAspect="1"/>
            </p:cNvPicPr>
            <p:nvPr/>
          </p:nvPicPr>
          <p:blipFill>
            <a:blip r:embed="rId3">
              <a:extLst/>
            </a:blip>
            <a:stretch>
              <a:fillRect/>
            </a:stretch>
          </p:blipFill>
          <p:spPr>
            <a:xfrm>
              <a:off x="12479478" y="0"/>
              <a:ext cx="4858115" cy="6753380"/>
            </a:xfrm>
            <a:prstGeom prst="rect">
              <a:avLst/>
            </a:prstGeom>
            <a:ln w="12700" cap="flat">
              <a:noFill/>
              <a:miter lim="400000"/>
            </a:ln>
            <a:effectLst/>
          </p:spPr>
        </p:pic>
        <p:sp>
          <p:nvSpPr>
            <p:cNvPr id="438" name="“You shall know a word by the company it keeps”"/>
            <p:cNvSpPr txBox="1"/>
            <p:nvPr/>
          </p:nvSpPr>
          <p:spPr>
            <a:xfrm>
              <a:off x="-1" y="6858688"/>
              <a:ext cx="6855258" cy="46136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2438338">
                <a:defRPr sz="2400">
                  <a:solidFill>
                    <a:srgbClr val="5E5E5E"/>
                  </a:solidFill>
                  <a:latin typeface="Helvetica Neue"/>
                  <a:ea typeface="Helvetica Neue"/>
                  <a:cs typeface="Helvetica Neue"/>
                  <a:sym typeface="Helvetica Neue"/>
                </a:defRPr>
              </a:lvl1pPr>
            </a:lstStyle>
            <a:p>
              <a:pPr/>
              <a:r>
                <a:t>“You shall know a word by the company it keeps”</a:t>
              </a:r>
            </a:p>
          </p:txBody>
        </p:sp>
        <p:sp>
          <p:nvSpPr>
            <p:cNvPr id="439" name="“The meaning of a word is its use in the language”"/>
            <p:cNvSpPr txBox="1"/>
            <p:nvPr/>
          </p:nvSpPr>
          <p:spPr>
            <a:xfrm>
              <a:off x="11435796" y="6858688"/>
              <a:ext cx="6945478" cy="46136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2438338">
                <a:defRPr sz="2400">
                  <a:solidFill>
                    <a:srgbClr val="5E5E5E"/>
                  </a:solidFill>
                  <a:latin typeface="Helvetica Neue"/>
                  <a:ea typeface="Helvetica Neue"/>
                  <a:cs typeface="Helvetica Neue"/>
                  <a:sym typeface="Helvetica Neue"/>
                </a:defRPr>
              </a:lvl1pPr>
            </a:lstStyle>
            <a:p>
              <a:pPr/>
              <a:r>
                <a:t>“The meaning of a word is its use in the language”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3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3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3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3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3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2" fill="hold">
                                  <p:stCondLst>
                                    <p:cond delay="0"/>
                                  </p:stCondLst>
                                  <p:iterate type="el" backwards="0">
                                    <p:tmAbs val="0"/>
                                  </p:iterate>
                                  <p:childTnLst>
                                    <p:set>
                                      <p:cBhvr>
                                        <p:cTn id="36" fill="hold"/>
                                        <p:tgtEl>
                                          <p:spTgt spid="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5" grpId="1"/>
      <p:bldP build="whole" bldLvl="1" animBg="1" rev="0" advAuto="0" spid="440" grpId="2"/>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The Statistical Hypothesis"/>
          <p:cNvSpPr txBox="1"/>
          <p:nvPr>
            <p:ph type="title"/>
          </p:nvPr>
        </p:nvSpPr>
        <p:spPr>
          <a:xfrm>
            <a:off x="1235831" y="1873763"/>
            <a:ext cx="33250908" cy="2753833"/>
          </a:xfrm>
          <a:prstGeom prst="rect">
            <a:avLst/>
          </a:prstGeom>
        </p:spPr>
        <p:txBody>
          <a:bodyPr/>
          <a:lstStyle/>
          <a:p>
            <a:pPr/>
            <a:r>
              <a:t>The Statistical Hypothesis</a:t>
            </a:r>
          </a:p>
        </p:txBody>
      </p:sp>
      <p:sp>
        <p:nvSpPr>
          <p:cNvPr id="443" name="Word embeddings: fixed-length numerical representations learned from context…"/>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Word embeddings: fixed-length numerical representations learned from context</a:t>
            </a:r>
          </a:p>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Context = </a:t>
            </a:r>
            <a:r>
              <a:rPr b="1"/>
              <a:t>pattern recognition at scale</a:t>
            </a:r>
            <a:endParaRPr b="1"/>
          </a:p>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Word2Vec seems quaint now, but was transformative 10 years ago</a:t>
            </a:r>
          </a:p>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The ability to create analogical relationships between words</a:t>
            </a:r>
            <a:br/>
            <a:r>
              <a:t>seemed entirely out of reach for ML or formal approaches</a:t>
            </a:r>
            <a:endParaRPr sz="1200"/>
          </a:p>
          <a:p>
            <a:pPr marL="1358150" indent="-1358150" defTabSz="1852016">
              <a:lnSpc>
                <a:spcPct val="120000"/>
              </a:lnSpc>
              <a:spcBef>
                <a:spcPts val="1500"/>
              </a:spcBef>
              <a:buSzPct val="100000"/>
              <a:buFont typeface="Arial"/>
              <a:buChar char="•"/>
              <a:defRPr sz="4400"/>
            </a:pPr>
            <a:endParaRPr sz="1200"/>
          </a:p>
        </p:txBody>
      </p:sp>
      <p:pic>
        <p:nvPicPr>
          <p:cNvPr id="444" name="Image" descr="Image"/>
          <p:cNvPicPr>
            <a:picLocks noChangeAspect="1"/>
          </p:cNvPicPr>
          <p:nvPr/>
        </p:nvPicPr>
        <p:blipFill>
          <a:blip r:embed="rId2">
            <a:extLst/>
          </a:blip>
          <a:stretch>
            <a:fillRect/>
          </a:stretch>
        </p:blipFill>
        <p:spPr>
          <a:xfrm>
            <a:off x="20508497" y="10896239"/>
            <a:ext cx="6355111" cy="7672634"/>
          </a:xfrm>
          <a:prstGeom prst="rect">
            <a:avLst/>
          </a:prstGeom>
          <a:ln w="12700">
            <a:miter lim="400000"/>
          </a:ln>
        </p:spPr>
      </p:pic>
      <p:pic>
        <p:nvPicPr>
          <p:cNvPr id="445" name="Image" descr="Image"/>
          <p:cNvPicPr>
            <a:picLocks noChangeAspect="1"/>
          </p:cNvPicPr>
          <p:nvPr/>
        </p:nvPicPr>
        <p:blipFill>
          <a:blip r:embed="rId3">
            <a:extLst/>
          </a:blip>
          <a:stretch>
            <a:fillRect/>
          </a:stretch>
        </p:blipFill>
        <p:spPr>
          <a:xfrm>
            <a:off x="26781156" y="10742658"/>
            <a:ext cx="6355111" cy="7724615"/>
          </a:xfrm>
          <a:prstGeom prst="rect">
            <a:avLst/>
          </a:prstGeom>
          <a:ln w="12700">
            <a:miter lim="400000"/>
          </a:ln>
        </p:spPr>
      </p:pic>
      <p:pic>
        <p:nvPicPr>
          <p:cNvPr id="446" name="Image" descr="Image"/>
          <p:cNvPicPr>
            <a:picLocks noChangeAspect="1"/>
          </p:cNvPicPr>
          <p:nvPr/>
        </p:nvPicPr>
        <p:blipFill>
          <a:blip r:embed="rId4">
            <a:extLst/>
          </a:blip>
          <a:stretch>
            <a:fillRect/>
          </a:stretch>
        </p:blipFill>
        <p:spPr>
          <a:xfrm>
            <a:off x="3075297" y="12592315"/>
            <a:ext cx="12281780" cy="5579713"/>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The Statistical Hypothesis"/>
          <p:cNvSpPr txBox="1"/>
          <p:nvPr>
            <p:ph type="title"/>
          </p:nvPr>
        </p:nvSpPr>
        <p:spPr>
          <a:xfrm>
            <a:off x="1235831" y="1873763"/>
            <a:ext cx="33250908" cy="2753833"/>
          </a:xfrm>
          <a:prstGeom prst="rect">
            <a:avLst/>
          </a:prstGeom>
        </p:spPr>
        <p:txBody>
          <a:bodyPr/>
          <a:lstStyle/>
          <a:p>
            <a:pPr/>
            <a:r>
              <a:t>The Statistical Hypothesis</a:t>
            </a:r>
          </a:p>
        </p:txBody>
      </p:sp>
      <p:sp>
        <p:nvSpPr>
          <p:cNvPr id="449" name="But, we all know words can have multiple meanings…"/>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But, we all know words can have multiple meanings</a:t>
            </a:r>
          </a:p>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rPr i="1"/>
              <a:t>Bank</a:t>
            </a:r>
            <a:r>
              <a:t> = financial institution</a:t>
            </a:r>
          </a:p>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rPr i="1"/>
              <a:t>Bank</a:t>
            </a:r>
            <a:r>
              <a:t> = shore of a river</a:t>
            </a:r>
          </a:p>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“Static” vectors are sensitive to training data</a:t>
            </a:r>
            <a:endParaRPr sz="1200"/>
          </a:p>
          <a:p>
            <a:pPr marL="1358150" indent="-1358150" defTabSz="1852016">
              <a:lnSpc>
                <a:spcPct val="120000"/>
              </a:lnSpc>
              <a:spcBef>
                <a:spcPts val="1500"/>
              </a:spcBef>
              <a:buSzPct val="100000"/>
              <a:buFont typeface="Arial"/>
              <a:buChar char="•"/>
              <a:defRPr sz="4400"/>
            </a:pPr>
            <a:endParaRPr sz="1200"/>
          </a:p>
        </p:txBody>
      </p:sp>
      <p:pic>
        <p:nvPicPr>
          <p:cNvPr id="450" name="Image" descr="Image"/>
          <p:cNvPicPr>
            <a:picLocks noChangeAspect="1"/>
          </p:cNvPicPr>
          <p:nvPr/>
        </p:nvPicPr>
        <p:blipFill>
          <a:blip r:embed="rId2">
            <a:extLst/>
          </a:blip>
          <a:stretch>
            <a:fillRect/>
          </a:stretch>
        </p:blipFill>
        <p:spPr>
          <a:xfrm>
            <a:off x="21115866" y="7503478"/>
            <a:ext cx="12972763" cy="9592886"/>
          </a:xfrm>
          <a:prstGeom prst="rect">
            <a:avLst/>
          </a:prstGeom>
          <a:ln w="12700">
            <a:miter lim="400000"/>
          </a:ln>
        </p:spPr>
      </p:pic>
      <p:pic>
        <p:nvPicPr>
          <p:cNvPr id="451" name="Image" descr="Image"/>
          <p:cNvPicPr>
            <a:picLocks noChangeAspect="1"/>
          </p:cNvPicPr>
          <p:nvPr/>
        </p:nvPicPr>
        <p:blipFill>
          <a:blip r:embed="rId3">
            <a:extLst/>
          </a:blip>
          <a:stretch>
            <a:fillRect/>
          </a:stretch>
        </p:blipFill>
        <p:spPr>
          <a:xfrm>
            <a:off x="5567020" y="12605020"/>
            <a:ext cx="8872984" cy="5276411"/>
          </a:xfrm>
          <a:prstGeom prst="rect">
            <a:avLst/>
          </a:prstGeom>
          <a:ln w="12700">
            <a:miter lim="400000"/>
          </a:ln>
        </p:spPr>
      </p:pic>
      <p:sp>
        <p:nvSpPr>
          <p:cNvPr id="452" name="Most similar vectors to “bank” in static word vectors trained over Google News"/>
          <p:cNvSpPr txBox="1"/>
          <p:nvPr/>
        </p:nvSpPr>
        <p:spPr>
          <a:xfrm>
            <a:off x="4572585" y="17814228"/>
            <a:ext cx="10861854" cy="461366"/>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8">
              <a:defRPr sz="2400">
                <a:solidFill>
                  <a:srgbClr val="5E5E5E"/>
                </a:solidFill>
                <a:latin typeface="Helvetica Neue"/>
                <a:ea typeface="Helvetica Neue"/>
                <a:cs typeface="Helvetica Neue"/>
                <a:sym typeface="Helvetica Neue"/>
              </a:defRPr>
            </a:lvl1pPr>
          </a:lstStyle>
          <a:p>
            <a:pPr/>
            <a:r>
              <a:t>Most similar vectors to “bank” in static word vectors trained over Google News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The Statistical Hypothesis"/>
          <p:cNvSpPr txBox="1"/>
          <p:nvPr>
            <p:ph type="title"/>
          </p:nvPr>
        </p:nvSpPr>
        <p:spPr>
          <a:xfrm>
            <a:off x="1235831" y="1873763"/>
            <a:ext cx="33250908" cy="2753833"/>
          </a:xfrm>
          <a:prstGeom prst="rect">
            <a:avLst/>
          </a:prstGeom>
        </p:spPr>
        <p:txBody>
          <a:bodyPr/>
          <a:lstStyle/>
          <a:p>
            <a:pPr/>
            <a:r>
              <a:t>The Statistical Hypothesis</a:t>
            </a:r>
          </a:p>
        </p:txBody>
      </p:sp>
      <p:sp>
        <p:nvSpPr>
          <p:cNvPr id="455" name="I can’t have individual pretrained vectors for every occurrence of a new word in a different context…"/>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I can’t have individual pretrained vectors for every occurrence of a new word in a different context</a:t>
            </a:r>
          </a:p>
          <a:p>
            <a:pPr lvl="1" marL="12192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Due to the productivity of language, I can’t enumerate all possible context beforehand</a:t>
            </a:r>
          </a:p>
          <a:p>
            <a:pPr lvl="1" marL="12192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This is clearly a more complicated compression problem</a:t>
            </a:r>
          </a:p>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We like to encode things into fixed-length representations</a:t>
            </a:r>
          </a:p>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Doing so can still lose information</a:t>
            </a:r>
          </a:p>
          <a:p>
            <a:pPr marL="609600" indent="-609600" defTabSz="2438338">
              <a:lnSpc>
                <a:spcPct val="90000"/>
              </a:lnSpc>
              <a:spcBef>
                <a:spcPts val="4500"/>
              </a:spcBef>
              <a:buSzPct val="123000"/>
              <a:buChar char="•"/>
              <a:defRPr b="1" sz="4800">
                <a:solidFill>
                  <a:srgbClr val="000000"/>
                </a:solidFill>
                <a:latin typeface="Helvetica Neue"/>
                <a:ea typeface="Helvetica Neue"/>
                <a:cs typeface="Helvetica Neue"/>
                <a:sym typeface="Helvetica Neue"/>
              </a:defRPr>
            </a:pPr>
            <a:r>
              <a:t>Attention mechanism</a:t>
            </a:r>
            <a:r>
              <a:rPr b="0"/>
              <a:t> is a way to retain information across long distances</a:t>
            </a:r>
            <a:endParaRPr sz="1200"/>
          </a:p>
          <a:p>
            <a:pPr marL="1358150" indent="-1358150" defTabSz="1852016">
              <a:lnSpc>
                <a:spcPct val="120000"/>
              </a:lnSpc>
              <a:spcBef>
                <a:spcPts val="1500"/>
              </a:spcBef>
              <a:buSzPct val="100000"/>
              <a:buFont typeface="Arial"/>
              <a:buChar char="•"/>
              <a:defRPr sz="4400"/>
            </a:pPr>
            <a:endParaRPr sz="1200"/>
          </a:p>
        </p:txBody>
      </p:sp>
      <p:pic>
        <p:nvPicPr>
          <p:cNvPr id="456" name="Image" descr="Image"/>
          <p:cNvPicPr>
            <a:picLocks noChangeAspect="1"/>
          </p:cNvPicPr>
          <p:nvPr/>
        </p:nvPicPr>
        <p:blipFill>
          <a:blip r:embed="rId2">
            <a:extLst/>
          </a:blip>
          <a:stretch>
            <a:fillRect/>
          </a:stretch>
        </p:blipFill>
        <p:spPr>
          <a:xfrm>
            <a:off x="10395134" y="14265645"/>
            <a:ext cx="5549049" cy="4972001"/>
          </a:xfrm>
          <a:prstGeom prst="rect">
            <a:avLst/>
          </a:prstGeom>
          <a:ln w="12700">
            <a:miter lim="400000"/>
          </a:ln>
        </p:spPr>
      </p:pic>
      <p:sp>
        <p:nvSpPr>
          <p:cNvPr id="457" name="Attention can operate…"/>
          <p:cNvSpPr txBox="1"/>
          <p:nvPr/>
        </p:nvSpPr>
        <p:spPr>
          <a:xfrm>
            <a:off x="6163489" y="16787245"/>
            <a:ext cx="4044392" cy="829667"/>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2438338">
              <a:defRPr sz="2400">
                <a:solidFill>
                  <a:srgbClr val="5E5E5E"/>
                </a:solidFill>
                <a:latin typeface="Helvetica Neue"/>
                <a:ea typeface="Helvetica Neue"/>
                <a:cs typeface="Helvetica Neue"/>
                <a:sym typeface="Helvetica Neue"/>
              </a:defRPr>
            </a:pPr>
            <a:r>
              <a:t>Attention can operate</a:t>
            </a:r>
          </a:p>
          <a:p>
            <a:pPr defTabSz="2438338">
              <a:defRPr sz="2400">
                <a:solidFill>
                  <a:srgbClr val="5E5E5E"/>
                </a:solidFill>
                <a:latin typeface="Helvetica Neue"/>
                <a:ea typeface="Helvetica Neue"/>
                <a:cs typeface="Helvetica Neue"/>
                <a:sym typeface="Helvetica Neue"/>
              </a:defRPr>
            </a:pPr>
            <a:r>
              <a:t>between different sequences</a:t>
            </a:r>
          </a:p>
        </p:txBody>
      </p:sp>
      <p:pic>
        <p:nvPicPr>
          <p:cNvPr id="458" name="Image" descr="Image"/>
          <p:cNvPicPr>
            <a:picLocks noChangeAspect="1"/>
          </p:cNvPicPr>
          <p:nvPr/>
        </p:nvPicPr>
        <p:blipFill>
          <a:blip r:embed="rId3">
            <a:extLst/>
          </a:blip>
          <a:stretch>
            <a:fillRect/>
          </a:stretch>
        </p:blipFill>
        <p:spPr>
          <a:xfrm>
            <a:off x="21615421" y="14265645"/>
            <a:ext cx="7943662" cy="4972001"/>
          </a:xfrm>
          <a:prstGeom prst="rect">
            <a:avLst/>
          </a:prstGeom>
          <a:ln w="12700">
            <a:miter lim="400000"/>
          </a:ln>
        </p:spPr>
      </p:pic>
      <p:sp>
        <p:nvSpPr>
          <p:cNvPr id="459" name="or over one sequence"/>
          <p:cNvSpPr txBox="1"/>
          <p:nvPr/>
        </p:nvSpPr>
        <p:spPr>
          <a:xfrm>
            <a:off x="18462584" y="16971395"/>
            <a:ext cx="3072385" cy="461367"/>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sz="2400">
                <a:solidFill>
                  <a:srgbClr val="5E5E5E"/>
                </a:solidFill>
                <a:latin typeface="Helvetica Neue"/>
                <a:ea typeface="Helvetica Neue"/>
                <a:cs typeface="Helvetica Neue"/>
                <a:sym typeface="Helvetica Neue"/>
              </a:defRPr>
            </a:lvl1pPr>
          </a:lstStyle>
          <a:p>
            <a:pPr/>
            <a:r>
              <a:t>or over one sequence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Introduction"/>
          <p:cNvSpPr txBox="1"/>
          <p:nvPr>
            <p:ph type="title"/>
          </p:nvPr>
        </p:nvSpPr>
        <p:spPr>
          <a:xfrm>
            <a:off x="1235831" y="1873763"/>
            <a:ext cx="33250908" cy="2753833"/>
          </a:xfrm>
          <a:prstGeom prst="rect">
            <a:avLst/>
          </a:prstGeom>
        </p:spPr>
        <p:txBody>
          <a:bodyPr/>
          <a:lstStyle/>
          <a:p>
            <a:pPr/>
            <a:r>
              <a:t>Introduction</a:t>
            </a:r>
          </a:p>
        </p:txBody>
      </p:sp>
      <p:sp>
        <p:nvSpPr>
          <p:cNvPr id="298" name="Undoubtedly, LLMs have captured the imagination of business and popular media"/>
          <p:cNvSpPr txBox="1"/>
          <p:nvPr>
            <p:ph type="body" idx="1"/>
          </p:nvPr>
        </p:nvSpPr>
        <p:spPr>
          <a:xfrm>
            <a:off x="1662552" y="6585573"/>
            <a:ext cx="33134353" cy="11428696"/>
          </a:xfrm>
          <a:prstGeom prst="rect">
            <a:avLst/>
          </a:prstGeom>
        </p:spPr>
        <p:txBody>
          <a:bodyPr/>
          <a:lstStyle/>
          <a:p>
            <a:pPr/>
            <a:r>
              <a:t>Undoubtedly, LLMs have captured the imagination of business and popular media</a:t>
            </a:r>
          </a:p>
        </p:txBody>
      </p:sp>
      <p:pic>
        <p:nvPicPr>
          <p:cNvPr id="299" name="Image" descr="Image"/>
          <p:cNvPicPr>
            <a:picLocks noChangeAspect="1"/>
          </p:cNvPicPr>
          <p:nvPr/>
        </p:nvPicPr>
        <p:blipFill>
          <a:blip r:embed="rId2">
            <a:extLst/>
          </a:blip>
          <a:stretch>
            <a:fillRect/>
          </a:stretch>
        </p:blipFill>
        <p:spPr>
          <a:xfrm>
            <a:off x="9574535" y="-3086621"/>
            <a:ext cx="16827501" cy="12928601"/>
          </a:xfrm>
          <a:prstGeom prst="rect">
            <a:avLst/>
          </a:prstGeom>
          <a:ln w="12700">
            <a:miter lim="400000"/>
          </a:ln>
        </p:spPr>
      </p:pic>
      <p:pic>
        <p:nvPicPr>
          <p:cNvPr id="300" name="Image" descr="Image"/>
          <p:cNvPicPr>
            <a:picLocks noChangeAspect="1"/>
          </p:cNvPicPr>
          <p:nvPr/>
        </p:nvPicPr>
        <p:blipFill>
          <a:blip r:embed="rId3">
            <a:extLst/>
          </a:blip>
          <a:stretch>
            <a:fillRect/>
          </a:stretch>
        </p:blipFill>
        <p:spPr>
          <a:xfrm>
            <a:off x="1259926" y="3492470"/>
            <a:ext cx="14617701" cy="12827001"/>
          </a:xfrm>
          <a:prstGeom prst="rect">
            <a:avLst/>
          </a:prstGeom>
          <a:ln w="12700">
            <a:miter lim="400000"/>
          </a:ln>
        </p:spPr>
      </p:pic>
      <p:pic>
        <p:nvPicPr>
          <p:cNvPr id="301" name="Image" descr="Image"/>
          <p:cNvPicPr>
            <a:picLocks noChangeAspect="1"/>
          </p:cNvPicPr>
          <p:nvPr/>
        </p:nvPicPr>
        <p:blipFill>
          <a:blip r:embed="rId4">
            <a:extLst/>
          </a:blip>
          <a:srcRect l="0" t="15402" r="0" b="0"/>
          <a:stretch>
            <a:fillRect/>
          </a:stretch>
        </p:blipFill>
        <p:spPr>
          <a:xfrm>
            <a:off x="18021320" y="1444734"/>
            <a:ext cx="16256001" cy="10711675"/>
          </a:xfrm>
          <a:prstGeom prst="rect">
            <a:avLst/>
          </a:prstGeom>
          <a:ln w="12700">
            <a:miter lim="400000"/>
          </a:ln>
        </p:spPr>
      </p:pic>
      <p:pic>
        <p:nvPicPr>
          <p:cNvPr id="302" name="Image" descr="Image"/>
          <p:cNvPicPr>
            <a:picLocks noChangeAspect="1"/>
          </p:cNvPicPr>
          <p:nvPr/>
        </p:nvPicPr>
        <p:blipFill>
          <a:blip r:embed="rId5">
            <a:extLst/>
          </a:blip>
          <a:stretch>
            <a:fillRect/>
          </a:stretch>
        </p:blipFill>
        <p:spPr>
          <a:xfrm>
            <a:off x="4510790" y="6552496"/>
            <a:ext cx="16802101" cy="12509501"/>
          </a:xfrm>
          <a:prstGeom prst="rect">
            <a:avLst/>
          </a:prstGeom>
          <a:ln w="12700">
            <a:miter lim="400000"/>
          </a:ln>
        </p:spPr>
      </p:pic>
      <p:pic>
        <p:nvPicPr>
          <p:cNvPr id="303" name="Image" descr="Image"/>
          <p:cNvPicPr>
            <a:picLocks noChangeAspect="1"/>
          </p:cNvPicPr>
          <p:nvPr/>
        </p:nvPicPr>
        <p:blipFill>
          <a:blip r:embed="rId6">
            <a:extLst/>
          </a:blip>
          <a:stretch>
            <a:fillRect/>
          </a:stretch>
        </p:blipFill>
        <p:spPr>
          <a:xfrm>
            <a:off x="16315697" y="6711246"/>
            <a:ext cx="16344901" cy="12192001"/>
          </a:xfrm>
          <a:prstGeom prst="rect">
            <a:avLst/>
          </a:prstGeom>
          <a:ln w="12700">
            <a:miter lim="400000"/>
          </a:ln>
        </p:spPr>
      </p:pic>
      <p:pic>
        <p:nvPicPr>
          <p:cNvPr id="304" name="Image" descr="Image"/>
          <p:cNvPicPr>
            <a:picLocks noChangeAspect="1"/>
          </p:cNvPicPr>
          <p:nvPr/>
        </p:nvPicPr>
        <p:blipFill>
          <a:blip r:embed="rId7">
            <a:extLst/>
          </a:blip>
          <a:stretch>
            <a:fillRect/>
          </a:stretch>
        </p:blipFill>
        <p:spPr>
          <a:xfrm>
            <a:off x="8193512" y="504675"/>
            <a:ext cx="19589548" cy="188025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500"/>
                                  </p:stCondLst>
                                  <p:iterate type="el" backwards="0">
                                    <p:tmAbs val="0"/>
                                  </p:iterate>
                                  <p:childTnLst>
                                    <p:set>
                                      <p:cBhvr>
                                        <p:cTn id="9" fill="hold"/>
                                        <p:tgtEl>
                                          <p:spTgt spid="301"/>
                                        </p:tgtEl>
                                        <p:attrNameLst>
                                          <p:attrName>style.visibility</p:attrName>
                                        </p:attrNameLst>
                                      </p:cBhvr>
                                      <p:to>
                                        <p:strVal val="visible"/>
                                      </p:to>
                                    </p:set>
                                  </p:childTnLst>
                                </p:cTn>
                              </p:par>
                            </p:childTnLst>
                          </p:cTn>
                        </p:par>
                        <p:par>
                          <p:cTn id="10" fill="hold">
                            <p:stCondLst>
                              <p:cond delay="500"/>
                            </p:stCondLst>
                            <p:childTnLst>
                              <p:par>
                                <p:cTn id="11" presetClass="entr" nodeType="afterEffect" presetSubtype="0" presetID="1" grpId="3" fill="hold">
                                  <p:stCondLst>
                                    <p:cond delay="500"/>
                                  </p:stCondLst>
                                  <p:iterate type="el" backwards="0">
                                    <p:tmAbs val="0"/>
                                  </p:iterate>
                                  <p:childTnLst>
                                    <p:set>
                                      <p:cBhvr>
                                        <p:cTn id="12" fill="hold"/>
                                        <p:tgtEl>
                                          <p:spTgt spid="300"/>
                                        </p:tgtEl>
                                        <p:attrNameLst>
                                          <p:attrName>style.visibility</p:attrName>
                                        </p:attrNameLst>
                                      </p:cBhvr>
                                      <p:to>
                                        <p:strVal val="visible"/>
                                      </p:to>
                                    </p:set>
                                  </p:childTnLst>
                                </p:cTn>
                              </p:par>
                            </p:childTnLst>
                          </p:cTn>
                        </p:par>
                        <p:par>
                          <p:cTn id="13" fill="hold">
                            <p:stCondLst>
                              <p:cond delay="1000"/>
                            </p:stCondLst>
                            <p:childTnLst>
                              <p:par>
                                <p:cTn id="14" presetClass="entr" nodeType="afterEffect" presetSubtype="0" presetID="1" grpId="4" fill="hold">
                                  <p:stCondLst>
                                    <p:cond delay="500"/>
                                  </p:stCondLst>
                                  <p:iterate type="el" backwards="0">
                                    <p:tmAbs val="0"/>
                                  </p:iterate>
                                  <p:childTnLst>
                                    <p:set>
                                      <p:cBhvr>
                                        <p:cTn id="15" fill="hold"/>
                                        <p:tgtEl>
                                          <p:spTgt spid="302"/>
                                        </p:tgtEl>
                                        <p:attrNameLst>
                                          <p:attrName>style.visibility</p:attrName>
                                        </p:attrNameLst>
                                      </p:cBhvr>
                                      <p:to>
                                        <p:strVal val="visible"/>
                                      </p:to>
                                    </p:set>
                                  </p:childTnLst>
                                </p:cTn>
                              </p:par>
                            </p:childTnLst>
                          </p:cTn>
                        </p:par>
                        <p:par>
                          <p:cTn id="16" fill="hold">
                            <p:stCondLst>
                              <p:cond delay="1500"/>
                            </p:stCondLst>
                            <p:childTnLst>
                              <p:par>
                                <p:cTn id="17" presetClass="entr" nodeType="afterEffect" presetSubtype="0" presetID="1" grpId="5" fill="hold">
                                  <p:stCondLst>
                                    <p:cond delay="500"/>
                                  </p:stCondLst>
                                  <p:iterate type="el" backwards="0">
                                    <p:tmAbs val="0"/>
                                  </p:iterate>
                                  <p:childTnLst>
                                    <p:set>
                                      <p:cBhvr>
                                        <p:cTn id="18" fill="hold"/>
                                        <p:tgtEl>
                                          <p:spTgt spid="303"/>
                                        </p:tgtEl>
                                        <p:attrNameLst>
                                          <p:attrName>style.visibility</p:attrName>
                                        </p:attrNameLst>
                                      </p:cBhvr>
                                      <p:to>
                                        <p:strVal val="visible"/>
                                      </p:to>
                                    </p:set>
                                  </p:childTnLst>
                                </p:cTn>
                              </p:par>
                            </p:childTnLst>
                          </p:cTn>
                        </p:par>
                        <p:par>
                          <p:cTn id="19" fill="hold">
                            <p:stCondLst>
                              <p:cond delay="2000"/>
                            </p:stCondLst>
                            <p:childTnLst>
                              <p:par>
                                <p:cTn id="20" presetClass="entr" nodeType="afterEffect" presetSubtype="0" presetID="1" grpId="6" fill="hold">
                                  <p:stCondLst>
                                    <p:cond delay="500"/>
                                  </p:stCondLst>
                                  <p:iterate type="el" backwards="0">
                                    <p:tmAbs val="0"/>
                                  </p:iterate>
                                  <p:childTnLst>
                                    <p:set>
                                      <p:cBhvr>
                                        <p:cTn id="21" fill="hold"/>
                                        <p:tgtEl>
                                          <p:spTgt spid="3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3"/>
      <p:bldP build="whole" bldLvl="1" animBg="1" rev="0" advAuto="0" spid="303" grpId="5"/>
      <p:bldP build="whole" bldLvl="1" animBg="1" rev="0" advAuto="0" spid="304" grpId="6"/>
      <p:bldP build="whole" bldLvl="1" animBg="1" rev="0" advAuto="0" spid="301" grpId="2"/>
      <p:bldP build="whole" bldLvl="1" animBg="1" rev="0" advAuto="0" spid="299" grpId="1"/>
      <p:bldP build="whole" bldLvl="1" animBg="1" rev="0" advAuto="0" spid="302" grpId="4"/>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The Statistical Hypothesis"/>
          <p:cNvSpPr txBox="1"/>
          <p:nvPr>
            <p:ph type="title"/>
          </p:nvPr>
        </p:nvSpPr>
        <p:spPr>
          <a:xfrm>
            <a:off x="1235831" y="1873763"/>
            <a:ext cx="33250908" cy="2753833"/>
          </a:xfrm>
          <a:prstGeom prst="rect">
            <a:avLst/>
          </a:prstGeom>
        </p:spPr>
        <p:txBody>
          <a:bodyPr/>
          <a:lstStyle/>
          <a:p>
            <a:pPr/>
            <a:r>
              <a:t>The Statistical Hypothesis</a:t>
            </a:r>
          </a:p>
        </p:txBody>
      </p:sp>
      <p:sp>
        <p:nvSpPr>
          <p:cNvPr id="462" name="Words in different contexts will have attention weights correlated with different words…"/>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Words in different contexts will have attention weights correlated with different words</a:t>
            </a:r>
          </a:p>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More parameters, more degrees of freedom, more fine-grained correlations</a:t>
            </a:r>
          </a:p>
          <a:p>
            <a:pPr marL="609600" indent="-609600" defTabSz="2438338">
              <a:lnSpc>
                <a:spcPct val="90000"/>
              </a:lnSpc>
              <a:spcBef>
                <a:spcPts val="4500"/>
              </a:spcBef>
              <a:buSzPct val="123000"/>
              <a:buChar char="•"/>
              <a:defRPr sz="4800">
                <a:solidFill>
                  <a:srgbClr val="000000"/>
                </a:solidFill>
                <a:latin typeface="Helvetica Neue"/>
                <a:ea typeface="Helvetica Neue"/>
                <a:cs typeface="Helvetica Neue"/>
                <a:sym typeface="Helvetica Neue"/>
              </a:defRPr>
            </a:pPr>
            <a:r>
              <a:t>IOW: “you shall know a word by the company it keeps”</a:t>
            </a:r>
            <a:endParaRPr sz="1200"/>
          </a:p>
        </p:txBody>
      </p:sp>
      <p:pic>
        <p:nvPicPr>
          <p:cNvPr id="463" name="Image" descr="Image"/>
          <p:cNvPicPr>
            <a:picLocks noChangeAspect="1"/>
          </p:cNvPicPr>
          <p:nvPr/>
        </p:nvPicPr>
        <p:blipFill>
          <a:blip r:embed="rId2">
            <a:extLst/>
          </a:blip>
          <a:stretch>
            <a:fillRect/>
          </a:stretch>
        </p:blipFill>
        <p:spPr>
          <a:xfrm>
            <a:off x="9370769" y="10761457"/>
            <a:ext cx="17834462" cy="7356716"/>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The Statistical Hypothesis"/>
          <p:cNvSpPr txBox="1"/>
          <p:nvPr>
            <p:ph type="title"/>
          </p:nvPr>
        </p:nvSpPr>
        <p:spPr>
          <a:xfrm>
            <a:off x="1235831" y="1873763"/>
            <a:ext cx="33250908" cy="2753833"/>
          </a:xfrm>
          <a:prstGeom prst="rect">
            <a:avLst/>
          </a:prstGeom>
        </p:spPr>
        <p:txBody>
          <a:bodyPr/>
          <a:lstStyle/>
          <a:p>
            <a:pPr/>
            <a:r>
              <a:t>The Statistical Hypothesis</a:t>
            </a:r>
          </a:p>
        </p:txBody>
      </p:sp>
      <p:sp>
        <p:nvSpPr>
          <p:cNvPr id="466" name="Enumerating regions:…"/>
          <p:cNvSpPr txBox="1"/>
          <p:nvPr>
            <p:ph type="body" idx="1"/>
          </p:nvPr>
        </p:nvSpPr>
        <p:spPr>
          <a:xfrm>
            <a:off x="1662552" y="6585573"/>
            <a:ext cx="33250907" cy="11428696"/>
          </a:xfrm>
          <a:prstGeom prst="rect">
            <a:avLst/>
          </a:prstGeom>
        </p:spPr>
        <p:txBody>
          <a:bodyPr/>
          <a:lstStyle/>
          <a:p>
            <a:pPr/>
            <a:r>
              <a:t>Enumerating regions:</a:t>
            </a:r>
          </a:p>
          <a:p>
            <a:pPr lvl="1" marL="1975490" indent="-1358150">
              <a:buChar char="•"/>
              <a:defRPr b="1"/>
            </a:pPr>
            <a:r>
              <a:t>A set of vectors representing the same concept form (at minimum) the spanning set of the representation region corresponding to that entity</a:t>
            </a:r>
          </a:p>
          <a:p>
            <a:pPr/>
            <a:r>
              <a:t>“At minimum”	→ many valid concept vectors do not bound the region (fall inside)</a:t>
            </a:r>
            <a:br/>
            <a:r>
              <a:t>			→ novel valid concept vectors might fall </a:t>
            </a:r>
            <a:r>
              <a:rPr i="1"/>
              <a:t>outside</a:t>
            </a:r>
            <a:r>
              <a:t> the expected region</a:t>
            </a:r>
          </a:p>
          <a:p>
            <a:pPr/>
            <a:r>
              <a:t>A “concept” region in a model is necessarily approximate</a:t>
            </a:r>
          </a:p>
          <a:p>
            <a:pPr lvl="1" marL="1975490" indent="-1358150">
              <a:buChar char="•"/>
            </a:pPr>
            <a:r>
              <a:t>e.g., same token in new context</a:t>
            </a:r>
          </a:p>
        </p:txBody>
      </p:sp>
      <p:pic>
        <p:nvPicPr>
          <p:cNvPr id="467" name="Image" descr="Image"/>
          <p:cNvPicPr>
            <a:picLocks noChangeAspect="1"/>
          </p:cNvPicPr>
          <p:nvPr/>
        </p:nvPicPr>
        <p:blipFill>
          <a:blip r:embed="rId2">
            <a:extLst/>
          </a:blip>
          <a:stretch>
            <a:fillRect/>
          </a:stretch>
        </p:blipFill>
        <p:spPr>
          <a:xfrm>
            <a:off x="14987799" y="11737825"/>
            <a:ext cx="5746973" cy="5603454"/>
          </a:xfrm>
          <a:prstGeom prst="rect">
            <a:avLst/>
          </a:prstGeom>
          <a:ln w="12700">
            <a:miter lim="400000"/>
          </a:ln>
        </p:spPr>
      </p:pic>
      <p:sp>
        <p:nvSpPr>
          <p:cNvPr id="468" name="https://en.wikipedia.org/wiki/Spherical_sector"/>
          <p:cNvSpPr txBox="1"/>
          <p:nvPr/>
        </p:nvSpPr>
        <p:spPr>
          <a:xfrm>
            <a:off x="14650339" y="17253380"/>
            <a:ext cx="6421895" cy="449355"/>
          </a:xfrm>
          <a:prstGeom prst="rect">
            <a:avLst/>
          </a:prstGeom>
          <a:ln w="25400">
            <a:miter lim="400000"/>
          </a:ln>
          <a:extLst>
            <a:ext uri="{C572A759-6A51-4108-AA02-DFA0A04FC94B}">
              <ma14:wrappingTextBoxFlag xmlns:ma14="http://schemas.microsoft.com/office/mac/drawingml/2011/main" val="1"/>
            </a:ext>
          </a:extLst>
        </p:spPr>
        <p:txBody>
          <a:bodyPr wrap="none" lIns="45719" rIns="45719">
            <a:spAutoFit/>
          </a:bodyPr>
          <a:lstStyle>
            <a:lvl1pPr algn="ctr" defTabSz="914400">
              <a:defRPr sz="2500"/>
            </a:lvl1pPr>
          </a:lstStyle>
          <a:p>
            <a:pPr/>
            <a:r>
              <a:t>https://en.wikipedia.org/wiki/Spherical_sector</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The Statistical Hypothesis"/>
          <p:cNvSpPr txBox="1"/>
          <p:nvPr>
            <p:ph type="title"/>
          </p:nvPr>
        </p:nvSpPr>
        <p:spPr>
          <a:xfrm>
            <a:off x="1235831" y="1873763"/>
            <a:ext cx="33250908" cy="2753833"/>
          </a:xfrm>
          <a:prstGeom prst="rect">
            <a:avLst/>
          </a:prstGeom>
        </p:spPr>
        <p:txBody>
          <a:bodyPr/>
          <a:lstStyle/>
          <a:p>
            <a:pPr/>
            <a:r>
              <a:t>The Statistical Hypothesis</a:t>
            </a:r>
          </a:p>
        </p:txBody>
      </p:sp>
      <p:sp>
        <p:nvSpPr>
          <p:cNvPr id="471" name="This gives us flexible, high-dimensional representations of words in any context…"/>
          <p:cNvSpPr txBox="1"/>
          <p:nvPr>
            <p:ph type="body" idx="1"/>
          </p:nvPr>
        </p:nvSpPr>
        <p:spPr>
          <a:xfrm>
            <a:off x="1662552" y="6585573"/>
            <a:ext cx="33250907" cy="11428696"/>
          </a:xfrm>
          <a:prstGeom prst="rect">
            <a:avLst/>
          </a:prstGeom>
        </p:spPr>
        <p:txBody>
          <a:bodyPr/>
          <a:lstStyle/>
          <a:p>
            <a:pPr/>
            <a:r>
              <a:t>This gives us flexible, high-dimensional representations of words in any context</a:t>
            </a:r>
          </a:p>
          <a:p>
            <a:pPr/>
            <a:r>
              <a:t>With different training objectives, we can:</a:t>
            </a:r>
          </a:p>
          <a:p>
            <a:pPr lvl="1" marL="1975490" indent="-1358150">
              <a:buChar char="•"/>
            </a:pPr>
            <a:r>
              <a:t>Predict words in context</a:t>
            </a:r>
          </a:p>
          <a:p>
            <a:pPr lvl="1" marL="1975490" indent="-1358150">
              <a:buChar char="•"/>
            </a:pPr>
            <a:r>
              <a:t>Predict adjacent sentences</a:t>
            </a:r>
          </a:p>
          <a:p>
            <a:pPr lvl="1" marL="1975490" indent="-1358150">
              <a:buChar char="•"/>
            </a:pPr>
            <a:r>
              <a:t>Answer questions</a:t>
            </a:r>
          </a:p>
          <a:p>
            <a:pPr lvl="1" marL="1975490" indent="-1358150">
              <a:buChar char="•"/>
            </a:pPr>
            <a:r>
              <a:t>Continue prompts</a:t>
            </a:r>
          </a:p>
        </p:txBody>
      </p:sp>
      <p:pic>
        <p:nvPicPr>
          <p:cNvPr id="472" name="Image" descr="Image"/>
          <p:cNvPicPr>
            <a:picLocks noChangeAspect="1"/>
          </p:cNvPicPr>
          <p:nvPr/>
        </p:nvPicPr>
        <p:blipFill>
          <a:blip r:embed="rId2">
            <a:extLst/>
          </a:blip>
          <a:stretch>
            <a:fillRect/>
          </a:stretch>
        </p:blipFill>
        <p:spPr>
          <a:xfrm>
            <a:off x="12791857" y="9984426"/>
            <a:ext cx="20405579" cy="641368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The Statistical Hypothesis"/>
          <p:cNvSpPr txBox="1"/>
          <p:nvPr>
            <p:ph type="title"/>
          </p:nvPr>
        </p:nvSpPr>
        <p:spPr>
          <a:xfrm>
            <a:off x="1235831" y="1873763"/>
            <a:ext cx="33250908" cy="2753833"/>
          </a:xfrm>
          <a:prstGeom prst="rect">
            <a:avLst/>
          </a:prstGeom>
        </p:spPr>
        <p:txBody>
          <a:bodyPr/>
          <a:lstStyle/>
          <a:p>
            <a:pPr/>
            <a:r>
              <a:t>The Statistical Hypothesis</a:t>
            </a:r>
          </a:p>
        </p:txBody>
      </p:sp>
      <p:sp>
        <p:nvSpPr>
          <p:cNvPr id="475" name="By training over large volumes of text, models learn the structure and syntax of language…"/>
          <p:cNvSpPr txBox="1"/>
          <p:nvPr>
            <p:ph type="body" idx="1"/>
          </p:nvPr>
        </p:nvSpPr>
        <p:spPr>
          <a:xfrm>
            <a:off x="1662552" y="6585573"/>
            <a:ext cx="33250907" cy="11428696"/>
          </a:xfrm>
          <a:prstGeom prst="rect">
            <a:avLst/>
          </a:prstGeom>
        </p:spPr>
        <p:txBody>
          <a:bodyPr/>
          <a:lstStyle/>
          <a:p>
            <a:pPr/>
            <a:r>
              <a:t>By training over large volumes of text, models learn the structure and syntax of language</a:t>
            </a:r>
          </a:p>
          <a:p>
            <a:pPr lvl="1" marL="1975490" indent="-1358150">
              <a:buChar char="•"/>
            </a:pPr>
            <a:r>
              <a:t>Chomsky was actually wrong!</a:t>
            </a:r>
          </a:p>
          <a:p>
            <a:pPr lvl="1" marL="1975490" indent="-1358150">
              <a:buChar char="•"/>
            </a:pPr>
            <a:r>
              <a:t>Grammar induction appears possible with finite (though large) data</a:t>
            </a:r>
          </a:p>
          <a:p>
            <a:pPr/>
            <a:r>
              <a:t>Why is this?</a:t>
            </a:r>
          </a:p>
          <a:p>
            <a:pPr lvl="1" marL="1975490" indent="-1358150">
              <a:buChar char="•"/>
            </a:pPr>
            <a:r>
              <a:t>People use language to communicate (compression algorithm)</a:t>
            </a:r>
          </a:p>
          <a:p>
            <a:pPr lvl="1" marL="1975490" indent="-1358150">
              <a:buChar char="•"/>
            </a:pPr>
            <a:r>
              <a:t>In order to be understood by a community, you must obey a certain form</a:t>
            </a:r>
          </a:p>
          <a:p>
            <a:pPr lvl="1" marL="1975490" indent="-1358150">
              <a:buChar char="•"/>
            </a:pPr>
            <a:r>
              <a:t>Ungrammatical text (though frequent) is actually an outlier</a:t>
            </a:r>
          </a:p>
          <a:p>
            <a:pPr lvl="1" marL="1975490" indent="-1358150">
              <a:buChar char="•"/>
            </a:pPr>
            <a:r>
              <a:t>Statistical modeling can effectively learn which tokens are “legal” given a preceding context</a:t>
            </a:r>
          </a:p>
          <a:p>
            <a:pPr>
              <a:defRPr b="1"/>
            </a:pPr>
            <a:r>
              <a:t>When did *GPT “achieve” grammaticality?</a:t>
            </a:r>
          </a:p>
        </p:txBody>
      </p:sp>
      <p:sp>
        <p:nvSpPr>
          <p:cNvPr id="476" name="Input text"/>
          <p:cNvSpPr/>
          <p:nvPr/>
        </p:nvSpPr>
        <p:spPr>
          <a:xfrm>
            <a:off x="8883050" y="16960432"/>
            <a:ext cx="1270001" cy="1270001"/>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sz="3200">
                <a:solidFill>
                  <a:srgbClr val="000000"/>
                </a:solidFill>
                <a:latin typeface="Helvetica Neue Medium"/>
                <a:ea typeface="Helvetica Neue Medium"/>
                <a:cs typeface="Helvetica Neue Medium"/>
                <a:sym typeface="Helvetica Neue Medium"/>
              </a:defRPr>
            </a:lvl1pPr>
          </a:lstStyle>
          <a:p>
            <a:pPr/>
            <a:r>
              <a:t>Input text</a:t>
            </a:r>
          </a:p>
        </p:txBody>
      </p:sp>
      <p:sp>
        <p:nvSpPr>
          <p:cNvPr id="477" name="Encoder"/>
          <p:cNvSpPr/>
          <p:nvPr/>
        </p:nvSpPr>
        <p:spPr>
          <a:xfrm>
            <a:off x="11305887" y="16960432"/>
            <a:ext cx="1925758" cy="1270001"/>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sz="3200">
                <a:solidFill>
                  <a:srgbClr val="000000"/>
                </a:solidFill>
                <a:latin typeface="Helvetica Neue Medium"/>
                <a:ea typeface="Helvetica Neue Medium"/>
                <a:cs typeface="Helvetica Neue Medium"/>
                <a:sym typeface="Helvetica Neue Medium"/>
              </a:defRPr>
            </a:lvl1pPr>
          </a:lstStyle>
          <a:p>
            <a:pPr/>
            <a:r>
              <a:t>Encoder</a:t>
            </a:r>
          </a:p>
        </p:txBody>
      </p:sp>
      <p:sp>
        <p:nvSpPr>
          <p:cNvPr id="478" name="Vector representations"/>
          <p:cNvSpPr/>
          <p:nvPr/>
        </p:nvSpPr>
        <p:spPr>
          <a:xfrm>
            <a:off x="14384480" y="16556614"/>
            <a:ext cx="3622683" cy="2077637"/>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sz="3200">
                <a:solidFill>
                  <a:srgbClr val="000000"/>
                </a:solidFill>
                <a:latin typeface="Helvetica Neue Medium"/>
                <a:ea typeface="Helvetica Neue Medium"/>
                <a:cs typeface="Helvetica Neue Medium"/>
                <a:sym typeface="Helvetica Neue Medium"/>
              </a:defRPr>
            </a:lvl1pPr>
          </a:lstStyle>
          <a:p>
            <a:pPr/>
            <a:r>
              <a:t>Vector representations</a:t>
            </a:r>
          </a:p>
        </p:txBody>
      </p:sp>
      <p:sp>
        <p:nvSpPr>
          <p:cNvPr id="479" name="Training objective…"/>
          <p:cNvSpPr/>
          <p:nvPr/>
        </p:nvSpPr>
        <p:spPr>
          <a:xfrm>
            <a:off x="19159999" y="16556614"/>
            <a:ext cx="3799297" cy="2077637"/>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825500">
              <a:defRPr sz="3200">
                <a:solidFill>
                  <a:srgbClr val="000000"/>
                </a:solidFill>
                <a:latin typeface="Helvetica Neue Medium"/>
                <a:ea typeface="Helvetica Neue Medium"/>
                <a:cs typeface="Helvetica Neue Medium"/>
                <a:sym typeface="Helvetica Neue Medium"/>
              </a:defRPr>
            </a:pPr>
            <a:r>
              <a:t>Training objective</a:t>
            </a:r>
          </a:p>
          <a:p>
            <a:pPr algn="ctr" defTabSz="825500">
              <a:defRPr sz="3200">
                <a:solidFill>
                  <a:srgbClr val="000000"/>
                </a:solidFill>
                <a:latin typeface="Helvetica Neue Medium"/>
                <a:ea typeface="Helvetica Neue Medium"/>
                <a:cs typeface="Helvetica Neue Medium"/>
                <a:sym typeface="Helvetica Neue Medium"/>
              </a:defRPr>
            </a:pPr>
            <a:r>
              <a:t>(Attention weights)</a:t>
            </a:r>
          </a:p>
        </p:txBody>
      </p:sp>
      <p:sp>
        <p:nvSpPr>
          <p:cNvPr id="480" name="Next word prediction"/>
          <p:cNvSpPr/>
          <p:nvPr/>
        </p:nvSpPr>
        <p:spPr>
          <a:xfrm>
            <a:off x="24112131" y="16960432"/>
            <a:ext cx="2727391" cy="1270001"/>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sz="3200">
                <a:solidFill>
                  <a:srgbClr val="000000"/>
                </a:solidFill>
                <a:latin typeface="Helvetica Neue Medium"/>
                <a:ea typeface="Helvetica Neue Medium"/>
                <a:cs typeface="Helvetica Neue Medium"/>
                <a:sym typeface="Helvetica Neue Medium"/>
              </a:defRPr>
            </a:lvl1pPr>
          </a:lstStyle>
          <a:p>
            <a:pPr/>
            <a:r>
              <a:t>Next word prediction</a:t>
            </a:r>
          </a:p>
        </p:txBody>
      </p:sp>
      <p:cxnSp>
        <p:nvCxnSpPr>
          <p:cNvPr id="481" name="Connection Line"/>
          <p:cNvCxnSpPr>
            <a:stCxn id="476" idx="0"/>
            <a:endCxn id="477" idx="0"/>
          </p:cNvCxnSpPr>
          <p:nvPr/>
        </p:nvCxnSpPr>
        <p:spPr>
          <a:xfrm>
            <a:off x="9518050" y="17595432"/>
            <a:ext cx="2750716" cy="1"/>
          </a:xfrm>
          <a:prstGeom prst="straightConnector1">
            <a:avLst/>
          </a:prstGeom>
          <a:ln w="25400">
            <a:solidFill>
              <a:srgbClr val="000000"/>
            </a:solidFill>
            <a:miter lim="400000"/>
            <a:tailEnd type="triangle"/>
          </a:ln>
        </p:spPr>
      </p:cxnSp>
      <p:cxnSp>
        <p:nvCxnSpPr>
          <p:cNvPr id="482" name="Connection Line"/>
          <p:cNvCxnSpPr>
            <a:stCxn id="477" idx="0"/>
            <a:endCxn id="478" idx="0"/>
          </p:cNvCxnSpPr>
          <p:nvPr/>
        </p:nvCxnSpPr>
        <p:spPr>
          <a:xfrm flipV="1">
            <a:off x="12268765" y="17595432"/>
            <a:ext cx="3927057" cy="1"/>
          </a:xfrm>
          <a:prstGeom prst="straightConnector1">
            <a:avLst/>
          </a:prstGeom>
          <a:ln w="25400">
            <a:solidFill>
              <a:srgbClr val="000000"/>
            </a:solidFill>
            <a:miter lim="400000"/>
            <a:tailEnd type="triangle"/>
          </a:ln>
        </p:spPr>
      </p:cxnSp>
      <p:cxnSp>
        <p:nvCxnSpPr>
          <p:cNvPr id="483" name="Connection Line"/>
          <p:cNvCxnSpPr>
            <a:stCxn id="478" idx="0"/>
            <a:endCxn id="479" idx="0"/>
          </p:cNvCxnSpPr>
          <p:nvPr/>
        </p:nvCxnSpPr>
        <p:spPr>
          <a:xfrm>
            <a:off x="16195821" y="17595432"/>
            <a:ext cx="4863827" cy="1"/>
          </a:xfrm>
          <a:prstGeom prst="straightConnector1">
            <a:avLst/>
          </a:prstGeom>
          <a:ln w="25400">
            <a:solidFill>
              <a:srgbClr val="000000"/>
            </a:solidFill>
            <a:miter lim="400000"/>
            <a:tailEnd type="triangle"/>
          </a:ln>
        </p:spPr>
      </p:cxnSp>
      <p:cxnSp>
        <p:nvCxnSpPr>
          <p:cNvPr id="484" name="Connection Line"/>
          <p:cNvCxnSpPr>
            <a:stCxn id="479" idx="0"/>
            <a:endCxn id="480" idx="0"/>
          </p:cNvCxnSpPr>
          <p:nvPr/>
        </p:nvCxnSpPr>
        <p:spPr>
          <a:xfrm>
            <a:off x="21059647" y="17595432"/>
            <a:ext cx="4416180" cy="1"/>
          </a:xfrm>
          <a:prstGeom prst="straightConnector1">
            <a:avLst/>
          </a:prstGeom>
          <a:ln w="25400">
            <a:solidFill>
              <a:srgbClr val="000000"/>
            </a:solidFill>
            <a:miter lim="400000"/>
            <a:tailEnd type="triangle"/>
          </a:ln>
        </p:spPr>
      </p:cxn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The Semantic Hypothesis"/>
          <p:cNvSpPr txBox="1"/>
          <p:nvPr>
            <p:ph type="title"/>
          </p:nvPr>
        </p:nvSpPr>
        <p:spPr>
          <a:xfrm>
            <a:off x="1235831" y="1873763"/>
            <a:ext cx="33250908" cy="2753833"/>
          </a:xfrm>
          <a:prstGeom prst="rect">
            <a:avLst/>
          </a:prstGeom>
        </p:spPr>
        <p:txBody>
          <a:bodyPr/>
          <a:lstStyle/>
          <a:p>
            <a:pPr/>
            <a:r>
              <a:t>The Semantic Hypothesis</a:t>
            </a:r>
          </a:p>
        </p:txBody>
      </p:sp>
      <p:sp>
        <p:nvSpPr>
          <p:cNvPr id="487" name="Previous work in semantics largely focused on philosophical questions like propositional truth-testing…"/>
          <p:cNvSpPr txBox="1"/>
          <p:nvPr>
            <p:ph type="body" idx="1"/>
          </p:nvPr>
        </p:nvSpPr>
        <p:spPr>
          <a:xfrm>
            <a:off x="1662552" y="6585573"/>
            <a:ext cx="33250907" cy="11428696"/>
          </a:xfrm>
          <a:prstGeom prst="rect">
            <a:avLst/>
          </a:prstGeom>
        </p:spPr>
        <p:txBody>
          <a:bodyPr/>
          <a:lstStyle/>
          <a:p>
            <a:pPr/>
            <a:r>
              <a:t>Previous work in semantics largely focused on philosophical questions like propositional truth-testing</a:t>
            </a:r>
          </a:p>
          <a:p>
            <a:pPr/>
            <a:r>
              <a:t>Frege’s “sense and reference”</a:t>
            </a:r>
          </a:p>
          <a:p>
            <a:pPr lvl="1" marL="1975490" indent="-1358150">
              <a:buChar char="•"/>
            </a:pPr>
            <a:r>
              <a:t>Sense: what a name expresses</a:t>
            </a:r>
          </a:p>
          <a:p>
            <a:pPr lvl="1" marL="1975490" indent="-1358150">
              <a:buChar char="•"/>
            </a:pPr>
            <a:r>
              <a:t>Reference: object a name indicates</a:t>
            </a:r>
          </a:p>
        </p:txBody>
      </p:sp>
      <p:pic>
        <p:nvPicPr>
          <p:cNvPr id="488" name="Image" descr="Image"/>
          <p:cNvPicPr>
            <a:picLocks noChangeAspect="1"/>
          </p:cNvPicPr>
          <p:nvPr/>
        </p:nvPicPr>
        <p:blipFill>
          <a:blip r:embed="rId2">
            <a:extLst/>
          </a:blip>
          <a:stretch>
            <a:fillRect/>
          </a:stretch>
        </p:blipFill>
        <p:spPr>
          <a:xfrm>
            <a:off x="15494000" y="10726500"/>
            <a:ext cx="5588000" cy="7556501"/>
          </a:xfrm>
          <a:prstGeom prst="rect">
            <a:avLst/>
          </a:prstGeom>
          <a:ln w="12700">
            <a:miter lim="400000"/>
          </a:ln>
        </p:spPr>
      </p:pic>
      <p:sp>
        <p:nvSpPr>
          <p:cNvPr id="489" name="Gottlob Frege"/>
          <p:cNvSpPr txBox="1"/>
          <p:nvPr/>
        </p:nvSpPr>
        <p:spPr>
          <a:xfrm>
            <a:off x="16125561" y="18257299"/>
            <a:ext cx="4324877" cy="1014716"/>
          </a:xfrm>
          <a:prstGeom prst="rect">
            <a:avLst/>
          </a:prstGeom>
          <a:ln w="25400">
            <a:miter lim="400000"/>
          </a:ln>
          <a:extLst>
            <a:ext uri="{C572A759-6A51-4108-AA02-DFA0A04FC94B}">
              <ma14:wrappingTextBoxFlag xmlns:ma14="http://schemas.microsoft.com/office/mac/drawingml/2011/main" val="1"/>
            </a:ext>
          </a:extLst>
        </p:spPr>
        <p:txBody>
          <a:bodyPr wrap="none" lIns="137159" tIns="137159" rIns="137159" bIns="137159">
            <a:spAutoFit/>
          </a:bodyPr>
          <a:lstStyle/>
          <a:p>
            <a:pPr/>
            <a:r>
              <a:t>Gottlob Frege</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The Semantic Hypothesis"/>
          <p:cNvSpPr txBox="1"/>
          <p:nvPr>
            <p:ph type="title"/>
          </p:nvPr>
        </p:nvSpPr>
        <p:spPr>
          <a:xfrm>
            <a:off x="1235831" y="1873763"/>
            <a:ext cx="33250908" cy="2753833"/>
          </a:xfrm>
          <a:prstGeom prst="rect">
            <a:avLst/>
          </a:prstGeom>
        </p:spPr>
        <p:txBody>
          <a:bodyPr/>
          <a:lstStyle/>
          <a:p>
            <a:pPr/>
            <a:r>
              <a:t>The Semantic Hypothesis</a:t>
            </a:r>
          </a:p>
        </p:txBody>
      </p:sp>
      <p:sp>
        <p:nvSpPr>
          <p:cNvPr id="492" name="Sense vs. reference:…"/>
          <p:cNvSpPr txBox="1"/>
          <p:nvPr>
            <p:ph type="body" idx="1"/>
          </p:nvPr>
        </p:nvSpPr>
        <p:spPr>
          <a:xfrm>
            <a:off x="1662552" y="6585573"/>
            <a:ext cx="33250907" cy="11428696"/>
          </a:xfrm>
          <a:prstGeom prst="rect">
            <a:avLst/>
          </a:prstGeom>
        </p:spPr>
        <p:txBody>
          <a:bodyPr/>
          <a:lstStyle/>
          <a:p>
            <a:pPr/>
            <a:r>
              <a:t>Sense vs. reference:</a:t>
            </a:r>
          </a:p>
          <a:p>
            <a:pPr lvl="1" marL="1975490" indent="-1358150">
              <a:buChar char="•"/>
            </a:pPr>
            <a:r>
              <a:t>The name “Odysseus” is intelligible, and therefore has a </a:t>
            </a:r>
            <a:r>
              <a:rPr i="1"/>
              <a:t>sense</a:t>
            </a:r>
            <a:r>
              <a:t>, even there is no individual (object) to whom it corresponds</a:t>
            </a:r>
          </a:p>
          <a:p>
            <a:pPr lvl="1" marL="1975490" indent="-1358150">
              <a:buChar char="•"/>
            </a:pPr>
            <a:r>
              <a:t>The sense of different names can be different, even if the reference is the same</a:t>
            </a:r>
          </a:p>
          <a:p>
            <a:pPr lvl="1" marL="1975490" indent="-1358150">
              <a:buChar char="•"/>
            </a:pPr>
            <a:r>
              <a:t>“Hesperus [the evening star] is the same planet as Phosphorus [the morning star]”</a:t>
            </a:r>
          </a:p>
          <a:p>
            <a:pPr lvl="1" marL="1975490" indent="-1358150">
              <a:buChar char="•"/>
            </a:pPr>
            <a:r>
              <a:t>The proper names have a different sense, but the object is the same</a:t>
            </a:r>
          </a:p>
        </p:txBody>
      </p:sp>
      <p:pic>
        <p:nvPicPr>
          <p:cNvPr id="493" name="Image" descr="Image"/>
          <p:cNvPicPr>
            <a:picLocks noChangeAspect="1"/>
          </p:cNvPicPr>
          <p:nvPr/>
        </p:nvPicPr>
        <p:blipFill>
          <a:blip r:embed="rId2">
            <a:extLst/>
          </a:blip>
          <a:stretch>
            <a:fillRect/>
          </a:stretch>
        </p:blipFill>
        <p:spPr>
          <a:xfrm>
            <a:off x="8342830" y="11958763"/>
            <a:ext cx="19890340" cy="6630114"/>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The Semantic Hypothesis"/>
          <p:cNvSpPr txBox="1"/>
          <p:nvPr>
            <p:ph type="title"/>
          </p:nvPr>
        </p:nvSpPr>
        <p:spPr>
          <a:xfrm>
            <a:off x="1235831" y="1873763"/>
            <a:ext cx="33250908" cy="2753833"/>
          </a:xfrm>
          <a:prstGeom prst="rect">
            <a:avLst/>
          </a:prstGeom>
        </p:spPr>
        <p:txBody>
          <a:bodyPr/>
          <a:lstStyle/>
          <a:p>
            <a:pPr/>
            <a:r>
              <a:t>The Semantic Hypothesis</a:t>
            </a:r>
          </a:p>
        </p:txBody>
      </p:sp>
      <p:sp>
        <p:nvSpPr>
          <p:cNvPr id="496" name="The reference of a sentence is its truth value…"/>
          <p:cNvSpPr txBox="1"/>
          <p:nvPr>
            <p:ph type="body" idx="1"/>
          </p:nvPr>
        </p:nvSpPr>
        <p:spPr>
          <a:xfrm>
            <a:off x="1662552" y="6585573"/>
            <a:ext cx="33250907" cy="11428696"/>
          </a:xfrm>
          <a:prstGeom prst="rect">
            <a:avLst/>
          </a:prstGeom>
        </p:spPr>
        <p:txBody>
          <a:bodyPr/>
          <a:lstStyle/>
          <a:p>
            <a:pPr/>
            <a:r>
              <a:t>The reference of a sentence is its </a:t>
            </a:r>
            <a:r>
              <a:rPr i="1"/>
              <a:t>truth value</a:t>
            </a:r>
          </a:p>
          <a:p>
            <a:pPr/>
            <a:r>
              <a:t>The sense is the thought it expresses</a:t>
            </a:r>
          </a:p>
          <a:p>
            <a:pPr/>
            <a:r>
              <a:t>Realizing a sentence as a proposition subjects it to a truth test under a model </a:t>
            </a:r>
            <a14:m>
              <m:oMath>
                <m:r>
                  <m:rPr>
                    <m:scr m:val="script"/>
                  </m:rPr>
                  <a:rPr xmlns:a="http://schemas.openxmlformats.org/drawingml/2006/main" sz="5300" i="1">
                    <a:solidFill>
                      <a:srgbClr val="59595B"/>
                    </a:solidFill>
                    <a:latin typeface="Cambria Math" panose="02040503050406030204" pitchFamily="18" charset="0"/>
                  </a:rPr>
                  <m:t>M</m:t>
                </m:r>
              </m:oMath>
            </a14:m>
          </a:p>
          <a:p>
            <a:pPr lvl="1" marL="1975490" indent="-1358150">
              <a:buChar char="•"/>
            </a:pPr>
            <a14:m>
              <m:oMath>
                <m:r>
                  <m:rPr>
                    <m:scr m:val="script"/>
                  </m:rPr>
                  <a:rPr xmlns:a="http://schemas.openxmlformats.org/drawingml/2006/main" sz="5300" i="1">
                    <a:solidFill>
                      <a:srgbClr val="59595B"/>
                    </a:solidFill>
                    <a:latin typeface="Cambria Math" panose="02040503050406030204" pitchFamily="18" charset="0"/>
                  </a:rPr>
                  <m:t>M</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p</m:t>
                </m:r>
              </m:oMath>
            </a14:m>
            <a:r>
              <a:t> - “p is satisfied by M”, “M models p”</a:t>
            </a:r>
          </a:p>
          <a:p>
            <a:pPr/>
            <a:r>
              <a:t>Under the modal logic semantics developed by Saul Kripke, a set of models </a:t>
            </a:r>
            <a14:m>
              <m:oMath>
                <m:r>
                  <m:rPr>
                    <m:scr m:val="script"/>
                  </m:rPr>
                  <a:rPr xmlns:a="http://schemas.openxmlformats.org/drawingml/2006/main" sz="5300" i="1">
                    <a:solidFill>
                      <a:srgbClr val="59595B"/>
                    </a:solidFill>
                    <a:latin typeface="Cambria Math" panose="02040503050406030204" pitchFamily="18" charset="0"/>
                  </a:rPr>
                  <m:t>M</m:t>
                </m:r>
                <m:r>
                  <a:rPr xmlns:a="http://schemas.openxmlformats.org/drawingml/2006/main" sz="5300" i="1">
                    <a:solidFill>
                      <a:srgbClr val="59595B"/>
                    </a:solidFill>
                    <a:latin typeface="Cambria Math" panose="02040503050406030204" pitchFamily="18" charset="0"/>
                  </a:rPr>
                  <m:t>∈</m:t>
                </m:r>
                <m:r>
                  <m:rPr>
                    <m:sty m:val="p"/>
                    <m:scr m:val="double-struck"/>
                  </m:rPr>
                  <a:rPr xmlns:a="http://schemas.openxmlformats.org/drawingml/2006/main" sz="5300" i="1">
                    <a:solidFill>
                      <a:srgbClr val="59595B"/>
                    </a:solidFill>
                    <a:latin typeface="Cambria Math" panose="02040503050406030204" pitchFamily="18" charset="0"/>
                  </a:rPr>
                  <m:t>M</m:t>
                </m:r>
              </m:oMath>
            </a14:m>
            <a:r>
              <a:t> are realized as possible </a:t>
            </a:r>
            <a:r>
              <a:rPr i="1"/>
              <a:t>worlds</a:t>
            </a:r>
            <a:r>
              <a:t> within which different propositions are satisfied</a:t>
            </a:r>
          </a:p>
          <a:p>
            <a:pPr/>
            <a:r>
              <a:t>Between worlds, </a:t>
            </a:r>
            <a:r>
              <a:rPr i="1"/>
              <a:t>accessibility relations</a:t>
            </a:r>
            <a:r>
              <a:t> hold, which describe which changes in propositional truth values lead to different models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The Semantic Hypothesis"/>
          <p:cNvSpPr txBox="1"/>
          <p:nvPr>
            <p:ph type="title"/>
          </p:nvPr>
        </p:nvSpPr>
        <p:spPr>
          <a:xfrm>
            <a:off x="1235831" y="1873763"/>
            <a:ext cx="33250908" cy="2753833"/>
          </a:xfrm>
          <a:prstGeom prst="rect">
            <a:avLst/>
          </a:prstGeom>
        </p:spPr>
        <p:txBody>
          <a:bodyPr/>
          <a:lstStyle/>
          <a:p>
            <a:pPr/>
            <a:r>
              <a:t>The Semantic Hypothesis</a:t>
            </a:r>
          </a:p>
        </p:txBody>
      </p:sp>
      <p:sp>
        <p:nvSpPr>
          <p:cNvPr id="499" name="In x4, it is possible that q does not hold…"/>
          <p:cNvSpPr txBox="1"/>
          <p:nvPr>
            <p:ph type="body" idx="1"/>
          </p:nvPr>
        </p:nvSpPr>
        <p:spPr>
          <a:xfrm>
            <a:off x="1662552" y="6585573"/>
            <a:ext cx="33250907" cy="11428696"/>
          </a:xfrm>
          <a:prstGeom prst="rect">
            <a:avLst/>
          </a:prstGeom>
        </p:spPr>
        <p:txBody>
          <a:bodyPr/>
          <a:lstStyle/>
          <a:p>
            <a:pPr/>
            <a:r>
              <a:t>In x4, it is </a:t>
            </a:r>
            <a:r>
              <a:rPr i="1"/>
              <a:t>possible</a:t>
            </a:r>
            <a:r>
              <a:t> that q does not hold </a:t>
            </a:r>
          </a:p>
          <a:p>
            <a:pPr lvl="1" marL="1975490" indent="-1358150">
              <a:buChar char="•"/>
            </a:pPr>
            <a:r>
              <a:t>(x5 is accessible from x4)</a:t>
            </a:r>
          </a:p>
          <a:p>
            <a:pPr lvl="1" marL="1975490" indent="-1358150">
              <a:buChar char="•"/>
            </a:pPr>
            <a14:m>
              <m:oMathPara>
                <m:oMathParaPr>
                  <m:jc m:val="left"/>
                </m:oMathParaPr>
                <m:oMath>
                  <m:sSub>
                    <m:e>
                      <m:r>
                        <a:rPr xmlns:a="http://schemas.openxmlformats.org/drawingml/2006/main" sz="5300" i="1">
                          <a:solidFill>
                            <a:srgbClr val="59595B"/>
                          </a:solidFill>
                          <a:latin typeface="Cambria Math" panose="02040503050406030204" pitchFamily="18" charset="0"/>
                        </a:rPr>
                        <m:t>x</m:t>
                      </m:r>
                    </m:e>
                    <m:sub>
                      <m:r>
                        <a:rPr xmlns:a="http://schemas.openxmlformats.org/drawingml/2006/main" sz="5300" i="1">
                          <a:solidFill>
                            <a:srgbClr val="59595B"/>
                          </a:solidFill>
                          <a:latin typeface="Cambria Math" panose="02040503050406030204" pitchFamily="18" charset="0"/>
                        </a:rPr>
                        <m:t>4</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q</m:t>
                  </m:r>
                </m:oMath>
              </m:oMathPara>
            </a14:m>
          </a:p>
          <a:p>
            <a:pPr/>
            <a:r>
              <a:t>In x5, it is </a:t>
            </a:r>
            <a:r>
              <a:rPr i="1"/>
              <a:t>possible</a:t>
            </a:r>
            <a:r>
              <a:t> that q </a:t>
            </a:r>
            <a:r>
              <a:rPr i="1"/>
              <a:t>does</a:t>
            </a:r>
            <a:r>
              <a:t> hold and that </a:t>
            </a:r>
            <a:r>
              <a:rPr i="1"/>
              <a:t>p</a:t>
            </a:r>
            <a:r>
              <a:t> holds</a:t>
            </a:r>
          </a:p>
          <a:p>
            <a:pPr lvl="1" marL="1975490" indent="-1358150">
              <a:buChar char="•"/>
            </a:pPr>
            <a:r>
              <a:t>(x4 and x6 are accessible from x5)</a:t>
            </a:r>
          </a:p>
          <a:p>
            <a:pPr lvl="1" marL="1975490" indent="-1358150">
              <a:buChar char="•"/>
            </a:pPr>
            <a14:m>
              <m:oMathPara>
                <m:oMathParaPr>
                  <m:jc m:val="left"/>
                </m:oMathParaPr>
                <m:oMath>
                  <m:sSub>
                    <m:e>
                      <m:r>
                        <a:rPr xmlns:a="http://schemas.openxmlformats.org/drawingml/2006/main" sz="5300" i="1">
                          <a:solidFill>
                            <a:srgbClr val="59595B"/>
                          </a:solidFill>
                          <a:latin typeface="Cambria Math" panose="02040503050406030204" pitchFamily="18" charset="0"/>
                        </a:rPr>
                        <m:t>x</m:t>
                      </m:r>
                    </m:e>
                    <m:sub>
                      <m:r>
                        <a:rPr xmlns:a="http://schemas.openxmlformats.org/drawingml/2006/main" sz="5300" i="1">
                          <a:solidFill>
                            <a:srgbClr val="59595B"/>
                          </a:solidFill>
                          <a:latin typeface="Cambria Math" panose="02040503050406030204" pitchFamily="18" charset="0"/>
                        </a:rPr>
                        <m:t>5</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q</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p</m:t>
                  </m:r>
                </m:oMath>
              </m:oMathPara>
            </a14:m>
          </a:p>
          <a:p>
            <a:pPr/>
            <a:r>
              <a:t>In x2, it is </a:t>
            </a:r>
            <a:r>
              <a:rPr i="1"/>
              <a:t>necessary </a:t>
            </a:r>
            <a:r>
              <a:t>that </a:t>
            </a:r>
            <a:r>
              <a:rPr i="1"/>
              <a:t>p</a:t>
            </a:r>
            <a:endParaRPr i="1"/>
          </a:p>
          <a:p>
            <a:pPr lvl="1" marL="1975490" indent="-1358150">
              <a:buChar char="•"/>
            </a:pPr>
            <a:r>
              <a:t>(In all worlds accessible from x2, </a:t>
            </a:r>
            <a:r>
              <a:rPr i="1"/>
              <a:t>p</a:t>
            </a:r>
            <a:r>
              <a:t>)</a:t>
            </a:r>
          </a:p>
          <a:p>
            <a:pPr lvl="1" marL="1975490" indent="-1358150">
              <a:buChar char="•"/>
            </a:pPr>
            <a14:m>
              <m:oMathPara>
                <m:oMathParaPr>
                  <m:jc m:val="left"/>
                </m:oMathParaPr>
                <m:oMath>
                  <m:sSub>
                    <m:e>
                      <m:r>
                        <a:rPr xmlns:a="http://schemas.openxmlformats.org/drawingml/2006/main" sz="5300" i="1">
                          <a:solidFill>
                            <a:srgbClr val="59595B"/>
                          </a:solidFill>
                          <a:latin typeface="Cambria Math" panose="02040503050406030204" pitchFamily="18" charset="0"/>
                        </a:rPr>
                        <m:t>x</m:t>
                      </m:r>
                    </m:e>
                    <m:sub>
                      <m:r>
                        <a:rPr xmlns:a="http://schemas.openxmlformats.org/drawingml/2006/main" sz="5300" i="1">
                          <a:solidFill>
                            <a:srgbClr val="59595B"/>
                          </a:solidFill>
                          <a:latin typeface="Cambria Math" panose="02040503050406030204" pitchFamily="18" charset="0"/>
                        </a:rPr>
                        <m:t>2</m:t>
                      </m:r>
                    </m:sub>
                  </m:sSub>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p</m:t>
                  </m:r>
                </m:oMath>
              </m:oMathPara>
            </a14:m>
          </a:p>
        </p:txBody>
      </p:sp>
      <p:pic>
        <p:nvPicPr>
          <p:cNvPr id="500" name="Image" descr="Image"/>
          <p:cNvPicPr>
            <a:picLocks noChangeAspect="1"/>
          </p:cNvPicPr>
          <p:nvPr/>
        </p:nvPicPr>
        <p:blipFill>
          <a:blip r:embed="rId2">
            <a:extLst/>
          </a:blip>
          <a:srcRect l="0" t="11821" r="0" b="11821"/>
          <a:stretch>
            <a:fillRect/>
          </a:stretch>
        </p:blipFill>
        <p:spPr>
          <a:xfrm>
            <a:off x="14217932" y="11882093"/>
            <a:ext cx="8140136" cy="5937941"/>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The Semantic Hypothesis"/>
          <p:cNvSpPr txBox="1"/>
          <p:nvPr>
            <p:ph type="title"/>
          </p:nvPr>
        </p:nvSpPr>
        <p:spPr>
          <a:xfrm>
            <a:off x="1235831" y="1873763"/>
            <a:ext cx="33250908" cy="2753833"/>
          </a:xfrm>
          <a:prstGeom prst="rect">
            <a:avLst/>
          </a:prstGeom>
        </p:spPr>
        <p:txBody>
          <a:bodyPr/>
          <a:lstStyle/>
          <a:p>
            <a:pPr/>
            <a:r>
              <a:t>The Semantic Hypothesis</a:t>
            </a:r>
          </a:p>
        </p:txBody>
      </p:sp>
      <p:sp>
        <p:nvSpPr>
          <p:cNvPr id="503" name="Modal logics can be easily adapted to handle time, space, evidencing, etc."/>
          <p:cNvSpPr txBox="1"/>
          <p:nvPr>
            <p:ph type="body" idx="1"/>
          </p:nvPr>
        </p:nvSpPr>
        <p:spPr>
          <a:xfrm>
            <a:off x="1662552" y="6585573"/>
            <a:ext cx="33250907" cy="11428696"/>
          </a:xfrm>
          <a:prstGeom prst="rect">
            <a:avLst/>
          </a:prstGeom>
        </p:spPr>
        <p:txBody>
          <a:bodyPr/>
          <a:lstStyle/>
          <a:p>
            <a:pPr/>
            <a:r>
              <a:t>Modal logics can be easily adapted to handle time, space, evidencing, etc.</a:t>
            </a:r>
          </a:p>
        </p:txBody>
      </p:sp>
      <p:pic>
        <p:nvPicPr>
          <p:cNvPr id="504" name="Image" descr="Image"/>
          <p:cNvPicPr>
            <a:picLocks noChangeAspect="1"/>
          </p:cNvPicPr>
          <p:nvPr/>
        </p:nvPicPr>
        <p:blipFill>
          <a:blip r:embed="rId2">
            <a:extLst/>
          </a:blip>
          <a:stretch>
            <a:fillRect/>
          </a:stretch>
        </p:blipFill>
        <p:spPr>
          <a:xfrm>
            <a:off x="13138573" y="7994808"/>
            <a:ext cx="10298853" cy="10608013"/>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The Semantic Hypothesis"/>
          <p:cNvSpPr txBox="1"/>
          <p:nvPr>
            <p:ph type="title"/>
          </p:nvPr>
        </p:nvSpPr>
        <p:spPr>
          <a:xfrm>
            <a:off x="1235831" y="1873763"/>
            <a:ext cx="33250908" cy="2753833"/>
          </a:xfrm>
          <a:prstGeom prst="rect">
            <a:avLst/>
          </a:prstGeom>
        </p:spPr>
        <p:txBody>
          <a:bodyPr/>
          <a:lstStyle/>
          <a:p>
            <a:pPr/>
            <a:r>
              <a:t>The Semantic Hypothesis</a:t>
            </a:r>
          </a:p>
        </p:txBody>
      </p:sp>
      <p:sp>
        <p:nvSpPr>
          <p:cNvPr id="507" name="People and modal logic(s):…"/>
          <p:cNvSpPr txBox="1"/>
          <p:nvPr>
            <p:ph type="body" idx="1"/>
          </p:nvPr>
        </p:nvSpPr>
        <p:spPr>
          <a:xfrm>
            <a:off x="1662552" y="6585573"/>
            <a:ext cx="33250907" cy="11428696"/>
          </a:xfrm>
          <a:prstGeom prst="rect">
            <a:avLst/>
          </a:prstGeom>
        </p:spPr>
        <p:txBody>
          <a:bodyPr/>
          <a:lstStyle/>
          <a:p>
            <a:pPr/>
            <a:r>
              <a:t>People and modal logic(s):</a:t>
            </a:r>
          </a:p>
          <a:p>
            <a:pPr lvl="1" marL="1975490" indent="-1358150">
              <a:buChar char="•"/>
            </a:pPr>
            <a:r>
              <a:t>Laypersons probably don’t have the formal grasp of modal logic as is captured in the above systems</a:t>
            </a:r>
          </a:p>
          <a:p>
            <a:pPr lvl="1" marL="1975490" indent="-1358150">
              <a:buChar char="•"/>
            </a:pPr>
            <a:r>
              <a:t>These were developed by philosophers and specialists</a:t>
            </a:r>
          </a:p>
          <a:p>
            <a:pPr lvl="1" marL="1975490" indent="-1358150">
              <a:buChar char="•"/>
            </a:pPr>
            <a:r>
              <a:t>Adult humans </a:t>
            </a:r>
            <a:r>
              <a:rPr i="1"/>
              <a:t>do</a:t>
            </a:r>
            <a:r>
              <a:t> display an intuitive understanding of antecendent-consequent relations as modeled in modal logic</a:t>
            </a:r>
          </a:p>
          <a:p>
            <a:pPr lvl="2" marL="2592833" indent="-1358151"/>
            <a:r>
              <a:t>e.g., Time, space, changes in circumstance, etc.</a:t>
            </a:r>
          </a:p>
          <a:p>
            <a:pPr lvl="1" marL="1975490" indent="-1358150">
              <a:buChar char="•"/>
            </a:pPr>
            <a:r>
              <a:t>They aren’t always able to articulate this in words</a:t>
            </a:r>
          </a:p>
          <a:p>
            <a:pPr lvl="1" marL="1975490" indent="-1358150">
              <a:buChar char="•"/>
              <a:defRPr b="1"/>
            </a:pPr>
            <a:r>
              <a:t>What consequences does this have for LLM training?</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Introduction"/>
          <p:cNvSpPr txBox="1"/>
          <p:nvPr>
            <p:ph type="title"/>
          </p:nvPr>
        </p:nvSpPr>
        <p:spPr>
          <a:xfrm>
            <a:off x="1235831" y="1873763"/>
            <a:ext cx="33250908" cy="2753833"/>
          </a:xfrm>
          <a:prstGeom prst="rect">
            <a:avLst/>
          </a:prstGeom>
        </p:spPr>
        <p:txBody>
          <a:bodyPr/>
          <a:lstStyle/>
          <a:p>
            <a:pPr/>
            <a:r>
              <a:t>Introduction</a:t>
            </a:r>
          </a:p>
        </p:txBody>
      </p:sp>
      <p:sp>
        <p:nvSpPr>
          <p:cNvPr id="307" name="Is it really all about scale?…"/>
          <p:cNvSpPr txBox="1"/>
          <p:nvPr/>
        </p:nvSpPr>
        <p:spPr>
          <a:xfrm>
            <a:off x="1662552" y="6585573"/>
            <a:ext cx="16510123"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Is it really all about scale?</a:t>
            </a:r>
          </a:p>
          <a:p>
            <a:pPr marL="1358150" indent="-1358150" defTabSz="1852016">
              <a:lnSpc>
                <a:spcPct val="120000"/>
              </a:lnSpc>
              <a:spcBef>
                <a:spcPts val="1500"/>
              </a:spcBef>
              <a:buSzPct val="100000"/>
              <a:buFont typeface="Arial"/>
              <a:buChar char="•"/>
              <a:defRPr sz="4400"/>
            </a:pPr>
            <a:r>
              <a:t>Are we seeing “emergence” or some other qualitative change in capability?</a:t>
            </a:r>
          </a:p>
          <a:p>
            <a:pPr marL="1358150" indent="-1358150" defTabSz="1852016">
              <a:lnSpc>
                <a:spcPct val="120000"/>
              </a:lnSpc>
              <a:spcBef>
                <a:spcPts val="1500"/>
              </a:spcBef>
              <a:buSzPct val="100000"/>
              <a:buFont typeface="Arial"/>
              <a:buChar char="•"/>
              <a:defRPr sz="4400"/>
            </a:pPr>
            <a:r>
              <a:t>Is LLM performance best attributed to statistical modeling or semantic modeling?</a:t>
            </a:r>
          </a:p>
        </p:txBody>
      </p:sp>
      <p:pic>
        <p:nvPicPr>
          <p:cNvPr id="308" name="Image" descr="Image"/>
          <p:cNvPicPr>
            <a:picLocks noChangeAspect="1"/>
          </p:cNvPicPr>
          <p:nvPr/>
        </p:nvPicPr>
        <p:blipFill>
          <a:blip r:embed="rId2">
            <a:extLst/>
          </a:blip>
          <a:stretch>
            <a:fillRect/>
          </a:stretch>
        </p:blipFill>
        <p:spPr>
          <a:xfrm>
            <a:off x="22154770" y="2924012"/>
            <a:ext cx="9787658" cy="14725976"/>
          </a:xfrm>
          <a:prstGeom prst="rect">
            <a:avLst/>
          </a:prstGeom>
          <a:ln w="12700">
            <a:miter lim="400000"/>
          </a:ln>
        </p:spPr>
      </p:pic>
      <p:sp>
        <p:nvSpPr>
          <p:cNvPr id="309" name="TBH this picture of a Cylon is just to fill space"/>
          <p:cNvSpPr txBox="1"/>
          <p:nvPr/>
        </p:nvSpPr>
        <p:spPr>
          <a:xfrm>
            <a:off x="22331304" y="17803330"/>
            <a:ext cx="9434593" cy="792764"/>
          </a:xfrm>
          <a:prstGeom prst="rect">
            <a:avLst/>
          </a:prstGeom>
          <a:ln w="25400">
            <a:miter lim="400000"/>
          </a:ln>
          <a:extLst>
            <a:ext uri="{C572A759-6A51-4108-AA02-DFA0A04FC94B}">
              <ma14:wrappingTextBoxFlag xmlns:ma14="http://schemas.microsoft.com/office/mac/drawingml/2011/main" val="1"/>
            </a:ext>
          </a:extLst>
        </p:spPr>
        <p:txBody>
          <a:bodyPr wrap="none" lIns="137159" tIns="137159" rIns="137159" bIns="137159">
            <a:spAutoFit/>
          </a:bodyPr>
          <a:lstStyle>
            <a:lvl1pPr algn="ctr">
              <a:defRPr sz="3600"/>
            </a:lvl1pPr>
          </a:lstStyle>
          <a:p>
            <a:pPr/>
            <a:r>
              <a:t>TBH this picture of a Cylon is just to fill space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7"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The Semantic Hypothesis"/>
          <p:cNvSpPr txBox="1"/>
          <p:nvPr>
            <p:ph type="title"/>
          </p:nvPr>
        </p:nvSpPr>
        <p:spPr>
          <a:xfrm>
            <a:off x="1235831" y="1873763"/>
            <a:ext cx="33250908" cy="2753833"/>
          </a:xfrm>
          <a:prstGeom prst="rect">
            <a:avLst/>
          </a:prstGeom>
        </p:spPr>
        <p:txBody>
          <a:bodyPr/>
          <a:lstStyle/>
          <a:p>
            <a:pPr/>
            <a:r>
              <a:t>The Semantic Hypothesis</a:t>
            </a:r>
          </a:p>
        </p:txBody>
      </p:sp>
      <p:sp>
        <p:nvSpPr>
          <p:cNvPr id="510" name="There appears to be a disconnect: LLMs are adept at predicting what a human would say/write…"/>
          <p:cNvSpPr txBox="1"/>
          <p:nvPr>
            <p:ph type="body" idx="1"/>
          </p:nvPr>
        </p:nvSpPr>
        <p:spPr>
          <a:xfrm>
            <a:off x="1662552" y="6585573"/>
            <a:ext cx="33250907" cy="11428696"/>
          </a:xfrm>
          <a:prstGeom prst="rect">
            <a:avLst/>
          </a:prstGeom>
        </p:spPr>
        <p:txBody>
          <a:bodyPr/>
          <a:lstStyle/>
          <a:p>
            <a:pPr/>
            <a:r>
              <a:t>There appears to be a disconnect: LLMs are adept at predicting what a human would say/write</a:t>
            </a:r>
          </a:p>
          <a:p>
            <a:pPr/>
            <a:r>
              <a:t>Answers are grammatical, coherent, topic sensitive in a way that previous (smaller) models were unable to produce</a:t>
            </a:r>
          </a:p>
          <a:p>
            <a:pPr/>
            <a:r>
              <a:t>But the ability to produce realistic-</a:t>
            </a:r>
            <a:r>
              <a:rPr i="1"/>
              <a:t>looking</a:t>
            </a:r>
            <a:r>
              <a:t> output is disconnected from an underlying model that may not be easy to articulate in the kinds of data the LLM is exposed to</a:t>
            </a:r>
          </a:p>
          <a:p>
            <a:pPr/>
            <a:r>
              <a:t>Neural networks are universal function approximators</a:t>
            </a:r>
          </a:p>
          <a:p>
            <a:pPr lvl="1" marL="1975490" indent="-1358150">
              <a:buChar char="•"/>
            </a:pPr>
            <a:r>
              <a:t>Provided the function is continuous and differentiable, gradient descent can approximate the function within linear coefficients to within an acceptable error</a:t>
            </a:r>
          </a:p>
          <a:p>
            <a:pPr/>
            <a:r>
              <a:t>However, many of the “functions” describing underlying semantic models are non-continuous, piecewise, non-differentiable</a:t>
            </a:r>
          </a:p>
          <a:p>
            <a:pPr/>
            <a:r>
              <a:t>Can still approximate these with a neural network but the error will be larger</a:t>
            </a:r>
          </a:p>
          <a:p>
            <a:pPr>
              <a:defRPr b="1"/>
            </a:pPr>
            <a:r>
              <a:t>Most importantly, one of these hypotheses describes what we can verify the LLM is actually doing</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Causality"/>
          <p:cNvSpPr txBox="1"/>
          <p:nvPr>
            <p:ph type="title"/>
          </p:nvPr>
        </p:nvSpPr>
        <p:spPr>
          <a:prstGeom prst="rect">
            <a:avLst/>
          </a:prstGeom>
        </p:spPr>
        <p:txBody>
          <a:bodyPr/>
          <a:lstStyle/>
          <a:p>
            <a:pPr/>
            <a:r>
              <a:t>Causality</a:t>
            </a:r>
          </a:p>
        </p:txBody>
      </p:sp>
      <p:sp>
        <p:nvSpPr>
          <p:cNvPr id="513" name="Modal logics and possible world semantics provide a neat accounting of counterfactuals…"/>
          <p:cNvSpPr txBox="1"/>
          <p:nvPr>
            <p:ph type="body" idx="1"/>
          </p:nvPr>
        </p:nvSpPr>
        <p:spPr>
          <a:xfrm>
            <a:off x="1662552" y="6585573"/>
            <a:ext cx="33250898" cy="11428696"/>
          </a:xfrm>
          <a:prstGeom prst="rect">
            <a:avLst/>
          </a:prstGeom>
        </p:spPr>
        <p:txBody>
          <a:bodyPr/>
          <a:lstStyle/>
          <a:p>
            <a:pPr/>
            <a:r>
              <a:t>Modal logics and possible world semantics provide a neat accounting of </a:t>
            </a:r>
            <a:r>
              <a:rPr i="1"/>
              <a:t>counterfactuals</a:t>
            </a:r>
            <a:endParaRPr i="1"/>
          </a:p>
          <a:p>
            <a:pPr/>
            <a:r>
              <a:t>While the key strength of modern AI lies in its ability to uncover patterns in data at scale, these patterns are </a:t>
            </a:r>
            <a:r>
              <a:rPr i="1"/>
              <a:t>correlations</a:t>
            </a:r>
            <a:r>
              <a:t> between inputs and outputs</a:t>
            </a:r>
          </a:p>
          <a:p>
            <a:pPr/>
            <a:r>
              <a:t>As countless scientists have observed, correlation does not equate to </a:t>
            </a:r>
            <a:r>
              <a:rPr i="1"/>
              <a:t>causation</a:t>
            </a:r>
            <a:endParaRPr i="1"/>
          </a:p>
          <a:p>
            <a:pPr/>
            <a:r>
              <a:t>Modern AI methods, which are sophisticated correlation-learning machines, still have a weak handle on causal relationships</a:t>
            </a:r>
          </a:p>
          <a:p>
            <a:pPr/>
            <a:r>
              <a:t>In humans, meanwhile, a full understanding of cause and effect appears to manifest somewhere between the ages of 2 and 4</a:t>
            </a:r>
          </a:p>
          <a:p>
            <a:pPr lvl="1" marL="1975490" indent="-1358150">
              <a:buChar char="•"/>
            </a:pPr>
            <a:r>
              <a:t>This appears to be a distinct developmental stage</a:t>
            </a:r>
          </a:p>
          <a:p>
            <a:pPr lvl="1" marL="1975490" indent="-1358150">
              <a:buChar char="•"/>
            </a:pPr>
            <a:r>
              <a:t>Little evidence for this sense being innate</a:t>
            </a:r>
          </a:p>
          <a:p>
            <a:pPr lvl="1" marL="1975490" indent="-1358150">
              <a:buChar char="•"/>
            </a:pPr>
            <a:r>
              <a:t>Causal reasoning appears to be learnable by humans from experience with the right underlying developmental scaffolding</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Causality"/>
          <p:cNvSpPr txBox="1"/>
          <p:nvPr>
            <p:ph type="title"/>
          </p:nvPr>
        </p:nvSpPr>
        <p:spPr>
          <a:prstGeom prst="rect">
            <a:avLst/>
          </a:prstGeom>
        </p:spPr>
        <p:txBody>
          <a:bodyPr/>
          <a:lstStyle/>
          <a:p>
            <a:pPr/>
            <a:r>
              <a:t>Causality</a:t>
            </a:r>
          </a:p>
        </p:txBody>
      </p:sp>
      <p:sp>
        <p:nvSpPr>
          <p:cNvPr id="516" name="LLMs lack experience…"/>
          <p:cNvSpPr txBox="1"/>
          <p:nvPr>
            <p:ph type="body" sz="half" idx="1"/>
          </p:nvPr>
        </p:nvSpPr>
        <p:spPr>
          <a:xfrm>
            <a:off x="1662552" y="6585573"/>
            <a:ext cx="17160539" cy="11428696"/>
          </a:xfrm>
          <a:prstGeom prst="rect">
            <a:avLst/>
          </a:prstGeom>
        </p:spPr>
        <p:txBody>
          <a:bodyPr/>
          <a:lstStyle/>
          <a:p>
            <a:pPr/>
            <a:r>
              <a:t>LLMs lack experience</a:t>
            </a:r>
          </a:p>
          <a:p>
            <a:pPr/>
            <a:r>
              <a:t>There is experience in the reinforcement learning from human feedback (RLHF) process 👉</a:t>
            </a:r>
          </a:p>
          <a:p>
            <a:pPr lvl="1" marL="1975490" indent="-1358150">
              <a:buChar char="•"/>
            </a:pPr>
            <a:r>
              <a:t>But that experience is of positive and negative rewards of next word predictions relative to prompts</a:t>
            </a:r>
          </a:p>
          <a:p>
            <a:pPr lvl="1" marL="1975490" indent="-1358150">
              <a:buChar char="•"/>
            </a:pPr>
            <a:r>
              <a:t>This does nothing to fundamentally change the directedness of the trained model</a:t>
            </a:r>
          </a:p>
          <a:p>
            <a:pPr/>
            <a:r>
              <a:t>Children (and scientists) learn a lot from </a:t>
            </a:r>
            <a:r>
              <a:rPr b="1"/>
              <a:t>intervening</a:t>
            </a:r>
            <a:r>
              <a:t> in the world </a:t>
            </a:r>
          </a:p>
          <a:p>
            <a:pPr/>
            <a:r>
              <a:t>LLMs do not intervene</a:t>
            </a:r>
          </a:p>
          <a:p>
            <a:pPr/>
            <a:r>
              <a:t>Passive data (even multimodal) is not enough because it doesn’t have experience of intervention and counterfactuals</a:t>
            </a:r>
          </a:p>
        </p:txBody>
      </p:sp>
      <p:pic>
        <p:nvPicPr>
          <p:cNvPr id="517" name="Image" descr="Image"/>
          <p:cNvPicPr>
            <a:picLocks noChangeAspect="1"/>
          </p:cNvPicPr>
          <p:nvPr/>
        </p:nvPicPr>
        <p:blipFill>
          <a:blip r:embed="rId2">
            <a:extLst/>
          </a:blip>
          <a:stretch>
            <a:fillRect/>
          </a:stretch>
        </p:blipFill>
        <p:spPr>
          <a:xfrm>
            <a:off x="18972178" y="3452503"/>
            <a:ext cx="16033842" cy="13668994"/>
          </a:xfrm>
          <a:prstGeom prst="rect">
            <a:avLst/>
          </a:prstGeom>
          <a:ln w="12700">
            <a:miter lim="400000"/>
          </a:ln>
        </p:spPr>
      </p:pic>
      <p:sp>
        <p:nvSpPr>
          <p:cNvPr id="518" name="https://huggingface.co/blog/rlhf"/>
          <p:cNvSpPr txBox="1"/>
          <p:nvPr/>
        </p:nvSpPr>
        <p:spPr>
          <a:xfrm>
            <a:off x="24769883" y="17084299"/>
            <a:ext cx="4438433" cy="619950"/>
          </a:xfrm>
          <a:prstGeom prst="rect">
            <a:avLst/>
          </a:prstGeom>
          <a:ln w="25400">
            <a:miter lim="400000"/>
          </a:ln>
          <a:extLst>
            <a:ext uri="{C572A759-6A51-4108-AA02-DFA0A04FC94B}">
              <ma14:wrappingTextBoxFlag xmlns:ma14="http://schemas.microsoft.com/office/mac/drawingml/2011/main" val="1"/>
            </a:ext>
          </a:extLst>
        </p:spPr>
        <p:txBody>
          <a:bodyPr wrap="none" lIns="137159" tIns="137159" rIns="137159" bIns="137159">
            <a:spAutoFit/>
          </a:bodyPr>
          <a:lstStyle>
            <a:lvl1pPr>
              <a:defRPr sz="2400"/>
            </a:lvl1pPr>
          </a:lstStyle>
          <a:p>
            <a:pPr/>
            <a:r>
              <a:t>https://huggingface.co/blog/rlhf</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Conclusion"/>
          <p:cNvSpPr txBox="1"/>
          <p:nvPr>
            <p:ph type="title"/>
          </p:nvPr>
        </p:nvSpPr>
        <p:spPr>
          <a:prstGeom prst="rect">
            <a:avLst/>
          </a:prstGeom>
        </p:spPr>
        <p:txBody>
          <a:bodyPr/>
          <a:lstStyle/>
          <a:p>
            <a:pPr/>
            <a:r>
              <a:t>Conclusion</a:t>
            </a:r>
          </a:p>
        </p:txBody>
      </p:sp>
      <p:sp>
        <p:nvSpPr>
          <p:cNvPr id="521" name="Section subhead goes here"/>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Conclusion"/>
          <p:cNvSpPr txBox="1"/>
          <p:nvPr>
            <p:ph type="title"/>
          </p:nvPr>
        </p:nvSpPr>
        <p:spPr>
          <a:prstGeom prst="rect">
            <a:avLst/>
          </a:prstGeom>
        </p:spPr>
        <p:txBody>
          <a:bodyPr/>
          <a:lstStyle/>
          <a:p>
            <a:pPr/>
            <a:r>
              <a:t>Conclusion</a:t>
            </a:r>
          </a:p>
        </p:txBody>
      </p:sp>
      <p:sp>
        <p:nvSpPr>
          <p:cNvPr id="524" name="Despite their power, LLMs struggle with certain classes of problems…"/>
          <p:cNvSpPr txBox="1"/>
          <p:nvPr>
            <p:ph type="body" idx="1"/>
          </p:nvPr>
        </p:nvSpPr>
        <p:spPr>
          <a:xfrm>
            <a:off x="1662552" y="6585573"/>
            <a:ext cx="33250907" cy="11531529"/>
          </a:xfrm>
          <a:prstGeom prst="rect">
            <a:avLst/>
          </a:prstGeom>
        </p:spPr>
        <p:txBody>
          <a:bodyPr/>
          <a:lstStyle/>
          <a:p>
            <a:pPr/>
            <a:r>
              <a:t>Despite their power, LLMs struggle with certain classes of problems</a:t>
            </a:r>
          </a:p>
          <a:p>
            <a:pPr/>
            <a:r>
              <a:t>Scale helps, but the performance jump appears unlikely to outstrip scaling laws</a:t>
            </a:r>
          </a:p>
          <a:p>
            <a:pPr/>
            <a:r>
              <a:t>Language (text) alone misses a lot of the unseen information a grounded reasoner has and needs</a:t>
            </a:r>
          </a:p>
          <a:p>
            <a:pPr/>
            <a:r>
              <a:t>An LLM triumphalist: “</a:t>
            </a:r>
            <a:r>
              <a:rPr i="1"/>
              <a:t>With a trillion more tokens we’ll solve this.</a:t>
            </a:r>
            <a:r>
              <a:t>”</a:t>
            </a:r>
          </a:p>
          <a:p>
            <a:pPr/>
            <a:r>
              <a:t>We will continue to be able to leverage the power of data and computation, however…</a:t>
            </a:r>
          </a:p>
          <a:p>
            <a:pPr lvl="1" marL="1975490" indent="-1358150">
              <a:buChar char="•"/>
            </a:pPr>
            <a:r>
              <a:t>The burden of proof is not on LLM skeptics that LLMs </a:t>
            </a:r>
            <a:r>
              <a:rPr i="1"/>
              <a:t>cannot</a:t>
            </a:r>
            <a:r>
              <a:t> do a thing</a:t>
            </a:r>
          </a:p>
          <a:p>
            <a:pPr lvl="1" marL="1975490" indent="-1358150">
              <a:buChar char="•"/>
            </a:pPr>
            <a:r>
              <a:t>The burden of proof is on LLM believers that they </a:t>
            </a:r>
            <a:r>
              <a:rPr i="1"/>
              <a:t>can</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All Hail LLMs?"/>
          <p:cNvSpPr txBox="1"/>
          <p:nvPr>
            <p:ph type="title"/>
          </p:nvPr>
        </p:nvSpPr>
        <p:spPr>
          <a:prstGeom prst="rect">
            <a:avLst/>
          </a:prstGeom>
        </p:spPr>
        <p:txBody>
          <a:bodyPr/>
          <a:lstStyle/>
          <a:p>
            <a:pPr/>
            <a:r>
              <a:t>All Hail LLMs?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cale"/>
          <p:cNvSpPr txBox="1"/>
          <p:nvPr>
            <p:ph type="title"/>
          </p:nvPr>
        </p:nvSpPr>
        <p:spPr>
          <a:prstGeom prst="rect">
            <a:avLst/>
          </a:prstGeom>
        </p:spPr>
        <p:txBody>
          <a:bodyPr/>
          <a:lstStyle/>
          <a:p>
            <a:pPr/>
            <a:r>
              <a:t>Scale</a:t>
            </a:r>
          </a:p>
        </p:txBody>
      </p:sp>
      <p:sp>
        <p:nvSpPr>
          <p:cNvPr id="312" name="Section subhead goes here"/>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cale"/>
          <p:cNvSpPr txBox="1"/>
          <p:nvPr>
            <p:ph type="title"/>
          </p:nvPr>
        </p:nvSpPr>
        <p:spPr>
          <a:xfrm>
            <a:off x="1235831" y="1873763"/>
            <a:ext cx="33250908" cy="2753833"/>
          </a:xfrm>
          <a:prstGeom prst="rect">
            <a:avLst/>
          </a:prstGeom>
        </p:spPr>
        <p:txBody>
          <a:bodyPr/>
          <a:lstStyle/>
          <a:p>
            <a:pPr/>
            <a:r>
              <a:t>Scale</a:t>
            </a:r>
          </a:p>
        </p:txBody>
      </p:sp>
      <p:sp>
        <p:nvSpPr>
          <p:cNvPr id="315" name="A language model can be characterized in terms of 4 values:…"/>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A language model can be characterized in terms of 4 values:</a:t>
            </a:r>
          </a:p>
          <a:p>
            <a:pPr lvl="1" marL="1975490" indent="-1358150" defTabSz="1852016">
              <a:lnSpc>
                <a:spcPct val="120000"/>
              </a:lnSpc>
              <a:spcBef>
                <a:spcPts val="1500"/>
              </a:spcBef>
              <a:buSzPct val="100000"/>
              <a:buFont typeface="Arial"/>
              <a:buChar char="•"/>
              <a:defRPr sz="4400"/>
            </a:pPr>
            <a14:m>
              <m:oMath>
                <m:r>
                  <a:rPr xmlns:a="http://schemas.openxmlformats.org/drawingml/2006/main" sz="5300" i="1">
                    <a:solidFill>
                      <a:srgbClr val="59595B"/>
                    </a:solidFill>
                    <a:latin typeface="Cambria Math" panose="02040503050406030204" pitchFamily="18" charset="0"/>
                  </a:rPr>
                  <m:t>N</m:t>
                </m:r>
              </m:oMath>
            </a14:m>
            <a:r>
              <a:t>, the number of parameters:</a:t>
            </a:r>
          </a:p>
          <a:p>
            <a:pPr lvl="1" marL="1975490" indent="-1358150" defTabSz="1852016">
              <a:lnSpc>
                <a:spcPct val="120000"/>
              </a:lnSpc>
              <a:spcBef>
                <a:spcPts val="1500"/>
              </a:spcBef>
              <a:buSzPct val="100000"/>
              <a:buFont typeface="Arial"/>
              <a:buChar char="•"/>
              <a:defRPr sz="4400"/>
            </a:pPr>
            <a:r>
              <a:t>Parameters are the coefficients in the mapping function (input to output)</a:t>
            </a:r>
          </a:p>
          <a:p>
            <a:pPr lvl="1" marL="1975490" indent="-1358150" defTabSz="1852016">
              <a:lnSpc>
                <a:spcPct val="120000"/>
              </a:lnSpc>
              <a:spcBef>
                <a:spcPts val="1500"/>
              </a:spcBef>
              <a:buSzPct val="100000"/>
              <a:buFont typeface="Arial"/>
              <a:buChar char="•"/>
              <a:defRPr sz="4400"/>
            </a:pPr>
            <a:r>
              <a:t>Language mapping functions are highly non-linear</a:t>
            </a:r>
          </a:p>
          <a:p>
            <a:pPr lvl="1" marL="1975490" indent="-1358150" defTabSz="1852016">
              <a:lnSpc>
                <a:spcPct val="120000"/>
              </a:lnSpc>
              <a:spcBef>
                <a:spcPts val="1500"/>
              </a:spcBef>
              <a:buSzPct val="100000"/>
              <a:buFont typeface="Arial"/>
              <a:buChar char="•"/>
              <a:defRPr sz="4400"/>
            </a:pPr>
            <a:r>
              <a:t>How non-linear exactly? That depends on the number of parameters available</a:t>
            </a:r>
          </a:p>
          <a:p>
            <a:pPr lvl="1" marL="1975490" indent="-1358150" defTabSz="1852016">
              <a:lnSpc>
                <a:spcPct val="120000"/>
              </a:lnSpc>
              <a:spcBef>
                <a:spcPts val="1500"/>
              </a:spcBef>
              <a:buSzPct val="100000"/>
              <a:buFont typeface="Arial"/>
              <a:buChar char="•"/>
              <a:defRPr sz="4400"/>
            </a:pPr>
            <a:r>
              <a:t>With an infinite parameter limit, you have infinite degrees of freedom in your mapping function</a:t>
            </a:r>
          </a:p>
          <a:p>
            <a:pPr lvl="1" marL="1975490" indent="-1358150" defTabSz="1852016">
              <a:lnSpc>
                <a:spcPct val="120000"/>
              </a:lnSpc>
              <a:spcBef>
                <a:spcPts val="1500"/>
              </a:spcBef>
              <a:buSzPct val="100000"/>
              <a:buFont typeface="Arial"/>
              <a:buChar char="•"/>
              <a:defRPr sz="4400"/>
            </a:pPr>
            <a:r>
              <a:t>Infinite parameter limits are not possible, but we’d like to get as close to that as we can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1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1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15">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cale"/>
          <p:cNvSpPr txBox="1"/>
          <p:nvPr>
            <p:ph type="title"/>
          </p:nvPr>
        </p:nvSpPr>
        <p:spPr>
          <a:xfrm>
            <a:off x="1235831" y="1873763"/>
            <a:ext cx="33250908" cy="2753833"/>
          </a:xfrm>
          <a:prstGeom prst="rect">
            <a:avLst/>
          </a:prstGeom>
        </p:spPr>
        <p:txBody>
          <a:bodyPr/>
          <a:lstStyle/>
          <a:p>
            <a:pPr/>
            <a:r>
              <a:t>Scale</a:t>
            </a:r>
          </a:p>
        </p:txBody>
      </p:sp>
      <p:sp>
        <p:nvSpPr>
          <p:cNvPr id="318" name="A language model can be characterized in terms of 4 values:…"/>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A language model can be characterized in terms of 4 values:</a:t>
            </a:r>
          </a:p>
          <a:p>
            <a:pPr lvl="1" marL="1975490" indent="-1358150" defTabSz="1852016">
              <a:lnSpc>
                <a:spcPct val="120000"/>
              </a:lnSpc>
              <a:spcBef>
                <a:spcPts val="1500"/>
              </a:spcBef>
              <a:buSzPct val="100000"/>
              <a:buFont typeface="Arial"/>
              <a:buChar char="•"/>
              <a:defRPr sz="4400"/>
            </a:pPr>
            <a14:m>
              <m:oMath>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D</m:t>
                </m:r>
                <m:r>
                  <a:rPr xmlns:a="http://schemas.openxmlformats.org/drawingml/2006/main" sz="5300" i="1">
                    <a:solidFill>
                      <a:srgbClr val="59595B"/>
                    </a:solidFill>
                    <a:latin typeface="Cambria Math" panose="02040503050406030204" pitchFamily="18" charset="0"/>
                  </a:rPr>
                  <m:t>∣</m:t>
                </m:r>
              </m:oMath>
            </a14:m>
            <a:r>
              <a:t>, the size of the training set </a:t>
            </a:r>
            <a14:m>
              <m:oMath>
                <m:r>
                  <a:rPr xmlns:a="http://schemas.openxmlformats.org/drawingml/2006/main" sz="5300" i="1">
                    <a:solidFill>
                      <a:srgbClr val="59595B"/>
                    </a:solidFill>
                    <a:latin typeface="Cambria Math" panose="02040503050406030204" pitchFamily="18" charset="0"/>
                  </a:rPr>
                  <m:t>D</m:t>
                </m:r>
              </m:oMath>
            </a14:m>
          </a:p>
          <a:p>
            <a:pPr lvl="2" marL="2592833" indent="-1358151" defTabSz="1852016">
              <a:lnSpc>
                <a:spcPct val="120000"/>
              </a:lnSpc>
              <a:spcBef>
                <a:spcPts val="1500"/>
              </a:spcBef>
              <a:buSzPct val="100000"/>
              <a:buFont typeface="Arial"/>
              <a:buChar char="•"/>
              <a:defRPr sz="4400"/>
            </a:pPr>
            <a:r>
              <a:t>Measured in number of tokens</a:t>
            </a:r>
          </a:p>
          <a:p>
            <a:pPr lvl="1" marL="1975490" indent="-1358150" defTabSz="1852016">
              <a:lnSpc>
                <a:spcPct val="120000"/>
              </a:lnSpc>
              <a:spcBef>
                <a:spcPts val="1500"/>
              </a:spcBef>
              <a:buSzPct val="100000"/>
              <a:buFont typeface="Arial"/>
              <a:buChar char="•"/>
              <a:defRPr sz="4400"/>
            </a:pPr>
            <a:r>
              <a:t>Compute budget used to train</a:t>
            </a:r>
          </a:p>
          <a:p>
            <a:pPr lvl="2" marL="2592833" indent="-1358151" defTabSz="1852016">
              <a:lnSpc>
                <a:spcPct val="120000"/>
              </a:lnSpc>
              <a:spcBef>
                <a:spcPts val="1500"/>
              </a:spcBef>
              <a:buSzPct val="100000"/>
              <a:buFont typeface="Arial"/>
              <a:buChar char="•"/>
              <a:defRPr sz="4400"/>
            </a:pPr>
            <a:r>
              <a:t>Measured in FLOPs</a:t>
            </a:r>
          </a:p>
          <a:p>
            <a:pPr lvl="1" marL="1975490" indent="-1358150" defTabSz="1852016">
              <a:lnSpc>
                <a:spcPct val="120000"/>
              </a:lnSpc>
              <a:spcBef>
                <a:spcPts val="1500"/>
              </a:spcBef>
              <a:buSzPct val="100000"/>
              <a:buFont typeface="Arial"/>
              <a:buChar char="•"/>
              <a:defRPr sz="4400"/>
            </a:pPr>
            <a:r>
              <a:t>Network architecture</a:t>
            </a:r>
          </a:p>
          <a:p>
            <a:pPr lvl="2" marL="2592833" indent="-1358151" defTabSz="1852016">
              <a:lnSpc>
                <a:spcPct val="120000"/>
              </a:lnSpc>
              <a:spcBef>
                <a:spcPts val="1500"/>
              </a:spcBef>
              <a:buSzPct val="100000"/>
              <a:buFont typeface="Arial"/>
              <a:buChar char="•"/>
              <a:defRPr sz="4400"/>
            </a:pPr>
            <a:r>
              <a:t>Related to but not equivalent to number of parameters</a:t>
            </a:r>
          </a:p>
          <a:p>
            <a:pPr lvl="2" marL="2592833" indent="-1358151" defTabSz="1852016">
              <a:lnSpc>
                <a:spcPct val="120000"/>
              </a:lnSpc>
              <a:spcBef>
                <a:spcPts val="1500"/>
              </a:spcBef>
              <a:buSzPct val="100000"/>
              <a:buFont typeface="Arial"/>
              <a:buChar char="•"/>
              <a:defRPr sz="4400"/>
            </a:pPr>
            <a:r>
              <a:t>Neural networks are universal function approximations</a:t>
            </a:r>
          </a:p>
          <a:p>
            <a:pPr lvl="2" marL="2592833" indent="-1358151" defTabSz="1852016">
              <a:lnSpc>
                <a:spcPct val="120000"/>
              </a:lnSpc>
              <a:spcBef>
                <a:spcPts val="1500"/>
              </a:spcBef>
              <a:buSzPct val="100000"/>
              <a:buFont typeface="Arial"/>
              <a:buChar char="•"/>
              <a:defRPr sz="4400"/>
            </a:pPr>
            <a:r>
              <a:t>But the types of connections within and between layers makes a difference</a:t>
            </a:r>
          </a:p>
          <a:p>
            <a:pPr lvl="3" marL="3210173" indent="-1358150" defTabSz="1852016">
              <a:lnSpc>
                <a:spcPct val="120000"/>
              </a:lnSpc>
              <a:spcBef>
                <a:spcPts val="1500"/>
              </a:spcBef>
              <a:buSzPct val="100000"/>
              <a:buFont typeface="Arial"/>
              <a:buChar char="•"/>
              <a:defRPr sz="4400"/>
            </a:pPr>
            <a:r>
              <a:t>e.g., LSTM blocks vs. Transformer encoder blocks</a:t>
            </a:r>
          </a:p>
          <a:p>
            <a:pPr lvl="2" marL="2592833" indent="-1358151" defTabSz="1852016">
              <a:lnSpc>
                <a:spcPct val="120000"/>
              </a:lnSpc>
              <a:spcBef>
                <a:spcPts val="1500"/>
              </a:spcBef>
              <a:buSzPct val="100000"/>
              <a:buFont typeface="Arial"/>
              <a:buChar char="•"/>
              <a:defRPr sz="4400"/>
            </a:pPr>
            <a:r>
              <a:t>It’s been ~6-8 years since attention/Transformers first took hold and nothing else has come along to disrupt since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3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3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3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3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31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31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31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318">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 fill="hold">
                                  <p:stCondLst>
                                    <p:cond delay="0"/>
                                  </p:stCondLst>
                                  <p:iterate type="el" backwards="0">
                                    <p:tmAbs val="0"/>
                                  </p:iterate>
                                  <p:childTnLst>
                                    <p:set>
                                      <p:cBhvr>
                                        <p:cTn id="42" fill="hold"/>
                                        <p:tgtEl>
                                          <p:spTgt spid="318">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cale"/>
          <p:cNvSpPr txBox="1"/>
          <p:nvPr>
            <p:ph type="title"/>
          </p:nvPr>
        </p:nvSpPr>
        <p:spPr>
          <a:xfrm>
            <a:off x="1235831" y="1873763"/>
            <a:ext cx="33250908" cy="2753833"/>
          </a:xfrm>
          <a:prstGeom prst="rect">
            <a:avLst/>
          </a:prstGeom>
        </p:spPr>
        <p:txBody>
          <a:bodyPr/>
          <a:lstStyle/>
          <a:p>
            <a:pPr/>
            <a:r>
              <a:t>Scale</a:t>
            </a:r>
          </a:p>
        </p:txBody>
      </p:sp>
      <p:sp>
        <p:nvSpPr>
          <p:cNvPr id="321" name="It is now well known that increasing the number of parameters in a model leads to better performance in a wide range of linguistic tasks…"/>
          <p:cNvSpPr txBox="1"/>
          <p:nvPr/>
        </p:nvSpPr>
        <p:spPr>
          <a:xfrm>
            <a:off x="1662552" y="6585573"/>
            <a:ext cx="33250895" cy="11428696"/>
          </a:xfrm>
          <a:prstGeom prst="rect">
            <a:avLst/>
          </a:prstGeom>
          <a:ln w="25400">
            <a:miter lim="400000"/>
          </a:ln>
          <a:extLst>
            <a:ext uri="{C572A759-6A51-4108-AA02-DFA0A04FC94B}">
              <ma14:wrappingTextBoxFlag xmlns:ma14="http://schemas.microsoft.com/office/mac/drawingml/2011/main" val="1"/>
            </a:ext>
          </a:extLst>
        </p:spPr>
        <p:txBody>
          <a:bodyPr lIns="274319" tIns="274319" rIns="274319" bIns="274319">
            <a:normAutofit fontScale="100000" lnSpcReduction="0"/>
          </a:bodyPr>
          <a:lstStyle/>
          <a:p>
            <a:pPr marL="1358150" indent="-1358150" defTabSz="1852016">
              <a:lnSpc>
                <a:spcPct val="120000"/>
              </a:lnSpc>
              <a:spcBef>
                <a:spcPts val="1500"/>
              </a:spcBef>
              <a:buSzPct val="100000"/>
              <a:buFont typeface="Arial"/>
              <a:buChar char="•"/>
              <a:defRPr sz="4400"/>
            </a:pPr>
            <a:r>
              <a:t>It is now well known that increasing the number of parameters in a model leads to better performance in a wide range of linguistic tasks</a:t>
            </a:r>
          </a:p>
          <a:p>
            <a:pPr marL="1358150" indent="-1358150" defTabSz="1852016">
              <a:lnSpc>
                <a:spcPct val="120000"/>
              </a:lnSpc>
              <a:spcBef>
                <a:spcPts val="1500"/>
              </a:spcBef>
              <a:buSzPct val="100000"/>
              <a:buFont typeface="Arial"/>
              <a:buChar char="•"/>
              <a:defRPr sz="4400"/>
            </a:pPr>
            <a:r>
              <a:t>Which is more important: </a:t>
            </a:r>
            <a14:m>
              <m:oMath>
                <m:r>
                  <a:rPr xmlns:a="http://schemas.openxmlformats.org/drawingml/2006/main" sz="5300" i="1">
                    <a:solidFill>
                      <a:srgbClr val="59595B"/>
                    </a:solidFill>
                    <a:latin typeface="Cambria Math" panose="02040503050406030204" pitchFamily="18" charset="0"/>
                  </a:rPr>
                  <m:t>N</m:t>
                </m:r>
              </m:oMath>
            </a14:m>
            <a:r>
              <a:t> (number of parameters) or </a:t>
            </a:r>
            <a14:m>
              <m:oMath>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D</m:t>
                </m:r>
                <m:r>
                  <a:rPr xmlns:a="http://schemas.openxmlformats.org/drawingml/2006/main" sz="5300" i="1">
                    <a:solidFill>
                      <a:srgbClr val="59595B"/>
                    </a:solidFill>
                    <a:latin typeface="Cambria Math" panose="02040503050406030204" pitchFamily="18" charset="0"/>
                  </a:rPr>
                  <m:t>∣</m:t>
                </m:r>
              </m:oMath>
            </a14:m>
            <a:r>
              <a:t>(training size)?</a:t>
            </a:r>
          </a:p>
          <a:p>
            <a:pPr marL="1358150" indent="-1358150" defTabSz="1852016">
              <a:lnSpc>
                <a:spcPct val="120000"/>
              </a:lnSpc>
              <a:spcBef>
                <a:spcPts val="1500"/>
              </a:spcBef>
              <a:buSzPct val="100000"/>
              <a:buFont typeface="Arial"/>
              <a:buChar char="•"/>
              <a:defRPr b="1" sz="4400"/>
            </a:pPr>
            <a:r>
              <a:rPr b="0"/>
              <a:t>Assuming fixed increases in compute budget,</a:t>
            </a:r>
            <a:r>
              <a:t> in what proportion should we increase </a:t>
            </a:r>
            <a14:m>
              <m:oMath>
                <m:r>
                  <a:rPr xmlns:a="http://schemas.openxmlformats.org/drawingml/2006/main" sz="5300" i="1">
                    <a:solidFill>
                      <a:srgbClr val="59595B"/>
                    </a:solidFill>
                    <a:latin typeface="Cambria Math" panose="02040503050406030204" pitchFamily="18" charset="0"/>
                  </a:rPr>
                  <m:t>N</m:t>
                </m:r>
              </m:oMath>
            </a14:m>
            <a:r>
              <a:t> and </a:t>
            </a:r>
            <a14:m>
              <m:oMath>
                <m:r>
                  <a:rPr xmlns:a="http://schemas.openxmlformats.org/drawingml/2006/main" sz="5300" i="1">
                    <a:solidFill>
                      <a:srgbClr val="59595B"/>
                    </a:solidFill>
                    <a:latin typeface="Cambria Math" panose="02040503050406030204" pitchFamily="18" charset="0"/>
                  </a:rPr>
                  <m:t>∣</m:t>
                </m:r>
                <m:r>
                  <a:rPr xmlns:a="http://schemas.openxmlformats.org/drawingml/2006/main" sz="5300" i="1">
                    <a:solidFill>
                      <a:srgbClr val="59595B"/>
                    </a:solidFill>
                    <a:latin typeface="Cambria Math" panose="02040503050406030204" pitchFamily="18" charset="0"/>
                  </a:rPr>
                  <m:t>D</m:t>
                </m:r>
                <m:r>
                  <a:rPr xmlns:a="http://schemas.openxmlformats.org/drawingml/2006/main" sz="5300" i="1">
                    <a:solidFill>
                      <a:srgbClr val="59595B"/>
                    </a:solidFill>
                    <a:latin typeface="Cambria Math" panose="02040503050406030204" pitchFamily="18" charset="0"/>
                  </a:rPr>
                  <m:t>∣</m:t>
                </m:r>
              </m:oMath>
            </a14:m>
            <a:r>
              <a:t>to achieve optimal loss </a:t>
            </a:r>
            <a14:m>
              <m:oMath>
                <m:r>
                  <a:rPr xmlns:a="http://schemas.openxmlformats.org/drawingml/2006/main" sz="5300" i="1">
                    <a:solidFill>
                      <a:srgbClr val="59595B"/>
                    </a:solidFill>
                    <a:latin typeface="Cambria Math" panose="02040503050406030204" pitchFamily="18" charset="0"/>
                  </a:rPr>
                  <m:t>L</m:t>
                </m:r>
              </m:oMath>
            </a14:m>
            <a:r>
              <a:t>?</a:t>
            </a:r>
          </a:p>
        </p:txBody>
      </p:sp>
      <p:pic>
        <p:nvPicPr>
          <p:cNvPr id="322" name="Image" descr="Image"/>
          <p:cNvPicPr>
            <a:picLocks noChangeAspect="1"/>
          </p:cNvPicPr>
          <p:nvPr/>
        </p:nvPicPr>
        <p:blipFill>
          <a:blip r:embed="rId2">
            <a:extLst/>
          </a:blip>
          <a:stretch>
            <a:fillRect/>
          </a:stretch>
        </p:blipFill>
        <p:spPr>
          <a:xfrm>
            <a:off x="11064723" y="10985047"/>
            <a:ext cx="14045890" cy="8384059"/>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1_Office Theme">
  <a:themeElements>
    <a:clrScheme name="1_Office Theme">
      <a:dk1>
        <a:srgbClr val="59595B"/>
      </a:dk1>
      <a:lt1>
        <a:srgbClr val="1E4D2B"/>
      </a:lt1>
      <a:dk2>
        <a:srgbClr val="A7A7A7"/>
      </a:dk2>
      <a:lt2>
        <a:srgbClr val="535353"/>
      </a:lt2>
      <a:accent1>
        <a:srgbClr val="D9782C"/>
      </a:accent1>
      <a:accent2>
        <a:srgbClr val="C9D845"/>
      </a:accent2>
      <a:accent3>
        <a:srgbClr val="CC5430"/>
      </a:accent3>
      <a:accent4>
        <a:srgbClr val="105456"/>
      </a:accent4>
      <a:accent5>
        <a:srgbClr val="12A3B6"/>
      </a:accent5>
      <a:accent6>
        <a:srgbClr val="ECC530"/>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101600" dist="508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76200" cap="flat">
          <a:solidFill>
            <a:schemeClr val="accent1"/>
          </a:solidFill>
          <a:prstDash val="solid"/>
          <a:round/>
        </a:ln>
        <a:effectLst/>
        <a:sp3d/>
      </a:spPr>
      <a:bodyPr rot="0" spcFirstLastPara="1" vertOverflow="overflow" horzOverflow="overflow" vert="horz" wrap="square" lIns="137159" tIns="137159" rIns="137159" bIns="137159" numCol="1" spcCol="38100" rtlCol="0" anchor="ctr" upright="0">
        <a:spAutoFit/>
      </a:bodyPr>
      <a:lstStyle>
        <a:defPPr marL="0" marR="0" indent="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76200" cap="flat">
          <a:solidFill>
            <a:schemeClr val="accent1"/>
          </a:solidFill>
          <a:prstDash val="solid"/>
          <a:round/>
        </a:ln>
        <a:effectLst>
          <a:outerShdw sx="100000" sy="100000" kx="0" ky="0" algn="b" rotWithShape="0" blurRad="101600" dist="508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137159" tIns="137159" rIns="137159" bIns="137159" numCol="1" spcCol="38100" rtlCol="0" anchor="t" upright="0">
        <a:spAutoFit/>
      </a:bodyPr>
      <a:lstStyle>
        <a:defPPr marL="0" marR="0" indent="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D9782C"/>
      </a:accent1>
      <a:accent2>
        <a:srgbClr val="C9D845"/>
      </a:accent2>
      <a:accent3>
        <a:srgbClr val="CC5430"/>
      </a:accent3>
      <a:accent4>
        <a:srgbClr val="105456"/>
      </a:accent4>
      <a:accent5>
        <a:srgbClr val="12A3B6"/>
      </a:accent5>
      <a:accent6>
        <a:srgbClr val="ECC530"/>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101600" dist="508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76200" cap="flat">
          <a:solidFill>
            <a:schemeClr val="accent1"/>
          </a:solidFill>
          <a:prstDash val="solid"/>
          <a:round/>
        </a:ln>
        <a:effectLst/>
        <a:sp3d/>
      </a:spPr>
      <a:bodyPr rot="0" spcFirstLastPara="1" vertOverflow="overflow" horzOverflow="overflow" vert="horz" wrap="square" lIns="137159" tIns="137159" rIns="137159" bIns="137159" numCol="1" spcCol="38100" rtlCol="0" anchor="ctr" upright="0">
        <a:spAutoFit/>
      </a:bodyPr>
      <a:lstStyle>
        <a:defPPr marL="0" marR="0" indent="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76200" cap="flat">
          <a:solidFill>
            <a:schemeClr val="accent1"/>
          </a:solidFill>
          <a:prstDash val="solid"/>
          <a:round/>
        </a:ln>
        <a:effectLst>
          <a:outerShdw sx="100000" sy="100000" kx="0" ky="0" algn="b" rotWithShape="0" blurRad="101600" dist="508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137159" tIns="137159" rIns="137159" bIns="137159" numCol="1" spcCol="38100" rtlCol="0" anchor="t" upright="0">
        <a:spAutoFit/>
      </a:bodyPr>
      <a:lstStyle>
        <a:defPPr marL="0" marR="0" indent="0" algn="l" defTabSz="27432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59595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