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36576000" cy="2057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743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59595B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2743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59595B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2743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59595B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2743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59595B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2743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59595B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2743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59595B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2743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59595B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2743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59595B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2743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59595B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59595B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F0CE"/>
          </a:solidFill>
        </a:fill>
      </a:tcStyle>
    </a:wholeTbl>
    <a:band2H>
      <a:tcTxStyle b="def" i="def"/>
      <a:tcStyle>
        <a:tcBdr/>
        <a:fill>
          <a:solidFill>
            <a:srgbClr val="F5F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59595B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D5CB"/>
          </a:solidFill>
        </a:fill>
      </a:tcStyle>
    </a:wholeTbl>
    <a:band2H>
      <a:tcTxStyle b="def" i="def"/>
      <a:tcStyle>
        <a:tcBdr/>
        <a:fill>
          <a:solidFill>
            <a:srgbClr val="F8EB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59595B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FCC"/>
          </a:solidFill>
        </a:fill>
      </a:tcStyle>
    </a:wholeTbl>
    <a:band2H>
      <a:tcTxStyle b="def" i="def"/>
      <a:tcStyle>
        <a:tcBdr/>
        <a:fill>
          <a:solidFill>
            <a:srgbClr val="F6E9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59595B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EACC"/>
          </a:solidFill>
        </a:fill>
      </a:tcStyle>
    </a:wholeTbl>
    <a:band2H>
      <a:tcTxStyle b="def" i="def"/>
      <a:tcStyle>
        <a:tcBdr/>
        <a:fill>
          <a:solidFill>
            <a:srgbClr val="FBF5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59595B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59595B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52400" cap="flat">
              <a:solidFill>
                <a:srgbClr val="59595B"/>
              </a:solidFill>
              <a:prstDash val="solid"/>
              <a:round/>
            </a:ln>
          </a:top>
          <a:bottom>
            <a:ln w="76200" cap="flat">
              <a:solidFill>
                <a:srgbClr val="59595B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76200" cap="flat">
              <a:solidFill>
                <a:srgbClr val="59595B"/>
              </a:solidFill>
              <a:prstDash val="solid"/>
              <a:round/>
            </a:ln>
          </a:top>
          <a:bottom>
            <a:ln w="76200" cap="flat">
              <a:solidFill>
                <a:srgbClr val="59595B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59595B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B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B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5" name="Shape 2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743200" latinLnBrk="0">
      <a:defRPr sz="3600">
        <a:latin typeface="+mj-lt"/>
        <a:ea typeface="+mj-ea"/>
        <a:cs typeface="+mj-cs"/>
        <a:sym typeface="Calibri"/>
      </a:defRPr>
    </a:lvl1pPr>
    <a:lvl2pPr indent="228600" defTabSz="2743200" latinLnBrk="0">
      <a:defRPr sz="3600">
        <a:latin typeface="+mj-lt"/>
        <a:ea typeface="+mj-ea"/>
        <a:cs typeface="+mj-cs"/>
        <a:sym typeface="Calibri"/>
      </a:defRPr>
    </a:lvl2pPr>
    <a:lvl3pPr indent="457200" defTabSz="2743200" latinLnBrk="0">
      <a:defRPr sz="3600">
        <a:latin typeface="+mj-lt"/>
        <a:ea typeface="+mj-ea"/>
        <a:cs typeface="+mj-cs"/>
        <a:sym typeface="Calibri"/>
      </a:defRPr>
    </a:lvl3pPr>
    <a:lvl4pPr indent="685800" defTabSz="2743200" latinLnBrk="0">
      <a:defRPr sz="3600">
        <a:latin typeface="+mj-lt"/>
        <a:ea typeface="+mj-ea"/>
        <a:cs typeface="+mj-cs"/>
        <a:sym typeface="Calibri"/>
      </a:defRPr>
    </a:lvl4pPr>
    <a:lvl5pPr indent="914400" defTabSz="2743200" latinLnBrk="0">
      <a:defRPr sz="3600">
        <a:latin typeface="+mj-lt"/>
        <a:ea typeface="+mj-ea"/>
        <a:cs typeface="+mj-cs"/>
        <a:sym typeface="Calibri"/>
      </a:defRPr>
    </a:lvl5pPr>
    <a:lvl6pPr indent="1143000" defTabSz="2743200" latinLnBrk="0">
      <a:defRPr sz="3600">
        <a:latin typeface="+mj-lt"/>
        <a:ea typeface="+mj-ea"/>
        <a:cs typeface="+mj-cs"/>
        <a:sym typeface="Calibri"/>
      </a:defRPr>
    </a:lvl6pPr>
    <a:lvl7pPr indent="1371600" defTabSz="2743200" latinLnBrk="0">
      <a:defRPr sz="3600">
        <a:latin typeface="+mj-lt"/>
        <a:ea typeface="+mj-ea"/>
        <a:cs typeface="+mj-cs"/>
        <a:sym typeface="Calibri"/>
      </a:defRPr>
    </a:lvl7pPr>
    <a:lvl8pPr indent="1600200" defTabSz="2743200" latinLnBrk="0">
      <a:defRPr sz="3600">
        <a:latin typeface="+mj-lt"/>
        <a:ea typeface="+mj-ea"/>
        <a:cs typeface="+mj-cs"/>
        <a:sym typeface="Calibri"/>
      </a:defRPr>
    </a:lvl8pPr>
    <a:lvl9pPr indent="1828800" defTabSz="2743200" latinLnBrk="0">
      <a:defRPr sz="36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Shape 3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/>
            </a:lvl1pPr>
          </a:lstStyle>
          <a:p>
            <a:pPr/>
            <a:r>
              <a:t>Hello, my name is Mariah Bradford. I am an incoming PhD student from CSU, and I will be presenting work in collaboration with several other researchers from Colorado State University, Brandeis University, and the University of Colorado Boulder.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Green Dots CSU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0" t="29516" r="52955" b="10579"/>
          <a:stretch>
            <a:fillRect/>
          </a:stretch>
        </p:blipFill>
        <p:spPr>
          <a:xfrm>
            <a:off x="20689797" y="3"/>
            <a:ext cx="15886207" cy="2057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Body Level One…"/>
          <p:cNvSpPr txBox="1"/>
          <p:nvPr>
            <p:ph type="body" sz="half" idx="1" hasCustomPrompt="1"/>
          </p:nvPr>
        </p:nvSpPr>
        <p:spPr>
          <a:xfrm>
            <a:off x="1662552" y="7135310"/>
            <a:ext cx="33250907" cy="544225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1pPr>
            <a:lvl2pPr marL="0" indent="61733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2pPr>
            <a:lvl3pPr marL="0" indent="123468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3pPr>
            <a:lvl4pPr marL="0" indent="185202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4pPr>
            <a:lvl5pPr marL="0" indent="24693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5pPr>
          </a:lstStyle>
          <a:p>
            <a:pPr/>
            <a:r>
              <a:t>Title of Presentation Goes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" name="Text Placeholder 10"/>
          <p:cNvSpPr/>
          <p:nvPr>
            <p:ph type="body" sz="quarter" idx="21" hasCustomPrompt="1"/>
          </p:nvPr>
        </p:nvSpPr>
        <p:spPr>
          <a:xfrm>
            <a:off x="1662548" y="14212884"/>
            <a:ext cx="33250905" cy="126457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Subheadline, name or date goes here</a:t>
            </a:r>
          </a:p>
        </p:txBody>
      </p:sp>
      <p:sp>
        <p:nvSpPr>
          <p:cNvPr id="19" name="Straight Connector 2"/>
          <p:cNvSpPr/>
          <p:nvPr/>
        </p:nvSpPr>
        <p:spPr>
          <a:xfrm>
            <a:off x="1930613" y="13558835"/>
            <a:ext cx="2411995" cy="1"/>
          </a:xfrm>
          <a:prstGeom prst="line">
            <a:avLst/>
          </a:prstGeom>
          <a:ln w="76200">
            <a:solidFill>
              <a:srgbClr val="C8C371"/>
            </a:solidFill>
          </a:ln>
        </p:spPr>
        <p:txBody>
          <a:bodyPr lIns="137159" tIns="137159" rIns="137159" bIns="137159"/>
          <a:lstStyle/>
          <a:p>
            <a:pPr/>
          </a:p>
        </p:txBody>
      </p:sp>
      <p:pic>
        <p:nvPicPr>
          <p:cNvPr id="2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14979" y="17825211"/>
            <a:ext cx="9318814" cy="208435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ection Header Goes Here"/>
          <p:cNvSpPr txBox="1"/>
          <p:nvPr>
            <p:ph type="title" hasCustomPrompt="1"/>
          </p:nvPr>
        </p:nvSpPr>
        <p:spPr>
          <a:xfrm>
            <a:off x="9119988" y="7344795"/>
            <a:ext cx="25793471" cy="2753833"/>
          </a:xfrm>
          <a:prstGeom prst="rect">
            <a:avLst/>
          </a:prstGeom>
        </p:spPr>
        <p:txBody>
          <a:bodyPr/>
          <a:lstStyle/>
          <a:p>
            <a:pPr/>
            <a:r>
              <a:t>Section Header Goes Here</a:t>
            </a:r>
          </a:p>
        </p:txBody>
      </p:sp>
      <p:sp>
        <p:nvSpPr>
          <p:cNvPr id="114" name="Body Level One…"/>
          <p:cNvSpPr txBox="1"/>
          <p:nvPr>
            <p:ph type="body" sz="quarter" idx="1" hasCustomPrompt="1"/>
          </p:nvPr>
        </p:nvSpPr>
        <p:spPr>
          <a:xfrm>
            <a:off x="9119988" y="11599403"/>
            <a:ext cx="25793471" cy="135287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pPr/>
            <a:r>
              <a:t>Section subhead goes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1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79830" t="28562" r="0" b="11533"/>
          <a:stretch>
            <a:fillRect/>
          </a:stretch>
        </p:blipFill>
        <p:spPr>
          <a:xfrm>
            <a:off x="0" y="3"/>
            <a:ext cx="6810706" cy="2057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“Quote Goes Here.”"/>
          <p:cNvSpPr txBox="1"/>
          <p:nvPr>
            <p:ph type="title" hasCustomPrompt="1"/>
          </p:nvPr>
        </p:nvSpPr>
        <p:spPr>
          <a:xfrm>
            <a:off x="5391267" y="7372187"/>
            <a:ext cx="25793471" cy="275383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“Quote Goes Here.”</a:t>
            </a:r>
          </a:p>
        </p:txBody>
      </p:sp>
      <p:pic>
        <p:nvPicPr>
          <p:cNvPr id="12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0" t="28562" r="1" b="57447"/>
          <a:stretch>
            <a:fillRect/>
          </a:stretch>
        </p:blipFill>
        <p:spPr>
          <a:xfrm>
            <a:off x="730976" y="15974686"/>
            <a:ext cx="35043579" cy="4986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ody Level One…"/>
          <p:cNvSpPr txBox="1"/>
          <p:nvPr>
            <p:ph type="body" sz="quarter" idx="1" hasCustomPrompt="1"/>
          </p:nvPr>
        </p:nvSpPr>
        <p:spPr>
          <a:xfrm>
            <a:off x="1966631" y="7223486"/>
            <a:ext cx="9541732" cy="166199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>
              <a:buSzTx/>
              <a:buFontTx/>
              <a:buNone/>
              <a:defRPr sz="6000">
                <a:solidFill>
                  <a:srgbClr val="FFFFFF"/>
                </a:solidFill>
              </a:defRPr>
            </a:lvl1pPr>
            <a:lvl2pPr marL="2270935" indent="-1653595" algn="ctr">
              <a:buFontTx/>
              <a:defRPr sz="6000">
                <a:solidFill>
                  <a:srgbClr val="FFFFFF"/>
                </a:solidFill>
              </a:defRPr>
            </a:lvl2pPr>
            <a:lvl3pPr marL="2557554" indent="-1322871" algn="ctr">
              <a:buFontTx/>
              <a:defRPr sz="6000">
                <a:solidFill>
                  <a:srgbClr val="FFFFFF"/>
                </a:solidFill>
              </a:defRPr>
            </a:lvl3pPr>
            <a:lvl4pPr marL="3174894" indent="-1322871" algn="ctr">
              <a:buFontTx/>
              <a:defRPr sz="6000">
                <a:solidFill>
                  <a:srgbClr val="FFFFFF"/>
                </a:solidFill>
              </a:defRPr>
            </a:lvl4pPr>
            <a:lvl5pPr marL="3792236" indent="-1322871" algn="ctr">
              <a:buFontTx/>
              <a:defRPr sz="6000">
                <a:solidFill>
                  <a:srgbClr val="FFFFFF"/>
                </a:solidFill>
              </a:defRPr>
            </a:lvl5pPr>
          </a:lstStyle>
          <a:p>
            <a:pPr/>
            <a:r>
              <a:t>Text Goes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136" name="Group 5"/>
          <p:cNvGrpSpPr/>
          <p:nvPr/>
        </p:nvGrpSpPr>
        <p:grpSpPr>
          <a:xfrm>
            <a:off x="-2" y="17991391"/>
            <a:ext cx="36576004" cy="1633615"/>
            <a:chOff x="0" y="0"/>
            <a:chExt cx="36576002" cy="1633613"/>
          </a:xfrm>
        </p:grpSpPr>
        <p:pic>
          <p:nvPicPr>
            <p:cNvPr id="133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102155"/>
              <a:ext cx="17073321" cy="1429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Picture 10" descr="Picture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0800000">
              <a:off x="19502680" y="102155"/>
              <a:ext cx="17073322" cy="1429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Picture 12" descr="Picture 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471194" y="0"/>
              <a:ext cx="1633614" cy="1633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Text Placeholder 24"/>
          <p:cNvSpPr/>
          <p:nvPr>
            <p:ph type="body" sz="quarter" idx="21" hasCustomPrompt="1"/>
          </p:nvPr>
        </p:nvSpPr>
        <p:spPr>
          <a:xfrm>
            <a:off x="13517136" y="7223486"/>
            <a:ext cx="9541731" cy="166199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>
              <a:buSzTx/>
              <a:buFontTx/>
              <a:buNone/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Text Goes Here</a:t>
            </a:r>
          </a:p>
        </p:txBody>
      </p:sp>
      <p:sp>
        <p:nvSpPr>
          <p:cNvPr id="138" name="Text Placeholder 24"/>
          <p:cNvSpPr/>
          <p:nvPr>
            <p:ph type="body" sz="quarter" idx="22" hasCustomPrompt="1"/>
          </p:nvPr>
        </p:nvSpPr>
        <p:spPr>
          <a:xfrm>
            <a:off x="25067637" y="7223486"/>
            <a:ext cx="9541732" cy="166199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>
              <a:buSzTx/>
              <a:buFontTx/>
              <a:buNone/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Text Goes Here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icture Placeholder 2"/>
          <p:cNvSpPr/>
          <p:nvPr>
            <p:ph type="pic" idx="21"/>
          </p:nvPr>
        </p:nvSpPr>
        <p:spPr>
          <a:xfrm>
            <a:off x="0" y="0"/>
            <a:ext cx="24204704" cy="20574000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7" name="Rectangle 1"/>
          <p:cNvSpPr/>
          <p:nvPr/>
        </p:nvSpPr>
        <p:spPr>
          <a:xfrm>
            <a:off x="24204703" y="0"/>
            <a:ext cx="12371296" cy="20574000"/>
          </a:xfrm>
          <a:prstGeom prst="rect">
            <a:avLst/>
          </a:prstGeom>
          <a:solidFill>
            <a:srgbClr val="1E4D2B"/>
          </a:solidFill>
          <a:ln w="12700">
            <a:miter lim="400000"/>
          </a:ln>
        </p:spPr>
        <p:txBody>
          <a:bodyPr lIns="137159" tIns="137159" rIns="137159" bIns="137159" anchor="ctr"/>
          <a:lstStyle/>
          <a:p>
            <a:pPr algn="ctr">
              <a:defRPr sz="4400">
                <a:solidFill>
                  <a:srgbClr val="FFFFFF"/>
                </a:solidFill>
              </a:defRPr>
            </a:pPr>
          </a:p>
        </p:txBody>
      </p:sp>
      <p:sp>
        <p:nvSpPr>
          <p:cNvPr id="148" name="Copy Goes Here"/>
          <p:cNvSpPr txBox="1"/>
          <p:nvPr>
            <p:ph type="title" hasCustomPrompt="1"/>
          </p:nvPr>
        </p:nvSpPr>
        <p:spPr>
          <a:xfrm>
            <a:off x="25307363" y="7486767"/>
            <a:ext cx="10165978" cy="1449255"/>
          </a:xfrm>
          <a:prstGeom prst="rect">
            <a:avLst/>
          </a:prstGeom>
        </p:spPr>
        <p:txBody>
          <a:bodyPr lIns="152787" tIns="152787" rIns="152787" bIns="152787"/>
          <a:lstStyle>
            <a:lvl1pPr algn="ctr">
              <a:defRPr sz="7200">
                <a:solidFill>
                  <a:srgbClr val="FFFFFF"/>
                </a:solidFill>
              </a:defRPr>
            </a:lvl1pPr>
          </a:lstStyle>
          <a:p>
            <a:pPr/>
            <a:r>
              <a:t>Copy Goes Here</a:t>
            </a:r>
          </a:p>
        </p:txBody>
      </p:sp>
      <p:sp>
        <p:nvSpPr>
          <p:cNvPr id="149" name="Body Level One…"/>
          <p:cNvSpPr txBox="1"/>
          <p:nvPr>
            <p:ph type="body" sz="quarter" idx="1" hasCustomPrompt="1"/>
          </p:nvPr>
        </p:nvSpPr>
        <p:spPr>
          <a:xfrm>
            <a:off x="25307363" y="10287000"/>
            <a:ext cx="10165978" cy="132474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lnSpc>
                <a:spcPct val="114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algn="ctr">
              <a:lnSpc>
                <a:spcPct val="114000"/>
              </a:lnSpc>
              <a:buFontTx/>
              <a:defRPr>
                <a:solidFill>
                  <a:srgbClr val="FFFFFF"/>
                </a:solidFill>
              </a:defRPr>
            </a:lvl2pPr>
            <a:lvl3pPr algn="ctr">
              <a:lnSpc>
                <a:spcPct val="114000"/>
              </a:lnSpc>
              <a:buFontTx/>
              <a:defRPr>
                <a:solidFill>
                  <a:srgbClr val="FFFFFF"/>
                </a:solidFill>
              </a:defRPr>
            </a:lvl3pPr>
            <a:lvl4pPr algn="ctr">
              <a:lnSpc>
                <a:spcPct val="114000"/>
              </a:lnSpc>
              <a:buFontTx/>
              <a:defRPr>
                <a:solidFill>
                  <a:srgbClr val="FFFFFF"/>
                </a:solidFill>
              </a:defRPr>
            </a:lvl4pPr>
            <a:lvl5pPr algn="ctr">
              <a:lnSpc>
                <a:spcPct val="114000"/>
              </a:lnSpc>
              <a:buFontTx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Supporting text goes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32862" y="18392232"/>
            <a:ext cx="1294264" cy="129426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Headline Copy Goes Here"/>
          <p:cNvSpPr txBox="1"/>
          <p:nvPr>
            <p:ph type="title" hasCustomPrompt="1"/>
          </p:nvPr>
        </p:nvSpPr>
        <p:spPr>
          <a:xfrm>
            <a:off x="1645797" y="2600636"/>
            <a:ext cx="12871072" cy="4953664"/>
          </a:xfrm>
          <a:prstGeom prst="rect">
            <a:avLst/>
          </a:prstGeom>
        </p:spPr>
        <p:txBody>
          <a:bodyPr anchor="t"/>
          <a:lstStyle/>
          <a:p>
            <a:pPr/>
            <a:r>
              <a:t>Headline Copy Goes Here</a:t>
            </a:r>
          </a:p>
        </p:txBody>
      </p:sp>
      <p:sp>
        <p:nvSpPr>
          <p:cNvPr id="159" name="Body Level One…"/>
          <p:cNvSpPr txBox="1"/>
          <p:nvPr>
            <p:ph type="body" sz="quarter" idx="1"/>
          </p:nvPr>
        </p:nvSpPr>
        <p:spPr>
          <a:xfrm>
            <a:off x="1645797" y="8079516"/>
            <a:ext cx="12871068" cy="523039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Picture Placeholder 9"/>
          <p:cNvSpPr/>
          <p:nvPr>
            <p:ph type="pic" idx="21"/>
          </p:nvPr>
        </p:nvSpPr>
        <p:spPr>
          <a:xfrm>
            <a:off x="16162658" y="0"/>
            <a:ext cx="20413341" cy="20574000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Headline Copy Goes Here"/>
          <p:cNvSpPr txBox="1"/>
          <p:nvPr>
            <p:ph type="title" hasCustomPrompt="1"/>
          </p:nvPr>
        </p:nvSpPr>
        <p:spPr>
          <a:xfrm>
            <a:off x="22059141" y="2600636"/>
            <a:ext cx="12871073" cy="4953664"/>
          </a:xfrm>
          <a:prstGeom prst="rect">
            <a:avLst/>
          </a:prstGeom>
        </p:spPr>
        <p:txBody>
          <a:bodyPr anchor="t"/>
          <a:lstStyle/>
          <a:p>
            <a:pPr/>
            <a:r>
              <a:t>Headline Copy Goes Here</a:t>
            </a:r>
          </a:p>
        </p:txBody>
      </p:sp>
      <p:sp>
        <p:nvSpPr>
          <p:cNvPr id="169" name="Body Level One…"/>
          <p:cNvSpPr txBox="1"/>
          <p:nvPr>
            <p:ph type="body" sz="quarter" idx="1"/>
          </p:nvPr>
        </p:nvSpPr>
        <p:spPr>
          <a:xfrm>
            <a:off x="22059137" y="8079516"/>
            <a:ext cx="12871069" cy="523039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Picture Placeholder 9"/>
          <p:cNvSpPr/>
          <p:nvPr>
            <p:ph type="pic" idx="21"/>
          </p:nvPr>
        </p:nvSpPr>
        <p:spPr>
          <a:xfrm>
            <a:off x="6" y="0"/>
            <a:ext cx="20413341" cy="20574000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icture Placeholder 2"/>
          <p:cNvSpPr/>
          <p:nvPr>
            <p:ph type="pic" idx="21"/>
          </p:nvPr>
        </p:nvSpPr>
        <p:spPr>
          <a:xfrm>
            <a:off x="0" y="0"/>
            <a:ext cx="36576000" cy="16943295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9" name="Headline Copy Here"/>
          <p:cNvSpPr txBox="1"/>
          <p:nvPr>
            <p:ph type="title" hasCustomPrompt="1"/>
          </p:nvPr>
        </p:nvSpPr>
        <p:spPr>
          <a:xfrm>
            <a:off x="1059947" y="17615391"/>
            <a:ext cx="34456106" cy="2099434"/>
          </a:xfrm>
          <a:prstGeom prst="rect">
            <a:avLst/>
          </a:prstGeom>
        </p:spPr>
        <p:txBody>
          <a:bodyPr lIns="152787" tIns="152787" rIns="152787" bIns="152787" anchor="t"/>
          <a:lstStyle>
            <a:lvl1pPr>
              <a:defRPr sz="11200"/>
            </a:lvl1pPr>
          </a:lstStyle>
          <a:p>
            <a:pPr/>
            <a:r>
              <a:t>Headline Copy Here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icture Placeholder 3"/>
          <p:cNvSpPr/>
          <p:nvPr>
            <p:ph type="pic" idx="21"/>
          </p:nvPr>
        </p:nvSpPr>
        <p:spPr>
          <a:xfrm>
            <a:off x="0" y="0"/>
            <a:ext cx="36576000" cy="20574000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Text"/>
          <p:cNvSpPr txBox="1"/>
          <p:nvPr>
            <p:ph type="title"/>
          </p:nvPr>
        </p:nvSpPr>
        <p:spPr>
          <a:xfrm>
            <a:off x="24220667" y="6134796"/>
            <a:ext cx="10692790" cy="3442494"/>
          </a:xfrm>
          <a:prstGeom prst="rect">
            <a:avLst/>
          </a:prstGeom>
        </p:spPr>
        <p:txBody>
          <a:bodyPr lIns="152787" tIns="152787" rIns="152787" bIns="152787" anchor="t"/>
          <a:lstStyle>
            <a:lvl1pPr>
              <a:defRPr sz="9600"/>
            </a:lvl1pPr>
          </a:lstStyle>
          <a:p>
            <a:pPr/>
            <a:r>
              <a:t>Title Text</a:t>
            </a:r>
          </a:p>
        </p:txBody>
      </p:sp>
      <p:sp>
        <p:nvSpPr>
          <p:cNvPr id="196" name="Body Level One…"/>
          <p:cNvSpPr txBox="1"/>
          <p:nvPr>
            <p:ph type="body" sz="quarter" idx="1"/>
          </p:nvPr>
        </p:nvSpPr>
        <p:spPr>
          <a:xfrm>
            <a:off x="24220667" y="9872243"/>
            <a:ext cx="10692790" cy="131997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lnSpc>
                <a:spcPct val="114000"/>
              </a:lnSpc>
              <a:buSzTx/>
              <a:buFontTx/>
              <a:buNone/>
            </a:lvl1pPr>
            <a:lvl2pPr>
              <a:lnSpc>
                <a:spcPct val="114000"/>
              </a:lnSpc>
              <a:buFontTx/>
            </a:lvl2pPr>
            <a:lvl3pPr>
              <a:lnSpc>
                <a:spcPct val="114000"/>
              </a:lnSpc>
              <a:buFontTx/>
            </a:lvl3pPr>
            <a:lvl4pPr>
              <a:lnSpc>
                <a:spcPct val="114000"/>
              </a:lnSpc>
              <a:buFontTx/>
            </a:lvl4pPr>
            <a:lvl5pPr>
              <a:lnSpc>
                <a:spcPct val="114000"/>
              </a:lnSpc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01" name="Group 4"/>
          <p:cNvGrpSpPr/>
          <p:nvPr/>
        </p:nvGrpSpPr>
        <p:grpSpPr>
          <a:xfrm>
            <a:off x="-2" y="19515046"/>
            <a:ext cx="36576007" cy="1058962"/>
            <a:chOff x="-1" y="0"/>
            <a:chExt cx="36576006" cy="1058961"/>
          </a:xfrm>
        </p:grpSpPr>
        <p:sp>
          <p:nvSpPr>
            <p:cNvPr id="197" name="Rectangle 5"/>
            <p:cNvSpPr/>
            <p:nvPr/>
          </p:nvSpPr>
          <p:spPr>
            <a:xfrm>
              <a:off x="-2" y="-1"/>
              <a:ext cx="36576007" cy="1058954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137159" tIns="137159" rIns="137159" bIns="13715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98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3032" y="2"/>
              <a:ext cx="4734417" cy="1058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9" name="Rectangle 7"/>
            <p:cNvSpPr/>
            <p:nvPr/>
          </p:nvSpPr>
          <p:spPr>
            <a:xfrm>
              <a:off x="-2" y="2"/>
              <a:ext cx="36576007" cy="1058953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137159" tIns="137159" rIns="137159" bIns="13715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0" name="Picture 8" descr="Pictur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3032" y="5"/>
              <a:ext cx="4734417" cy="1058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Green Dots UnitID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0" t="29516" r="52955" b="10579"/>
          <a:stretch>
            <a:fillRect/>
          </a:stretch>
        </p:blipFill>
        <p:spPr>
          <a:xfrm>
            <a:off x="20689797" y="3"/>
            <a:ext cx="15886207" cy="20574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Body Level One…"/>
          <p:cNvSpPr txBox="1"/>
          <p:nvPr>
            <p:ph type="body" sz="half" idx="1" hasCustomPrompt="1"/>
          </p:nvPr>
        </p:nvSpPr>
        <p:spPr>
          <a:xfrm>
            <a:off x="1662552" y="7135310"/>
            <a:ext cx="33250907" cy="544225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1pPr>
            <a:lvl2pPr marL="0" indent="61733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2pPr>
            <a:lvl3pPr marL="0" indent="123468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3pPr>
            <a:lvl4pPr marL="0" indent="185202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4pPr>
            <a:lvl5pPr marL="0" indent="24693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5pPr>
          </a:lstStyle>
          <a:p>
            <a:pPr/>
            <a:r>
              <a:t>Title of Presentation Goes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0" name="Text Placeholder 10"/>
          <p:cNvSpPr/>
          <p:nvPr>
            <p:ph type="body" sz="quarter" idx="21" hasCustomPrompt="1"/>
          </p:nvPr>
        </p:nvSpPr>
        <p:spPr>
          <a:xfrm>
            <a:off x="1662548" y="14212884"/>
            <a:ext cx="33250905" cy="126457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Subheadline, name or date goes here</a:t>
            </a:r>
          </a:p>
        </p:txBody>
      </p:sp>
      <p:sp>
        <p:nvSpPr>
          <p:cNvPr id="31" name="Straight Connector 2"/>
          <p:cNvSpPr/>
          <p:nvPr/>
        </p:nvSpPr>
        <p:spPr>
          <a:xfrm>
            <a:off x="1930613" y="13558835"/>
            <a:ext cx="2411995" cy="1"/>
          </a:xfrm>
          <a:prstGeom prst="line">
            <a:avLst/>
          </a:prstGeom>
          <a:ln w="76200">
            <a:solidFill>
              <a:srgbClr val="C8C371"/>
            </a:solidFill>
          </a:ln>
        </p:spPr>
        <p:txBody>
          <a:bodyPr lIns="137159" tIns="137159" rIns="137159" bIns="137159"/>
          <a:lstStyle/>
          <a:p>
            <a:pPr/>
          </a:p>
        </p:txBody>
      </p:sp>
      <p:sp>
        <p:nvSpPr>
          <p:cNvPr id="32" name="Picture Placeholder 4"/>
          <p:cNvSpPr/>
          <p:nvPr>
            <p:ph type="pic" sz="quarter" idx="22"/>
          </p:nvPr>
        </p:nvSpPr>
        <p:spPr>
          <a:xfrm>
            <a:off x="26435332" y="18184055"/>
            <a:ext cx="8478114" cy="1355464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4"/>
          <p:cNvGrpSpPr/>
          <p:nvPr/>
        </p:nvGrpSpPr>
        <p:grpSpPr>
          <a:xfrm>
            <a:off x="-2" y="19515046"/>
            <a:ext cx="36576007" cy="1058962"/>
            <a:chOff x="-1" y="0"/>
            <a:chExt cx="36576006" cy="1058961"/>
          </a:xfrm>
        </p:grpSpPr>
        <p:sp>
          <p:nvSpPr>
            <p:cNvPr id="216" name="Rectangle 5"/>
            <p:cNvSpPr/>
            <p:nvPr/>
          </p:nvSpPr>
          <p:spPr>
            <a:xfrm>
              <a:off x="-2" y="-1"/>
              <a:ext cx="36576007" cy="1058954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137159" tIns="137159" rIns="137159" bIns="13715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17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3032" y="2"/>
              <a:ext cx="4734417" cy="1058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8" name="Rectangle 7"/>
            <p:cNvSpPr/>
            <p:nvPr/>
          </p:nvSpPr>
          <p:spPr>
            <a:xfrm>
              <a:off x="-2" y="2"/>
              <a:ext cx="36576007" cy="1058953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137159" tIns="137159" rIns="137159" bIns="13715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19" name="Picture 8" descr="Pictur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3032" y="5"/>
              <a:ext cx="4734417" cy="1058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Green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losing Green Dots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1"/>
          <p:cNvSpPr txBox="1"/>
          <p:nvPr/>
        </p:nvSpPr>
        <p:spPr>
          <a:xfrm>
            <a:off x="1930613" y="11355957"/>
            <a:ext cx="33250908" cy="26925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2046" tIns="242046" rIns="242046" bIns="242046" anchor="b">
            <a:spAutoFit/>
          </a:bodyPr>
          <a:lstStyle>
            <a:lvl1pPr defTabSz="1527876">
              <a:defRPr sz="15600">
                <a:solidFill>
                  <a:srgbClr val="FFFFFF"/>
                </a:solidFill>
              </a:defRPr>
            </a:lvl1pPr>
          </a:lstStyle>
          <a:p>
            <a:pPr/>
            <a:r>
              <a:t>Thank you!</a:t>
            </a:r>
          </a:p>
        </p:txBody>
      </p:sp>
      <p:pic>
        <p:nvPicPr>
          <p:cNvPr id="23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6239" r="31394" b="0"/>
          <a:stretch>
            <a:fillRect/>
          </a:stretch>
        </p:blipFill>
        <p:spPr>
          <a:xfrm>
            <a:off x="22253007" y="0"/>
            <a:ext cx="14322993" cy="20028204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traight Connector 12"/>
          <p:cNvSpPr/>
          <p:nvPr/>
        </p:nvSpPr>
        <p:spPr>
          <a:xfrm>
            <a:off x="2334026" y="15715002"/>
            <a:ext cx="2411995" cy="1"/>
          </a:xfrm>
          <a:prstGeom prst="line">
            <a:avLst/>
          </a:prstGeom>
          <a:ln w="76200">
            <a:solidFill>
              <a:srgbClr val="C8C371"/>
            </a:solidFill>
          </a:ln>
        </p:spPr>
        <p:txBody>
          <a:bodyPr lIns="137159" tIns="137159" rIns="137159" bIns="137159"/>
          <a:lstStyle/>
          <a:p>
            <a:pPr/>
          </a:p>
        </p:txBody>
      </p:sp>
      <p:pic>
        <p:nvPicPr>
          <p:cNvPr id="23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1809" y="16731899"/>
            <a:ext cx="9318815" cy="2084359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losing Green Ram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1"/>
          <p:cNvSpPr txBox="1"/>
          <p:nvPr/>
        </p:nvSpPr>
        <p:spPr>
          <a:xfrm>
            <a:off x="1930613" y="11355957"/>
            <a:ext cx="33250908" cy="26925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2046" tIns="242046" rIns="242046" bIns="242046" anchor="b">
            <a:spAutoFit/>
          </a:bodyPr>
          <a:lstStyle>
            <a:lvl1pPr defTabSz="1527876">
              <a:defRPr sz="15600">
                <a:solidFill>
                  <a:srgbClr val="FFFFFF"/>
                </a:solidFill>
              </a:defRPr>
            </a:lvl1pPr>
          </a:lstStyle>
          <a:p>
            <a:pPr/>
            <a:r>
              <a:t>Thank you</a:t>
            </a:r>
          </a:p>
        </p:txBody>
      </p:sp>
      <p:sp>
        <p:nvSpPr>
          <p:cNvPr id="247" name="Straight Connector 12"/>
          <p:cNvSpPr/>
          <p:nvPr/>
        </p:nvSpPr>
        <p:spPr>
          <a:xfrm>
            <a:off x="2334026" y="15715002"/>
            <a:ext cx="2411995" cy="1"/>
          </a:xfrm>
          <a:prstGeom prst="line">
            <a:avLst/>
          </a:prstGeom>
          <a:ln w="76200">
            <a:solidFill>
              <a:srgbClr val="C8C371"/>
            </a:solidFill>
          </a:ln>
        </p:spPr>
        <p:txBody>
          <a:bodyPr lIns="137159" tIns="137159" rIns="137159" bIns="137159"/>
          <a:lstStyle/>
          <a:p>
            <a:pPr/>
          </a:p>
        </p:txBody>
      </p:sp>
      <p:pic>
        <p:nvPicPr>
          <p:cNvPr id="24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809" y="16731899"/>
            <a:ext cx="9318815" cy="2084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3">
            <a:alphaModFix amt="8000"/>
            <a:extLst/>
          </a:blip>
          <a:srcRect l="0" t="14710" r="30638" b="6932"/>
          <a:stretch>
            <a:fillRect/>
          </a:stretch>
        </p:blipFill>
        <p:spPr>
          <a:xfrm>
            <a:off x="18364010" y="-3"/>
            <a:ext cx="18211990" cy="20574004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1"/>
          <p:cNvSpPr txBox="1"/>
          <p:nvPr/>
        </p:nvSpPr>
        <p:spPr>
          <a:xfrm>
            <a:off x="1930613" y="11354828"/>
            <a:ext cx="33250908" cy="26925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2046" tIns="242046" rIns="242046" bIns="242046" anchor="b">
            <a:spAutoFit/>
          </a:bodyPr>
          <a:lstStyle>
            <a:lvl1pPr defTabSz="1527876">
              <a:defRPr sz="15600">
                <a:solidFill>
                  <a:srgbClr val="1E4D2B"/>
                </a:solidFill>
              </a:defRPr>
            </a:lvl1pPr>
          </a:lstStyle>
          <a:p>
            <a:pPr/>
            <a:r>
              <a:t>Thank you</a:t>
            </a:r>
          </a:p>
        </p:txBody>
      </p:sp>
      <p:sp>
        <p:nvSpPr>
          <p:cNvPr id="258" name="Straight Connector 5"/>
          <p:cNvSpPr/>
          <p:nvPr/>
        </p:nvSpPr>
        <p:spPr>
          <a:xfrm>
            <a:off x="2334026" y="15713871"/>
            <a:ext cx="2411995" cy="1"/>
          </a:xfrm>
          <a:prstGeom prst="line">
            <a:avLst/>
          </a:prstGeom>
          <a:ln w="76200">
            <a:solidFill>
              <a:srgbClr val="C8C371"/>
            </a:solidFill>
          </a:ln>
        </p:spPr>
        <p:txBody>
          <a:bodyPr lIns="137159" tIns="137159" rIns="137159" bIns="137159"/>
          <a:lstStyle/>
          <a:p>
            <a:pPr/>
          </a:p>
        </p:txBody>
      </p:sp>
      <p:pic>
        <p:nvPicPr>
          <p:cNvPr id="25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809" y="16731902"/>
            <a:ext cx="9318815" cy="208435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roup 5"/>
          <p:cNvGrpSpPr/>
          <p:nvPr/>
        </p:nvGrpSpPr>
        <p:grpSpPr>
          <a:xfrm>
            <a:off x="-6" y="19515043"/>
            <a:ext cx="36576010" cy="1058971"/>
            <a:chOff x="-2" y="-2"/>
            <a:chExt cx="36576009" cy="1058969"/>
          </a:xfrm>
        </p:grpSpPr>
        <p:sp>
          <p:nvSpPr>
            <p:cNvPr id="267" name="Rectangle 6"/>
            <p:cNvSpPr/>
            <p:nvPr/>
          </p:nvSpPr>
          <p:spPr>
            <a:xfrm>
              <a:off x="-3" y="-3"/>
              <a:ext cx="36576010" cy="1058958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137156" tIns="137156" rIns="137156" bIns="137156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68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3032" y="0"/>
              <a:ext cx="4734418" cy="1058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9" name="Rectangle 8"/>
            <p:cNvSpPr/>
            <p:nvPr/>
          </p:nvSpPr>
          <p:spPr>
            <a:xfrm>
              <a:off x="-3" y="0"/>
              <a:ext cx="36576010" cy="1058958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137156" tIns="137156" rIns="137156" bIns="137156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70" name="Picture 9" descr="Pictur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3032" y="3"/>
              <a:ext cx="4734418" cy="1058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2" name="Headline Copy Goes Here"/>
          <p:cNvSpPr txBox="1"/>
          <p:nvPr>
            <p:ph type="title" hasCustomPrompt="1"/>
          </p:nvPr>
        </p:nvSpPr>
        <p:spPr>
          <a:xfrm>
            <a:off x="1662552" y="2330961"/>
            <a:ext cx="33250907" cy="2753836"/>
          </a:xfrm>
          <a:prstGeom prst="rect">
            <a:avLst/>
          </a:prstGeom>
        </p:spPr>
        <p:txBody>
          <a:bodyPr lIns="274317" tIns="274317" rIns="274317" bIns="274317"/>
          <a:lstStyle/>
          <a:p>
            <a:pPr/>
            <a:r>
              <a:t>Headline Copy Goes Here</a:t>
            </a:r>
          </a:p>
        </p:txBody>
      </p:sp>
      <p:sp>
        <p:nvSpPr>
          <p:cNvPr id="273" name="Body Level One…"/>
          <p:cNvSpPr txBox="1"/>
          <p:nvPr>
            <p:ph type="body" sz="half" idx="1"/>
          </p:nvPr>
        </p:nvSpPr>
        <p:spPr>
          <a:xfrm>
            <a:off x="1662552" y="6585573"/>
            <a:ext cx="33250907" cy="5335288"/>
          </a:xfrm>
          <a:prstGeom prst="rect">
            <a:avLst/>
          </a:prstGeom>
        </p:spPr>
        <p:txBody>
          <a:bodyPr lIns="274317" tIns="274317" rIns="274317" bIns="274317">
            <a:normAutofit fontScale="100000" lnSpcReduction="0"/>
          </a:bodyPr>
          <a:lstStyle>
            <a:lvl1pPr marL="1358148" indent="-1358148"/>
            <a:lvl2pPr marL="1829973" indent="-1212634"/>
            <a:lvl3pPr marL="2204786" indent="-970103"/>
            <a:lvl4pPr marL="2822126" indent="-970103"/>
            <a:lvl5pPr marL="3439468" indent="-970103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lide Number"/>
          <p:cNvSpPr txBox="1"/>
          <p:nvPr>
            <p:ph type="sldNum" sz="quarter" idx="2"/>
          </p:nvPr>
        </p:nvSpPr>
        <p:spPr>
          <a:xfrm>
            <a:off x="25417240" y="18672673"/>
            <a:ext cx="795560" cy="792757"/>
          </a:xfrm>
          <a:prstGeom prst="rect">
            <a:avLst/>
          </a:prstGeom>
        </p:spPr>
        <p:txBody>
          <a:bodyPr lIns="137156" tIns="137156" rIns="137156" bIns="137156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oup 5"/>
          <p:cNvGrpSpPr/>
          <p:nvPr/>
        </p:nvGrpSpPr>
        <p:grpSpPr>
          <a:xfrm>
            <a:off x="-2" y="19515045"/>
            <a:ext cx="36576007" cy="1058965"/>
            <a:chOff x="0" y="-1"/>
            <a:chExt cx="36576006" cy="1058964"/>
          </a:xfrm>
        </p:grpSpPr>
        <p:sp>
          <p:nvSpPr>
            <p:cNvPr id="281" name="Rectangle 6"/>
            <p:cNvSpPr/>
            <p:nvPr/>
          </p:nvSpPr>
          <p:spPr>
            <a:xfrm>
              <a:off x="0" y="-2"/>
              <a:ext cx="36576007" cy="1058957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137158" tIns="137158" rIns="137158" bIns="137158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82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3034" y="1"/>
              <a:ext cx="4734418" cy="105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3" name="Rectangle 8"/>
            <p:cNvSpPr/>
            <p:nvPr/>
          </p:nvSpPr>
          <p:spPr>
            <a:xfrm>
              <a:off x="0" y="2"/>
              <a:ext cx="36576007" cy="1058955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137158" tIns="137158" rIns="137158" bIns="137158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84" name="Picture 9" descr="Pictur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3034" y="4"/>
              <a:ext cx="4734418" cy="1058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6" name="Headline Copy Goes Here"/>
          <p:cNvSpPr txBox="1"/>
          <p:nvPr>
            <p:ph type="title" hasCustomPrompt="1"/>
          </p:nvPr>
        </p:nvSpPr>
        <p:spPr>
          <a:xfrm>
            <a:off x="1662552" y="2330962"/>
            <a:ext cx="33250907" cy="2753835"/>
          </a:xfrm>
          <a:prstGeom prst="rect">
            <a:avLst/>
          </a:prstGeom>
        </p:spPr>
        <p:txBody>
          <a:bodyPr lIns="274319" tIns="274319" rIns="274319" bIns="274319"/>
          <a:lstStyle>
            <a:lvl1pPr defTabSz="1852016"/>
          </a:lstStyle>
          <a:p>
            <a:pPr/>
            <a:r>
              <a:t>Headline Copy Goes Here</a:t>
            </a:r>
          </a:p>
        </p:txBody>
      </p:sp>
      <p:sp>
        <p:nvSpPr>
          <p:cNvPr id="287" name="Body Level One…"/>
          <p:cNvSpPr txBox="1"/>
          <p:nvPr>
            <p:ph type="body" sz="half" idx="1"/>
          </p:nvPr>
        </p:nvSpPr>
        <p:spPr>
          <a:xfrm>
            <a:off x="1662552" y="6585573"/>
            <a:ext cx="33250907" cy="5335286"/>
          </a:xfrm>
          <a:prstGeom prst="rect">
            <a:avLst/>
          </a:prstGeom>
        </p:spPr>
        <p:txBody>
          <a:bodyPr lIns="274319" tIns="274319" rIns="274319" bIns="274319">
            <a:normAutofit fontScale="100000" lnSpcReduction="0"/>
          </a:bodyPr>
          <a:lstStyle>
            <a:lvl1pPr marL="0" indent="0" defTabSz="1852016">
              <a:buSzTx/>
              <a:buNone/>
            </a:lvl1pPr>
            <a:lvl2pPr marL="0" indent="617340" defTabSz="1852016">
              <a:buSzTx/>
              <a:buNone/>
            </a:lvl2pPr>
            <a:lvl3pPr marL="0" indent="1234683" defTabSz="1852016">
              <a:buSzTx/>
              <a:buNone/>
            </a:lvl3pPr>
            <a:lvl4pPr marL="0" indent="1852023" defTabSz="1852016">
              <a:buSzTx/>
              <a:buNone/>
            </a:lvl4pPr>
            <a:lvl5pPr marL="0" indent="2469364" defTabSz="1852016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8" name="Slide Number"/>
          <p:cNvSpPr txBox="1"/>
          <p:nvPr>
            <p:ph type="sldNum" sz="quarter" idx="2"/>
          </p:nvPr>
        </p:nvSpPr>
        <p:spPr>
          <a:xfrm>
            <a:off x="25417236" y="18672669"/>
            <a:ext cx="795564" cy="792762"/>
          </a:xfrm>
          <a:prstGeom prst="rect">
            <a:avLst/>
          </a:prstGeom>
        </p:spPr>
        <p:txBody>
          <a:bodyPr lIns="137158" tIns="137158" rIns="137158" bIns="13715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Green Ram CSU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Picture 4"/>
          <p:cNvPicPr>
            <a:picLocks noChangeAspect="1"/>
          </p:cNvPicPr>
          <p:nvPr/>
        </p:nvPicPr>
        <p:blipFill>
          <a:blip r:embed="rId2">
            <a:alphaModFix amt="8000"/>
            <a:extLst/>
          </a:blip>
          <a:srcRect l="0" t="14710" r="30638" b="6932"/>
          <a:stretch>
            <a:fillRect/>
          </a:stretch>
        </p:blipFill>
        <p:spPr>
          <a:xfrm>
            <a:off x="18364010" y="-3"/>
            <a:ext cx="18211990" cy="20574004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Body Level One…"/>
          <p:cNvSpPr txBox="1"/>
          <p:nvPr>
            <p:ph type="body" sz="half" idx="1" hasCustomPrompt="1"/>
          </p:nvPr>
        </p:nvSpPr>
        <p:spPr>
          <a:xfrm>
            <a:off x="1662552" y="7135310"/>
            <a:ext cx="33250907" cy="544225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1pPr>
            <a:lvl2pPr marL="0" indent="61733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2pPr>
            <a:lvl3pPr marL="0" indent="123468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3pPr>
            <a:lvl4pPr marL="0" indent="185202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4pPr>
            <a:lvl5pPr marL="0" indent="24693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5pPr>
          </a:lstStyle>
          <a:p>
            <a:pPr/>
            <a:r>
              <a:t>Title of Presentation Goes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2" name="Text Placeholder 10"/>
          <p:cNvSpPr/>
          <p:nvPr>
            <p:ph type="body" sz="quarter" idx="21" hasCustomPrompt="1"/>
          </p:nvPr>
        </p:nvSpPr>
        <p:spPr>
          <a:xfrm>
            <a:off x="1662548" y="14212884"/>
            <a:ext cx="33250905" cy="126457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Subheadline, name or date goes here</a:t>
            </a:r>
          </a:p>
        </p:txBody>
      </p:sp>
      <p:sp>
        <p:nvSpPr>
          <p:cNvPr id="43" name="Straight Connector 2"/>
          <p:cNvSpPr/>
          <p:nvPr/>
        </p:nvSpPr>
        <p:spPr>
          <a:xfrm>
            <a:off x="1930613" y="13558835"/>
            <a:ext cx="2411995" cy="1"/>
          </a:xfrm>
          <a:prstGeom prst="line">
            <a:avLst/>
          </a:prstGeom>
          <a:ln w="76200">
            <a:solidFill>
              <a:srgbClr val="C8C371"/>
            </a:solidFill>
          </a:ln>
        </p:spPr>
        <p:txBody>
          <a:bodyPr lIns="137159" tIns="137159" rIns="137159" bIns="137159"/>
          <a:lstStyle/>
          <a:p>
            <a:pPr/>
          </a:p>
        </p:txBody>
      </p:sp>
      <p:pic>
        <p:nvPicPr>
          <p:cNvPr id="4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14979" y="17825211"/>
            <a:ext cx="9318814" cy="208435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Green Ram UnitID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 descr="Picture 6"/>
          <p:cNvPicPr>
            <a:picLocks noChangeAspect="1"/>
          </p:cNvPicPr>
          <p:nvPr/>
        </p:nvPicPr>
        <p:blipFill>
          <a:blip r:embed="rId2">
            <a:alphaModFix amt="8000"/>
            <a:extLst/>
          </a:blip>
          <a:srcRect l="0" t="14710" r="30638" b="6932"/>
          <a:stretch>
            <a:fillRect/>
          </a:stretch>
        </p:blipFill>
        <p:spPr>
          <a:xfrm>
            <a:off x="18364010" y="-3"/>
            <a:ext cx="18211990" cy="2057400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Body Level One…"/>
          <p:cNvSpPr txBox="1"/>
          <p:nvPr>
            <p:ph type="body" sz="half" idx="1" hasCustomPrompt="1"/>
          </p:nvPr>
        </p:nvSpPr>
        <p:spPr>
          <a:xfrm>
            <a:off x="1662552" y="7135310"/>
            <a:ext cx="33250907" cy="544225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1pPr>
            <a:lvl2pPr marL="0" indent="61733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2pPr>
            <a:lvl3pPr marL="0" indent="123468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3pPr>
            <a:lvl4pPr marL="0" indent="185202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4pPr>
            <a:lvl5pPr marL="0" indent="24693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FFFFFF"/>
                </a:solidFill>
              </a:defRPr>
            </a:lvl5pPr>
          </a:lstStyle>
          <a:p>
            <a:pPr/>
            <a:r>
              <a:t>Title of Presentation Goes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Text Placeholder 10"/>
          <p:cNvSpPr/>
          <p:nvPr>
            <p:ph type="body" sz="quarter" idx="21" hasCustomPrompt="1"/>
          </p:nvPr>
        </p:nvSpPr>
        <p:spPr>
          <a:xfrm>
            <a:off x="1662548" y="14212884"/>
            <a:ext cx="33250905" cy="126457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Subheadline, name or date goes here</a:t>
            </a:r>
          </a:p>
        </p:txBody>
      </p:sp>
      <p:sp>
        <p:nvSpPr>
          <p:cNvPr id="55" name="Straight Connector 2"/>
          <p:cNvSpPr/>
          <p:nvPr/>
        </p:nvSpPr>
        <p:spPr>
          <a:xfrm>
            <a:off x="1930613" y="13558835"/>
            <a:ext cx="2411995" cy="1"/>
          </a:xfrm>
          <a:prstGeom prst="line">
            <a:avLst/>
          </a:prstGeom>
          <a:ln w="76200">
            <a:solidFill>
              <a:srgbClr val="C8C371"/>
            </a:solidFill>
          </a:ln>
        </p:spPr>
        <p:txBody>
          <a:bodyPr lIns="137159" tIns="137159" rIns="137159" bIns="137159"/>
          <a:lstStyle/>
          <a:p>
            <a:pPr/>
          </a:p>
        </p:txBody>
      </p:sp>
      <p:sp>
        <p:nvSpPr>
          <p:cNvPr id="56" name="Picture Placeholder 4"/>
          <p:cNvSpPr/>
          <p:nvPr>
            <p:ph type="pic" sz="quarter" idx="22"/>
          </p:nvPr>
        </p:nvSpPr>
        <p:spPr>
          <a:xfrm>
            <a:off x="26435332" y="18184055"/>
            <a:ext cx="8478114" cy="1355464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Body Level One…"/>
          <p:cNvSpPr txBox="1"/>
          <p:nvPr>
            <p:ph type="body" sz="half" idx="1" hasCustomPrompt="1"/>
          </p:nvPr>
        </p:nvSpPr>
        <p:spPr>
          <a:xfrm>
            <a:off x="1662552" y="7135310"/>
            <a:ext cx="33250907" cy="544225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1E4D2B"/>
                </a:solidFill>
              </a:defRPr>
            </a:lvl1pPr>
            <a:lvl2pPr marL="0" indent="61733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1E4D2B"/>
                </a:solidFill>
              </a:defRPr>
            </a:lvl2pPr>
            <a:lvl3pPr marL="0" indent="123468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1E4D2B"/>
                </a:solidFill>
              </a:defRPr>
            </a:lvl3pPr>
            <a:lvl4pPr marL="0" indent="185202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1E4D2B"/>
                </a:solidFill>
              </a:defRPr>
            </a:lvl4pPr>
            <a:lvl5pPr marL="0" indent="24693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1E4D2B"/>
                </a:solidFill>
              </a:defRPr>
            </a:lvl5pPr>
          </a:lstStyle>
          <a:p>
            <a:pPr/>
            <a:r>
              <a:t>Title of Presentation Goes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" name="Text Placeholder 10"/>
          <p:cNvSpPr/>
          <p:nvPr>
            <p:ph type="body" sz="quarter" idx="21" hasCustomPrompt="1"/>
          </p:nvPr>
        </p:nvSpPr>
        <p:spPr>
          <a:xfrm>
            <a:off x="1662548" y="14212884"/>
            <a:ext cx="33250905" cy="127093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4000">
                <a:solidFill>
                  <a:srgbClr val="1E4D2B"/>
                </a:solidFill>
              </a:defRPr>
            </a:lvl1pPr>
          </a:lstStyle>
          <a:p>
            <a:pPr/>
            <a:r>
              <a:t>Subheadline, name or date goes here</a:t>
            </a:r>
          </a:p>
        </p:txBody>
      </p:sp>
      <p:sp>
        <p:nvSpPr>
          <p:cNvPr id="66" name="Straight Connector 14"/>
          <p:cNvSpPr/>
          <p:nvPr/>
        </p:nvSpPr>
        <p:spPr>
          <a:xfrm>
            <a:off x="1930613" y="13558835"/>
            <a:ext cx="2411995" cy="1"/>
          </a:xfrm>
          <a:prstGeom prst="line">
            <a:avLst/>
          </a:prstGeom>
          <a:ln w="76200">
            <a:solidFill>
              <a:srgbClr val="C8C371"/>
            </a:solidFill>
          </a:ln>
        </p:spPr>
        <p:txBody>
          <a:bodyPr lIns="137159" tIns="137159" rIns="137159" bIns="137159"/>
          <a:lstStyle/>
          <a:p>
            <a:pPr/>
          </a:p>
        </p:txBody>
      </p:sp>
      <p:pic>
        <p:nvPicPr>
          <p:cNvPr id="67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14979" y="17825214"/>
            <a:ext cx="9318814" cy="208435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 hasCustomPrompt="1"/>
          </p:nvPr>
        </p:nvSpPr>
        <p:spPr>
          <a:xfrm>
            <a:off x="1662552" y="7135310"/>
            <a:ext cx="33250907" cy="544225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1E4D2B"/>
                </a:solidFill>
              </a:defRPr>
            </a:lvl1pPr>
            <a:lvl2pPr marL="0" indent="617339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1E4D2B"/>
                </a:solidFill>
              </a:defRPr>
            </a:lvl2pPr>
            <a:lvl3pPr marL="0" indent="123468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1E4D2B"/>
                </a:solidFill>
              </a:defRPr>
            </a:lvl3pPr>
            <a:lvl4pPr marL="0" indent="1852023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1E4D2B"/>
                </a:solidFill>
              </a:defRPr>
            </a:lvl4pPr>
            <a:lvl5pPr marL="0" indent="24693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5600">
                <a:solidFill>
                  <a:srgbClr val="1E4D2B"/>
                </a:solidFill>
              </a:defRPr>
            </a:lvl5pPr>
          </a:lstStyle>
          <a:p>
            <a:pPr/>
            <a:r>
              <a:t>Title of Presentation Goes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6" name="Text Placeholder 10"/>
          <p:cNvSpPr/>
          <p:nvPr>
            <p:ph type="body" sz="quarter" idx="21" hasCustomPrompt="1"/>
          </p:nvPr>
        </p:nvSpPr>
        <p:spPr>
          <a:xfrm>
            <a:off x="1662548" y="14212884"/>
            <a:ext cx="33250905" cy="127093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4000">
                <a:solidFill>
                  <a:srgbClr val="1E4D2B"/>
                </a:solidFill>
              </a:defRPr>
            </a:lvl1pPr>
          </a:lstStyle>
          <a:p>
            <a:pPr/>
            <a:r>
              <a:t>Subheadline, name or date goes here</a:t>
            </a:r>
          </a:p>
        </p:txBody>
      </p:sp>
      <p:sp>
        <p:nvSpPr>
          <p:cNvPr id="77" name="Straight Connector 14"/>
          <p:cNvSpPr/>
          <p:nvPr/>
        </p:nvSpPr>
        <p:spPr>
          <a:xfrm>
            <a:off x="1930613" y="13558835"/>
            <a:ext cx="2411995" cy="1"/>
          </a:xfrm>
          <a:prstGeom prst="line">
            <a:avLst/>
          </a:prstGeom>
          <a:ln w="76200">
            <a:solidFill>
              <a:srgbClr val="C8C371"/>
            </a:solidFill>
          </a:ln>
        </p:spPr>
        <p:txBody>
          <a:bodyPr lIns="137159" tIns="137159" rIns="137159" bIns="137159"/>
          <a:lstStyle/>
          <a:p>
            <a:pPr/>
          </a:p>
        </p:txBody>
      </p:sp>
      <p:sp>
        <p:nvSpPr>
          <p:cNvPr id="78" name="Picture Placeholder 4"/>
          <p:cNvSpPr/>
          <p:nvPr>
            <p:ph type="pic" sz="quarter" idx="22"/>
          </p:nvPr>
        </p:nvSpPr>
        <p:spPr>
          <a:xfrm>
            <a:off x="26435332" y="18184055"/>
            <a:ext cx="8478114" cy="1355464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Headline Copy Goes Her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Headline Copy Goes Here</a:t>
            </a:r>
          </a:p>
        </p:txBody>
      </p:sp>
      <p:sp>
        <p:nvSpPr>
          <p:cNvPr id="87" name="Body Level One…"/>
          <p:cNvSpPr txBox="1"/>
          <p:nvPr>
            <p:ph type="body" sz="half" idx="1"/>
          </p:nvPr>
        </p:nvSpPr>
        <p:spPr>
          <a:xfrm>
            <a:off x="1662552" y="6585573"/>
            <a:ext cx="33250907" cy="533528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Green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ection Header Goes Here"/>
          <p:cNvSpPr txBox="1"/>
          <p:nvPr>
            <p:ph type="title" hasCustomPrompt="1"/>
          </p:nvPr>
        </p:nvSpPr>
        <p:spPr>
          <a:xfrm>
            <a:off x="9119988" y="7344795"/>
            <a:ext cx="25793471" cy="275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Section Header Goes Here</a:t>
            </a:r>
          </a:p>
        </p:txBody>
      </p:sp>
      <p:sp>
        <p:nvSpPr>
          <p:cNvPr id="104" name="Body Level One…"/>
          <p:cNvSpPr txBox="1"/>
          <p:nvPr>
            <p:ph type="body" sz="quarter" idx="1" hasCustomPrompt="1"/>
          </p:nvPr>
        </p:nvSpPr>
        <p:spPr>
          <a:xfrm>
            <a:off x="9119988" y="11599403"/>
            <a:ext cx="25793471" cy="13687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>
              <a:buFontTx/>
              <a:defRPr>
                <a:solidFill>
                  <a:srgbClr val="FFFFFF"/>
                </a:solidFill>
              </a:defRPr>
            </a:lvl2pPr>
            <a:lvl3pPr>
              <a:buFontTx/>
              <a:defRPr>
                <a:solidFill>
                  <a:srgbClr val="FFFFFF"/>
                </a:solidFill>
              </a:defRPr>
            </a:lvl3pPr>
            <a:lvl4pPr>
              <a:buFontTx/>
              <a:defRPr>
                <a:solidFill>
                  <a:srgbClr val="FFFFFF"/>
                </a:solidFill>
              </a:defRPr>
            </a:lvl4pPr>
            <a:lvl5pPr>
              <a:buFontTx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Section subhead goes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0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79831" t="28562" r="0" b="11533"/>
          <a:stretch>
            <a:fillRect/>
          </a:stretch>
        </p:blipFill>
        <p:spPr>
          <a:xfrm>
            <a:off x="0" y="0"/>
            <a:ext cx="6810701" cy="2057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62552" y="2330963"/>
            <a:ext cx="33250907" cy="275383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4319" tIns="274319" rIns="274319" bIns="2743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-2" y="19515046"/>
            <a:ext cx="36576007" cy="1058962"/>
            <a:chOff x="-1" y="0"/>
            <a:chExt cx="36576006" cy="1058961"/>
          </a:xfrm>
        </p:grpSpPr>
        <p:sp>
          <p:nvSpPr>
            <p:cNvPr id="3" name="Rectangle 6"/>
            <p:cNvSpPr/>
            <p:nvPr/>
          </p:nvSpPr>
          <p:spPr>
            <a:xfrm>
              <a:off x="-2" y="-1"/>
              <a:ext cx="36576007" cy="1058954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137159" tIns="137159" rIns="137159" bIns="13715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3032" y="2"/>
              <a:ext cx="4734417" cy="1058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Rectangle 8"/>
            <p:cNvSpPr/>
            <p:nvPr/>
          </p:nvSpPr>
          <p:spPr>
            <a:xfrm>
              <a:off x="-2" y="2"/>
              <a:ext cx="36576007" cy="1058953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137159" tIns="137159" rIns="137159" bIns="13715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6" name="Picture 9" descr="Pictur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3032" y="5"/>
              <a:ext cx="4734417" cy="1058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Body Level One…"/>
          <p:cNvSpPr txBox="1"/>
          <p:nvPr>
            <p:ph type="body" idx="1"/>
          </p:nvPr>
        </p:nvSpPr>
        <p:spPr>
          <a:xfrm>
            <a:off x="1828800" y="4800600"/>
            <a:ext cx="32918400" cy="135778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4319" tIns="274319" rIns="274319" bIns="2743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17678400" y="18521362"/>
            <a:ext cx="8534400" cy="1095376"/>
          </a:xfrm>
          <a:prstGeom prst="rect">
            <a:avLst/>
          </a:prstGeom>
          <a:ln w="25400">
            <a:miter lim="400000"/>
          </a:ln>
        </p:spPr>
        <p:txBody>
          <a:bodyPr wrap="none" lIns="137159" tIns="137159" rIns="137159" bIns="137159" anchor="ctr">
            <a:spAutoFit/>
          </a:bodyPr>
          <a:lstStyle>
            <a:lvl1pPr algn="r">
              <a:defRPr sz="36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</p:sldLayoutIdLst>
  <p:transition xmlns:p14="http://schemas.microsoft.com/office/powerpoint/2010/main" spd="med" advClick="1"/>
  <p:txStyles>
    <p:titleStyle>
      <a:lvl1pPr marL="0" marR="0" indent="0" algn="l" defTabSz="18520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0" u="none">
          <a:solidFill>
            <a:srgbClr val="1E4D2B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8520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0" u="none">
          <a:solidFill>
            <a:srgbClr val="1E4D2B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8520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0" u="none">
          <a:solidFill>
            <a:srgbClr val="1E4D2B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8520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0" u="none">
          <a:solidFill>
            <a:srgbClr val="1E4D2B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8520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0" u="none">
          <a:solidFill>
            <a:srgbClr val="1E4D2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8520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0" u="none">
          <a:solidFill>
            <a:srgbClr val="1E4D2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8520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0" u="none">
          <a:solidFill>
            <a:srgbClr val="1E4D2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8520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0" u="none">
          <a:solidFill>
            <a:srgbClr val="1E4D2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8520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0" u="none">
          <a:solidFill>
            <a:srgbClr val="1E4D2B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358150" marR="0" indent="-1358150" algn="l" defTabSz="1852016" rtl="0" latinLnBrk="0">
        <a:lnSpc>
          <a:spcPct val="12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400" u="none">
          <a:solidFill>
            <a:srgbClr val="59595B"/>
          </a:solidFill>
          <a:uFillTx/>
          <a:latin typeface="Arial"/>
          <a:ea typeface="Arial"/>
          <a:cs typeface="Arial"/>
          <a:sym typeface="Arial"/>
        </a:defRPr>
      </a:lvl1pPr>
      <a:lvl2pPr marL="1829976" marR="0" indent="-1212636" algn="l" defTabSz="1852016" rtl="0" latinLnBrk="0">
        <a:lnSpc>
          <a:spcPct val="12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400" u="none">
          <a:solidFill>
            <a:srgbClr val="59595B"/>
          </a:solidFill>
          <a:uFillTx/>
          <a:latin typeface="Arial"/>
          <a:ea typeface="Arial"/>
          <a:cs typeface="Arial"/>
          <a:sym typeface="Arial"/>
        </a:defRPr>
      </a:lvl2pPr>
      <a:lvl3pPr marL="2204788" marR="0" indent="-970105" algn="l" defTabSz="1852016" rtl="0" latinLnBrk="0">
        <a:lnSpc>
          <a:spcPct val="12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400" u="none">
          <a:solidFill>
            <a:srgbClr val="59595B"/>
          </a:solidFill>
          <a:uFillTx/>
          <a:latin typeface="Arial"/>
          <a:ea typeface="Arial"/>
          <a:cs typeface="Arial"/>
          <a:sym typeface="Arial"/>
        </a:defRPr>
      </a:lvl3pPr>
      <a:lvl4pPr marL="2822128" marR="0" indent="-970105" algn="l" defTabSz="1852016" rtl="0" latinLnBrk="0">
        <a:lnSpc>
          <a:spcPct val="12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400" u="none">
          <a:solidFill>
            <a:srgbClr val="59595B"/>
          </a:solidFill>
          <a:uFillTx/>
          <a:latin typeface="Arial"/>
          <a:ea typeface="Arial"/>
          <a:cs typeface="Arial"/>
          <a:sym typeface="Arial"/>
        </a:defRPr>
      </a:lvl4pPr>
      <a:lvl5pPr marL="3439470" marR="0" indent="-970105" algn="l" defTabSz="1852016" rtl="0" latinLnBrk="0">
        <a:lnSpc>
          <a:spcPct val="12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400" u="none">
          <a:solidFill>
            <a:srgbClr val="59595B"/>
          </a:solidFill>
          <a:uFillTx/>
          <a:latin typeface="Arial"/>
          <a:ea typeface="Arial"/>
          <a:cs typeface="Arial"/>
          <a:sym typeface="Arial"/>
        </a:defRPr>
      </a:lvl5pPr>
      <a:lvl6pPr marL="3609070" marR="0" indent="-522364" algn="l" defTabSz="1852016" rtl="0" latinLnBrk="0">
        <a:lnSpc>
          <a:spcPct val="12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400" u="none">
          <a:solidFill>
            <a:srgbClr val="59595B"/>
          </a:solidFill>
          <a:uFillTx/>
          <a:latin typeface="Arial"/>
          <a:ea typeface="Arial"/>
          <a:cs typeface="Arial"/>
          <a:sym typeface="Arial"/>
        </a:defRPr>
      </a:lvl6pPr>
      <a:lvl7pPr marL="4226412" marR="0" indent="-522364" algn="l" defTabSz="1852016" rtl="0" latinLnBrk="0">
        <a:lnSpc>
          <a:spcPct val="12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400" u="none">
          <a:solidFill>
            <a:srgbClr val="59595B"/>
          </a:solidFill>
          <a:uFillTx/>
          <a:latin typeface="Arial"/>
          <a:ea typeface="Arial"/>
          <a:cs typeface="Arial"/>
          <a:sym typeface="Arial"/>
        </a:defRPr>
      </a:lvl7pPr>
      <a:lvl8pPr marL="4843752" marR="0" indent="-522364" algn="l" defTabSz="1852016" rtl="0" latinLnBrk="0">
        <a:lnSpc>
          <a:spcPct val="12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400" u="none">
          <a:solidFill>
            <a:srgbClr val="59595B"/>
          </a:solidFill>
          <a:uFillTx/>
          <a:latin typeface="Arial"/>
          <a:ea typeface="Arial"/>
          <a:cs typeface="Arial"/>
          <a:sym typeface="Arial"/>
        </a:defRPr>
      </a:lvl8pPr>
      <a:lvl9pPr marL="5461094" marR="0" indent="-522364" algn="l" defTabSz="1852016" rtl="0" latinLnBrk="0">
        <a:lnSpc>
          <a:spcPct val="12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400" u="none">
          <a:solidFill>
            <a:srgbClr val="59595B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2743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2743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2743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2743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2743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2743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2743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2743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2743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9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 Placeholder 1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611254">
              <a:defRPr b="1" sz="11484">
                <a:latin typeface="CMBX12"/>
                <a:ea typeface="CMBX12"/>
                <a:cs typeface="CMBX12"/>
                <a:sym typeface="CMBX12"/>
              </a:defRPr>
            </a:pPr>
            <a:r>
              <a:t>Offline Preference Optimization: Your Language Model Is Secretly a Reward Model</a:t>
            </a:r>
          </a:p>
          <a:p>
            <a:pPr defTabSz="2154554">
              <a:defRPr b="1" sz="9396">
                <a:solidFill>
                  <a:schemeClr val="accent6">
                    <a:satOff val="-16988"/>
                    <a:lumOff val="-1113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CS 542 - Natural Language Processing</a:t>
            </a:r>
          </a:p>
        </p:txBody>
      </p:sp>
      <p:sp>
        <p:nvSpPr>
          <p:cNvPr id="298" name="Text Placeholder 10"/>
          <p:cNvSpPr/>
          <p:nvPr>
            <p:ph type="body" idx="21"/>
          </p:nvPr>
        </p:nvSpPr>
        <p:spPr>
          <a:xfrm>
            <a:off x="1662548" y="14212884"/>
            <a:ext cx="33250905" cy="27290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825500">
              <a:lnSpc>
                <a:spcPct val="100000"/>
              </a:lnSpc>
              <a:spcBef>
                <a:spcPts val="0"/>
              </a:spcBef>
              <a:defRPr b="1" sz="6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Prof. Nikhil Krishnaswamy, Colorado State University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implifying RLHF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/>
          <a:p>
            <a:pPr/>
            <a:r>
              <a:t>Simplifying RLHF</a:t>
            </a:r>
          </a:p>
        </p:txBody>
      </p:sp>
      <p:sp>
        <p:nvSpPr>
          <p:cNvPr id="335" name="Fitting the reward model  :…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/>
            <a:r>
              <a:t>Fitting the reward model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ϕ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:</a:t>
            </a:r>
          </a:p>
          <a:p>
            <a:pPr/>
          </a:p>
          <a:p>
            <a:pPr/>
          </a:p>
          <a:p>
            <a:pPr/>
          </a:p>
          <a:p>
            <a:pPr/>
            <a:r>
              <a:t>We only need the </a:t>
            </a:r>
            <a:r>
              <a:rPr b="1"/>
              <a:t>difference </a:t>
            </a:r>
            <a:r>
              <a:t>in rewards between winning and losing samples (a.k.a. </a:t>
            </a:r>
            <a:r>
              <a:rPr b="1"/>
              <a:t>reward advantage</a:t>
            </a:r>
            <a:r>
              <a:t>)</a:t>
            </a:r>
          </a:p>
          <a:p>
            <a:pPr/>
            <a:r>
              <a:t>Simplify for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: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w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l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β</m:t>
                </m:r>
                <m:r>
                  <m:rPr>
                    <m:nor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log</m:t>
                </m:r>
                <m:f>
                  <m:fPr>
                    <m:ctrl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b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β</m:t>
                </m:r>
                <m:r>
                  <m:rPr>
                    <m:nor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log</m:t>
                </m:r>
                <m:f>
                  <m:fPr>
                    <m:ctrl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b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a14:m>
          </a:p>
          <a:p>
            <a:pPr/>
            <a:r>
              <a:t>DPO loss function: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O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D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[</m:t>
                </m:r>
                <m:r>
                  <m:rPr>
                    <m:nor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w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l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</a:p>
          <a:p>
            <a:pPr/>
            <a:r>
              <a:t>Simple classification loss that directly connects preference data and LM parameters!</a:t>
            </a:r>
          </a:p>
        </p:txBody>
      </p:sp>
      <p:pic>
        <p:nvPicPr>
          <p:cNvPr id="33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rcRect l="37771" t="64031" r="0" b="0"/>
          <a:stretch>
            <a:fillRect/>
          </a:stretch>
        </p:blipFill>
        <p:spPr>
          <a:xfrm>
            <a:off x="11394406" y="7749358"/>
            <a:ext cx="12933808" cy="2640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DPO: Your Language Model is Secretly a Reward Model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>
            <a:lvl1pPr defTabSz="1351972">
              <a:defRPr sz="10220"/>
            </a:lvl1pPr>
          </a:lstStyle>
          <a:p>
            <a:pPr/>
            <a:r>
              <a:t>DPO: Your Language Model is Secretly a Reward Model</a:t>
            </a:r>
          </a:p>
        </p:txBody>
      </p:sp>
      <p:sp>
        <p:nvSpPr>
          <p:cNvPr id="339" name="Double-click to edit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2552" y="8978531"/>
            <a:ext cx="32397468" cy="6642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DPO: Your Language Model is Secretly a Reward Model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>
            <a:lvl1pPr defTabSz="1351972">
              <a:defRPr sz="10220"/>
            </a:lvl1pPr>
          </a:lstStyle>
          <a:p>
            <a:pPr/>
            <a:r>
              <a:t>DPO: Your Language Model is Secretly a Reward Model</a:t>
            </a:r>
          </a:p>
        </p:txBody>
      </p:sp>
      <p:sp>
        <p:nvSpPr>
          <p:cNvPr id="343" name="Double-click to edit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4053" y="7204159"/>
            <a:ext cx="29574466" cy="10191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DPO: Your Language Model is Secretly a Reward Model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>
            <a:lvl1pPr defTabSz="1351972">
              <a:defRPr sz="10220"/>
            </a:lvl1pPr>
          </a:lstStyle>
          <a:p>
            <a:pPr/>
            <a:r>
              <a:t>DPO: Your Language Model is Secretly a Reward Model</a:t>
            </a:r>
          </a:p>
        </p:txBody>
      </p:sp>
      <p:sp>
        <p:nvSpPr>
          <p:cNvPr id="347" name="Double-click to edit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2826" y="7178794"/>
            <a:ext cx="25470347" cy="9785054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Expected reward vs. KL to reference policy"/>
          <p:cNvSpPr txBox="1"/>
          <p:nvPr/>
        </p:nvSpPr>
        <p:spPr>
          <a:xfrm>
            <a:off x="6360006" y="16847892"/>
            <a:ext cx="12816241" cy="10147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37159" tIns="137159" rIns="137159" bIns="137159">
            <a:spAutoFit/>
          </a:bodyPr>
          <a:lstStyle>
            <a:lvl1pPr algn="ctr"/>
          </a:lstStyle>
          <a:p>
            <a:pPr/>
            <a:r>
              <a:t>Expected reward vs. KL to reference policy</a:t>
            </a:r>
          </a:p>
        </p:txBody>
      </p:sp>
      <p:sp>
        <p:nvSpPr>
          <p:cNvPr id="350" name="Summarization win-rate"/>
          <p:cNvSpPr txBox="1"/>
          <p:nvPr/>
        </p:nvSpPr>
        <p:spPr>
          <a:xfrm>
            <a:off x="21271508" y="16847892"/>
            <a:ext cx="7223478" cy="10147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37159" tIns="137159" rIns="137159" bIns="137159">
            <a:spAutoFit/>
          </a:bodyPr>
          <a:lstStyle>
            <a:lvl1pPr algn="ctr"/>
          </a:lstStyle>
          <a:p>
            <a:pPr/>
            <a:r>
              <a:t>Summarization win-rate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DPO: Your Language Model is Secretly a Reward Model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>
            <a:lvl1pPr defTabSz="1351972">
              <a:defRPr sz="10220"/>
            </a:lvl1pPr>
          </a:lstStyle>
          <a:p>
            <a:pPr/>
            <a:r>
              <a:t>DPO: Your Language Model is Secretly a Reward Model</a:t>
            </a:r>
          </a:p>
        </p:txBody>
      </p:sp>
      <p:sp>
        <p:nvSpPr>
          <p:cNvPr id="353" name="Double-click to edit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6474" y="7816608"/>
            <a:ext cx="14204859" cy="8857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78448" y="7833173"/>
            <a:ext cx="14201078" cy="10393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RLHF and DPO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/>
          <a:p>
            <a:pPr/>
            <a:r>
              <a:t>RLHF and DPO</a:t>
            </a:r>
          </a:p>
        </p:txBody>
      </p:sp>
      <p:sp>
        <p:nvSpPr>
          <p:cNvPr id="358" name="We want to optimize for human preferences…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/>
            <a:r>
              <a:t>We want to optimize for human preferences</a:t>
            </a:r>
          </a:p>
          <a:p>
            <a:pPr lvl="1" marL="1975490" indent="-1358150">
              <a:buChar char="•"/>
            </a:pPr>
            <a:r>
              <a:t>Instead of humans writing answers or giving miscalibrated scores, get humans to compare LM-generated answers</a:t>
            </a:r>
          </a:p>
          <a:p>
            <a:pPr/>
            <a:r>
              <a:t>Reinforcement Learning from Human Feedback</a:t>
            </a:r>
          </a:p>
          <a:p>
            <a:pPr lvl="1" marL="1975490" indent="-1358150">
              <a:buChar char="•"/>
            </a:pPr>
            <a:r>
              <a:t>Train an explicit reward model on comparisons to predict a score for a given completion</a:t>
            </a:r>
          </a:p>
          <a:p>
            <a:pPr lvl="1" marL="1975490" indent="-1358150">
              <a:buChar char="•"/>
            </a:pPr>
            <a:r>
              <a:t>Optimize the LM to maximize the predicted score</a:t>
            </a:r>
          </a:p>
          <a:p>
            <a:pPr lvl="1" marL="1975490" indent="-1358150">
              <a:buChar char="•"/>
            </a:pPr>
            <a:r>
              <a:t>KL constraint to prevent the model from drifting too far from pretrained model</a:t>
            </a:r>
          </a:p>
          <a:p>
            <a:pPr lvl="1" marL="1975490" indent="-1358150">
              <a:buChar char="•"/>
            </a:pPr>
            <a:r>
              <a:t>Very effective when tuned well, computationally expensive and tricky to get right</a:t>
            </a:r>
          </a:p>
          <a:p>
            <a:pPr/>
            <a:r>
              <a:t>Direct Preference Optimization </a:t>
            </a:r>
          </a:p>
          <a:p>
            <a:pPr lvl="1" marL="1975490" indent="-1358150">
              <a:buChar char="•"/>
            </a:pPr>
            <a:r>
              <a:t>Optimize LM parameters directly on preference data as a binary classification problem (predict winner vs. loser)</a:t>
            </a:r>
          </a:p>
          <a:p>
            <a:pPr lvl="1" marL="1975490" indent="-1358150">
              <a:buChar char="•"/>
            </a:pPr>
            <a:r>
              <a:t>Simple and effective, similar properties to RLHF</a:t>
            </a:r>
          </a:p>
          <a:p>
            <a:pPr lvl="1" marL="1975490" indent="-1358150">
              <a:buChar char="•"/>
            </a:pPr>
            <a:r>
              <a:t>Offline method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roblems with the Bradley-Terry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518653">
              <a:defRPr sz="11480"/>
            </a:lvl1pPr>
          </a:lstStyle>
          <a:p>
            <a:pPr/>
            <a:r>
              <a:t>Problems with the Bradley-Terry Model</a:t>
            </a:r>
          </a:p>
        </p:txBody>
      </p:sp>
      <p:sp>
        <p:nvSpPr>
          <p:cNvPr id="361" name="Note to self: DO NOT SAY ANYTHING ABOUT THE 2024 U.S. PRESIDENTIAL ELECTIO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Note to self: </a:t>
            </a:r>
            <a:r>
              <a:rPr b="1"/>
              <a:t>DO NOT SAY ANYTHING ABOUT THE 2024 U.S. PRESIDENTIAL ELECTION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roblems with BT Model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/>
          <a:p>
            <a:pPr/>
            <a:r>
              <a:t>Problems with BT Model</a:t>
            </a:r>
          </a:p>
        </p:txBody>
      </p:sp>
      <p:sp>
        <p:nvSpPr>
          <p:cNvPr id="364" name="If A &gt; B and B &gt; C, then necessarily A &gt; C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/>
            <a:r>
              <a:t>If A &gt; B and B &gt; C, then necessarily A &gt; C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30423" y="8003325"/>
            <a:ext cx="11461726" cy="10964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LLMs will uncritically accept the premises given to them, even if false…"/>
          <p:cNvSpPr txBox="1"/>
          <p:nvPr>
            <p:ph type="body" idx="1"/>
          </p:nvPr>
        </p:nvSpPr>
        <p:spPr>
          <a:xfrm>
            <a:off x="1662552" y="6585573"/>
            <a:ext cx="32397468" cy="11149979"/>
          </a:xfrm>
          <a:prstGeom prst="rect">
            <a:avLst/>
          </a:prstGeom>
        </p:spPr>
        <p:txBody>
          <a:bodyPr/>
          <a:lstStyle/>
          <a:p>
            <a:pPr marL="1358900" indent="-1358900">
              <a:buSzPct val="100000"/>
              <a:buChar char="•"/>
            </a:pPr>
            <a:r>
              <a:t>Following the BT preference probability </a:t>
            </a:r>
            <a14:m>
              <m:oMath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p>
                          <m:e>
                            <m:r>
                              <a:rPr xmlns:a="http://schemas.openxmlformats.org/drawingml/2006/main" sz="5300" i="1">
                                <a:solidFill>
                                  <a:srgbClr val="59595B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xmlns:a="http://schemas.openxmlformats.org/drawingml/2006/main" sz="5300" i="1">
                                <a:solidFill>
                                  <a:srgbClr val="59595B"/>
                                </a:solidFill>
                                <a:latin typeface="Cambria Math" panose="02040503050406030204" pitchFamily="18" charset="0"/>
                              </a:rPr>
                              <m:t>*</m:t>
                            </m:r>
                          </m:sup>
                        </m:s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e>
                            <m:r>
                              <a:rPr xmlns:a="http://schemas.openxmlformats.org/drawingml/2006/main" sz="5300" i="1">
                                <a:solidFill>
                                  <a:srgbClr val="59595B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xmlns:a="http://schemas.openxmlformats.org/drawingml/2006/main" sz="5300" i="1">
                                <a:solidFill>
                                  <a:srgbClr val="59595B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num>
                  <m:den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p>
                          <m:e>
                            <m:r>
                              <a:rPr xmlns:a="http://schemas.openxmlformats.org/drawingml/2006/main" sz="5300" i="1">
                                <a:solidFill>
                                  <a:srgbClr val="59595B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xmlns:a="http://schemas.openxmlformats.org/drawingml/2006/main" sz="5300" i="1">
                                <a:solidFill>
                                  <a:srgbClr val="59595B"/>
                                </a:solidFill>
                                <a:latin typeface="Cambria Math" panose="02040503050406030204" pitchFamily="18" charset="0"/>
                              </a:rPr>
                              <m:t>*</m:t>
                            </m:r>
                          </m:sup>
                        </m:s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e>
                            <m:r>
                              <a:rPr xmlns:a="http://schemas.openxmlformats.org/drawingml/2006/main" sz="5300" i="1">
                                <a:solidFill>
                                  <a:srgbClr val="59595B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xmlns:a="http://schemas.openxmlformats.org/drawingml/2006/main" sz="5300" i="1">
                                <a:solidFill>
                                  <a:srgbClr val="59595B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sSup>
                          <m:e>
                            <m:r>
                              <a:rPr xmlns:a="http://schemas.openxmlformats.org/drawingml/2006/main" sz="5300" i="1">
                                <a:solidFill>
                                  <a:srgbClr val="59595B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xmlns:a="http://schemas.openxmlformats.org/drawingml/2006/main" sz="5300" i="1">
                                <a:solidFill>
                                  <a:srgbClr val="59595B"/>
                                </a:solidFill>
                                <a:latin typeface="Cambria Math" panose="02040503050406030204" pitchFamily="18" charset="0"/>
                              </a:rPr>
                              <m:t>*</m:t>
                            </m:r>
                          </m:sup>
                        </m:s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e>
                            <m:r>
                              <a:rPr xmlns:a="http://schemas.openxmlformats.org/drawingml/2006/main" sz="5300" i="1">
                                <a:solidFill>
                                  <a:srgbClr val="59595B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xmlns:a="http://schemas.openxmlformats.org/drawingml/2006/main" sz="5300" i="1">
                                <a:solidFill>
                                  <a:srgbClr val="59595B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den>
                </m:f>
              </m:oMath>
            </a14:m>
            <a:r>
              <a:t>,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fits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</m:oMath>
            </a14:m>
            <a:r>
              <a:t> of underlying true reward </a:t>
            </a:r>
            <a14:m>
              <m:oMath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</m:oMath>
            </a14:m>
            <a:r>
              <a:t> using </a:t>
            </a:r>
            <a:r>
              <a:rPr i="1"/>
              <a:t>reward advantage</a:t>
            </a:r>
            <a:r>
              <a:t> of winner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w</m:t>
                    </m:r>
                  </m:sub>
                </m:sSub>
              </m:oMath>
            </a14:m>
            <a:r>
              <a:t> over loser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ℓ</m:t>
                    </m:r>
                  </m:sub>
                </m:sSub>
              </m:oMath>
            </a14:m>
          </a:p>
          <a:p>
            <a:pPr lvl="1" marL="3188876" indent="-1358900">
              <a:buSzPct val="100000"/>
              <a:buChar char="•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p"/>
                      <m:scr m:val="double-struck"/>
                    </m:rP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m:rPr>
                      <m:nor/>
                    </m:rP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R</m:t>
                  </m:r>
                  <m:sSub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sub>
                  </m:sSub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R</m:t>
                  </m:r>
                  <m:sSub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sub>
                  </m:sSub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sub>
                  </m:sSub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</a:p>
          <a:p>
            <a:pPr marL="1358900" indent="-1358900">
              <a:buSzPct val="100000"/>
              <a:buChar char="•"/>
            </a:pPr>
            <a:r>
              <a:t>Let </a:t>
            </a:r>
            <a14:m>
              <m:oMath>
                <m:sSub>
                  <m:e>
                    <m:r>
                      <m:rPr>
                        <m:scr m:val="script"/>
                      </m:r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m:rPr>
                        <m:nor/>
                      </m:r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pref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w</m:t>
                    </m:r>
                  </m:sub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b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ℓ</m:t>
                    </m:r>
                  </m:sub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bSup>
                <m:sSub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}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bSup>
              </m:oMath>
            </a14:m>
            <a:r>
              <a:t> represent preference data consisting of samples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w</m:t>
                    </m:r>
                  </m:sub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b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ℓ</m:t>
                    </m:r>
                  </m:sub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b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1358900" indent="-1358900">
              <a:buSzPct val="100000"/>
              <a:buChar char="•"/>
            </a:pPr>
            <a:r>
              <a:t>Let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be the space of possible LM outputs,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∼</m:t>
                </m:r>
                <m:r>
                  <m:rPr>
                    <m:scr m:val="script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be a distribution expressing roughly the same semantics with different surface forms</a:t>
            </a:r>
          </a:p>
          <a:p>
            <a:pPr lvl="1" marL="3188876" indent="-1358900">
              <a:buSzPct val="100000"/>
              <a:buChar char="•"/>
            </a:pPr>
            <a:r>
              <a:t>e.g., “I am unwell” vs. “I am feeling ill”</a:t>
            </a:r>
          </a:p>
          <a:p>
            <a:pPr marL="1358900" indent="-1358900">
              <a:buSzPct val="100000"/>
              <a:buChar char="•"/>
            </a:pPr>
            <a:r>
              <a:t>Let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∼</m:t>
                </m:r>
                <m:r>
                  <m:rPr>
                    <m:scr m:val="script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be another such distribution, disjunct from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</a:p>
          <a:p>
            <a:pPr marL="1358900" indent="-1358900">
              <a:buSzPct val="100000"/>
              <a:buChar char="•"/>
            </a:pPr>
            <a:r>
              <a:t>Let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∼</m:t>
                </m:r>
                <m:r>
                  <m:rPr>
                    <m:scr m:val="script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∼</m:t>
                </m:r>
                <m:r>
                  <m:rPr>
                    <m:scr m:val="script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be two individual responses drawn from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and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, respectively</a:t>
            </a:r>
          </a:p>
        </p:txBody>
      </p:sp>
      <p:sp>
        <p:nvSpPr>
          <p:cNvPr id="368" name="The Problem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 lIns="274319" tIns="274319" rIns="274319" bIns="274319"/>
          <a:lstStyle/>
          <a:p>
            <a:pPr/>
            <a:r>
              <a:t>Problems with BT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LLMs will uncritically accept the premises given to them, even if false…"/>
          <p:cNvSpPr txBox="1"/>
          <p:nvPr>
            <p:ph type="body" idx="1"/>
          </p:nvPr>
        </p:nvSpPr>
        <p:spPr>
          <a:xfrm>
            <a:off x="1662552" y="6585573"/>
            <a:ext cx="32397468" cy="11149979"/>
          </a:xfrm>
          <a:prstGeom prst="rect">
            <a:avLst/>
          </a:prstGeom>
        </p:spPr>
        <p:txBody>
          <a:bodyPr/>
          <a:lstStyle/>
          <a:p>
            <a:pPr marL="1304544" indent="-1304544" defTabSz="1777935">
              <a:spcBef>
                <a:spcPts val="1400"/>
              </a:spcBef>
              <a:buSzPct val="100000"/>
              <a:buChar char="•"/>
              <a:defRPr sz="4224"/>
            </a:pPr>
            <a:r>
              <a:t>If </a:t>
            </a:r>
            <a14:m>
              <m:oMath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</m:oMath>
            </a14:m>
            <a:r>
              <a:t> is preferred to </a:t>
            </a:r>
            <a14:m>
              <m:oMath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</m:oMath>
            </a14:m>
            <a:r>
              <a:t> in the data:</a:t>
            </a:r>
          </a:p>
          <a:p>
            <a:pPr lvl="1" marL="3061320" indent="-1304544" defTabSz="1777935">
              <a:spcBef>
                <a:spcPts val="1400"/>
              </a:spcBef>
              <a:buSzPct val="100000"/>
              <a:buChar char="•"/>
              <a:defRPr sz="4224"/>
            </a:pPr>
            <a14:m>
              <m:oMath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br/>
            <a14:m>
              <m:oMath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⇒</m:t>
                </m:r>
                <m:r>
                  <m:rPr>
                    <m:nor/>
                  </m:rP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br/>
            <a14:m>
              <m:oMath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⇒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[</m:t>
                </m:r>
                <m:r>
                  <m:rPr>
                    <m:nor/>
                  </m:rP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</a:p>
          <a:p>
            <a:pPr lvl="1" marL="3061320" indent="-1304544" defTabSz="1777935">
              <a:spcBef>
                <a:spcPts val="1400"/>
              </a:spcBef>
              <a:buSzPct val="100000"/>
              <a:buChar char="•"/>
              <a:defRPr sz="4224"/>
            </a:pPr>
            <a:r>
              <a:t>Ensuing weight updates are small because </a:t>
            </a:r>
            <a14:m>
              <m:oMath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</m:oMath>
            </a14:m>
            <a:r>
              <a:t> for this sample is already close to correct</a:t>
            </a:r>
          </a:p>
          <a:p>
            <a:pPr marL="1304544" indent="-1304544" defTabSz="1777935">
              <a:spcBef>
                <a:spcPts val="1400"/>
              </a:spcBef>
              <a:buSzPct val="100000"/>
              <a:buChar char="•"/>
              <a:defRPr sz="4224"/>
            </a:pPr>
            <a:r>
              <a:t>However, if </a:t>
            </a:r>
            <a14:m>
              <m:oMath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:</a:t>
            </a:r>
          </a:p>
          <a:p>
            <a:pPr lvl="1" marL="3061320" indent="-1304544" defTabSz="1777935">
              <a:spcBef>
                <a:spcPts val="1400"/>
              </a:spcBef>
              <a:buSzPct val="100000"/>
              <a:buChar char="•"/>
              <a:defRPr sz="4224"/>
            </a:pPr>
            <a14:m>
              <m:oMath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br/>
            <a14:m>
              <m:oMath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⇒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[</m:t>
                </m:r>
                <m:r>
                  <m:rPr>
                    <m:nor/>
                  </m:rP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→</m:t>
                </m:r>
                <m:r>
                  <m:rPr>
                    <m:sty m:val="p"/>
                  </m:rP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∞</m:t>
                </m:r>
              </m:oMath>
            </a14:m>
          </a:p>
          <a:p>
            <a:pPr lvl="1" marL="3061320" indent="-1304544" defTabSz="1777935">
              <a:spcBef>
                <a:spcPts val="1400"/>
              </a:spcBef>
              <a:buSzPct val="100000"/>
              <a:buChar char="•"/>
              <a:defRPr sz="4224"/>
            </a:pPr>
            <a:r>
              <a:t>In this case, </a:t>
            </a:r>
            <a14:m>
              <m:oMath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</m:oMath>
            </a14:m>
            <a:r>
              <a:t> is very wrong, resulting in large updates</a:t>
            </a:r>
          </a:p>
          <a:p>
            <a:pPr marL="1304544" indent="-1304544" defTabSz="1777935">
              <a:spcBef>
                <a:spcPts val="1400"/>
              </a:spcBef>
              <a:buSzPct val="100000"/>
              <a:buChar char="•"/>
              <a:defRPr sz="4224"/>
            </a:pPr>
            <a:r>
              <a:t>Over training, </a:t>
            </a:r>
            <a14:m>
              <m:oMath>
                <m: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</m:oMath>
            </a14:m>
            <a:r>
              <a:t> learns to score samples from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higher than samples from </a:t>
            </a:r>
            <a14:m>
              <m:oMath>
                <m:r>
                  <m:rPr>
                    <m:scr m:val="script"/>
                  </m:rPr>
                  <a:rPr xmlns:a="http://schemas.openxmlformats.org/drawingml/2006/main" sz="51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endParaRPr sz="4400"/>
          </a:p>
        </p:txBody>
      </p:sp>
      <p:sp>
        <p:nvSpPr>
          <p:cNvPr id="371" name="The Problem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 lIns="274319" tIns="274319" rIns="274319" bIns="274319"/>
          <a:lstStyle/>
          <a:p>
            <a:pPr/>
            <a:r>
              <a:t>Problems with BT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303" name="Section subhead goes her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LLMs will uncritically accept the premises given to them, even if false…"/>
          <p:cNvSpPr txBox="1"/>
          <p:nvPr>
            <p:ph type="body" idx="1"/>
          </p:nvPr>
        </p:nvSpPr>
        <p:spPr>
          <a:xfrm>
            <a:off x="1662552" y="6585573"/>
            <a:ext cx="32397468" cy="11149979"/>
          </a:xfrm>
          <a:prstGeom prst="rect">
            <a:avLst/>
          </a:prstGeom>
        </p:spPr>
        <p:txBody>
          <a:bodyPr/>
          <a:lstStyle/>
          <a:p>
            <a:pPr marL="1358900" indent="-1358900">
              <a:buSzPct val="100000"/>
              <a:buChar char="•"/>
            </a:pPr>
            <a:r>
              <a:t>If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</m:oMath>
            </a14:m>
            <a:r>
              <a:t> in data, RM implicitly scores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</m:oMath>
            </a14:m>
            <a:r>
              <a:t>, even if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</m:oMath>
            </a14:m>
            <a:r>
              <a:t> never actually compete in the data</a:t>
            </a:r>
          </a:p>
          <a:p>
            <a:pPr marL="1358900" indent="-1358900">
              <a:buSzPct val="100000"/>
              <a:buChar char="•"/>
            </a:pPr>
            <a:r>
              <a:t>Now, imagine that </a:t>
            </a:r>
            <a14:m>
              <m:oMath>
                <m:sSub>
                  <m:e>
                    <m:r>
                      <m:rPr>
                        <m:scr m:val="script"/>
                      </m:r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m:rPr>
                        <m:nor/>
                      </m:r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pref</m:t>
                    </m:r>
                  </m:sub>
                </m:sSub>
              </m:oMath>
            </a14:m>
            <a:r>
              <a:t> </a:t>
            </a:r>
            <a:r>
              <a:rPr i="1"/>
              <a:t>does</a:t>
            </a:r>
            <a:r>
              <a:t> contain samples where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</m:oMath>
            </a14:m>
            <a:r>
              <a:t> directly compete, but the true preference is that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</m:oMath>
            </a14:m>
          </a:p>
          <a:p>
            <a:pPr lvl="1" marL="3188876" indent="-1358900">
              <a:buSzPct val="100000"/>
              <a:buChar char="•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*</m:t>
                      </m:r>
                    </m:sup>
                  </m:sSup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≻</m:t>
                  </m:r>
                  <m:sSub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≈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 lvl="1" marL="3188876" indent="-1358900">
              <a:buSzPct val="100000"/>
              <a:buChar char="•"/>
            </a:pPr>
            <a:r>
              <a:t>This creates an intransitive preference cycle</a:t>
            </a:r>
          </a:p>
          <a:p>
            <a:pPr lvl="1" marL="3188876" indent="-1358900">
              <a:buSzPct val="100000"/>
              <a:buChar char="•"/>
            </a:pPr>
            <a:r>
              <a:t>According to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</m:oMath>
            </a14:m>
            <a:r>
              <a:t> that has implicitly learned that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</m:oMath>
            </a14:m>
            <a:r>
              <a:t>,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</a:p>
          <a:p>
            <a:pPr lvl="1" marL="3188876" indent="-1358900">
              <a:buSzPct val="100000"/>
              <a:buChar char="•"/>
            </a:pPr>
            <a:r>
              <a:t>As before,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[</m:t>
                </m:r>
                <m:r>
                  <m:rPr>
                    <m:nor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→</m:t>
                </m:r>
                <m:r>
                  <m:rPr>
                    <m:sty m:val="p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∞</m:t>
                </m:r>
              </m:oMath>
            </a14:m>
            <a:r>
              <a:t>, leading to larger weight updates in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</m:oMath>
            </a14:m>
            <a:r>
              <a:t> when it encounters these samples</a:t>
            </a:r>
          </a:p>
        </p:txBody>
      </p:sp>
      <p:sp>
        <p:nvSpPr>
          <p:cNvPr id="374" name="The Problem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 lIns="274319" tIns="274319" rIns="274319" bIns="274319"/>
          <a:lstStyle/>
          <a:p>
            <a:pPr/>
            <a:r>
              <a:t>Problems with BT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LLMs will uncritically accept the premises given to them, even if false…"/>
          <p:cNvSpPr txBox="1"/>
          <p:nvPr>
            <p:ph type="body" sz="half" idx="1"/>
          </p:nvPr>
        </p:nvSpPr>
        <p:spPr>
          <a:xfrm>
            <a:off x="1662552" y="6585573"/>
            <a:ext cx="25122311" cy="11149979"/>
          </a:xfrm>
          <a:prstGeom prst="rect">
            <a:avLst/>
          </a:prstGeom>
        </p:spPr>
        <p:txBody>
          <a:bodyPr/>
          <a:lstStyle/>
          <a:p>
            <a:pPr marL="1358900" indent="-1358900">
              <a:buSzPct val="100000"/>
              <a:buChar char="•"/>
            </a:pPr>
            <a:r>
              <a:t>In the final trained model, depending on the proportion in the data of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</m:oMath>
            </a14:m>
            <a:r>
              <a:t>,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</m:oMath>
            </a14:m>
            <a:r>
              <a:t>, or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</m:oMath>
            </a14:m>
            <a:r>
              <a:t> samples:</a:t>
            </a:r>
          </a:p>
          <a:p>
            <a:pPr lvl="2" marL="1604210" indent="-588210">
              <a:buSzPct val="100000"/>
              <a:buFontTx/>
              <a:buAutoNum type="arabicPeriod" startAt="1"/>
            </a:pP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</m:oMath>
            </a14:m>
            <a:r>
              <a:t> underfits to samples where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</m:oMath>
            </a14:m>
            <a:r>
              <a:t>because it is overwhelmed by signal implicit in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</m:oMath>
            </a14:m>
            <a:r>
              <a:t> samples, or,</a:t>
            </a:r>
          </a:p>
          <a:p>
            <a:pPr lvl="2" marL="1604210" indent="-588210">
              <a:buSzPct val="100000"/>
              <a:buFontTx/>
              <a:buAutoNum type="arabicPeriod" startAt="1"/>
            </a:pP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</m:oMath>
            </a14:m>
            <a:r>
              <a:t> fits to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</m:oMath>
            </a14:m>
            <a:r>
              <a:t> samples but underfits to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</m:oMath>
            </a14:m>
            <a:r>
              <a:t> or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</m:oMath>
            </a14:m>
            <a:r>
              <a:t> samples (or possibly both) because it learns to score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</m:oMath>
            </a14:m>
            <a:r>
              <a:t> too low and/or </a:t>
            </a:r>
            <a14:m>
              <m:oMath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</m:oMath>
            </a14:m>
            <a:r>
              <a:t> too high</a:t>
            </a:r>
          </a:p>
          <a:p>
            <a:pPr marL="1358900" indent="-1358900">
              <a:buSzPct val="100000"/>
              <a:buChar char="•"/>
            </a:pPr>
            <a:r>
              <a:t>E.g., collaborative dialogues hide signals from reward models because participant preferences may change over time</a:t>
            </a:r>
          </a:p>
          <a:p>
            <a:pPr marL="1358900" indent="-1358900">
              <a:buSzPct val="100000"/>
              <a:buChar char="•"/>
            </a:pPr>
            <a:r>
              <a:t>Models aligned using pairwise reward advantage approaches fail to select the correct next utterance in a collaborative dialogue</a:t>
            </a:r>
          </a:p>
        </p:txBody>
      </p:sp>
      <p:sp>
        <p:nvSpPr>
          <p:cNvPr id="377" name="The Problem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 lIns="274319" tIns="274319" rIns="274319" bIns="274319"/>
          <a:lstStyle/>
          <a:p>
            <a:pPr/>
            <a:r>
              <a:t>Problems with BT Model</a:t>
            </a:r>
          </a:p>
        </p:txBody>
      </p:sp>
      <p:pic>
        <p:nvPicPr>
          <p:cNvPr id="378" name="gpt4-o_deli-cm.png" descr="gpt4-o_deli-cm.png"/>
          <p:cNvPicPr>
            <a:picLocks noChangeAspect="1"/>
          </p:cNvPicPr>
          <p:nvPr/>
        </p:nvPicPr>
        <p:blipFill>
          <a:blip r:embed="rId2">
            <a:extLst/>
          </a:blip>
          <a:srcRect l="10470" t="0" r="0" b="0"/>
          <a:stretch>
            <a:fillRect/>
          </a:stretch>
        </p:blipFill>
        <p:spPr>
          <a:xfrm>
            <a:off x="27408103" y="9212956"/>
            <a:ext cx="9897927" cy="8291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gpt4-o_wtd-cm.png" descr="gpt4-o_wtd-cm.png"/>
          <p:cNvPicPr>
            <a:picLocks noChangeAspect="1"/>
          </p:cNvPicPr>
          <p:nvPr/>
        </p:nvPicPr>
        <p:blipFill>
          <a:blip r:embed="rId3">
            <a:extLst/>
          </a:blip>
          <a:srcRect l="10511" t="0" r="0" b="0"/>
          <a:stretch>
            <a:fillRect/>
          </a:stretch>
        </p:blipFill>
        <p:spPr>
          <a:xfrm>
            <a:off x="27412603" y="-181023"/>
            <a:ext cx="9893427" cy="8291641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GPT-4o next utterance predictions in collaborative dialogue sequence: Weights Task"/>
          <p:cNvSpPr txBox="1"/>
          <p:nvPr/>
        </p:nvSpPr>
        <p:spPr>
          <a:xfrm>
            <a:off x="27417369" y="8150263"/>
            <a:ext cx="8721804" cy="123951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37158" tIns="137158" rIns="137158" bIns="137158">
            <a:spAutoFit/>
          </a:bodyPr>
          <a:lstStyle/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t>GPT-4o next utterance predictions in</a:t>
            </a:r>
            <a:br/>
            <a:r>
              <a:t>collaborative dialogue sequence: Weights Task</a:t>
            </a:r>
          </a:p>
        </p:txBody>
      </p:sp>
      <p:sp>
        <p:nvSpPr>
          <p:cNvPr id="381" name="GPT-4o next utterance predictions in collaborative dialogue sequence: DeliData"/>
          <p:cNvSpPr txBox="1"/>
          <p:nvPr/>
        </p:nvSpPr>
        <p:spPr>
          <a:xfrm>
            <a:off x="27839248" y="17716231"/>
            <a:ext cx="7878047" cy="123951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37158" tIns="137158" rIns="137158" bIns="137158">
            <a:spAutoFit/>
          </a:bodyPr>
          <a:lstStyle/>
          <a:p>
            <a:pPr algn="ctr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t>GPT-4o next utterance predictions in</a:t>
            </a:r>
            <a:br/>
            <a:r>
              <a:t>collaborative dialogue sequence: DeliData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Bypassing the BT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Bypassing the BT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LLMs will uncritically accept the premises given to them, even if false…"/>
          <p:cNvSpPr txBox="1"/>
          <p:nvPr>
            <p:ph type="body" idx="1"/>
          </p:nvPr>
        </p:nvSpPr>
        <p:spPr>
          <a:xfrm>
            <a:off x="1662552" y="6585573"/>
            <a:ext cx="32397468" cy="11149979"/>
          </a:xfrm>
          <a:prstGeom prst="rect">
            <a:avLst/>
          </a:prstGeom>
        </p:spPr>
        <p:txBody>
          <a:bodyPr/>
          <a:lstStyle/>
          <a:p>
            <a:pPr marL="1318133" indent="-1318133" defTabSz="1796455">
              <a:spcBef>
                <a:spcPts val="1400"/>
              </a:spcBef>
              <a:buSzPct val="100000"/>
              <a:buChar char="•"/>
              <a:defRPr sz="4268"/>
            </a:pPr>
            <a:r>
              <a:t>RLHF and DPO make a strong assumption:</a:t>
            </a:r>
          </a:p>
          <a:p>
            <a:pPr lvl="1" marL="3093209" indent="-1318133" defTabSz="1796455">
              <a:spcBef>
                <a:spcPts val="1400"/>
              </a:spcBef>
              <a:buSzPct val="100000"/>
              <a:buChar char="•"/>
              <a:defRPr sz="4268"/>
            </a:pPr>
            <a:r>
              <a:t>Pointwise rewards can be substituted for preferences via BT modelization</a:t>
            </a:r>
          </a:p>
          <a:p>
            <a:pPr lvl="1" marL="3093209" indent="-1318133" defTabSz="1796455">
              <a:spcBef>
                <a:spcPts val="1400"/>
              </a:spcBef>
              <a:buSzPct val="100000"/>
              <a:buChar char="•"/>
              <a:defRPr sz="4268"/>
            </a:pPr>
            <a:r>
              <a:t>When sampled preferences are deterministic, this leads to overfitting (aspects of) the preference dataset</a:t>
            </a:r>
          </a:p>
          <a:p>
            <a:pPr lvl="1" marL="3093209" indent="-1318133" defTabSz="1796455">
              <a:spcBef>
                <a:spcPts val="1400"/>
              </a:spcBef>
              <a:buSzPct val="100000"/>
              <a:buChar char="•"/>
              <a:defRPr sz="4268"/>
            </a:pPr>
            <a:r>
              <a:t>In case where </a:t>
            </a:r>
            <a14:m>
              <m:oMath>
                <m:sSup>
                  <m:e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p>
                  <m:e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, BT model requires that </a:t>
            </a:r>
            <a14:m>
              <m:oMath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→</m:t>
                </m:r>
                <m:r>
                  <m:rPr>
                    <m:sty m:val="p"/>
                  </m:rP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∞</m:t>
                </m:r>
              </m:oMath>
            </a14:m>
          </a:p>
          <a:p>
            <a:pPr lvl="1" marL="3093209" indent="-1318133" defTabSz="1796455">
              <a:spcBef>
                <a:spcPts val="1400"/>
              </a:spcBef>
              <a:buSzPct val="100000"/>
              <a:buChar char="•"/>
              <a:defRPr sz="4268"/>
            </a:pPr>
            <a:r>
              <a:t>Plug this into the closed-form solution for the optimal RLHF policy:</a:t>
            </a:r>
          </a:p>
          <a:p>
            <a:pPr lvl="1" marL="3093209" indent="-1318133" defTabSz="1796455">
              <a:spcBef>
                <a:spcPts val="1400"/>
              </a:spcBef>
              <a:buSzPct val="100000"/>
              <a:buChar char="•"/>
              <a:defRPr sz="4268"/>
            </a:pPr>
          </a:p>
          <a:p>
            <a:pPr lvl="1" marL="3093209" indent="-1318133" defTabSz="1796455">
              <a:spcBef>
                <a:spcPts val="1400"/>
              </a:spcBef>
              <a:buSzPct val="100000"/>
              <a:buChar char="•"/>
              <a:defRPr sz="4268"/>
            </a:pPr>
          </a:p>
          <a:p>
            <a:pPr lvl="1" marL="3093209" indent="-1318133" defTabSz="1796455">
              <a:spcBef>
                <a:spcPts val="1400"/>
              </a:spcBef>
              <a:buSzPct val="100000"/>
              <a:buChar char="•"/>
              <a:defRPr sz="4268"/>
            </a:pPr>
          </a:p>
          <a:p>
            <a:pPr lvl="1" marL="3093209" indent="-1318133" defTabSz="1796455">
              <a:spcBef>
                <a:spcPts val="1400"/>
              </a:spcBef>
              <a:buSzPct val="100000"/>
              <a:buChar char="•"/>
              <a:defRPr sz="4268"/>
            </a:pPr>
            <a14:m>
              <m:oMath>
                <m:f>
                  <m:fPr>
                    <m:ctrlP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51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1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sSup>
                      <m:e>
                        <m:r>
                          <a:rPr xmlns:a="http://schemas.openxmlformats.org/drawingml/2006/main" sz="51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1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51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1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(i.e., </a:t>
            </a:r>
            <a14:m>
              <m:oMath>
                <m:sSup>
                  <m:e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) regardless of the value of </a:t>
            </a:r>
            <a14:m>
              <m:oMath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β</m:t>
                </m:r>
              </m:oMath>
            </a14:m>
          </a:p>
          <a:p>
            <a:pPr marL="1318133" indent="-1318133" defTabSz="1796455">
              <a:spcBef>
                <a:spcPts val="1400"/>
              </a:spcBef>
              <a:buSzPct val="100000"/>
              <a:buChar char="•"/>
              <a:defRPr sz="4268"/>
            </a:pPr>
            <a:r>
              <a:t>Since </a:t>
            </a:r>
            <a14:m>
              <m:oMath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β</m:t>
                </m:r>
              </m:oMath>
            </a14:m>
            <a:r>
              <a:t> is a regularization term on the KL divergence from the reference model, this assumption effectively ignores the KL term</a:t>
            </a:r>
            <a:endParaRPr sz="4400"/>
          </a:p>
        </p:txBody>
      </p:sp>
      <p:sp>
        <p:nvSpPr>
          <p:cNvPr id="386" name="The Problem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 lIns="274319" tIns="274319" rIns="274319" bIns="274319"/>
          <a:lstStyle/>
          <a:p>
            <a:pPr/>
            <a:r>
              <a:t>Bypassing the BT Model</a:t>
            </a:r>
          </a:p>
        </p:txBody>
      </p:sp>
      <p:sp>
        <p:nvSpPr>
          <p:cNvPr id="387" name="Text"/>
          <p:cNvSpPr txBox="1"/>
          <p:nvPr/>
        </p:nvSpPr>
        <p:spPr>
          <a:xfrm>
            <a:off x="12897275" y="11750250"/>
            <a:ext cx="10781451" cy="21471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37159" tIns="137159" rIns="137159" bIns="137159">
            <a:spAutoFit/>
          </a:bodyPr>
          <a:lstStyle>
            <a:lvl1pPr algn="ctr"/>
          </a:lstStyle>
          <a:p>
            <a:pPr/>
            <a14:m>
              <m:oMathPara>
                <m:oMathParaPr>
                  <m:jc m:val="center"/>
                </m:oMathParaPr>
                <m:oMath>
                  <m:sSu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*</m:t>
                      </m:r>
                    </m:sup>
                  </m:sSu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sSu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sSu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den>
                      </m:f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LLMs will uncritically accept the premises given to them, even if false…"/>
          <p:cNvSpPr txBox="1"/>
          <p:nvPr>
            <p:ph type="body" idx="1"/>
          </p:nvPr>
        </p:nvSpPr>
        <p:spPr>
          <a:xfrm>
            <a:off x="1662552" y="6585573"/>
            <a:ext cx="32397468" cy="11149979"/>
          </a:xfrm>
          <a:prstGeom prst="rect">
            <a:avLst/>
          </a:prstGeom>
        </p:spPr>
        <p:txBody>
          <a:bodyPr/>
          <a:lstStyle/>
          <a:p>
            <a:pPr marL="1345311" indent="-1345311" defTabSz="1833495">
              <a:spcBef>
                <a:spcPts val="1400"/>
              </a:spcBef>
              <a:buSzPct val="100000"/>
              <a:buChar char="•"/>
              <a:defRPr sz="4356"/>
            </a:pPr>
            <a:r>
              <a:t>Remember that the reward model </a:t>
            </a:r>
            <a14:m>
              <m:oMath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</m:oMath>
            </a14:m>
            <a:r>
              <a:t> expresses the expected preference probability </a:t>
            </a:r>
            <a14:m>
              <m:oMath>
                <m:sSup>
                  <m:e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p>
                  <m:e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1345311" indent="-1345311" defTabSz="1833495">
              <a:spcBef>
                <a:spcPts val="1400"/>
              </a:spcBef>
              <a:buSzPct val="100000"/>
              <a:buChar char="•"/>
              <a:defRPr sz="4356"/>
            </a:pPr>
            <a:r>
              <a:t>Rewrite the closed-form optimal policy solution to make this more explicit: </a:t>
            </a:r>
            <a14:m>
              <m:oMath>
                <m:sSup>
                  <m:e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sSup>
                  <m:e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sSup>
                  <m:e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f>
                      <m:fPr>
                        <m:ctrlP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  <m:sSup>
                      <m:e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≻</m:t>
                    </m:r>
                    <m:sSup>
                      <m:e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</a:p>
          <a:p>
            <a:pPr marL="1345311" indent="-1345311" defTabSz="1833495">
              <a:spcBef>
                <a:spcPts val="1400"/>
              </a:spcBef>
              <a:buSzPct val="100000"/>
              <a:buChar char="•"/>
              <a:defRPr sz="4356"/>
            </a:pPr>
            <a:r>
              <a:t>For simplicity, remove the partition function: </a:t>
            </a:r>
            <a14:m>
              <m:oMath>
                <m:sSup>
                  <m:e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∝</m:t>
                </m:r>
                <m:sSup>
                  <m:e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sSup>
                  <m:e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f>
                      <m:fPr>
                        <m:ctrlP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  <m:sSup>
                      <m:e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≻</m:t>
                    </m:r>
                    <m:sSup>
                      <m:e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</a:p>
          <a:p>
            <a:pPr marL="1345311" indent="-1345311" defTabSz="1833495">
              <a:spcBef>
                <a:spcPts val="1400"/>
              </a:spcBef>
              <a:buSzPct val="100000"/>
              <a:buChar char="•"/>
              <a:defRPr sz="4356"/>
            </a:pPr>
            <a:r>
              <a:t>To balance the effect of strong ({0, 1}) preferences on weight updates, consider a non-decreasing monotonic function </a:t>
            </a:r>
            <a14:m>
              <m:oMath>
                <m:r>
                  <m:rPr>
                    <m:sty m:val="p"/>
                  </m:rP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Ψ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0,1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→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  <a:p>
            <a:pPr marL="1345311" indent="-1345311" defTabSz="1833495">
              <a:spcBef>
                <a:spcPts val="1400"/>
              </a:spcBef>
              <a:buSzPct val="100000"/>
              <a:buChar char="•"/>
              <a:defRPr sz="4356"/>
            </a:pPr>
            <a:r>
              <a:t>We want to introduce this in the preference probability: </a:t>
            </a:r>
            <a14:m>
              <m:oMath>
                <m:sSup>
                  <m:e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∝</m:t>
                </m:r>
                <m:sSup>
                  <m:e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sSup>
                  <m:e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f>
                      <m:fPr>
                        <m:ctrlP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≻</m:t>
                    </m:r>
                    <m:sSup>
                      <m:e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2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]</m:t>
                    </m:r>
                  </m:sup>
                </m:sSup>
              </m:oMath>
            </a14:m>
          </a:p>
          <a:p>
            <a:pPr marL="1345311" indent="-1345311" defTabSz="1833495">
              <a:spcBef>
                <a:spcPts val="1400"/>
              </a:spcBef>
              <a:buSzPct val="100000"/>
              <a:buChar char="•"/>
              <a:defRPr sz="4356"/>
            </a:pPr>
            <a:r>
              <a:t>But… now, small increases in preference probabilities close to 1 have a strong effect on </a:t>
            </a:r>
            <a14:m>
              <m:oMath>
                <m:r>
                  <m:rPr>
                    <m:sty m:val="p"/>
                    <m:scr m:val="double-struck"/>
                  </m:rP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[</m:t>
                </m:r>
                <m:r>
                  <m:rPr>
                    <m:sty m:val="p"/>
                  </m:rP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Ψ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p>
                  <m:e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2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</a:p>
          <a:p>
            <a:pPr lvl="1" marL="3156987" indent="-1345311" defTabSz="1833495">
              <a:spcBef>
                <a:spcPts val="1400"/>
              </a:spcBef>
              <a:buSzPct val="100000"/>
              <a:buChar char="•"/>
              <a:defRPr sz="4356"/>
            </a:pPr>
            <a:r>
              <a:t>Preference instability like before, large drift from the reference policy</a:t>
            </a:r>
          </a:p>
          <a:p>
            <a:pPr lvl="1" marL="3156987" indent="-1345311" defTabSz="1833495">
              <a:spcBef>
                <a:spcPts val="1400"/>
              </a:spcBef>
              <a:buSzPct val="100000"/>
              <a:buChar char="•"/>
              <a:defRPr sz="4356"/>
            </a:pPr>
            <a14:m>
              <m:oMath>
                <m:r>
                  <m:rPr>
                    <m:sty m:val="p"/>
                  </m:rPr>
                  <a:rPr xmlns:a="http://schemas.openxmlformats.org/drawingml/2006/main" sz="52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Ψ</m:t>
                </m:r>
              </m:oMath>
            </a14:m>
            <a:r>
              <a:t> is </a:t>
            </a:r>
            <a:r>
              <a:rPr b="1"/>
              <a:t>unbounded</a:t>
            </a:r>
            <a:r>
              <a:t> </a:t>
            </a:r>
            <a:endParaRPr sz="4400"/>
          </a:p>
        </p:txBody>
      </p:sp>
      <p:sp>
        <p:nvSpPr>
          <p:cNvPr id="390" name="The Problem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 lIns="274319" tIns="274319" rIns="274319" bIns="274319"/>
          <a:lstStyle/>
          <a:p>
            <a:pPr/>
            <a:r>
              <a:t>Bypassing the BT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LLMs will uncritically accept the premises given to them, even if false…"/>
          <p:cNvSpPr txBox="1"/>
          <p:nvPr>
            <p:ph type="body" idx="1"/>
          </p:nvPr>
        </p:nvSpPr>
        <p:spPr>
          <a:xfrm>
            <a:off x="1662552" y="6585573"/>
            <a:ext cx="32397468" cy="11149979"/>
          </a:xfrm>
          <a:prstGeom prst="rect">
            <a:avLst/>
          </a:prstGeom>
        </p:spPr>
        <p:txBody>
          <a:bodyPr/>
          <a:lstStyle/>
          <a:p>
            <a:pPr marL="1358900" indent="-1358900">
              <a:buSzPct val="100000"/>
              <a:buChar char="•"/>
            </a:pPr>
            <a14:m>
              <m:oMath>
                <m:r>
                  <m:rPr>
                    <m:sty m:val="p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Ψ</m:t>
                </m:r>
              </m:oMath>
            </a14:m>
            <a:r>
              <a:t> only has to be </a:t>
            </a:r>
            <a:r>
              <a:rPr b="1"/>
              <a:t>non-decreasing</a:t>
            </a:r>
            <a:endParaRPr b="1"/>
          </a:p>
          <a:p>
            <a:pPr marL="1358900" indent="-1358900">
              <a:buSzPct val="100000"/>
              <a:buChar char="•"/>
            </a:pPr>
            <a:r>
              <a:t>Let’s choose a bounded non-decreasing function: </a:t>
            </a:r>
            <a:r>
              <a:rPr b="1"/>
              <a:t>the identity function</a:t>
            </a:r>
            <a:endParaRPr b="1"/>
          </a:p>
          <a:p>
            <a:pPr marL="1358900" indent="-1358900">
              <a:buSzPct val="100000"/>
              <a:buChar char="•"/>
            </a:pPr>
            <a:r>
              <a:t>Proof:</a:t>
            </a:r>
          </a:p>
          <a:p>
            <a:pPr lvl="1" marL="3188876" indent="-1358900">
              <a:buSzPct val="100000"/>
              <a:buChar char="•"/>
            </a:pPr>
            <a:r>
              <a:t>Let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[</m:t>
                </m:r>
                <m:r>
                  <m:rPr>
                    <m:sty m:val="p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Ψ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[</m:t>
                </m:r>
                <m:r>
                  <m:rPr>
                    <m:sty m:val="p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Ψ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∴</m:t>
                </m:r>
              </m:oMath>
            </a14:m>
            <a:r>
              <a:t>if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1,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</a:p>
          <a:p>
            <a:pPr lvl="1" marL="3188876" indent="-1358900">
              <a:buSzPct val="100000"/>
              <a:buChar char="•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*</m:t>
                      </m:r>
                    </m:sup>
                  </m:sSup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∝</m:t>
                  </m:r>
                  <m:sSup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sSup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den>
                      </m:f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sSup>
                        <m:e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*</m:t>
                          </m:r>
                        </m:sup>
                      </m:sSup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≻</m:t>
                      </m:r>
                      <m:sSup>
                        <m:e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⇒</m:t>
                  </m:r>
                  <m:sSup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*</m:t>
                      </m:r>
                    </m:sup>
                  </m:sSup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∝</m:t>
                  </m:r>
                  <m:sSup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sSup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den>
                      </m:f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m:oMathPara>
            </a14:m>
          </a:p>
          <a:p>
            <a:pPr lvl="1" marL="3188876" indent="-1358900">
              <a:buSzPct val="100000"/>
              <a:buChar char="•"/>
            </a:pPr>
            <a:r>
              <a:t>For preference pair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</m:oMath>
            </a14:m>
            <a:r>
              <a:t>, </a:t>
            </a:r>
            <a14:m>
              <m:oMath>
                <m:f>
                  <m:fPr>
                    <m:ctrl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f>
                      <m:fPr>
                        <m:ctrlP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  <a:br/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⇒</m:t>
                </m:r>
                <m:f>
                  <m:fPr>
                    <m:ctrl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p>
                    <m:f>
                      <m:fPr>
                        <m:ctrlP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  <a:r>
              <a:t>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⇒</m:t>
                </m:r>
                <m:r>
                  <m:rPr>
                    <m:nor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β</m:t>
                    </m:r>
                  </m:den>
                </m:f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393" name="The Problem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 lIns="274319" tIns="274319" rIns="274319" bIns="274319"/>
          <a:lstStyle/>
          <a:p>
            <a:pPr/>
            <a:r>
              <a:t>Bypassing the BT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LLMs will uncritically accept the premises given to them, even if false…"/>
          <p:cNvSpPr txBox="1"/>
          <p:nvPr>
            <p:ph type="body" idx="1"/>
          </p:nvPr>
        </p:nvSpPr>
        <p:spPr>
          <a:xfrm>
            <a:off x="1662552" y="6585573"/>
            <a:ext cx="32397468" cy="11149979"/>
          </a:xfrm>
          <a:prstGeom prst="rect">
            <a:avLst/>
          </a:prstGeom>
        </p:spPr>
        <p:txBody>
          <a:bodyPr/>
          <a:lstStyle/>
          <a:p>
            <a:pPr lvl="1" marL="2901877" indent="-1236599" defTabSz="1685334">
              <a:spcBef>
                <a:spcPts val="1300"/>
              </a:spcBef>
              <a:buSzPct val="100000"/>
              <a:buChar char="•"/>
              <a:defRPr sz="4004"/>
            </a:pPr>
            <a:r>
              <a:t>Simplify: let </a:t>
            </a:r>
            <a14:m>
              <m:oMath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nor/>
                  </m:rP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e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sSup>
                      <m:e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e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b="1"/>
          </a:p>
          <a:p>
            <a:pPr lvl="1" marL="2901877" indent="-1236599" defTabSz="1685334">
              <a:spcBef>
                <a:spcPts val="1300"/>
              </a:spcBef>
              <a:buSzPct val="100000"/>
              <a:buChar char="•"/>
              <a:defRPr sz="4004"/>
            </a:pPr>
            <a:r>
              <a:t>Substitute back in for </a:t>
            </a:r>
            <a14:m>
              <m:oMath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g</m:t>
                </m:r>
              </m:oMath>
            </a14:m>
            <a:r>
              <a:t>: </a:t>
            </a:r>
            <a14:m>
              <m:oMath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β</m:t>
                    </m:r>
                  </m:den>
                </m:f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14:m>
              <m:oMath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⇒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β</m:t>
                    </m:r>
                  </m:den>
                </m:f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[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[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</a:t>
            </a:r>
          </a:p>
          <a:p>
            <a:pPr lvl="2" marL="3242956" indent="-1236598" defTabSz="1685334">
              <a:spcBef>
                <a:spcPts val="1300"/>
              </a:spcBef>
              <a:buSzPct val="100000"/>
              <a:buChar char="•"/>
              <a:defRPr sz="4004"/>
            </a:pPr>
            <a:r>
              <a:t>(Note that </a:t>
            </a:r>
            <a14:m>
              <m:oMath>
                <m:r>
                  <m:rPr>
                    <m:sty m:val="p"/>
                  </m:rP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Ψ</m:t>
                </m:r>
              </m:oMath>
            </a14:m>
            <a:r>
              <a:t> goes away here because we assume </a:t>
            </a:r>
            <a14:m>
              <m:oMath>
                <m:r>
                  <m:rPr>
                    <m:sty m:val="p"/>
                  </m:rP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Ψ</m:t>
                </m:r>
              </m:oMath>
            </a14:m>
            <a:r>
              <a:t> to be the identity function now)</a:t>
            </a:r>
          </a:p>
          <a:p>
            <a:pPr lvl="1" marL="2901877" indent="-1236599" defTabSz="1685334">
              <a:spcBef>
                <a:spcPts val="1300"/>
              </a:spcBef>
              <a:buSzPct val="100000"/>
              <a:buChar char="•"/>
              <a:defRPr sz="4004"/>
            </a:pPr>
            <a14:m>
              <m:oMath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β</m:t>
                    </m:r>
                  </m:den>
                </m:f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</a:t>
            </a:r>
            <a14:m>
              <m:oMath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⇒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f>
                  <m:fPr>
                    <m:ctrlP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e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≻</m:t>
                    </m:r>
                    <m:sSup>
                      <m:e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m:rPr>
                        <m:sty m:val="p"/>
                        <m:scr m:val="double-struck"/>
                      </m:rP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e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≻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β</m:t>
                    </m:r>
                  </m:den>
                </m:f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</a:p>
          <a:p>
            <a:pPr lvl="1" marL="2901877" indent="-1236599" defTabSz="1685334">
              <a:spcBef>
                <a:spcPts val="1300"/>
              </a:spcBef>
              <a:buSzPct val="100000"/>
              <a:buChar char="•"/>
              <a:defRPr sz="4004"/>
            </a:pPr>
            <a:r>
              <a:t>To minimize the distance between the model’s learned scores </a:t>
            </a:r>
            <a14:m>
              <m:oMath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h</m:t>
                </m:r>
              </m:oMath>
            </a14:m>
            <a:r>
              <a:t> and the true scores, use least-squares regression: </a:t>
            </a:r>
            <a14:m>
              <m:oMath>
                <m:r>
                  <m:rPr>
                    <m:sty m:val="p"/>
                    <m:scr m:val="double-struck"/>
                  </m:rP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f>
                  <m:fPr>
                    <m:ctrlP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≻</m:t>
                    </m:r>
                    <m:sSup>
                      <m:e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-</m:t>
                    </m:r>
                    <m:sSup>
                      <m:e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*</m:t>
                        </m:r>
                      </m:sup>
                    </m:s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485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≻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β</m:t>
                    </m:r>
                  </m:den>
                </m:f>
                <m:sSup>
                  <m:e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8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</a:p>
          <a:p>
            <a:pPr lvl="1" marL="2901877" indent="-1236599" defTabSz="1685334">
              <a:spcBef>
                <a:spcPts val="1300"/>
              </a:spcBef>
              <a:buSzPct val="100000"/>
              <a:buChar char="•"/>
              <a:defRPr b="1" sz="4004"/>
            </a:pPr>
            <a:r>
              <a:t>This is a loss!</a:t>
            </a:r>
          </a:p>
        </p:txBody>
      </p:sp>
      <p:sp>
        <p:nvSpPr>
          <p:cNvPr id="396" name="The Problem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 lIns="274319" tIns="274319" rIns="274319" bIns="274319"/>
          <a:lstStyle/>
          <a:p>
            <a:pPr/>
            <a:r>
              <a:t>Bypassing the BT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LLMs will uncritically accept the premises given to them, even if false…"/>
          <p:cNvSpPr txBox="1"/>
          <p:nvPr>
            <p:ph type="body" idx="1"/>
          </p:nvPr>
        </p:nvSpPr>
        <p:spPr>
          <a:xfrm>
            <a:off x="1662552" y="6585573"/>
            <a:ext cx="32397468" cy="11149979"/>
          </a:xfrm>
          <a:prstGeom prst="rect">
            <a:avLst/>
          </a:prstGeom>
        </p:spPr>
        <p:txBody>
          <a:bodyPr/>
          <a:lstStyle/>
          <a:p>
            <a:pPr lvl="1" marL="3188876" indent="-1358900">
              <a:buSzPct val="100000"/>
              <a:buChar char="•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  <m:scr m:val="double-struck"/>
                    </m:rP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</m:t>
                  </m:r>
                  <m:sSup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p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*</m:t>
                          </m:r>
                        </m:sup>
                      </m:sSup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≻</m:t>
                      </m:r>
                      <m:sSup>
                        <m:e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p>
                        <m:e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*</m:t>
                          </m:r>
                        </m:sup>
                      </m:sSup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e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xmlns:a="http://schemas.openxmlformats.org/drawingml/2006/main" sz="5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≻</m:t>
                      </m:r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den>
                  </m:f>
                  <m:sSup>
                    <m:e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5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5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</a:p>
          <a:p>
            <a:pPr lvl="1" marL="3188876" indent="-1358900">
              <a:buSzPct val="100000"/>
              <a:buChar char="•"/>
            </a:pPr>
            <a:r>
              <a:t>Identity Preference Optimization (IPO) loss</a:t>
            </a:r>
          </a:p>
          <a:p>
            <a:pPr lvl="1" marL="3188876" indent="-1358900">
              <a:buSzPct val="100000"/>
              <a:buChar char="•"/>
            </a:pPr>
            <a:r>
              <a:t>Population loss under identity assumptions: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  <m:scr m:val="double-struck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f>
                  <m:fPr>
                    <m:ctrl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e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xmlns:a="http://schemas.openxmlformats.org/drawingml/2006/main" sz="5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β</m:t>
                    </m:r>
                  </m:den>
                </m:f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</a:p>
          <a:p>
            <a:pPr lvl="2" marL="3563687" indent="-1358899">
              <a:buSzPct val="100000"/>
              <a:buChar char="•"/>
            </a:pP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if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</m:oMath>
            </a14:m>
            <a:r>
              <a:t>,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otherwise</a:t>
            </a:r>
          </a:p>
        </p:txBody>
      </p:sp>
      <p:sp>
        <p:nvSpPr>
          <p:cNvPr id="399" name="The Problem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 lIns="274319" tIns="274319" rIns="274319" bIns="274319"/>
          <a:lstStyle/>
          <a:p>
            <a:pPr/>
            <a:r>
              <a:t>Identity Preference Optimization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LLMs will uncritically accept the premises given to them, even if false…"/>
          <p:cNvSpPr txBox="1"/>
          <p:nvPr>
            <p:ph type="body" idx="1"/>
          </p:nvPr>
        </p:nvSpPr>
        <p:spPr>
          <a:xfrm>
            <a:off x="1662552" y="6585573"/>
            <a:ext cx="32397468" cy="11149979"/>
          </a:xfrm>
          <a:prstGeom prst="rect">
            <a:avLst/>
          </a:prstGeom>
        </p:spPr>
        <p:txBody>
          <a:bodyPr/>
          <a:lstStyle/>
          <a:p>
            <a:pPr marL="1358900" indent="-1358900">
              <a:buSzPct val="100000"/>
              <a:buChar char="•"/>
            </a:pPr>
            <a:r>
              <a:t>What does a squared loss do?</a:t>
            </a:r>
          </a:p>
          <a:p>
            <a:pPr marL="1358900" indent="-1358900">
              <a:buSzPct val="100000"/>
              <a:buChar char="•"/>
            </a:pPr>
            <a:r>
              <a:t>Consider three toy datasets: </a:t>
            </a:r>
            <a14:m>
              <m:oMath>
                <m:sSub>
                  <m:e>
                    <m:r>
                      <m:rPr>
                        <m:scr m:val="script"/>
                      </m:r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(transitive), </a:t>
            </a:r>
            <a14:m>
              <m:oMath>
                <m:sSub>
                  <m:e>
                    <m:r>
                      <m:rPr>
                        <m:scr m:val="script"/>
                      </m:r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(cyclic), </a:t>
            </a:r>
            <a14:m>
              <m:oMath>
                <m:sSub>
                  <m:e>
                    <m:r>
                      <m:rPr>
                        <m:scr m:val="script"/>
                      </m:rP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(non-deterministic)</a:t>
            </a:r>
          </a:p>
          <a:p>
            <a:pPr marL="1358900" indent="-1358900">
              <a:buSzPct val="100000"/>
              <a:buChar char="•"/>
            </a:pPr>
            <a:r>
              <a:t>Large values of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β</m:t>
                </m:r>
              </m:oMath>
            </a14:m>
            <a:r>
              <a:t> keep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close to </a:t>
            </a:r>
            <a14:m>
              <m:oMath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</m:oMath>
            </a14:m>
          </a:p>
        </p:txBody>
      </p:sp>
      <p:sp>
        <p:nvSpPr>
          <p:cNvPr id="402" name="The Problem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 lIns="274319" tIns="274319" rIns="274319" bIns="274319"/>
          <a:lstStyle/>
          <a:p>
            <a:pPr/>
            <a:r>
              <a:t>Identity Preference Optimization</a:t>
            </a:r>
          </a:p>
        </p:txBody>
      </p:sp>
      <p:pic>
        <p:nvPicPr>
          <p:cNvPr id="40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6526" y="10778498"/>
            <a:ext cx="15842948" cy="8568126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(Note: the IPO paper uses   instead of   and   instead of  )"/>
          <p:cNvSpPr txBox="1"/>
          <p:nvPr/>
        </p:nvSpPr>
        <p:spPr>
          <a:xfrm>
            <a:off x="27906185" y="13610280"/>
            <a:ext cx="7448651" cy="29045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37159" tIns="137159" rIns="137159" bIns="137159">
            <a:spAutoFit/>
          </a:bodyPr>
          <a:lstStyle/>
          <a:p>
            <a:pPr/>
            <a:r>
              <a:t>(Note: the IPO paper</a:t>
            </a:r>
            <a:br/>
            <a:r>
              <a:t>uses </a:t>
            </a:r>
            <a14:m>
              <m:oMath>
                <m:r>
                  <a:rPr xmlns:a="http://schemas.openxmlformats.org/drawingml/2006/main" sz="6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τ</m:t>
                </m:r>
              </m:oMath>
            </a14:m>
            <a:r>
              <a:t> instead of </a:t>
            </a:r>
            <a14:m>
              <m:oMath>
                <m:r>
                  <a:rPr xmlns:a="http://schemas.openxmlformats.org/drawingml/2006/main" sz="6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β</m:t>
                </m:r>
              </m:oMath>
            </a14:m>
            <a:r>
              <a:t> and</a:t>
            </a:r>
            <a:br/>
            <a14:m>
              <m:oMath>
                <m:f>
                  <m:fPr>
                    <m:ctrlPr>
                      <a:rPr xmlns:a="http://schemas.openxmlformats.org/drawingml/2006/main" sz="6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6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π</m:t>
                    </m:r>
                  </m:num>
                  <m:den>
                    <m:sSub>
                      <m:e>
                        <m:r>
                          <a:rPr xmlns:a="http://schemas.openxmlformats.org/drawingml/2006/main" sz="6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nor/>
                          </m:rPr>
                          <a:rPr xmlns:a="http://schemas.openxmlformats.org/drawingml/2006/main" sz="6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ref</m:t>
                        </m:r>
                      </m:sub>
                    </m:sSub>
                  </m:den>
                </m:f>
              </m:oMath>
            </a14:m>
            <a:r>
              <a:t> instead of </a:t>
            </a:r>
            <a14:m>
              <m:oMath>
                <m:f>
                  <m:fPr>
                    <m:ctrlPr>
                      <a:rPr xmlns:a="http://schemas.openxmlformats.org/drawingml/2006/main" sz="6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6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num>
                  <m:den>
                    <m:sSup>
                      <m:e>
                        <m:r>
                          <a:rPr xmlns:a="http://schemas.openxmlformats.org/drawingml/2006/main" sz="6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xmlns:a="http://schemas.openxmlformats.org/drawingml/2006/main" sz="6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xmlns:a="http://schemas.openxmlformats.org/drawingml/2006/main" sz="63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den>
                </m:f>
              </m:oMath>
            </a14:m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LLMs will uncritically accept the premises given to them, even if false…"/>
          <p:cNvSpPr txBox="1"/>
          <p:nvPr>
            <p:ph type="body" idx="1"/>
          </p:nvPr>
        </p:nvSpPr>
        <p:spPr>
          <a:xfrm>
            <a:off x="1662552" y="6585573"/>
            <a:ext cx="32397468" cy="11149979"/>
          </a:xfrm>
          <a:prstGeom prst="rect">
            <a:avLst/>
          </a:prstGeom>
        </p:spPr>
        <p:txBody>
          <a:bodyPr/>
          <a:lstStyle/>
          <a:p>
            <a:pPr marL="1209420" indent="-1209420" defTabSz="1648294">
              <a:spcBef>
                <a:spcPts val="1300"/>
              </a:spcBef>
              <a:buSzPct val="100000"/>
              <a:buChar char="•"/>
              <a:defRPr sz="3916"/>
            </a:pPr>
            <a:r>
              <a:t>What does a squared loss do?</a:t>
            </a:r>
          </a:p>
          <a:p>
            <a:pPr marL="1209420" indent="-1209420" defTabSz="1648294">
              <a:spcBef>
                <a:spcPts val="1300"/>
              </a:spcBef>
              <a:buSzPct val="100000"/>
              <a:buChar char="•"/>
              <a:defRPr sz="3916"/>
            </a:pPr>
            <a:r>
              <a:t>What about </a:t>
            </a:r>
            <a14:m>
              <m:oMath>
                <m:sSub>
                  <m:e>
                    <m:r>
                      <m:rPr>
                        <m:scr m:val="script"/>
                      </m:rP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r>
              <a:t> (cyclic)?</a:t>
            </a:r>
          </a:p>
          <a:p>
            <a:pPr marL="1209420" indent="-1209420" defTabSz="1648294">
              <a:spcBef>
                <a:spcPts val="1300"/>
              </a:spcBef>
              <a:buSzPct val="100000"/>
              <a:buChar char="•"/>
              <a:defRPr sz="3916"/>
            </a:pPr>
            <a:r>
              <a:t>Where </a:t>
            </a:r>
            <a14:m>
              <m:oMath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β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→</m:t>
                </m:r>
                <m:sSup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0</m:t>
                    </m:r>
                  </m:e>
                  <m:sup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</m:oMath>
            </a14:m>
            <a:r>
              <a:t>, </a:t>
            </a:r>
            <a14:m>
              <m:oMath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converges to deterministic optimal policy</a:t>
            </a:r>
          </a:p>
          <a:p>
            <a:pPr lvl="1" marL="2838099" indent="-1209420" defTabSz="1648294">
              <a:spcBef>
                <a:spcPts val="1300"/>
              </a:spcBef>
              <a:buSzPct val="100000"/>
              <a:buChar char="•"/>
              <a:defRPr sz="3916"/>
            </a:pPr>
            <a14:m>
              <m:oMath>
                <m:r>
                  <m:rPr>
                    <m:sty m:val="p"/>
                    <m:scr m:val="double-struck"/>
                  </m:rP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β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w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ℓ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-</m:t>
                </m:r>
                <m:f>
                  <m:fPr>
                    <m:ctrlP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p>
                      <m:e>
                        <m:r>
                          <a:rPr xmlns:a="http://schemas.openxmlformats.org/drawingml/2006/main" sz="47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p>
                        <m:r>
                          <a:rPr xmlns:a="http://schemas.openxmlformats.org/drawingml/2006/main" sz="47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4700" i="1">
                            <a:solidFill>
                              <a:srgbClr val="59595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num>
                  <m:den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sSup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→</m:t>
                </m:r>
                <m:r>
                  <m:rPr>
                    <m:sty m:val="p"/>
                  </m:rP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∞</m:t>
                </m:r>
              </m:oMath>
            </a14:m>
            <a:r>
              <a:t>, leading to large updates to steer </a:t>
            </a:r>
            <a14:m>
              <m:oMath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p</m:t>
                </m:r>
              </m:oMath>
            </a14:m>
            <a:r>
              <a:t> away from </a:t>
            </a:r>
            <a14:m>
              <m:oMath>
                <m:sSup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</m:oMath>
            </a14:m>
          </a:p>
          <a:p>
            <a:pPr marL="1209420" indent="-1209420" defTabSz="1648294">
              <a:spcBef>
                <a:spcPts val="1300"/>
              </a:spcBef>
              <a:buSzPct val="100000"/>
              <a:buChar char="•"/>
              <a:defRPr sz="3916"/>
            </a:pPr>
            <a:r>
              <a:t>Given </a:t>
            </a:r>
            <a14:m>
              <m:oMath>
                <m:sSup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≈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samples and </a:t>
            </a:r>
            <a14:m>
              <m:oMath>
                <m:sSup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B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≈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, IPO will still properly learn to score </a:t>
            </a:r>
            <a14:m>
              <m:oMath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</m:oMath>
            </a14:m>
            <a:r>
              <a:t> higher than </a:t>
            </a:r>
            <a14:m>
              <m:oMath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</m:oMath>
            </a14:m>
            <a:r>
              <a:t> even if they never directly compete</a:t>
            </a:r>
          </a:p>
          <a:p>
            <a:pPr lvl="1" marL="2838099" indent="-1209420" defTabSz="1648294">
              <a:spcBef>
                <a:spcPts val="1300"/>
              </a:spcBef>
              <a:buSzPct val="100000"/>
              <a:buChar char="•"/>
              <a:defRPr sz="3916"/>
            </a:pPr>
            <a:r>
              <a:t>Preserves desirable property of DPO/RLHF while </a:t>
            </a:r>
            <a14:m>
              <m:oMath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β</m:t>
                </m:r>
              </m:oMath>
            </a14:m>
            <a:r>
              <a:t> modulates distance from </a:t>
            </a:r>
            <a14:m>
              <m:oMath>
                <m:sSup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</m:oMath>
            </a14:m>
          </a:p>
          <a:p>
            <a:pPr lvl="1" marL="2838099" indent="-1209420" defTabSz="1648294">
              <a:spcBef>
                <a:spcPts val="1300"/>
              </a:spcBef>
              <a:buSzPct val="100000"/>
              <a:buChar char="•"/>
              <a:defRPr sz="3916"/>
            </a:pPr>
            <a:r>
              <a:t>However, due to the quadratic IPO objective:</a:t>
            </a:r>
          </a:p>
          <a:p>
            <a:pPr lvl="2" marL="3171682" indent="-1209420" defTabSz="1648294">
              <a:spcBef>
                <a:spcPts val="1300"/>
              </a:spcBef>
              <a:buSzPct val="100000"/>
              <a:buChar char="•"/>
              <a:defRPr sz="3916"/>
            </a:pPr>
            <a:r>
              <a:t>When a model that has previously learned </a:t>
            </a:r>
            <a14:m>
              <m:oMath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</m:oMath>
            </a14:m>
            <a:r>
              <a:t> encounters </a:t>
            </a:r>
            <a14:m>
              <m:oMath>
                <m:sSup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≻</m:t>
                </m:r>
                <m:sSub>
                  <m:e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A</m:t>
                    </m:r>
                  </m:sub>
                </m:sSub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≈</m:t>
                </m:r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samples, the negative reward difference will still lead to a high-magnitude value of </a:t>
            </a:r>
            <a14:m>
              <m:oMath>
                <m:r>
                  <a:rPr xmlns:a="http://schemas.openxmlformats.org/drawingml/2006/main" sz="47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  <a:r>
              <a:t> and hence large updates</a:t>
            </a:r>
          </a:p>
          <a:p>
            <a:pPr lvl="2" marL="3171682" indent="-1209420" defTabSz="1648294">
              <a:spcBef>
                <a:spcPts val="1300"/>
              </a:spcBef>
              <a:buSzPct val="100000"/>
              <a:buChar char="•"/>
              <a:defRPr sz="3916"/>
            </a:pPr>
            <a:r>
              <a:t>Intransitive preferences in training data lead to instability in the optimal IPO policy and unpredictable responses</a:t>
            </a:r>
          </a:p>
        </p:txBody>
      </p:sp>
      <p:sp>
        <p:nvSpPr>
          <p:cNvPr id="407" name="The Problem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 lIns="274319" tIns="274319" rIns="274319" bIns="274319"/>
          <a:lstStyle/>
          <a:p>
            <a:pPr/>
            <a:r>
              <a:t>Identity Preference Optimization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Language Models “Know” A Lot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/>
          <a:p>
            <a:pPr/>
            <a:r>
              <a:t>Language Models “Know” A Lot</a:t>
            </a:r>
          </a:p>
        </p:txBody>
      </p:sp>
      <p:sp>
        <p:nvSpPr>
          <p:cNvPr id="306" name="Actually LLMs don’t know anything…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/>
            <a:r>
              <a:t>Actually LLMs don’t know anything</a:t>
            </a:r>
          </a:p>
          <a:p>
            <a:pPr/>
            <a:r>
              <a:t>They are “aware” of a lot, but we want them to select only a subset of things they are aware of</a:t>
            </a:r>
          </a:p>
          <a:p>
            <a:pPr lvl="1" marL="1975490" indent="-1358150">
              <a:buChar char="•"/>
            </a:pPr>
            <a:r>
              <a:t>e.g., being aware of a misconception held by 50% of people doesn’t mean you should reproduce it 50% of the time</a:t>
            </a:r>
          </a:p>
          <a:p>
            <a:pPr/>
            <a:r>
              <a:t>Humans have preferences for (e.g.) helpful, truthful responses</a:t>
            </a:r>
          </a:p>
          <a:p>
            <a:pPr/>
            <a:r>
              <a:t>RLHF steers LMs to match human behavior via reinforcement learning</a:t>
            </a:r>
          </a:p>
          <a:p>
            <a:pPr/>
            <a:r>
              <a:t>RLHF pipeline is highly complex</a:t>
            </a:r>
          </a:p>
          <a:p>
            <a:pPr/>
            <a:r>
              <a:t>Involves multiple LMs and sampling steps</a:t>
            </a:r>
          </a:p>
          <a:p>
            <a:pPr/>
            <a:r>
              <a:t>Incurs significant computational cost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ummary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410" name="RLHF can be time consuming, expensive, and unstable…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/>
            <a:r>
              <a:t>RLHF can be time consuming, expensive, and unstable</a:t>
            </a:r>
          </a:p>
          <a:p>
            <a:pPr/>
            <a:r>
              <a:t>We can prove that the RLHF objective is equivalent to offline objectives over pairwise preference datasets</a:t>
            </a:r>
          </a:p>
          <a:p>
            <a:pPr/>
            <a:r>
              <a:t>Direct Preference Optimization </a:t>
            </a:r>
          </a:p>
          <a:p>
            <a:pPr lvl="1" marL="1975490" indent="-1358150">
              <a:buChar char="•"/>
            </a:pPr>
            <a:r>
              <a:t>Optimize LM parameters directly on preference data as a binary classification problem (predict winner vs. loser)</a:t>
            </a:r>
          </a:p>
          <a:p>
            <a:pPr lvl="1" marL="1975490" indent="-1358150">
              <a:buChar char="•"/>
            </a:pPr>
            <a:r>
              <a:t>Simple and effective, similar properties to RLHF</a:t>
            </a:r>
          </a:p>
          <a:p>
            <a:pPr lvl="1" marL="1975490" indent="-1358150">
              <a:buChar char="•"/>
            </a:pPr>
            <a:r>
              <a:t>Offline method</a:t>
            </a:r>
          </a:p>
          <a:p>
            <a:pPr/>
            <a14:m>
              <m:oMath>
                <m:r>
                  <m:rPr>
                    <m:sty m:val="p"/>
                  </m:rP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Ψ</m:t>
                </m:r>
              </m:oMath>
            </a14:m>
            <a:r>
              <a:t>-Preference Optimization/Identity Preference Optimization</a:t>
            </a:r>
          </a:p>
          <a:p>
            <a:pPr lvl="1" marL="1975490" indent="-1358150">
              <a:buChar char="•"/>
            </a:pPr>
            <a:r>
              <a:t>DPO objective implicitly ignores KL-divergence term</a:t>
            </a:r>
          </a:p>
          <a:p>
            <a:pPr lvl="1" marL="1975490" indent="-1358150">
              <a:buChar char="•"/>
            </a:pPr>
            <a:r>
              <a:t>Risks policy model drift from reference model</a:t>
            </a:r>
          </a:p>
          <a:p>
            <a:pPr lvl="1" marL="1975490" indent="-1358150">
              <a:buChar char="•"/>
            </a:pPr>
            <a:r>
              <a:t>Introduce a </a:t>
            </a:r>
            <a:r>
              <a:rPr b="1"/>
              <a:t>bounded</a:t>
            </a:r>
            <a:r>
              <a:t> non-decreasing mapping regularization term on the preference probability</a:t>
            </a:r>
          </a:p>
          <a:p>
            <a:pPr lvl="1" marL="1975490" indent="-1358150">
              <a:buChar char="•"/>
            </a:pPr>
            <a:r>
              <a:t>Least-squares regression objective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Are they all the same?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/>
          <a:p>
            <a:pPr/>
            <a:r>
              <a:t>Are they all the same?</a:t>
            </a:r>
          </a:p>
        </p:txBody>
      </p:sp>
      <p:sp>
        <p:nvSpPr>
          <p:cNvPr id="413" name="No!…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No!</a:t>
            </a:r>
            <a:endParaRPr b="0"/>
          </a:p>
          <a:p>
            <a:pPr>
              <a:defRPr b="1"/>
            </a:pPr>
            <a:r>
              <a:rPr b="0"/>
              <a:t>Different advantages/pitfalls</a:t>
            </a:r>
            <a:endParaRPr b="0"/>
          </a:p>
          <a:p>
            <a:pPr>
              <a:defRPr b="1"/>
            </a:pPr>
            <a:r>
              <a:rPr b="0"/>
              <a:t>RLHF:</a:t>
            </a:r>
            <a:endParaRPr b="0"/>
          </a:p>
          <a:p>
            <a:pPr lvl="1" marL="1975490" indent="-1358150">
              <a:buChar char="•"/>
              <a:defRPr b="1"/>
            </a:pPr>
            <a:r>
              <a:rPr b="0"/>
              <a:t>Direct sampling from online data</a:t>
            </a:r>
            <a:endParaRPr b="0"/>
          </a:p>
          <a:p>
            <a:pPr lvl="1" marL="1975490" indent="-1358150">
              <a:buChar char="•"/>
              <a:defRPr b="1"/>
            </a:pPr>
            <a:r>
              <a:rPr b="0"/>
              <a:t>Susceptible to explicit reward-hacking</a:t>
            </a:r>
            <a:endParaRPr b="0"/>
          </a:p>
          <a:p>
            <a:pPr>
              <a:defRPr b="1"/>
            </a:pPr>
            <a:r>
              <a:rPr b="0"/>
              <a:t>DPO:</a:t>
            </a:r>
            <a:endParaRPr b="0"/>
          </a:p>
          <a:p>
            <a:pPr lvl="1" marL="1975490" indent="-1358150">
              <a:buChar char="•"/>
              <a:defRPr b="1"/>
            </a:pPr>
            <a:r>
              <a:rPr b="0"/>
              <a:t>Trends toward more specific but verbose responses</a:t>
            </a:r>
            <a:endParaRPr b="0"/>
          </a:p>
          <a:p>
            <a:pPr lvl="1" marL="1975490" indent="-1358150">
              <a:buChar char="•"/>
              <a:defRPr b="1"/>
            </a:pPr>
            <a:r>
              <a:rPr b="0"/>
              <a:t>Implicit reward hacking via verbosity</a:t>
            </a:r>
            <a:endParaRPr b="0"/>
          </a:p>
          <a:p>
            <a:pPr>
              <a:defRPr b="1"/>
            </a:pPr>
            <a:r>
              <a:rPr b="0"/>
              <a:t>IPO:</a:t>
            </a:r>
            <a:endParaRPr b="0"/>
          </a:p>
          <a:p>
            <a:pPr lvl="1" marL="1975490" indent="-1358150">
              <a:buChar char="•"/>
              <a:defRPr b="1"/>
            </a:pPr>
            <a:r>
              <a:rPr b="0"/>
              <a:t>More predictable outputs, even at high temperatures</a:t>
            </a:r>
            <a:endParaRPr b="0"/>
          </a:p>
          <a:p>
            <a:pPr lvl="1" marL="1975490" indent="-1358150">
              <a:buChar char="•"/>
              <a:defRPr b="1"/>
            </a:pPr>
            <a:r>
              <a:rPr b="0"/>
              <a:t>Closeness to reference model may increase prevalence of “generic” responses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kett-Luce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Plackett-Luce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LLMs will uncritically accept the premises given to them, even if false…"/>
          <p:cNvSpPr txBox="1"/>
          <p:nvPr>
            <p:ph type="body" idx="1"/>
          </p:nvPr>
        </p:nvSpPr>
        <p:spPr>
          <a:xfrm>
            <a:off x="1662552" y="6585573"/>
            <a:ext cx="32397468" cy="11149979"/>
          </a:xfrm>
          <a:prstGeom prst="rect">
            <a:avLst/>
          </a:prstGeom>
        </p:spPr>
        <p:txBody>
          <a:bodyPr/>
          <a:lstStyle/>
          <a:p>
            <a:pPr marL="1318133" indent="-1318133" defTabSz="1796455">
              <a:spcBef>
                <a:spcPts val="1400"/>
              </a:spcBef>
              <a:buSzPct val="100000"/>
              <a:buChar char="•"/>
              <a:defRPr sz="4268"/>
            </a:pPr>
            <a:r>
              <a:t>Let’s revisit ranked orderings</a:t>
            </a:r>
          </a:p>
          <a:p>
            <a:pPr marL="1318133" indent="-1318133" defTabSz="1796455">
              <a:spcBef>
                <a:spcPts val="1400"/>
              </a:spcBef>
              <a:buSzPct val="100000"/>
              <a:buChar char="•"/>
              <a:defRPr sz="4268"/>
            </a:pPr>
            <a:r>
              <a:t>The Plackett-Luce model generalizes the BT model to ranked orderings of responses, with a preference probability defined by:</a:t>
            </a:r>
          </a:p>
          <a:p>
            <a:pPr lvl="1" marL="3093209" indent="-1318133" defTabSz="1796455">
              <a:spcBef>
                <a:spcPts val="1400"/>
              </a:spcBef>
              <a:buSzPct val="100000"/>
              <a:buChar char="•"/>
              <a:defRPr sz="4268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515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515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*</m:t>
                      </m:r>
                    </m:sup>
                  </m:sSup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τ</m:t>
                  </m:r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515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515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515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515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515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lim>
                  </m:limUpp>
                  <m:f>
                    <m:fPr>
                      <m:ctrlPr>
                        <a:rPr xmlns:a="http://schemas.openxmlformats.org/drawingml/2006/main" sz="515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sSup>
                            <m:e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*</m:t>
                              </m:r>
                            </m:sup>
                          </m:sSup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e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subSup"/>
                          <m:grow m:val="1"/>
                          <m:subHide m:val="off"/>
                          <m:supHide m:val="off"/>
                        </m:naryPr>
                        <m:sub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p>
                            <m:e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sSup>
                                <m:e>
                                  <m:r>
                                    <a:rPr xmlns:a="http://schemas.openxmlformats.org/drawingml/2006/main" sz="5150" i="1">
                                      <a:solidFill>
                                        <a:srgbClr val="59595B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xmlns:a="http://schemas.openxmlformats.org/drawingml/2006/main" sz="5150" i="1">
                                      <a:solidFill>
                                        <a:srgbClr val="59595B"/>
                                      </a:solidFill>
                                      <a:latin typeface="Cambria Math" panose="02040503050406030204" pitchFamily="18" charset="0"/>
                                    </a:rPr>
                                    <m:t>*</m:t>
                                  </m:r>
                                </m:sup>
                              </m:sSup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e>
                                  <m:r>
                                    <a:rPr xmlns:a="http://schemas.openxmlformats.org/drawingml/2006/main" sz="5150" i="1">
                                      <a:solidFill>
                                        <a:srgbClr val="59595B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xmlns:a="http://schemas.openxmlformats.org/drawingml/2006/main" sz="5150" i="1">
                                      <a:solidFill>
                                        <a:srgbClr val="59595B"/>
                                      </a:solidFill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  <m:r>
                                    <a:rPr xmlns:a="http://schemas.openxmlformats.org/drawingml/2006/main" sz="5150" i="1">
                                      <a:solidFill>
                                        <a:srgbClr val="59595B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xmlns:a="http://schemas.openxmlformats.org/drawingml/2006/main" sz="5150" i="1">
                                      <a:solidFill>
                                        <a:srgbClr val="59595B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xmlns:a="http://schemas.openxmlformats.org/drawingml/2006/main" sz="5150" i="1">
                                      <a:solidFill>
                                        <a:srgbClr val="59595B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den>
                  </m:f>
                </m:oMath>
              </m:oMathPara>
            </a14:m>
          </a:p>
          <a:p>
            <a:pPr marL="1318133" indent="-1318133" defTabSz="1796455">
              <a:spcBef>
                <a:spcPts val="1400"/>
              </a:spcBef>
              <a:buSzPct val="100000"/>
              <a:buChar char="•"/>
              <a:defRPr sz="4268"/>
            </a:pPr>
            <a:r>
              <a:t>For ranking </a:t>
            </a:r>
            <a14:m>
              <m:oMath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τ</m:t>
                </m:r>
              </m:oMath>
            </a14:m>
            <a:r>
              <a:t> of responses </a:t>
            </a:r>
            <a14:m>
              <m:oMath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{</m:t>
                </m:r>
                <m:sSub>
                  <m:e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marL="1318133" indent="-1318133" defTabSz="1796455">
              <a:spcBef>
                <a:spcPts val="1400"/>
              </a:spcBef>
              <a:buSzPct val="100000"/>
              <a:buChar char="•"/>
              <a:defRPr sz="4268"/>
            </a:pPr>
            <a:r>
              <a:t>Reward model </a:t>
            </a:r>
            <a14:m>
              <m:oMath>
                <m:r>
                  <a:rPr xmlns:a="http://schemas.openxmlformats.org/drawingml/2006/main" sz="515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</m:oMath>
            </a14:m>
            <a:r>
              <a:t> for </a:t>
            </a:r>
            <a14:m>
              <m:oMath>
                <m:sSup>
                  <m:e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515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*</m:t>
                    </m:r>
                  </m:sup>
                </m:sSup>
              </m:oMath>
            </a14:m>
            <a:r>
              <a:t>can be optimized using an objective function given by:</a:t>
            </a:r>
          </a:p>
          <a:p>
            <a:pPr marL="1318133" indent="-1318133" defTabSz="1796455">
              <a:spcBef>
                <a:spcPts val="1400"/>
              </a:spcBef>
              <a:buSzPct val="100000"/>
              <a:buChar char="•"/>
              <a:defRPr sz="426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p"/>
                      <m:scr m:val="double-struck"/>
                    </m:rP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m:rPr>
                      <m:nor/>
                    </m:rP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∏</m:t>
                          </m:r>
                        </m:e>
                        <m:lim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515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lim>
                  </m:limUpp>
                  <m:f>
                    <m:fPr>
                      <m:ctrlPr>
                        <a:rPr xmlns:a="http://schemas.openxmlformats.org/drawingml/2006/main" sz="515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sSub>
                            <m:e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e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num>
                    <m:den>
                      <m:nary>
                        <m:naryPr>
                          <m:ctrlP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subSup"/>
                          <m:grow m:val="1"/>
                          <m:subHide m:val="off"/>
                          <m:supHide m:val="off"/>
                        </m:naryPr>
                        <m:sub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xmlns:a="http://schemas.openxmlformats.org/drawingml/2006/main" sz="515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sSup>
                            <m:e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sSub>
                                <m:e>
                                  <m:r>
                                    <a:rPr xmlns:a="http://schemas.openxmlformats.org/drawingml/2006/main" sz="5150" i="1">
                                      <a:solidFill>
                                        <a:srgbClr val="59595B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xmlns:a="http://schemas.openxmlformats.org/drawingml/2006/main" sz="5150" i="1">
                                      <a:solidFill>
                                        <a:srgbClr val="59595B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sub>
                              </m:sSub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e>
                                  <m:r>
                                    <a:rPr xmlns:a="http://schemas.openxmlformats.org/drawingml/2006/main" sz="5150" i="1">
                                      <a:solidFill>
                                        <a:srgbClr val="59595B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xmlns:a="http://schemas.openxmlformats.org/drawingml/2006/main" sz="5150" i="1">
                                      <a:solidFill>
                                        <a:srgbClr val="59595B"/>
                                      </a:solidFill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  <m:r>
                                    <a:rPr xmlns:a="http://schemas.openxmlformats.org/drawingml/2006/main" sz="5150" i="1">
                                      <a:solidFill>
                                        <a:srgbClr val="59595B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xmlns:a="http://schemas.openxmlformats.org/drawingml/2006/main" sz="5150" i="1">
                                      <a:solidFill>
                                        <a:srgbClr val="59595B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  <m:r>
                                    <a:rPr xmlns:a="http://schemas.openxmlformats.org/drawingml/2006/main" sz="5150" i="1">
                                      <a:solidFill>
                                        <a:srgbClr val="59595B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xmlns:a="http://schemas.openxmlformats.org/drawingml/2006/main" sz="515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den>
                  </m:f>
                  <m:r>
                    <a:rPr xmlns:a="http://schemas.openxmlformats.org/drawingml/2006/main" sz="515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</a:p>
          <a:p>
            <a:pPr marL="1318133" indent="-1318133" defTabSz="1796455">
              <a:spcBef>
                <a:spcPts val="1400"/>
              </a:spcBef>
              <a:buSzPct val="100000"/>
              <a:buChar char="•"/>
              <a:defRPr sz="4268"/>
            </a:pPr>
            <a:r>
              <a:t>Show that Plackett-Luce Model still leads to underfitting of elements of intransitive preference cycles</a:t>
            </a:r>
          </a:p>
        </p:txBody>
      </p:sp>
      <p:sp>
        <p:nvSpPr>
          <p:cNvPr id="418" name="The Problem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 lIns="274319" tIns="274319" rIns="274319" bIns="274319"/>
          <a:lstStyle/>
          <a:p>
            <a:pPr/>
            <a:r>
              <a:t>Plackett-Luce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ap: RLHF Pipeline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/>
          <a:p>
            <a:pPr/>
            <a:r>
              <a:t>Recap: RLHF Pipeline</a:t>
            </a:r>
          </a:p>
        </p:txBody>
      </p:sp>
      <p:sp>
        <p:nvSpPr>
          <p:cNvPr id="309" name="Double-click to edit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4276" y="5809625"/>
            <a:ext cx="20847521" cy="12980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Your Language Model is Secretly a Reward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166770">
              <a:defRPr sz="8820"/>
            </a:lvl1pPr>
          </a:lstStyle>
          <a:p>
            <a:pPr/>
            <a:r>
              <a:t>Your Language Model is Secretly a Reward Model</a:t>
            </a:r>
          </a:p>
        </p:txBody>
      </p:sp>
      <p:sp>
        <p:nvSpPr>
          <p:cNvPr id="313" name="Section subhead goes her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implifying RLHF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/>
          <a:p>
            <a:pPr/>
            <a:r>
              <a:t>Simplifying RLHF</a:t>
            </a:r>
          </a:p>
        </p:txBody>
      </p:sp>
      <p:sp>
        <p:nvSpPr>
          <p:cNvPr id="316" name="RLHF pipeline:…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/>
            <a:r>
              <a:t>RLHF pipeline:</a:t>
            </a:r>
          </a:p>
          <a:p>
            <a:pPr lvl="1" marL="1975490" indent="-1358150">
              <a:buChar char="•"/>
            </a:pPr>
            <a:r>
              <a:t>Train reward model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ϕ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to produce scalar rewards for LM outputs, trained on a dataset of human comparisons</a:t>
            </a:r>
          </a:p>
          <a:p>
            <a:pPr lvl="1" marL="1975490" indent="-1358150">
              <a:buChar char="•"/>
            </a:pPr>
            <a:r>
              <a:t>Optimize pretrained LM </a:t>
            </a:r>
            <a14:m>
              <m:oMath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to produce final LM </a:t>
            </a:r>
            <a14:m>
              <m:oMath>
                <m:sSub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L</m:t>
                    </m:r>
                  </m:sup>
                </m:sSub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/>
            <a:r>
              <a:t>Can we write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ϕ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in terms of </a:t>
            </a:r>
            <a14:m>
              <m:oMath>
                <m:sSub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L</m:t>
                    </m:r>
                  </m:sup>
                </m:sSub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implifying RLHF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/>
          <a:p>
            <a:pPr/>
            <a:r>
              <a:t>Simplifying RLHF</a:t>
            </a:r>
          </a:p>
        </p:txBody>
      </p:sp>
      <p:sp>
        <p:nvSpPr>
          <p:cNvPr id="319" name="RLHF pipeline:…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/>
            <a:r>
              <a:t>RLHF pipeline:</a:t>
            </a:r>
          </a:p>
          <a:p>
            <a:pPr lvl="1" marL="1975490" indent="-1358150">
              <a:buChar char="•"/>
            </a:pPr>
            <a:r>
              <a:t>Train reward model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ϕ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to produce scalar rewards for LM outputs, trained on a dataset of human comparisons</a:t>
            </a:r>
          </a:p>
          <a:p>
            <a:pPr lvl="1" marL="1975490" indent="-1358150">
              <a:buChar char="•"/>
            </a:pPr>
            <a:r>
              <a:t>Optimize pretrained LM </a:t>
            </a:r>
            <a14:m>
              <m:oMath>
                <m:s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to produce final LM </a:t>
            </a:r>
            <a14:m>
              <m:oMath>
                <m:sSub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L</m:t>
                    </m:r>
                  </m:sup>
                </m:sSub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/>
            <a:r>
              <a:t>Can we write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ϕ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in terms of </a:t>
            </a:r>
            <a14:m>
              <m:oMath>
                <m:sSubSu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p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  <m:sup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L</m:t>
                    </m:r>
                  </m:sup>
                </m:sSubSu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?</a:t>
            </a:r>
          </a:p>
          <a:p>
            <a:pPr/>
            <a:r>
              <a:t>If so, then optimize parameters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θ</m:t>
                </m:r>
              </m:oMath>
            </a14:m>
            <a:r>
              <a:t> by fitting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θ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to the preference data </a:t>
            </a:r>
            <a:r>
              <a:rPr b="1"/>
              <a:t>directly</a:t>
            </a:r>
            <a:r>
              <a:rPr b="1" i="1"/>
              <a:t> </a:t>
            </a:r>
            <a:r>
              <a:t>instead of to </a:t>
            </a:r>
            <a14:m>
              <m:oMath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R</m:t>
                </m:r>
                <m:sSub>
                  <m:e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5300" i="1">
                        <a:solidFill>
                          <a:srgbClr val="59595B"/>
                        </a:solidFill>
                        <a:latin typeface="Cambria Math" panose="02040503050406030204" pitchFamily="18" charset="0"/>
                      </a:rPr>
                      <m:t>ϕ</m:t>
                    </m:r>
                  </m:sub>
                </m:sSub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5300" i="1">
                    <a:solidFill>
                      <a:srgbClr val="59595B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/>
            <a:r>
              <a:t>But how this possible?</a:t>
            </a:r>
          </a:p>
          <a:p>
            <a:pPr lvl="1" marL="1975490" indent="-1358150">
              <a:buChar char="•"/>
            </a:pPr>
            <a:r>
              <a:t>The only information external to the optimization comes from preference labels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implifying RLHF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/>
          <a:p>
            <a:pPr/>
            <a:r>
              <a:t>Simplifying RLHF</a:t>
            </a:r>
          </a:p>
        </p:txBody>
      </p:sp>
      <p:sp>
        <p:nvSpPr>
          <p:cNvPr id="322" name="We want to maximize:…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/>
            <a:r>
              <a:t>We want to maximize:</a:t>
            </a:r>
          </a:p>
          <a:p>
            <a:pPr/>
          </a:p>
          <a:p>
            <a:pPr/>
          </a:p>
          <a:p>
            <a:pPr/>
            <a:r>
              <a:t>Closed-form solution:</a:t>
            </a:r>
          </a:p>
          <a:p>
            <a:pPr/>
          </a:p>
          <a:p>
            <a:pPr/>
            <a:r>
              <a:t>Rewrite:</a:t>
            </a:r>
          </a:p>
        </p:txBody>
      </p:sp>
      <p:sp>
        <p:nvSpPr>
          <p:cNvPr id="323" name="Text"/>
          <p:cNvSpPr txBox="1"/>
          <p:nvPr/>
        </p:nvSpPr>
        <p:spPr>
          <a:xfrm>
            <a:off x="11923326" y="6368948"/>
            <a:ext cx="12729347" cy="233716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37159" tIns="137159" rIns="137159" bIns="137159">
            <a:spAutoFit/>
          </a:bodyPr>
          <a:lstStyle>
            <a:lvl1pPr algn="ctr"/>
          </a:lstStyle>
          <a:p>
            <a:pPr/>
            <a14:m>
              <m:oMathPara>
                <m:oMathParaPr>
                  <m:jc m:val="center"/>
                </m:oMathParaPr>
                <m:oMath>
                  <m:sSub>
                    <m:e>
                      <m:r>
                        <m:rPr>
                          <m:sty m:val="p"/>
                          <m:scr m:val="double-struck"/>
                        </m:r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b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b>
                  </m:sSub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</m:t>
                  </m:r>
                  <m:limUp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b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]</m:t>
                  </m:r>
                </m:oMath>
              </m:oMathPara>
            </a14:m>
          </a:p>
        </p:txBody>
      </p:sp>
      <p:sp>
        <p:nvSpPr>
          <p:cNvPr id="324" name="Text"/>
          <p:cNvSpPr txBox="1"/>
          <p:nvPr/>
        </p:nvSpPr>
        <p:spPr>
          <a:xfrm>
            <a:off x="12897275" y="9915333"/>
            <a:ext cx="10781451" cy="21471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37159" tIns="137159" rIns="137159" bIns="137159">
            <a:spAutoFit/>
          </a:bodyPr>
          <a:lstStyle>
            <a:lvl1pPr algn="ctr"/>
          </a:lstStyle>
          <a:p>
            <a:pPr/>
            <a14:m>
              <m:oMathPara>
                <m:oMathParaPr>
                  <m:jc m:val="center"/>
                </m:oMathParaPr>
                <m:oMath>
                  <m:sSu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*</m:t>
                      </m:r>
                    </m:sup>
                  </m:sSu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sSu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sSu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den>
                      </m:f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m:oMathPara>
            </a14:m>
          </a:p>
        </p:txBody>
      </p:sp>
      <p:sp>
        <p:nvSpPr>
          <p:cNvPr id="325" name="Text"/>
          <p:cNvSpPr txBox="1"/>
          <p:nvPr/>
        </p:nvSpPr>
        <p:spPr>
          <a:xfrm>
            <a:off x="2939890" y="12866540"/>
            <a:ext cx="30696221" cy="2488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37159" tIns="137159" rIns="137159" bIns="137159">
            <a:spAutoFit/>
          </a:bodyPr>
          <a:lstStyle>
            <a:lvl1pPr algn="ctr"/>
          </a:lstStyle>
          <a:p>
            <a:pPr/>
            <a14:m>
              <m:oMathPara>
                <m:oMathParaPr>
                  <m:jc m:val="center"/>
                </m:oMathParaPr>
                <m:oMath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*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xmlns:a="http://schemas.openxmlformats.org/drawingml/2006/main" sz="630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r>
                                <a:rPr xmlns:a="http://schemas.openxmlformats.org/drawingml/2006/main" sz="630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xmlns:a="http://schemas.openxmlformats.org/drawingml/2006/main" sz="630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den>
                          </m:f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limUpp>
                            <m:e>
                              <m:r>
                                <a:rPr xmlns:a="http://schemas.openxmlformats.org/drawingml/2006/main" sz="630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lim>
                              <m:r>
                                <a:rPr xmlns:a="http://schemas.openxmlformats.org/drawingml/2006/main" sz="630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̂</m:t>
                              </m:r>
                            </m:lim>
                          </m:limUp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*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xmlns:a="http://schemas.openxmlformats.org/drawingml/2006/main" sz="630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r>
                                <a:rPr xmlns:a="http://schemas.openxmlformats.org/drawingml/2006/main" sz="630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xmlns:a="http://schemas.openxmlformats.org/drawingml/2006/main" sz="630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den>
                          </m:f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limUpp>
                            <m:e>
                              <m:r>
                                <a:rPr xmlns:a="http://schemas.openxmlformats.org/drawingml/2006/main" sz="630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lim>
                              <m:r>
                                <a:rPr xmlns:a="http://schemas.openxmlformats.org/drawingml/2006/main" sz="6300" i="1">
                                  <a:solidFill>
                                    <a:srgbClr val="59595B"/>
                                  </a:solidFill>
                                  <a:latin typeface="Cambria Math" panose="02040503050406030204" pitchFamily="18" charset="0"/>
                                </a:rPr>
                                <m:t>̂</m:t>
                              </m:r>
                            </m:lim>
                          </m:limUp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*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den>
                  </m:f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</m:t>
                  </m:r>
                  <m:limUp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⇒</m:t>
                  </m:r>
                </m:oMath>
              </m:oMathPara>
            </a14:m>
          </a:p>
        </p:txBody>
      </p:sp>
      <p:sp>
        <p:nvSpPr>
          <p:cNvPr id="326" name="Text"/>
          <p:cNvSpPr txBox="1"/>
          <p:nvPr/>
        </p:nvSpPr>
        <p:spPr>
          <a:xfrm>
            <a:off x="5496140" y="15893042"/>
            <a:ext cx="25583719" cy="21835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37159" tIns="137159" rIns="137159" bIns="137159">
            <a:spAutoFit/>
          </a:bodyPr>
          <a:lstStyle>
            <a:lvl1pPr algn="ctr"/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*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den>
                  </m:f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</m:t>
                  </m:r>
                  <m:limUp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*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</m:t>
                  </m:r>
                  <m:limUp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implifying RLHF"/>
          <p:cNvSpPr txBox="1"/>
          <p:nvPr>
            <p:ph type="title"/>
          </p:nvPr>
        </p:nvSpPr>
        <p:spPr>
          <a:xfrm>
            <a:off x="1235831" y="1873763"/>
            <a:ext cx="33250908" cy="2753833"/>
          </a:xfrm>
          <a:prstGeom prst="rect">
            <a:avLst/>
          </a:prstGeom>
        </p:spPr>
        <p:txBody>
          <a:bodyPr/>
          <a:lstStyle/>
          <a:p>
            <a:pPr/>
            <a:r>
              <a:t>Simplifying RLHF</a:t>
            </a:r>
          </a:p>
        </p:txBody>
      </p:sp>
      <p:sp>
        <p:nvSpPr>
          <p:cNvPr id="329" name="For arbitrary LMs:"/>
          <p:cNvSpPr txBox="1"/>
          <p:nvPr>
            <p:ph type="body" idx="1"/>
          </p:nvPr>
        </p:nvSpPr>
        <p:spPr>
          <a:xfrm>
            <a:off x="1662552" y="6585573"/>
            <a:ext cx="32397468" cy="1142869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For arbitrary LMs:</a:t>
            </a:r>
          </a:p>
        </p:txBody>
      </p:sp>
      <p:sp>
        <p:nvSpPr>
          <p:cNvPr id="330" name="Text"/>
          <p:cNvSpPr txBox="1"/>
          <p:nvPr/>
        </p:nvSpPr>
        <p:spPr>
          <a:xfrm>
            <a:off x="5405274" y="6590476"/>
            <a:ext cx="25765450" cy="21835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37159" tIns="137159" rIns="137159" bIns="137159">
            <a:spAutoFit/>
          </a:bodyPr>
          <a:lstStyle>
            <a:lvl1pPr algn="ctr"/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*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</m:t>
                  </m:r>
                  <m:limUp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⇒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*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</m:t>
                  </m:r>
                  <m:limUp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  <p:sp>
        <p:nvSpPr>
          <p:cNvPr id="331" name="Text"/>
          <p:cNvSpPr txBox="1"/>
          <p:nvPr/>
        </p:nvSpPr>
        <p:spPr>
          <a:xfrm>
            <a:off x="12355573" y="9195204"/>
            <a:ext cx="11864854" cy="21835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37159" tIns="137159" rIns="137159" bIns="137159">
            <a:spAutoFit/>
          </a:bodyPr>
          <a:lstStyle>
            <a:lvl1pPr algn="ctr"/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</m:t>
                  </m:r>
                  <m:limUp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*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  <p:sp>
        <p:nvSpPr>
          <p:cNvPr id="332" name="Text"/>
          <p:cNvSpPr txBox="1"/>
          <p:nvPr/>
        </p:nvSpPr>
        <p:spPr>
          <a:xfrm>
            <a:off x="12233288" y="13052761"/>
            <a:ext cx="12109424" cy="23259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37159" tIns="137159" rIns="137159" bIns="137159">
            <a:spAutoFit/>
          </a:bodyPr>
          <a:lstStyle>
            <a:lvl1pPr algn="ctr"/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R</m:t>
                  </m:r>
                  <m:sSub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sub>
                  </m:sSub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,</m:t>
                  </m:r>
                  <m:limUpp>
                    <m:e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f>
                    <m:fPr>
                      <m:ctrlP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b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p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6300" i="1">
                              <a:solidFill>
                                <a:srgbClr val="59595B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300" i="1">
                          <a:solidFill>
                            <a:srgbClr val="59595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m:rPr>
                      <m:nor/>
                    </m:rP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6300" i="1">
                      <a:solidFill>
                        <a:srgbClr val="59595B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59595B"/>
      </a:dk1>
      <a:lt1>
        <a:srgbClr val="1E4D2B"/>
      </a:lt1>
      <a:dk2>
        <a:srgbClr val="A7A7A7"/>
      </a:dk2>
      <a:lt2>
        <a:srgbClr val="535353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762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37159" tIns="137159" rIns="137159" bIns="137159" numCol="1" spcCol="38100" rtlCol="0" anchor="ctr" upright="0">
        <a:spAutoFit/>
      </a:bodyPr>
      <a:lstStyle>
        <a:defPPr marL="0" marR="0" indent="0" algn="l" defTabSz="2743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59595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37159" tIns="137159" rIns="137159" bIns="137159" numCol="1" spcCol="38100" rtlCol="0" anchor="t" upright="0">
        <a:spAutoFit/>
      </a:bodyPr>
      <a:lstStyle>
        <a:defPPr marL="0" marR="0" indent="0" algn="l" defTabSz="2743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59595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762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37159" tIns="137159" rIns="137159" bIns="137159" numCol="1" spcCol="38100" rtlCol="0" anchor="ctr" upright="0">
        <a:spAutoFit/>
      </a:bodyPr>
      <a:lstStyle>
        <a:defPPr marL="0" marR="0" indent="0" algn="l" defTabSz="2743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59595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37159" tIns="137159" rIns="137159" bIns="137159" numCol="1" spcCol="38100" rtlCol="0" anchor="t" upright="0">
        <a:spAutoFit/>
      </a:bodyPr>
      <a:lstStyle>
        <a:defPPr marL="0" marR="0" indent="0" algn="l" defTabSz="2743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59595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