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</p:sldIdLst>
  <p:sldSz cx="36576000" cy="2057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743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59595B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2743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59595B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2743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59595B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2743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59595B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2743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59595B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2743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59595B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2743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59595B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2743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59595B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2743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59595B"/>
        </a:solidFill>
        <a:effectLst/>
        <a:uFillTx/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59595B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BF0CE"/>
          </a:solidFill>
        </a:fill>
      </a:tcStyle>
    </a:wholeTbl>
    <a:band2H>
      <a:tcTxStyle b="def" i="def"/>
      <a:tcStyle>
        <a:tcBdr/>
        <a:fill>
          <a:solidFill>
            <a:srgbClr val="F5F8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59595B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1D5CB"/>
          </a:solidFill>
        </a:fill>
      </a:tcStyle>
    </a:wholeTbl>
    <a:band2H>
      <a:tcTxStyle b="def" i="def"/>
      <a:tcStyle>
        <a:tcBdr/>
        <a:fill>
          <a:solidFill>
            <a:srgbClr val="F8EBE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59595B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CCFCC"/>
          </a:solidFill>
        </a:fill>
      </a:tcStyle>
    </a:wholeTbl>
    <a:band2H>
      <a:tcTxStyle b="def" i="def"/>
      <a:tcStyle>
        <a:tcBdr/>
        <a:fill>
          <a:solidFill>
            <a:srgbClr val="F6E9E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59595B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ACC"/>
          </a:solidFill>
        </a:fill>
      </a:tcStyle>
    </a:wholeTbl>
    <a:band2H>
      <a:tcTxStyle b="def" i="def"/>
      <a:tcStyle>
        <a:tcBdr/>
        <a:fill>
          <a:solidFill>
            <a:srgbClr val="FBF5E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59595B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59595B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52400" cap="flat">
              <a:solidFill>
                <a:srgbClr val="59595B"/>
              </a:solidFill>
              <a:prstDash val="solid"/>
              <a:round/>
            </a:ln>
          </a:top>
          <a:bottom>
            <a:ln w="76200" cap="flat">
              <a:solidFill>
                <a:srgbClr val="59595B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76200" cap="flat">
              <a:solidFill>
                <a:srgbClr val="59595B"/>
              </a:solidFill>
              <a:prstDash val="solid"/>
              <a:round/>
            </a:ln>
          </a:top>
          <a:bottom>
            <a:ln w="76200" cap="flat">
              <a:solidFill>
                <a:srgbClr val="59595B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59595B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0D0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9595B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9595B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9595B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1" name="Shape 28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743200" latinLnBrk="0">
      <a:defRPr sz="3600">
        <a:latin typeface="+mj-lt"/>
        <a:ea typeface="+mj-ea"/>
        <a:cs typeface="+mj-cs"/>
        <a:sym typeface="Calibri"/>
      </a:defRPr>
    </a:lvl1pPr>
    <a:lvl2pPr indent="228600" defTabSz="2743200" latinLnBrk="0">
      <a:defRPr sz="3600">
        <a:latin typeface="+mj-lt"/>
        <a:ea typeface="+mj-ea"/>
        <a:cs typeface="+mj-cs"/>
        <a:sym typeface="Calibri"/>
      </a:defRPr>
    </a:lvl2pPr>
    <a:lvl3pPr indent="457200" defTabSz="2743200" latinLnBrk="0">
      <a:defRPr sz="3600">
        <a:latin typeface="+mj-lt"/>
        <a:ea typeface="+mj-ea"/>
        <a:cs typeface="+mj-cs"/>
        <a:sym typeface="Calibri"/>
      </a:defRPr>
    </a:lvl3pPr>
    <a:lvl4pPr indent="685800" defTabSz="2743200" latinLnBrk="0">
      <a:defRPr sz="3600">
        <a:latin typeface="+mj-lt"/>
        <a:ea typeface="+mj-ea"/>
        <a:cs typeface="+mj-cs"/>
        <a:sym typeface="Calibri"/>
      </a:defRPr>
    </a:lvl4pPr>
    <a:lvl5pPr indent="914400" defTabSz="2743200" latinLnBrk="0">
      <a:defRPr sz="3600">
        <a:latin typeface="+mj-lt"/>
        <a:ea typeface="+mj-ea"/>
        <a:cs typeface="+mj-cs"/>
        <a:sym typeface="Calibri"/>
      </a:defRPr>
    </a:lvl5pPr>
    <a:lvl6pPr indent="1143000" defTabSz="2743200" latinLnBrk="0">
      <a:defRPr sz="3600">
        <a:latin typeface="+mj-lt"/>
        <a:ea typeface="+mj-ea"/>
        <a:cs typeface="+mj-cs"/>
        <a:sym typeface="Calibri"/>
      </a:defRPr>
    </a:lvl6pPr>
    <a:lvl7pPr indent="1371600" defTabSz="2743200" latinLnBrk="0">
      <a:defRPr sz="3600">
        <a:latin typeface="+mj-lt"/>
        <a:ea typeface="+mj-ea"/>
        <a:cs typeface="+mj-cs"/>
        <a:sym typeface="Calibri"/>
      </a:defRPr>
    </a:lvl7pPr>
    <a:lvl8pPr indent="1600200" defTabSz="2743200" latinLnBrk="0">
      <a:defRPr sz="3600">
        <a:latin typeface="+mj-lt"/>
        <a:ea typeface="+mj-ea"/>
        <a:cs typeface="+mj-cs"/>
        <a:sym typeface="Calibri"/>
      </a:defRPr>
    </a:lvl8pPr>
    <a:lvl9pPr indent="1828800" defTabSz="2743200" latinLnBrk="0">
      <a:defRPr sz="36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6" name="Shape 28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200"/>
            </a:lvl1pPr>
          </a:lstStyle>
          <a:p>
            <a:pPr/>
            <a:r>
              <a:t>Hello, my name is Mariah Bradford. I am an incoming PhD student from CSU, and I will be presenting work in collaboration with several other researchers from Colorado State University, Brandeis University, and the University of Colorado Boulder. 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3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Green Dots CSU">
    <p:bg>
      <p:bgPr>
        <a:solidFill>
          <a:srgbClr val="1E4D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0" t="29516" r="52955" b="10579"/>
          <a:stretch>
            <a:fillRect/>
          </a:stretch>
        </p:blipFill>
        <p:spPr>
          <a:xfrm>
            <a:off x="20689797" y="3"/>
            <a:ext cx="15886207" cy="20574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Body Level One…"/>
          <p:cNvSpPr txBox="1"/>
          <p:nvPr>
            <p:ph type="body" sz="half" idx="1" hasCustomPrompt="1"/>
          </p:nvPr>
        </p:nvSpPr>
        <p:spPr>
          <a:xfrm>
            <a:off x="1662552" y="7135310"/>
            <a:ext cx="33250907" cy="5442259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600">
                <a:solidFill>
                  <a:srgbClr val="FFFFFF"/>
                </a:solidFill>
              </a:defRPr>
            </a:lvl1pPr>
            <a:lvl2pPr marL="0" indent="617339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600">
                <a:solidFill>
                  <a:srgbClr val="FFFFFF"/>
                </a:solidFill>
              </a:defRPr>
            </a:lvl2pPr>
            <a:lvl3pPr marL="0" indent="123468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600">
                <a:solidFill>
                  <a:srgbClr val="FFFFFF"/>
                </a:solidFill>
              </a:defRPr>
            </a:lvl3pPr>
            <a:lvl4pPr marL="0" indent="185202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600">
                <a:solidFill>
                  <a:srgbClr val="FFFFFF"/>
                </a:solidFill>
              </a:defRPr>
            </a:lvl4pPr>
            <a:lvl5pPr marL="0" indent="24693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600">
                <a:solidFill>
                  <a:srgbClr val="FFFFFF"/>
                </a:solidFill>
              </a:defRPr>
            </a:lvl5pPr>
          </a:lstStyle>
          <a:p>
            <a:pPr/>
            <a:r>
              <a:t>Title of Presentation Goes Here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8" name="Text Placeholder 10"/>
          <p:cNvSpPr/>
          <p:nvPr>
            <p:ph type="body" sz="quarter" idx="21" hasCustomPrompt="1"/>
          </p:nvPr>
        </p:nvSpPr>
        <p:spPr>
          <a:xfrm>
            <a:off x="1662548" y="14212884"/>
            <a:ext cx="33250905" cy="1264579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buSzTx/>
              <a:buFontTx/>
              <a:buNone/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Subheadline, name or date goes here</a:t>
            </a:r>
          </a:p>
        </p:txBody>
      </p:sp>
      <p:sp>
        <p:nvSpPr>
          <p:cNvPr id="19" name="Straight Connector 2"/>
          <p:cNvSpPr/>
          <p:nvPr/>
        </p:nvSpPr>
        <p:spPr>
          <a:xfrm>
            <a:off x="1930613" y="13558835"/>
            <a:ext cx="2411995" cy="1"/>
          </a:xfrm>
          <a:prstGeom prst="line">
            <a:avLst/>
          </a:prstGeom>
          <a:ln w="76200">
            <a:solidFill>
              <a:srgbClr val="C8C371"/>
            </a:solidFill>
          </a:ln>
        </p:spPr>
        <p:txBody>
          <a:bodyPr lIns="137159" tIns="137159" rIns="137159" bIns="137159"/>
          <a:lstStyle/>
          <a:p>
            <a:pPr/>
          </a:p>
        </p:txBody>
      </p:sp>
      <p:pic>
        <p:nvPicPr>
          <p:cNvPr id="20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014979" y="17825211"/>
            <a:ext cx="9318814" cy="2084359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ection Header Goes Here"/>
          <p:cNvSpPr txBox="1"/>
          <p:nvPr>
            <p:ph type="title" hasCustomPrompt="1"/>
          </p:nvPr>
        </p:nvSpPr>
        <p:spPr>
          <a:xfrm>
            <a:off x="9119988" y="7344795"/>
            <a:ext cx="25793471" cy="2753833"/>
          </a:xfrm>
          <a:prstGeom prst="rect">
            <a:avLst/>
          </a:prstGeom>
        </p:spPr>
        <p:txBody>
          <a:bodyPr/>
          <a:lstStyle/>
          <a:p>
            <a:pPr/>
            <a:r>
              <a:t>Section Header Goes Here</a:t>
            </a:r>
          </a:p>
        </p:txBody>
      </p:sp>
      <p:sp>
        <p:nvSpPr>
          <p:cNvPr id="114" name="Body Level One…"/>
          <p:cNvSpPr txBox="1"/>
          <p:nvPr>
            <p:ph type="body" sz="quarter" idx="1" hasCustomPrompt="1"/>
          </p:nvPr>
        </p:nvSpPr>
        <p:spPr>
          <a:xfrm>
            <a:off x="9119988" y="11599403"/>
            <a:ext cx="25793471" cy="135287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buSzTx/>
              <a:buFontTx/>
              <a:buNone/>
            </a:lvl1pPr>
            <a:lvl2pPr>
              <a:buFontTx/>
            </a:lvl2pPr>
            <a:lvl3pPr>
              <a:buFontTx/>
            </a:lvl3pPr>
            <a:lvl4pPr>
              <a:buFontTx/>
            </a:lvl4pPr>
            <a:lvl5pPr>
              <a:buFontTx/>
            </a:lvl5pPr>
          </a:lstStyle>
          <a:p>
            <a:pPr/>
            <a:r>
              <a:t>Section subhead goes here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115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79830" t="28562" r="0" b="11533"/>
          <a:stretch>
            <a:fillRect/>
          </a:stretch>
        </p:blipFill>
        <p:spPr>
          <a:xfrm>
            <a:off x="0" y="3"/>
            <a:ext cx="6810706" cy="20574001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">
    <p:bg>
      <p:bgPr>
        <a:solidFill>
          <a:srgbClr val="1E4D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“Quote Goes Here.”"/>
          <p:cNvSpPr txBox="1"/>
          <p:nvPr>
            <p:ph type="title" hasCustomPrompt="1"/>
          </p:nvPr>
        </p:nvSpPr>
        <p:spPr>
          <a:xfrm>
            <a:off x="5391267" y="7372187"/>
            <a:ext cx="25793471" cy="275383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“Quote Goes Here.”</a:t>
            </a:r>
          </a:p>
        </p:txBody>
      </p:sp>
      <p:pic>
        <p:nvPicPr>
          <p:cNvPr id="124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l="0" t="28562" r="1" b="57447"/>
          <a:stretch>
            <a:fillRect/>
          </a:stretch>
        </p:blipFill>
        <p:spPr>
          <a:xfrm>
            <a:off x="730976" y="15974686"/>
            <a:ext cx="35043579" cy="4986592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mparison">
    <p:bg>
      <p:bgPr>
        <a:solidFill>
          <a:srgbClr val="1E4D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Body Level One…"/>
          <p:cNvSpPr txBox="1"/>
          <p:nvPr>
            <p:ph type="body" sz="quarter" idx="1" hasCustomPrompt="1"/>
          </p:nvPr>
        </p:nvSpPr>
        <p:spPr>
          <a:xfrm>
            <a:off x="1966631" y="7223486"/>
            <a:ext cx="9541732" cy="1661996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0" indent="0" algn="ctr">
              <a:buSzTx/>
              <a:buFontTx/>
              <a:buNone/>
              <a:defRPr sz="6000">
                <a:solidFill>
                  <a:srgbClr val="FFFFFF"/>
                </a:solidFill>
              </a:defRPr>
            </a:lvl1pPr>
            <a:lvl2pPr marL="2270935" indent="-1653595" algn="ctr">
              <a:buFontTx/>
              <a:defRPr sz="6000">
                <a:solidFill>
                  <a:srgbClr val="FFFFFF"/>
                </a:solidFill>
              </a:defRPr>
            </a:lvl2pPr>
            <a:lvl3pPr marL="2557554" indent="-1322871" algn="ctr">
              <a:buFontTx/>
              <a:defRPr sz="6000">
                <a:solidFill>
                  <a:srgbClr val="FFFFFF"/>
                </a:solidFill>
              </a:defRPr>
            </a:lvl3pPr>
            <a:lvl4pPr marL="3174894" indent="-1322871" algn="ctr">
              <a:buFontTx/>
              <a:defRPr sz="6000">
                <a:solidFill>
                  <a:srgbClr val="FFFFFF"/>
                </a:solidFill>
              </a:defRPr>
            </a:lvl4pPr>
            <a:lvl5pPr marL="3792236" indent="-1322871" algn="ctr">
              <a:buFontTx/>
              <a:defRPr sz="6000">
                <a:solidFill>
                  <a:srgbClr val="FFFFFF"/>
                </a:solidFill>
              </a:defRPr>
            </a:lvl5pPr>
          </a:lstStyle>
          <a:p>
            <a:pPr/>
            <a:r>
              <a:t>Text Goes Here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grpSp>
        <p:nvGrpSpPr>
          <p:cNvPr id="136" name="Group 5"/>
          <p:cNvGrpSpPr/>
          <p:nvPr/>
        </p:nvGrpSpPr>
        <p:grpSpPr>
          <a:xfrm>
            <a:off x="-2" y="17991391"/>
            <a:ext cx="36576004" cy="1633615"/>
            <a:chOff x="0" y="0"/>
            <a:chExt cx="36576002" cy="1633613"/>
          </a:xfrm>
        </p:grpSpPr>
        <p:pic>
          <p:nvPicPr>
            <p:cNvPr id="133" name="Picture 4" descr="Picture 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102155"/>
              <a:ext cx="17073321" cy="14293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4" name="Picture 10" descr="Picture 10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0800000">
              <a:off x="19502680" y="102155"/>
              <a:ext cx="17073322" cy="14293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" name="Picture 12" descr="Picture 12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7471194" y="0"/>
              <a:ext cx="1633614" cy="16336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7" name="Text Placeholder 24"/>
          <p:cNvSpPr/>
          <p:nvPr>
            <p:ph type="body" sz="quarter" idx="21" hasCustomPrompt="1"/>
          </p:nvPr>
        </p:nvSpPr>
        <p:spPr>
          <a:xfrm>
            <a:off x="13517136" y="7223486"/>
            <a:ext cx="9541731" cy="1661996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0" indent="0" algn="ctr">
              <a:buSzTx/>
              <a:buFontTx/>
              <a:buNone/>
              <a:defRPr sz="6000">
                <a:solidFill>
                  <a:srgbClr val="FFFFFF"/>
                </a:solidFill>
              </a:defRPr>
            </a:lvl1pPr>
          </a:lstStyle>
          <a:p>
            <a:pPr/>
            <a:r>
              <a:t>Text Goes Here</a:t>
            </a:r>
          </a:p>
        </p:txBody>
      </p:sp>
      <p:sp>
        <p:nvSpPr>
          <p:cNvPr id="138" name="Text Placeholder 24"/>
          <p:cNvSpPr/>
          <p:nvPr>
            <p:ph type="body" sz="quarter" idx="22" hasCustomPrompt="1"/>
          </p:nvPr>
        </p:nvSpPr>
        <p:spPr>
          <a:xfrm>
            <a:off x="25067637" y="7223486"/>
            <a:ext cx="9541732" cy="1661996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0" indent="0" algn="ctr">
              <a:buSzTx/>
              <a:buFontTx/>
              <a:buNone/>
              <a:defRPr sz="6000">
                <a:solidFill>
                  <a:srgbClr val="FFFFFF"/>
                </a:solidFill>
              </a:defRPr>
            </a:lvl1pPr>
          </a:lstStyle>
          <a:p>
            <a:pPr/>
            <a:r>
              <a:t>Text Goes Here</a:t>
            </a:r>
          </a:p>
        </p:txBody>
      </p:sp>
      <p:sp>
        <p:nvSpPr>
          <p:cNvPr id="1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and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icture Placeholder 2"/>
          <p:cNvSpPr/>
          <p:nvPr>
            <p:ph type="pic" idx="21"/>
          </p:nvPr>
        </p:nvSpPr>
        <p:spPr>
          <a:xfrm>
            <a:off x="0" y="0"/>
            <a:ext cx="24204704" cy="20574000"/>
          </a:xfrm>
          <a:prstGeom prst="rect">
            <a:avLst/>
          </a:prstGeom>
          <a:ln w="12700"/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47" name="Rectangle 1"/>
          <p:cNvSpPr/>
          <p:nvPr/>
        </p:nvSpPr>
        <p:spPr>
          <a:xfrm>
            <a:off x="24204703" y="0"/>
            <a:ext cx="12371296" cy="20574000"/>
          </a:xfrm>
          <a:prstGeom prst="rect">
            <a:avLst/>
          </a:prstGeom>
          <a:solidFill>
            <a:srgbClr val="1E4D2B"/>
          </a:solidFill>
          <a:ln w="12700">
            <a:miter lim="400000"/>
          </a:ln>
        </p:spPr>
        <p:txBody>
          <a:bodyPr lIns="137159" tIns="137159" rIns="137159" bIns="137159" anchor="ctr"/>
          <a:lstStyle/>
          <a:p>
            <a:pPr algn="ctr">
              <a:defRPr sz="4400">
                <a:solidFill>
                  <a:srgbClr val="FFFFFF"/>
                </a:solidFill>
              </a:defRPr>
            </a:pPr>
          </a:p>
        </p:txBody>
      </p:sp>
      <p:sp>
        <p:nvSpPr>
          <p:cNvPr id="148" name="Copy Goes Here"/>
          <p:cNvSpPr txBox="1"/>
          <p:nvPr>
            <p:ph type="title" hasCustomPrompt="1"/>
          </p:nvPr>
        </p:nvSpPr>
        <p:spPr>
          <a:xfrm>
            <a:off x="25307363" y="7486767"/>
            <a:ext cx="10165978" cy="1449255"/>
          </a:xfrm>
          <a:prstGeom prst="rect">
            <a:avLst/>
          </a:prstGeom>
        </p:spPr>
        <p:txBody>
          <a:bodyPr lIns="152787" tIns="152787" rIns="152787" bIns="152787"/>
          <a:lstStyle>
            <a:lvl1pPr algn="ctr">
              <a:defRPr sz="7200">
                <a:solidFill>
                  <a:srgbClr val="FFFFFF"/>
                </a:solidFill>
              </a:defRPr>
            </a:lvl1pPr>
          </a:lstStyle>
          <a:p>
            <a:pPr/>
            <a:r>
              <a:t>Copy Goes Here</a:t>
            </a:r>
          </a:p>
        </p:txBody>
      </p:sp>
      <p:sp>
        <p:nvSpPr>
          <p:cNvPr id="149" name="Body Level One…"/>
          <p:cNvSpPr txBox="1"/>
          <p:nvPr>
            <p:ph type="body" sz="quarter" idx="1" hasCustomPrompt="1"/>
          </p:nvPr>
        </p:nvSpPr>
        <p:spPr>
          <a:xfrm>
            <a:off x="25307363" y="10287000"/>
            <a:ext cx="10165978" cy="132474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 algn="ctr">
              <a:lnSpc>
                <a:spcPct val="114000"/>
              </a:lnSpc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algn="ctr">
              <a:lnSpc>
                <a:spcPct val="114000"/>
              </a:lnSpc>
              <a:buFontTx/>
              <a:defRPr>
                <a:solidFill>
                  <a:srgbClr val="FFFFFF"/>
                </a:solidFill>
              </a:defRPr>
            </a:lvl2pPr>
            <a:lvl3pPr algn="ctr">
              <a:lnSpc>
                <a:spcPct val="114000"/>
              </a:lnSpc>
              <a:buFontTx/>
              <a:defRPr>
                <a:solidFill>
                  <a:srgbClr val="FFFFFF"/>
                </a:solidFill>
              </a:defRPr>
            </a:lvl3pPr>
            <a:lvl4pPr algn="ctr">
              <a:lnSpc>
                <a:spcPct val="114000"/>
              </a:lnSpc>
              <a:buFontTx/>
              <a:defRPr>
                <a:solidFill>
                  <a:srgbClr val="FFFFFF"/>
                </a:solidFill>
              </a:defRPr>
            </a:lvl4pPr>
            <a:lvl5pPr algn="ctr">
              <a:lnSpc>
                <a:spcPct val="114000"/>
              </a:lnSpc>
              <a:buFontTx/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Supporting text goes here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15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232862" y="18392232"/>
            <a:ext cx="1294264" cy="1294264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and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Headline Copy Goes Here"/>
          <p:cNvSpPr txBox="1"/>
          <p:nvPr>
            <p:ph type="title" hasCustomPrompt="1"/>
          </p:nvPr>
        </p:nvSpPr>
        <p:spPr>
          <a:xfrm>
            <a:off x="1645797" y="2600636"/>
            <a:ext cx="12871072" cy="4953664"/>
          </a:xfrm>
          <a:prstGeom prst="rect">
            <a:avLst/>
          </a:prstGeom>
        </p:spPr>
        <p:txBody>
          <a:bodyPr anchor="t"/>
          <a:lstStyle/>
          <a:p>
            <a:pPr/>
            <a:r>
              <a:t>Headline Copy Goes Here</a:t>
            </a:r>
          </a:p>
        </p:txBody>
      </p:sp>
      <p:sp>
        <p:nvSpPr>
          <p:cNvPr id="159" name="Body Level One…"/>
          <p:cNvSpPr txBox="1"/>
          <p:nvPr>
            <p:ph type="body" sz="quarter" idx="1"/>
          </p:nvPr>
        </p:nvSpPr>
        <p:spPr>
          <a:xfrm>
            <a:off x="1645797" y="8079516"/>
            <a:ext cx="12871068" cy="523039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0" name="Picture Placeholder 9"/>
          <p:cNvSpPr/>
          <p:nvPr>
            <p:ph type="pic" idx="21"/>
          </p:nvPr>
        </p:nvSpPr>
        <p:spPr>
          <a:xfrm>
            <a:off x="16162658" y="0"/>
            <a:ext cx="20413341" cy="20574000"/>
          </a:xfrm>
          <a:prstGeom prst="rect">
            <a:avLst/>
          </a:prstGeom>
          <a:ln w="12700"/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and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Headline Copy Goes Here"/>
          <p:cNvSpPr txBox="1"/>
          <p:nvPr>
            <p:ph type="title" hasCustomPrompt="1"/>
          </p:nvPr>
        </p:nvSpPr>
        <p:spPr>
          <a:xfrm>
            <a:off x="22059141" y="2600636"/>
            <a:ext cx="12871073" cy="4953664"/>
          </a:xfrm>
          <a:prstGeom prst="rect">
            <a:avLst/>
          </a:prstGeom>
        </p:spPr>
        <p:txBody>
          <a:bodyPr anchor="t"/>
          <a:lstStyle/>
          <a:p>
            <a:pPr/>
            <a:r>
              <a:t>Headline Copy Goes Here</a:t>
            </a:r>
          </a:p>
        </p:txBody>
      </p:sp>
      <p:sp>
        <p:nvSpPr>
          <p:cNvPr id="169" name="Body Level One…"/>
          <p:cNvSpPr txBox="1"/>
          <p:nvPr>
            <p:ph type="body" sz="quarter" idx="1"/>
          </p:nvPr>
        </p:nvSpPr>
        <p:spPr>
          <a:xfrm>
            <a:off x="22059137" y="8079516"/>
            <a:ext cx="12871069" cy="523039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" name="Picture Placeholder 9"/>
          <p:cNvSpPr/>
          <p:nvPr>
            <p:ph type="pic" idx="21"/>
          </p:nvPr>
        </p:nvSpPr>
        <p:spPr>
          <a:xfrm>
            <a:off x="6" y="0"/>
            <a:ext cx="20413341" cy="20574000"/>
          </a:xfrm>
          <a:prstGeom prst="rect">
            <a:avLst/>
          </a:prstGeom>
          <a:ln w="12700"/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an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icture Placeholder 2"/>
          <p:cNvSpPr/>
          <p:nvPr>
            <p:ph type="pic" idx="21"/>
          </p:nvPr>
        </p:nvSpPr>
        <p:spPr>
          <a:xfrm>
            <a:off x="0" y="0"/>
            <a:ext cx="36576000" cy="16943295"/>
          </a:xfrm>
          <a:prstGeom prst="rect">
            <a:avLst/>
          </a:prstGeom>
          <a:ln w="12700"/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79" name="Headline Copy Here"/>
          <p:cNvSpPr txBox="1"/>
          <p:nvPr>
            <p:ph type="title" hasCustomPrompt="1"/>
          </p:nvPr>
        </p:nvSpPr>
        <p:spPr>
          <a:xfrm>
            <a:off x="1059947" y="17615391"/>
            <a:ext cx="34456106" cy="2099434"/>
          </a:xfrm>
          <a:prstGeom prst="rect">
            <a:avLst/>
          </a:prstGeom>
        </p:spPr>
        <p:txBody>
          <a:bodyPr lIns="152787" tIns="152787" rIns="152787" bIns="152787" anchor="t"/>
          <a:lstStyle>
            <a:lvl1pPr>
              <a:defRPr sz="11200"/>
            </a:lvl1pPr>
          </a:lstStyle>
          <a:p>
            <a:pPr/>
            <a:r>
              <a:t>Headline Copy Here</a:t>
            </a:r>
          </a:p>
        </p:txBody>
      </p:sp>
      <p:sp>
        <p:nvSpPr>
          <p:cNvPr id="1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icture Placeholder 3"/>
          <p:cNvSpPr/>
          <p:nvPr>
            <p:ph type="pic" idx="21"/>
          </p:nvPr>
        </p:nvSpPr>
        <p:spPr>
          <a:xfrm>
            <a:off x="0" y="0"/>
            <a:ext cx="36576000" cy="20574000"/>
          </a:xfrm>
          <a:prstGeom prst="rect">
            <a:avLst/>
          </a:prstGeom>
          <a:ln w="12700"/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har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le Text"/>
          <p:cNvSpPr txBox="1"/>
          <p:nvPr>
            <p:ph type="title"/>
          </p:nvPr>
        </p:nvSpPr>
        <p:spPr>
          <a:xfrm>
            <a:off x="24220667" y="6134796"/>
            <a:ext cx="10692790" cy="3442494"/>
          </a:xfrm>
          <a:prstGeom prst="rect">
            <a:avLst/>
          </a:prstGeom>
        </p:spPr>
        <p:txBody>
          <a:bodyPr lIns="152787" tIns="152787" rIns="152787" bIns="152787" anchor="t"/>
          <a:lstStyle>
            <a:lvl1pPr>
              <a:defRPr sz="9600"/>
            </a:lvl1pPr>
          </a:lstStyle>
          <a:p>
            <a:pPr/>
            <a:r>
              <a:t>Title Text</a:t>
            </a:r>
          </a:p>
        </p:txBody>
      </p:sp>
      <p:sp>
        <p:nvSpPr>
          <p:cNvPr id="196" name="Body Level One…"/>
          <p:cNvSpPr txBox="1"/>
          <p:nvPr>
            <p:ph type="body" sz="quarter" idx="1"/>
          </p:nvPr>
        </p:nvSpPr>
        <p:spPr>
          <a:xfrm>
            <a:off x="24220667" y="9872243"/>
            <a:ext cx="10692790" cy="1319977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lnSpc>
                <a:spcPct val="114000"/>
              </a:lnSpc>
              <a:buSzTx/>
              <a:buFontTx/>
              <a:buNone/>
            </a:lvl1pPr>
            <a:lvl2pPr>
              <a:lnSpc>
                <a:spcPct val="114000"/>
              </a:lnSpc>
              <a:buFontTx/>
            </a:lvl2pPr>
            <a:lvl3pPr>
              <a:lnSpc>
                <a:spcPct val="114000"/>
              </a:lnSpc>
              <a:buFontTx/>
            </a:lvl3pPr>
            <a:lvl4pPr>
              <a:lnSpc>
                <a:spcPct val="114000"/>
              </a:lnSpc>
              <a:buFontTx/>
            </a:lvl4pPr>
            <a:lvl5pPr>
              <a:lnSpc>
                <a:spcPct val="114000"/>
              </a:lnSpc>
              <a:buFont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201" name="Group 4"/>
          <p:cNvGrpSpPr/>
          <p:nvPr/>
        </p:nvGrpSpPr>
        <p:grpSpPr>
          <a:xfrm>
            <a:off x="-2" y="19515046"/>
            <a:ext cx="36576007" cy="1058962"/>
            <a:chOff x="-1" y="0"/>
            <a:chExt cx="36576006" cy="1058961"/>
          </a:xfrm>
        </p:grpSpPr>
        <p:sp>
          <p:nvSpPr>
            <p:cNvPr id="197" name="Rectangle 5"/>
            <p:cNvSpPr/>
            <p:nvPr/>
          </p:nvSpPr>
          <p:spPr>
            <a:xfrm>
              <a:off x="-2" y="-1"/>
              <a:ext cx="36576007" cy="1058954"/>
            </a:xfrm>
            <a:prstGeom prst="rect">
              <a:avLst/>
            </a:prstGeom>
            <a:solidFill>
              <a:srgbClr val="1E4D2B"/>
            </a:solidFill>
            <a:ln w="12700" cap="flat">
              <a:noFill/>
              <a:miter lim="400000"/>
            </a:ln>
            <a:effectLst/>
          </p:spPr>
          <p:txBody>
            <a:bodyPr wrap="square" lIns="137159" tIns="137159" rIns="137159" bIns="137159" numCol="1" anchor="ctr">
              <a:noAutofit/>
            </a:bodyPr>
            <a:lstStyle/>
            <a:p>
              <a:pPr algn="ctr">
                <a:defRPr sz="44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98" name="Picture 6" descr="Picture 6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03032" y="2"/>
              <a:ext cx="4734417" cy="10589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9" name="Rectangle 7"/>
            <p:cNvSpPr/>
            <p:nvPr/>
          </p:nvSpPr>
          <p:spPr>
            <a:xfrm>
              <a:off x="-2" y="2"/>
              <a:ext cx="36576007" cy="1058953"/>
            </a:xfrm>
            <a:prstGeom prst="rect">
              <a:avLst/>
            </a:prstGeom>
            <a:solidFill>
              <a:srgbClr val="1E4D2B"/>
            </a:solidFill>
            <a:ln w="12700" cap="flat">
              <a:noFill/>
              <a:miter lim="400000"/>
            </a:ln>
            <a:effectLst/>
          </p:spPr>
          <p:txBody>
            <a:bodyPr wrap="square" lIns="137159" tIns="137159" rIns="137159" bIns="137159" numCol="1" anchor="ctr">
              <a:noAutofit/>
            </a:bodyPr>
            <a:lstStyle/>
            <a:p>
              <a:pPr algn="ctr">
                <a:defRPr sz="44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00" name="Picture 8" descr="Picture 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03032" y="5"/>
              <a:ext cx="4734417" cy="10589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Green Dots UnitID">
    <p:bg>
      <p:bgPr>
        <a:solidFill>
          <a:srgbClr val="1E4D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l="0" t="29516" r="52955" b="10579"/>
          <a:stretch>
            <a:fillRect/>
          </a:stretch>
        </p:blipFill>
        <p:spPr>
          <a:xfrm>
            <a:off x="20689797" y="3"/>
            <a:ext cx="15886207" cy="20574001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Body Level One…"/>
          <p:cNvSpPr txBox="1"/>
          <p:nvPr>
            <p:ph type="body" sz="half" idx="1" hasCustomPrompt="1"/>
          </p:nvPr>
        </p:nvSpPr>
        <p:spPr>
          <a:xfrm>
            <a:off x="1662552" y="7135310"/>
            <a:ext cx="33250907" cy="5442259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600">
                <a:solidFill>
                  <a:srgbClr val="FFFFFF"/>
                </a:solidFill>
              </a:defRPr>
            </a:lvl1pPr>
            <a:lvl2pPr marL="0" indent="617339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600">
                <a:solidFill>
                  <a:srgbClr val="FFFFFF"/>
                </a:solidFill>
              </a:defRPr>
            </a:lvl2pPr>
            <a:lvl3pPr marL="0" indent="123468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600">
                <a:solidFill>
                  <a:srgbClr val="FFFFFF"/>
                </a:solidFill>
              </a:defRPr>
            </a:lvl3pPr>
            <a:lvl4pPr marL="0" indent="185202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600">
                <a:solidFill>
                  <a:srgbClr val="FFFFFF"/>
                </a:solidFill>
              </a:defRPr>
            </a:lvl4pPr>
            <a:lvl5pPr marL="0" indent="24693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600">
                <a:solidFill>
                  <a:srgbClr val="FFFFFF"/>
                </a:solidFill>
              </a:defRPr>
            </a:lvl5pPr>
          </a:lstStyle>
          <a:p>
            <a:pPr/>
            <a:r>
              <a:t>Title of Presentation Goes Here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0" name="Text Placeholder 10"/>
          <p:cNvSpPr/>
          <p:nvPr>
            <p:ph type="body" sz="quarter" idx="21" hasCustomPrompt="1"/>
          </p:nvPr>
        </p:nvSpPr>
        <p:spPr>
          <a:xfrm>
            <a:off x="1662548" y="14212884"/>
            <a:ext cx="33250905" cy="1264579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buSzTx/>
              <a:buFontTx/>
              <a:buNone/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Subheadline, name or date goes here</a:t>
            </a:r>
          </a:p>
        </p:txBody>
      </p:sp>
      <p:sp>
        <p:nvSpPr>
          <p:cNvPr id="31" name="Straight Connector 2"/>
          <p:cNvSpPr/>
          <p:nvPr/>
        </p:nvSpPr>
        <p:spPr>
          <a:xfrm>
            <a:off x="1930613" y="13558835"/>
            <a:ext cx="2411995" cy="1"/>
          </a:xfrm>
          <a:prstGeom prst="line">
            <a:avLst/>
          </a:prstGeom>
          <a:ln w="76200">
            <a:solidFill>
              <a:srgbClr val="C8C371"/>
            </a:solidFill>
          </a:ln>
        </p:spPr>
        <p:txBody>
          <a:bodyPr lIns="137159" tIns="137159" rIns="137159" bIns="137159"/>
          <a:lstStyle/>
          <a:p>
            <a:pPr/>
          </a:p>
        </p:txBody>
      </p:sp>
      <p:sp>
        <p:nvSpPr>
          <p:cNvPr id="32" name="Picture Placeholder 4"/>
          <p:cNvSpPr/>
          <p:nvPr>
            <p:ph type="pic" sz="quarter" idx="22"/>
          </p:nvPr>
        </p:nvSpPr>
        <p:spPr>
          <a:xfrm>
            <a:off x="26435332" y="18184055"/>
            <a:ext cx="8478114" cy="1355464"/>
          </a:xfrm>
          <a:prstGeom prst="rect">
            <a:avLst/>
          </a:prstGeom>
          <a:ln w="12700"/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roup 4"/>
          <p:cNvGrpSpPr/>
          <p:nvPr/>
        </p:nvGrpSpPr>
        <p:grpSpPr>
          <a:xfrm>
            <a:off x="-2" y="19515046"/>
            <a:ext cx="36576007" cy="1058962"/>
            <a:chOff x="-1" y="0"/>
            <a:chExt cx="36576006" cy="1058961"/>
          </a:xfrm>
        </p:grpSpPr>
        <p:sp>
          <p:nvSpPr>
            <p:cNvPr id="216" name="Rectangle 5"/>
            <p:cNvSpPr/>
            <p:nvPr/>
          </p:nvSpPr>
          <p:spPr>
            <a:xfrm>
              <a:off x="-2" y="-1"/>
              <a:ext cx="36576007" cy="1058954"/>
            </a:xfrm>
            <a:prstGeom prst="rect">
              <a:avLst/>
            </a:prstGeom>
            <a:solidFill>
              <a:srgbClr val="1E4D2B"/>
            </a:solidFill>
            <a:ln w="12700" cap="flat">
              <a:noFill/>
              <a:miter lim="400000"/>
            </a:ln>
            <a:effectLst/>
          </p:spPr>
          <p:txBody>
            <a:bodyPr wrap="square" lIns="137159" tIns="137159" rIns="137159" bIns="137159" numCol="1" anchor="ctr">
              <a:noAutofit/>
            </a:bodyPr>
            <a:lstStyle/>
            <a:p>
              <a:pPr algn="ctr">
                <a:defRPr sz="44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17" name="Picture 6" descr="Picture 6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03032" y="2"/>
              <a:ext cx="4734417" cy="10589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8" name="Rectangle 7"/>
            <p:cNvSpPr/>
            <p:nvPr/>
          </p:nvSpPr>
          <p:spPr>
            <a:xfrm>
              <a:off x="-2" y="2"/>
              <a:ext cx="36576007" cy="1058953"/>
            </a:xfrm>
            <a:prstGeom prst="rect">
              <a:avLst/>
            </a:prstGeom>
            <a:solidFill>
              <a:srgbClr val="1E4D2B"/>
            </a:solidFill>
            <a:ln w="12700" cap="flat">
              <a:noFill/>
              <a:miter lim="400000"/>
            </a:ln>
            <a:effectLst/>
          </p:spPr>
          <p:txBody>
            <a:bodyPr wrap="square" lIns="137159" tIns="137159" rIns="137159" bIns="137159" numCol="1" anchor="ctr">
              <a:noAutofit/>
            </a:bodyPr>
            <a:lstStyle/>
            <a:p>
              <a:pPr algn="ctr">
                <a:defRPr sz="44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19" name="Picture 8" descr="Picture 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03032" y="5"/>
              <a:ext cx="4734417" cy="10589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 Green">
    <p:bg>
      <p:bgPr>
        <a:solidFill>
          <a:srgbClr val="1E4D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losing Green Dots">
    <p:bg>
      <p:bgPr>
        <a:solidFill>
          <a:srgbClr val="1E4D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itle 1"/>
          <p:cNvSpPr txBox="1"/>
          <p:nvPr/>
        </p:nvSpPr>
        <p:spPr>
          <a:xfrm>
            <a:off x="1930613" y="11355957"/>
            <a:ext cx="33250908" cy="269257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2046" tIns="242046" rIns="242046" bIns="242046" anchor="b">
            <a:spAutoFit/>
          </a:bodyPr>
          <a:lstStyle>
            <a:lvl1pPr defTabSz="1527876">
              <a:defRPr sz="15600">
                <a:solidFill>
                  <a:srgbClr val="FFFFFF"/>
                </a:solidFill>
              </a:defRPr>
            </a:lvl1pPr>
          </a:lstStyle>
          <a:p>
            <a:pPr/>
            <a:r>
              <a:t>Thank you!</a:t>
            </a:r>
          </a:p>
        </p:txBody>
      </p:sp>
      <p:pic>
        <p:nvPicPr>
          <p:cNvPr id="236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6239" r="31394" b="0"/>
          <a:stretch>
            <a:fillRect/>
          </a:stretch>
        </p:blipFill>
        <p:spPr>
          <a:xfrm>
            <a:off x="22253007" y="0"/>
            <a:ext cx="14322993" cy="20028204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Straight Connector 12"/>
          <p:cNvSpPr/>
          <p:nvPr/>
        </p:nvSpPr>
        <p:spPr>
          <a:xfrm>
            <a:off x="2334026" y="15715002"/>
            <a:ext cx="2411995" cy="1"/>
          </a:xfrm>
          <a:prstGeom prst="line">
            <a:avLst/>
          </a:prstGeom>
          <a:ln w="76200">
            <a:solidFill>
              <a:srgbClr val="C8C371"/>
            </a:solidFill>
          </a:ln>
        </p:spPr>
        <p:txBody>
          <a:bodyPr lIns="137159" tIns="137159" rIns="137159" bIns="137159"/>
          <a:lstStyle/>
          <a:p>
            <a:pPr/>
          </a:p>
        </p:txBody>
      </p:sp>
      <p:pic>
        <p:nvPicPr>
          <p:cNvPr id="238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1809" y="16731899"/>
            <a:ext cx="9318815" cy="2084359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losing Green Ram">
    <p:bg>
      <p:bgPr>
        <a:solidFill>
          <a:srgbClr val="1E4D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itle 1"/>
          <p:cNvSpPr txBox="1"/>
          <p:nvPr/>
        </p:nvSpPr>
        <p:spPr>
          <a:xfrm>
            <a:off x="1930613" y="11355957"/>
            <a:ext cx="33250908" cy="269257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2046" tIns="242046" rIns="242046" bIns="242046" anchor="b">
            <a:spAutoFit/>
          </a:bodyPr>
          <a:lstStyle>
            <a:lvl1pPr defTabSz="1527876">
              <a:defRPr sz="15600">
                <a:solidFill>
                  <a:srgbClr val="FFFFFF"/>
                </a:solidFill>
              </a:defRPr>
            </a:lvl1pPr>
          </a:lstStyle>
          <a:p>
            <a:pPr/>
            <a:r>
              <a:t>Thank you</a:t>
            </a:r>
          </a:p>
        </p:txBody>
      </p:sp>
      <p:sp>
        <p:nvSpPr>
          <p:cNvPr id="247" name="Straight Connector 12"/>
          <p:cNvSpPr/>
          <p:nvPr/>
        </p:nvSpPr>
        <p:spPr>
          <a:xfrm>
            <a:off x="2334026" y="15715002"/>
            <a:ext cx="2411995" cy="1"/>
          </a:xfrm>
          <a:prstGeom prst="line">
            <a:avLst/>
          </a:prstGeom>
          <a:ln w="76200">
            <a:solidFill>
              <a:srgbClr val="C8C371"/>
            </a:solidFill>
          </a:ln>
        </p:spPr>
        <p:txBody>
          <a:bodyPr lIns="137159" tIns="137159" rIns="137159" bIns="137159"/>
          <a:lstStyle/>
          <a:p>
            <a:pPr/>
          </a:p>
        </p:txBody>
      </p:sp>
      <p:pic>
        <p:nvPicPr>
          <p:cNvPr id="248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1809" y="16731899"/>
            <a:ext cx="9318815" cy="2084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Picture 7" descr="Picture 7"/>
          <p:cNvPicPr>
            <a:picLocks noChangeAspect="1"/>
          </p:cNvPicPr>
          <p:nvPr/>
        </p:nvPicPr>
        <p:blipFill>
          <a:blip r:embed="rId3">
            <a:alphaModFix amt="8000"/>
            <a:extLst/>
          </a:blip>
          <a:srcRect l="0" t="14710" r="30638" b="6932"/>
          <a:stretch>
            <a:fillRect/>
          </a:stretch>
        </p:blipFill>
        <p:spPr>
          <a:xfrm>
            <a:off x="18364010" y="-3"/>
            <a:ext cx="18211990" cy="20574004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losing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itle 1"/>
          <p:cNvSpPr txBox="1"/>
          <p:nvPr/>
        </p:nvSpPr>
        <p:spPr>
          <a:xfrm>
            <a:off x="1930613" y="11354828"/>
            <a:ext cx="33250908" cy="26925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2046" tIns="242046" rIns="242046" bIns="242046" anchor="b">
            <a:spAutoFit/>
          </a:bodyPr>
          <a:lstStyle>
            <a:lvl1pPr defTabSz="1527876">
              <a:defRPr sz="15600">
                <a:solidFill>
                  <a:srgbClr val="1E4D2B"/>
                </a:solidFill>
              </a:defRPr>
            </a:lvl1pPr>
          </a:lstStyle>
          <a:p>
            <a:pPr/>
            <a:r>
              <a:t>Thank you</a:t>
            </a:r>
          </a:p>
        </p:txBody>
      </p:sp>
      <p:sp>
        <p:nvSpPr>
          <p:cNvPr id="258" name="Straight Connector 5"/>
          <p:cNvSpPr/>
          <p:nvPr/>
        </p:nvSpPr>
        <p:spPr>
          <a:xfrm>
            <a:off x="2334026" y="15713871"/>
            <a:ext cx="2411995" cy="1"/>
          </a:xfrm>
          <a:prstGeom prst="line">
            <a:avLst/>
          </a:prstGeom>
          <a:ln w="76200">
            <a:solidFill>
              <a:srgbClr val="C8C371"/>
            </a:solidFill>
          </a:ln>
        </p:spPr>
        <p:txBody>
          <a:bodyPr lIns="137159" tIns="137159" rIns="137159" bIns="137159"/>
          <a:lstStyle/>
          <a:p>
            <a:pPr/>
          </a:p>
        </p:txBody>
      </p:sp>
      <p:pic>
        <p:nvPicPr>
          <p:cNvPr id="259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1809" y="16731902"/>
            <a:ext cx="9318815" cy="2084356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Group 5"/>
          <p:cNvGrpSpPr/>
          <p:nvPr/>
        </p:nvGrpSpPr>
        <p:grpSpPr>
          <a:xfrm>
            <a:off x="-6" y="19515043"/>
            <a:ext cx="36576010" cy="1058971"/>
            <a:chOff x="-2" y="-2"/>
            <a:chExt cx="36576009" cy="1058969"/>
          </a:xfrm>
        </p:grpSpPr>
        <p:sp>
          <p:nvSpPr>
            <p:cNvPr id="267" name="Rectangle 6"/>
            <p:cNvSpPr/>
            <p:nvPr/>
          </p:nvSpPr>
          <p:spPr>
            <a:xfrm>
              <a:off x="-3" y="-3"/>
              <a:ext cx="36576010" cy="1058958"/>
            </a:xfrm>
            <a:prstGeom prst="rect">
              <a:avLst/>
            </a:prstGeom>
            <a:solidFill>
              <a:srgbClr val="1E4D2B"/>
            </a:solidFill>
            <a:ln w="12700" cap="flat">
              <a:noFill/>
              <a:miter lim="400000"/>
            </a:ln>
            <a:effectLst/>
          </p:spPr>
          <p:txBody>
            <a:bodyPr wrap="square" lIns="137156" tIns="137156" rIns="137156" bIns="137156" numCol="1" anchor="ctr">
              <a:noAutofit/>
            </a:bodyPr>
            <a:lstStyle/>
            <a:p>
              <a:pPr algn="ctr">
                <a:defRPr sz="44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68" name="Picture 7" descr="Picture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03032" y="0"/>
              <a:ext cx="4734418" cy="10589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9" name="Rectangle 8"/>
            <p:cNvSpPr/>
            <p:nvPr/>
          </p:nvSpPr>
          <p:spPr>
            <a:xfrm>
              <a:off x="-3" y="0"/>
              <a:ext cx="36576010" cy="1058958"/>
            </a:xfrm>
            <a:prstGeom prst="rect">
              <a:avLst/>
            </a:prstGeom>
            <a:solidFill>
              <a:srgbClr val="1E4D2B"/>
            </a:solidFill>
            <a:ln w="12700" cap="flat">
              <a:noFill/>
              <a:miter lim="400000"/>
            </a:ln>
            <a:effectLst/>
          </p:spPr>
          <p:txBody>
            <a:bodyPr wrap="square" lIns="137156" tIns="137156" rIns="137156" bIns="137156" numCol="1" anchor="ctr">
              <a:noAutofit/>
            </a:bodyPr>
            <a:lstStyle/>
            <a:p>
              <a:pPr algn="ctr">
                <a:defRPr sz="44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70" name="Picture 9" descr="Picture 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03032" y="3"/>
              <a:ext cx="4734418" cy="10589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2" name="Headline Copy Goes Here"/>
          <p:cNvSpPr txBox="1"/>
          <p:nvPr>
            <p:ph type="title" hasCustomPrompt="1"/>
          </p:nvPr>
        </p:nvSpPr>
        <p:spPr>
          <a:xfrm>
            <a:off x="1662552" y="2330961"/>
            <a:ext cx="33250907" cy="2753836"/>
          </a:xfrm>
          <a:prstGeom prst="rect">
            <a:avLst/>
          </a:prstGeom>
        </p:spPr>
        <p:txBody>
          <a:bodyPr lIns="274317" tIns="274317" rIns="274317" bIns="274317"/>
          <a:lstStyle/>
          <a:p>
            <a:pPr/>
            <a:r>
              <a:t>Headline Copy Goes Here</a:t>
            </a:r>
          </a:p>
        </p:txBody>
      </p:sp>
      <p:sp>
        <p:nvSpPr>
          <p:cNvPr id="273" name="Body Level One…"/>
          <p:cNvSpPr txBox="1"/>
          <p:nvPr>
            <p:ph type="body" sz="half" idx="1"/>
          </p:nvPr>
        </p:nvSpPr>
        <p:spPr>
          <a:xfrm>
            <a:off x="1662552" y="6585573"/>
            <a:ext cx="33250907" cy="5335288"/>
          </a:xfrm>
          <a:prstGeom prst="rect">
            <a:avLst/>
          </a:prstGeom>
        </p:spPr>
        <p:txBody>
          <a:bodyPr lIns="274317" tIns="274317" rIns="274317" bIns="274317">
            <a:normAutofit fontScale="100000" lnSpcReduction="0"/>
          </a:bodyPr>
          <a:lstStyle>
            <a:lvl1pPr marL="1358148" indent="-1358148"/>
            <a:lvl2pPr marL="1829973" indent="-1212634"/>
            <a:lvl3pPr marL="2204786" indent="-970103"/>
            <a:lvl4pPr marL="2822126" indent="-970103"/>
            <a:lvl5pPr marL="3439468" indent="-970103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4" name="Slide Number"/>
          <p:cNvSpPr txBox="1"/>
          <p:nvPr>
            <p:ph type="sldNum" sz="quarter" idx="2"/>
          </p:nvPr>
        </p:nvSpPr>
        <p:spPr>
          <a:xfrm>
            <a:off x="25417240" y="18672673"/>
            <a:ext cx="795560" cy="792757"/>
          </a:xfrm>
          <a:prstGeom prst="rect">
            <a:avLst/>
          </a:prstGeom>
        </p:spPr>
        <p:txBody>
          <a:bodyPr lIns="137156" tIns="137156" rIns="137156" bIns="137156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Green Ram CSU">
    <p:bg>
      <p:bgPr>
        <a:solidFill>
          <a:srgbClr val="1E4D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 descr="Picture 4"/>
          <p:cNvPicPr>
            <a:picLocks noChangeAspect="1"/>
          </p:cNvPicPr>
          <p:nvPr/>
        </p:nvPicPr>
        <p:blipFill>
          <a:blip r:embed="rId2">
            <a:alphaModFix amt="8000"/>
            <a:extLst/>
          </a:blip>
          <a:srcRect l="0" t="14710" r="30638" b="6932"/>
          <a:stretch>
            <a:fillRect/>
          </a:stretch>
        </p:blipFill>
        <p:spPr>
          <a:xfrm>
            <a:off x="18364010" y="-3"/>
            <a:ext cx="18211990" cy="20574004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Body Level One…"/>
          <p:cNvSpPr txBox="1"/>
          <p:nvPr>
            <p:ph type="body" sz="half" idx="1" hasCustomPrompt="1"/>
          </p:nvPr>
        </p:nvSpPr>
        <p:spPr>
          <a:xfrm>
            <a:off x="1662552" y="7135310"/>
            <a:ext cx="33250907" cy="5442259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600">
                <a:solidFill>
                  <a:srgbClr val="FFFFFF"/>
                </a:solidFill>
              </a:defRPr>
            </a:lvl1pPr>
            <a:lvl2pPr marL="0" indent="617339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600">
                <a:solidFill>
                  <a:srgbClr val="FFFFFF"/>
                </a:solidFill>
              </a:defRPr>
            </a:lvl2pPr>
            <a:lvl3pPr marL="0" indent="123468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600">
                <a:solidFill>
                  <a:srgbClr val="FFFFFF"/>
                </a:solidFill>
              </a:defRPr>
            </a:lvl3pPr>
            <a:lvl4pPr marL="0" indent="185202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600">
                <a:solidFill>
                  <a:srgbClr val="FFFFFF"/>
                </a:solidFill>
              </a:defRPr>
            </a:lvl4pPr>
            <a:lvl5pPr marL="0" indent="24693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600">
                <a:solidFill>
                  <a:srgbClr val="FFFFFF"/>
                </a:solidFill>
              </a:defRPr>
            </a:lvl5pPr>
          </a:lstStyle>
          <a:p>
            <a:pPr/>
            <a:r>
              <a:t>Title of Presentation Goes Here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2" name="Text Placeholder 10"/>
          <p:cNvSpPr/>
          <p:nvPr>
            <p:ph type="body" sz="quarter" idx="21" hasCustomPrompt="1"/>
          </p:nvPr>
        </p:nvSpPr>
        <p:spPr>
          <a:xfrm>
            <a:off x="1662548" y="14212884"/>
            <a:ext cx="33250905" cy="1264579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buSzTx/>
              <a:buFontTx/>
              <a:buNone/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Subheadline, name or date goes here</a:t>
            </a:r>
          </a:p>
        </p:txBody>
      </p:sp>
      <p:sp>
        <p:nvSpPr>
          <p:cNvPr id="43" name="Straight Connector 2"/>
          <p:cNvSpPr/>
          <p:nvPr/>
        </p:nvSpPr>
        <p:spPr>
          <a:xfrm>
            <a:off x="1930613" y="13558835"/>
            <a:ext cx="2411995" cy="1"/>
          </a:xfrm>
          <a:prstGeom prst="line">
            <a:avLst/>
          </a:prstGeom>
          <a:ln w="76200">
            <a:solidFill>
              <a:srgbClr val="C8C371"/>
            </a:solidFill>
          </a:ln>
        </p:spPr>
        <p:txBody>
          <a:bodyPr lIns="137159" tIns="137159" rIns="137159" bIns="137159"/>
          <a:lstStyle/>
          <a:p>
            <a:pPr/>
          </a:p>
        </p:txBody>
      </p:sp>
      <p:pic>
        <p:nvPicPr>
          <p:cNvPr id="44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014979" y="17825211"/>
            <a:ext cx="9318814" cy="2084359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Green Ram UnitID">
    <p:bg>
      <p:bgPr>
        <a:solidFill>
          <a:srgbClr val="1E4D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6" descr="Picture 6"/>
          <p:cNvPicPr>
            <a:picLocks noChangeAspect="1"/>
          </p:cNvPicPr>
          <p:nvPr/>
        </p:nvPicPr>
        <p:blipFill>
          <a:blip r:embed="rId2">
            <a:alphaModFix amt="8000"/>
            <a:extLst/>
          </a:blip>
          <a:srcRect l="0" t="14710" r="30638" b="6932"/>
          <a:stretch>
            <a:fillRect/>
          </a:stretch>
        </p:blipFill>
        <p:spPr>
          <a:xfrm>
            <a:off x="18364010" y="-3"/>
            <a:ext cx="18211990" cy="20574004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Body Level One…"/>
          <p:cNvSpPr txBox="1"/>
          <p:nvPr>
            <p:ph type="body" sz="half" idx="1" hasCustomPrompt="1"/>
          </p:nvPr>
        </p:nvSpPr>
        <p:spPr>
          <a:xfrm>
            <a:off x="1662552" y="7135310"/>
            <a:ext cx="33250907" cy="5442259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600">
                <a:solidFill>
                  <a:srgbClr val="FFFFFF"/>
                </a:solidFill>
              </a:defRPr>
            </a:lvl1pPr>
            <a:lvl2pPr marL="0" indent="617339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600">
                <a:solidFill>
                  <a:srgbClr val="FFFFFF"/>
                </a:solidFill>
              </a:defRPr>
            </a:lvl2pPr>
            <a:lvl3pPr marL="0" indent="123468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600">
                <a:solidFill>
                  <a:srgbClr val="FFFFFF"/>
                </a:solidFill>
              </a:defRPr>
            </a:lvl3pPr>
            <a:lvl4pPr marL="0" indent="185202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600">
                <a:solidFill>
                  <a:srgbClr val="FFFFFF"/>
                </a:solidFill>
              </a:defRPr>
            </a:lvl4pPr>
            <a:lvl5pPr marL="0" indent="24693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600">
                <a:solidFill>
                  <a:srgbClr val="FFFFFF"/>
                </a:solidFill>
              </a:defRPr>
            </a:lvl5pPr>
          </a:lstStyle>
          <a:p>
            <a:pPr/>
            <a:r>
              <a:t>Title of Presentation Goes Here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4" name="Text Placeholder 10"/>
          <p:cNvSpPr/>
          <p:nvPr>
            <p:ph type="body" sz="quarter" idx="21" hasCustomPrompt="1"/>
          </p:nvPr>
        </p:nvSpPr>
        <p:spPr>
          <a:xfrm>
            <a:off x="1662548" y="14212884"/>
            <a:ext cx="33250905" cy="1264579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buSzTx/>
              <a:buFontTx/>
              <a:buNone/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Subheadline, name or date goes here</a:t>
            </a:r>
          </a:p>
        </p:txBody>
      </p:sp>
      <p:sp>
        <p:nvSpPr>
          <p:cNvPr id="55" name="Straight Connector 2"/>
          <p:cNvSpPr/>
          <p:nvPr/>
        </p:nvSpPr>
        <p:spPr>
          <a:xfrm>
            <a:off x="1930613" y="13558835"/>
            <a:ext cx="2411995" cy="1"/>
          </a:xfrm>
          <a:prstGeom prst="line">
            <a:avLst/>
          </a:prstGeom>
          <a:ln w="76200">
            <a:solidFill>
              <a:srgbClr val="C8C371"/>
            </a:solidFill>
          </a:ln>
        </p:spPr>
        <p:txBody>
          <a:bodyPr lIns="137159" tIns="137159" rIns="137159" bIns="137159"/>
          <a:lstStyle/>
          <a:p>
            <a:pPr/>
          </a:p>
        </p:txBody>
      </p:sp>
      <p:sp>
        <p:nvSpPr>
          <p:cNvPr id="56" name="Picture Placeholder 4"/>
          <p:cNvSpPr/>
          <p:nvPr>
            <p:ph type="pic" sz="quarter" idx="22"/>
          </p:nvPr>
        </p:nvSpPr>
        <p:spPr>
          <a:xfrm>
            <a:off x="26435332" y="18184055"/>
            <a:ext cx="8478114" cy="1355464"/>
          </a:xfrm>
          <a:prstGeom prst="rect">
            <a:avLst/>
          </a:prstGeom>
          <a:ln w="12700"/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White C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Body Level One…"/>
          <p:cNvSpPr txBox="1"/>
          <p:nvPr>
            <p:ph type="body" sz="half" idx="1" hasCustomPrompt="1"/>
          </p:nvPr>
        </p:nvSpPr>
        <p:spPr>
          <a:xfrm>
            <a:off x="1662552" y="7135310"/>
            <a:ext cx="33250907" cy="5442259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600">
                <a:solidFill>
                  <a:srgbClr val="1E4D2B"/>
                </a:solidFill>
              </a:defRPr>
            </a:lvl1pPr>
            <a:lvl2pPr marL="0" indent="617339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600">
                <a:solidFill>
                  <a:srgbClr val="1E4D2B"/>
                </a:solidFill>
              </a:defRPr>
            </a:lvl2pPr>
            <a:lvl3pPr marL="0" indent="123468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600">
                <a:solidFill>
                  <a:srgbClr val="1E4D2B"/>
                </a:solidFill>
              </a:defRPr>
            </a:lvl3pPr>
            <a:lvl4pPr marL="0" indent="185202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600">
                <a:solidFill>
                  <a:srgbClr val="1E4D2B"/>
                </a:solidFill>
              </a:defRPr>
            </a:lvl4pPr>
            <a:lvl5pPr marL="0" indent="24693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600">
                <a:solidFill>
                  <a:srgbClr val="1E4D2B"/>
                </a:solidFill>
              </a:defRPr>
            </a:lvl5pPr>
          </a:lstStyle>
          <a:p>
            <a:pPr/>
            <a:r>
              <a:t>Title of Presentation Goes Here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5" name="Text Placeholder 10"/>
          <p:cNvSpPr/>
          <p:nvPr>
            <p:ph type="body" sz="quarter" idx="21" hasCustomPrompt="1"/>
          </p:nvPr>
        </p:nvSpPr>
        <p:spPr>
          <a:xfrm>
            <a:off x="1662548" y="14212884"/>
            <a:ext cx="33250905" cy="127093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buSzTx/>
              <a:buFontTx/>
              <a:buNone/>
              <a:defRPr sz="4000">
                <a:solidFill>
                  <a:srgbClr val="1E4D2B"/>
                </a:solidFill>
              </a:defRPr>
            </a:lvl1pPr>
          </a:lstStyle>
          <a:p>
            <a:pPr/>
            <a:r>
              <a:t>Subheadline, name or date goes here</a:t>
            </a:r>
          </a:p>
        </p:txBody>
      </p:sp>
      <p:sp>
        <p:nvSpPr>
          <p:cNvPr id="66" name="Straight Connector 14"/>
          <p:cNvSpPr/>
          <p:nvPr/>
        </p:nvSpPr>
        <p:spPr>
          <a:xfrm>
            <a:off x="1930613" y="13558835"/>
            <a:ext cx="2411995" cy="1"/>
          </a:xfrm>
          <a:prstGeom prst="line">
            <a:avLst/>
          </a:prstGeom>
          <a:ln w="76200">
            <a:solidFill>
              <a:srgbClr val="C8C371"/>
            </a:solidFill>
          </a:ln>
        </p:spPr>
        <p:txBody>
          <a:bodyPr lIns="137159" tIns="137159" rIns="137159" bIns="137159"/>
          <a:lstStyle/>
          <a:p>
            <a:pPr/>
          </a:p>
        </p:txBody>
      </p:sp>
      <p:pic>
        <p:nvPicPr>
          <p:cNvPr id="67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014979" y="17825214"/>
            <a:ext cx="9318814" cy="2084356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White Unit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sz="half" idx="1" hasCustomPrompt="1"/>
          </p:nvPr>
        </p:nvSpPr>
        <p:spPr>
          <a:xfrm>
            <a:off x="1662552" y="7135310"/>
            <a:ext cx="33250907" cy="5442259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600">
                <a:solidFill>
                  <a:srgbClr val="1E4D2B"/>
                </a:solidFill>
              </a:defRPr>
            </a:lvl1pPr>
            <a:lvl2pPr marL="0" indent="617339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600">
                <a:solidFill>
                  <a:srgbClr val="1E4D2B"/>
                </a:solidFill>
              </a:defRPr>
            </a:lvl2pPr>
            <a:lvl3pPr marL="0" indent="123468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600">
                <a:solidFill>
                  <a:srgbClr val="1E4D2B"/>
                </a:solidFill>
              </a:defRPr>
            </a:lvl3pPr>
            <a:lvl4pPr marL="0" indent="185202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600">
                <a:solidFill>
                  <a:srgbClr val="1E4D2B"/>
                </a:solidFill>
              </a:defRPr>
            </a:lvl4pPr>
            <a:lvl5pPr marL="0" indent="24693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5600">
                <a:solidFill>
                  <a:srgbClr val="1E4D2B"/>
                </a:solidFill>
              </a:defRPr>
            </a:lvl5pPr>
          </a:lstStyle>
          <a:p>
            <a:pPr/>
            <a:r>
              <a:t>Title of Presentation Goes Here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6" name="Text Placeholder 10"/>
          <p:cNvSpPr/>
          <p:nvPr>
            <p:ph type="body" sz="quarter" idx="21" hasCustomPrompt="1"/>
          </p:nvPr>
        </p:nvSpPr>
        <p:spPr>
          <a:xfrm>
            <a:off x="1662548" y="14212884"/>
            <a:ext cx="33250905" cy="127093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buSzTx/>
              <a:buFontTx/>
              <a:buNone/>
              <a:defRPr sz="4000">
                <a:solidFill>
                  <a:srgbClr val="1E4D2B"/>
                </a:solidFill>
              </a:defRPr>
            </a:lvl1pPr>
          </a:lstStyle>
          <a:p>
            <a:pPr/>
            <a:r>
              <a:t>Subheadline, name or date goes here</a:t>
            </a:r>
          </a:p>
        </p:txBody>
      </p:sp>
      <p:sp>
        <p:nvSpPr>
          <p:cNvPr id="77" name="Straight Connector 14"/>
          <p:cNvSpPr/>
          <p:nvPr/>
        </p:nvSpPr>
        <p:spPr>
          <a:xfrm>
            <a:off x="1930613" y="13558835"/>
            <a:ext cx="2411995" cy="1"/>
          </a:xfrm>
          <a:prstGeom prst="line">
            <a:avLst/>
          </a:prstGeom>
          <a:ln w="76200">
            <a:solidFill>
              <a:srgbClr val="C8C371"/>
            </a:solidFill>
          </a:ln>
        </p:spPr>
        <p:txBody>
          <a:bodyPr lIns="137159" tIns="137159" rIns="137159" bIns="137159"/>
          <a:lstStyle/>
          <a:p>
            <a:pPr/>
          </a:p>
        </p:txBody>
      </p:sp>
      <p:sp>
        <p:nvSpPr>
          <p:cNvPr id="78" name="Picture Placeholder 4"/>
          <p:cNvSpPr/>
          <p:nvPr>
            <p:ph type="pic" sz="quarter" idx="22"/>
          </p:nvPr>
        </p:nvSpPr>
        <p:spPr>
          <a:xfrm>
            <a:off x="26435332" y="18184055"/>
            <a:ext cx="8478114" cy="1355464"/>
          </a:xfrm>
          <a:prstGeom prst="rect">
            <a:avLst/>
          </a:prstGeom>
          <a:ln w="12700"/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Headline Copy Goes Her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Headline Copy Goes Here</a:t>
            </a:r>
          </a:p>
        </p:txBody>
      </p:sp>
      <p:sp>
        <p:nvSpPr>
          <p:cNvPr id="87" name="Body Level One…"/>
          <p:cNvSpPr txBox="1"/>
          <p:nvPr>
            <p:ph type="body" sz="half" idx="1"/>
          </p:nvPr>
        </p:nvSpPr>
        <p:spPr>
          <a:xfrm>
            <a:off x="1662552" y="6585573"/>
            <a:ext cx="33250907" cy="533528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Green">
    <p:bg>
      <p:bgPr>
        <a:solidFill>
          <a:srgbClr val="1E4D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ection Header Goes Here"/>
          <p:cNvSpPr txBox="1"/>
          <p:nvPr>
            <p:ph type="title" hasCustomPrompt="1"/>
          </p:nvPr>
        </p:nvSpPr>
        <p:spPr>
          <a:xfrm>
            <a:off x="9119988" y="7344795"/>
            <a:ext cx="25793471" cy="27538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Section Header Goes Here</a:t>
            </a:r>
          </a:p>
        </p:txBody>
      </p:sp>
      <p:sp>
        <p:nvSpPr>
          <p:cNvPr id="104" name="Body Level One…"/>
          <p:cNvSpPr txBox="1"/>
          <p:nvPr>
            <p:ph type="body" sz="quarter" idx="1" hasCustomPrompt="1"/>
          </p:nvPr>
        </p:nvSpPr>
        <p:spPr>
          <a:xfrm>
            <a:off x="9119988" y="11599403"/>
            <a:ext cx="25793471" cy="136870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>
              <a:buFontTx/>
              <a:defRPr>
                <a:solidFill>
                  <a:srgbClr val="FFFFFF"/>
                </a:solidFill>
              </a:defRPr>
            </a:lvl2pPr>
            <a:lvl3pPr>
              <a:buFontTx/>
              <a:defRPr>
                <a:solidFill>
                  <a:srgbClr val="FFFFFF"/>
                </a:solidFill>
              </a:defRPr>
            </a:lvl3pPr>
            <a:lvl4pPr>
              <a:buFontTx/>
              <a:defRPr>
                <a:solidFill>
                  <a:srgbClr val="FFFFFF"/>
                </a:solidFill>
              </a:defRPr>
            </a:lvl4pPr>
            <a:lvl5pPr>
              <a:buFontTx/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Section subhead goes here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105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l="79831" t="28562" r="0" b="11533"/>
          <a:stretch>
            <a:fillRect/>
          </a:stretch>
        </p:blipFill>
        <p:spPr>
          <a:xfrm>
            <a:off x="0" y="0"/>
            <a:ext cx="6810701" cy="20574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62552" y="2330963"/>
            <a:ext cx="33250907" cy="275383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4319" tIns="274319" rIns="274319" bIns="274319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grpSp>
        <p:nvGrpSpPr>
          <p:cNvPr id="7" name="Group 5"/>
          <p:cNvGrpSpPr/>
          <p:nvPr/>
        </p:nvGrpSpPr>
        <p:grpSpPr>
          <a:xfrm>
            <a:off x="-2" y="19515046"/>
            <a:ext cx="36576007" cy="1058962"/>
            <a:chOff x="-1" y="0"/>
            <a:chExt cx="36576006" cy="1058961"/>
          </a:xfrm>
        </p:grpSpPr>
        <p:sp>
          <p:nvSpPr>
            <p:cNvPr id="3" name="Rectangle 6"/>
            <p:cNvSpPr/>
            <p:nvPr/>
          </p:nvSpPr>
          <p:spPr>
            <a:xfrm>
              <a:off x="-2" y="-1"/>
              <a:ext cx="36576007" cy="1058954"/>
            </a:xfrm>
            <a:prstGeom prst="rect">
              <a:avLst/>
            </a:prstGeom>
            <a:solidFill>
              <a:srgbClr val="1E4D2B"/>
            </a:solidFill>
            <a:ln w="12700" cap="flat">
              <a:noFill/>
              <a:miter lim="400000"/>
            </a:ln>
            <a:effectLst/>
          </p:spPr>
          <p:txBody>
            <a:bodyPr wrap="square" lIns="137159" tIns="137159" rIns="137159" bIns="137159" numCol="1" anchor="ctr">
              <a:noAutofit/>
            </a:bodyPr>
            <a:lstStyle/>
            <a:p>
              <a:pPr algn="ctr">
                <a:defRPr sz="44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4" name="Picture 7" descr="Picture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03032" y="2"/>
              <a:ext cx="4734417" cy="10589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" name="Rectangle 8"/>
            <p:cNvSpPr/>
            <p:nvPr/>
          </p:nvSpPr>
          <p:spPr>
            <a:xfrm>
              <a:off x="-2" y="2"/>
              <a:ext cx="36576007" cy="1058953"/>
            </a:xfrm>
            <a:prstGeom prst="rect">
              <a:avLst/>
            </a:prstGeom>
            <a:solidFill>
              <a:srgbClr val="1E4D2B"/>
            </a:solidFill>
            <a:ln w="12700" cap="flat">
              <a:noFill/>
              <a:miter lim="400000"/>
            </a:ln>
            <a:effectLst/>
          </p:spPr>
          <p:txBody>
            <a:bodyPr wrap="square" lIns="137159" tIns="137159" rIns="137159" bIns="137159" numCol="1" anchor="ctr">
              <a:noAutofit/>
            </a:bodyPr>
            <a:lstStyle/>
            <a:p>
              <a:pPr algn="ctr">
                <a:defRPr sz="44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6" name="Picture 9" descr="Picture 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03032" y="5"/>
              <a:ext cx="4734417" cy="10589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" name="Body Level One…"/>
          <p:cNvSpPr txBox="1"/>
          <p:nvPr>
            <p:ph type="body" idx="1"/>
          </p:nvPr>
        </p:nvSpPr>
        <p:spPr>
          <a:xfrm>
            <a:off x="1828800" y="4800600"/>
            <a:ext cx="32918400" cy="135778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4319" tIns="274319" rIns="274319" bIns="274319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" name="Slide Number"/>
          <p:cNvSpPr txBox="1"/>
          <p:nvPr>
            <p:ph type="sldNum" sz="quarter" idx="2"/>
          </p:nvPr>
        </p:nvSpPr>
        <p:spPr>
          <a:xfrm>
            <a:off x="17678400" y="18521362"/>
            <a:ext cx="8534400" cy="1095376"/>
          </a:xfrm>
          <a:prstGeom prst="rect">
            <a:avLst/>
          </a:prstGeom>
          <a:ln w="25400">
            <a:miter lim="400000"/>
          </a:ln>
        </p:spPr>
        <p:txBody>
          <a:bodyPr wrap="none" lIns="137159" tIns="137159" rIns="137159" bIns="137159" anchor="ctr">
            <a:spAutoFit/>
          </a:bodyPr>
          <a:lstStyle>
            <a:lvl1pPr algn="r">
              <a:defRPr sz="36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</p:sldLayoutIdLst>
  <p:transition xmlns:p14="http://schemas.microsoft.com/office/powerpoint/2010/main" spd="med" advClick="1"/>
  <p:txStyles>
    <p:titleStyle>
      <a:lvl1pPr marL="0" marR="0" indent="0" algn="l" defTabSz="185201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0" u="none">
          <a:solidFill>
            <a:srgbClr val="1E4D2B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185201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0" u="none">
          <a:solidFill>
            <a:srgbClr val="1E4D2B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185201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0" u="none">
          <a:solidFill>
            <a:srgbClr val="1E4D2B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185201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0" u="none">
          <a:solidFill>
            <a:srgbClr val="1E4D2B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185201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0" u="none">
          <a:solidFill>
            <a:srgbClr val="1E4D2B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185201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0" u="none">
          <a:solidFill>
            <a:srgbClr val="1E4D2B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185201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0" u="none">
          <a:solidFill>
            <a:srgbClr val="1E4D2B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185201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0" u="none">
          <a:solidFill>
            <a:srgbClr val="1E4D2B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185201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0" u="none">
          <a:solidFill>
            <a:srgbClr val="1E4D2B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1358150" marR="0" indent="-1358150" algn="l" defTabSz="1852016" rtl="0" latinLnBrk="0">
        <a:lnSpc>
          <a:spcPct val="12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400" u="none">
          <a:solidFill>
            <a:srgbClr val="59595B"/>
          </a:solidFill>
          <a:uFillTx/>
          <a:latin typeface="Arial"/>
          <a:ea typeface="Arial"/>
          <a:cs typeface="Arial"/>
          <a:sym typeface="Arial"/>
        </a:defRPr>
      </a:lvl1pPr>
      <a:lvl2pPr marL="1829976" marR="0" indent="-1212636" algn="l" defTabSz="1852016" rtl="0" latinLnBrk="0">
        <a:lnSpc>
          <a:spcPct val="12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4400" u="none">
          <a:solidFill>
            <a:srgbClr val="59595B"/>
          </a:solidFill>
          <a:uFillTx/>
          <a:latin typeface="Arial"/>
          <a:ea typeface="Arial"/>
          <a:cs typeface="Arial"/>
          <a:sym typeface="Arial"/>
        </a:defRPr>
      </a:lvl2pPr>
      <a:lvl3pPr marL="2204788" marR="0" indent="-970105" algn="l" defTabSz="1852016" rtl="0" latinLnBrk="0">
        <a:lnSpc>
          <a:spcPct val="12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400" u="none">
          <a:solidFill>
            <a:srgbClr val="59595B"/>
          </a:solidFill>
          <a:uFillTx/>
          <a:latin typeface="Arial"/>
          <a:ea typeface="Arial"/>
          <a:cs typeface="Arial"/>
          <a:sym typeface="Arial"/>
        </a:defRPr>
      </a:lvl3pPr>
      <a:lvl4pPr marL="2822128" marR="0" indent="-970105" algn="l" defTabSz="1852016" rtl="0" latinLnBrk="0">
        <a:lnSpc>
          <a:spcPct val="12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4400" u="none">
          <a:solidFill>
            <a:srgbClr val="59595B"/>
          </a:solidFill>
          <a:uFillTx/>
          <a:latin typeface="Arial"/>
          <a:ea typeface="Arial"/>
          <a:cs typeface="Arial"/>
          <a:sym typeface="Arial"/>
        </a:defRPr>
      </a:lvl4pPr>
      <a:lvl5pPr marL="3439470" marR="0" indent="-970105" algn="l" defTabSz="1852016" rtl="0" latinLnBrk="0">
        <a:lnSpc>
          <a:spcPct val="12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4400" u="none">
          <a:solidFill>
            <a:srgbClr val="59595B"/>
          </a:solidFill>
          <a:uFillTx/>
          <a:latin typeface="Arial"/>
          <a:ea typeface="Arial"/>
          <a:cs typeface="Arial"/>
          <a:sym typeface="Arial"/>
        </a:defRPr>
      </a:lvl5pPr>
      <a:lvl6pPr marL="3609070" marR="0" indent="-522364" algn="l" defTabSz="1852016" rtl="0" latinLnBrk="0">
        <a:lnSpc>
          <a:spcPct val="12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400" u="none">
          <a:solidFill>
            <a:srgbClr val="59595B"/>
          </a:solidFill>
          <a:uFillTx/>
          <a:latin typeface="Arial"/>
          <a:ea typeface="Arial"/>
          <a:cs typeface="Arial"/>
          <a:sym typeface="Arial"/>
        </a:defRPr>
      </a:lvl6pPr>
      <a:lvl7pPr marL="4226412" marR="0" indent="-522364" algn="l" defTabSz="1852016" rtl="0" latinLnBrk="0">
        <a:lnSpc>
          <a:spcPct val="12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400" u="none">
          <a:solidFill>
            <a:srgbClr val="59595B"/>
          </a:solidFill>
          <a:uFillTx/>
          <a:latin typeface="Arial"/>
          <a:ea typeface="Arial"/>
          <a:cs typeface="Arial"/>
          <a:sym typeface="Arial"/>
        </a:defRPr>
      </a:lvl7pPr>
      <a:lvl8pPr marL="4843752" marR="0" indent="-522364" algn="l" defTabSz="1852016" rtl="0" latinLnBrk="0">
        <a:lnSpc>
          <a:spcPct val="12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400" u="none">
          <a:solidFill>
            <a:srgbClr val="59595B"/>
          </a:solidFill>
          <a:uFillTx/>
          <a:latin typeface="Arial"/>
          <a:ea typeface="Arial"/>
          <a:cs typeface="Arial"/>
          <a:sym typeface="Arial"/>
        </a:defRPr>
      </a:lvl8pPr>
      <a:lvl9pPr marL="5461094" marR="0" indent="-522364" algn="l" defTabSz="1852016" rtl="0" latinLnBrk="0">
        <a:lnSpc>
          <a:spcPct val="12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400" u="none">
          <a:solidFill>
            <a:srgbClr val="59595B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2743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2743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2743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2743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2743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2743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2743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2743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2743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gif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"/><Relationship Id="rId3" Type="http://schemas.openxmlformats.org/officeDocument/2006/relationships/image" Target="../media/image2.tif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ext Placeholder 1"/>
          <p:cNvSpPr txBox="1"/>
          <p:nvPr>
            <p:ph type="subTitle" sz="half" idx="1"/>
          </p:nvPr>
        </p:nvSpPr>
        <p:spPr>
          <a:prstGeom prst="rect">
            <a:avLst/>
          </a:prstGeom>
        </p:spPr>
        <p:txBody>
          <a:bodyPr/>
          <a:lstStyle/>
          <a:p>
            <a:pPr defTabSz="1629774">
              <a:defRPr b="1" sz="11616">
                <a:latin typeface="CMBX12"/>
                <a:ea typeface="CMBX12"/>
                <a:cs typeface="CMBX12"/>
                <a:sym typeface="CMBX12"/>
              </a:defRPr>
            </a:pPr>
            <a:r>
              <a:t>Instruction Tuning and RLHF: LLMs Is People!</a:t>
            </a:r>
          </a:p>
          <a:p>
            <a:pPr defTabSz="2179320">
              <a:defRPr b="1" sz="9504">
                <a:solidFill>
                  <a:schemeClr val="accent6">
                    <a:satOff val="-16988"/>
                    <a:lumOff val="-11137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CS 542 - Natural Language Processing - Fall 2025</a:t>
            </a:r>
          </a:p>
        </p:txBody>
      </p:sp>
      <p:sp>
        <p:nvSpPr>
          <p:cNvPr id="284" name="Text Placeholder 10"/>
          <p:cNvSpPr/>
          <p:nvPr>
            <p:ph type="body" idx="21"/>
          </p:nvPr>
        </p:nvSpPr>
        <p:spPr>
          <a:xfrm>
            <a:off x="1662548" y="14212884"/>
            <a:ext cx="33250905" cy="272907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b="1" sz="6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Partially adapted from slides by Archit Sharma (Stanford) and Jesse Mu (Anthropic)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b="1" sz="6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Prof. Nikhil Krishnaswamy, Colorado State University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Instruction Tuning"/>
          <p:cNvSpPr txBox="1"/>
          <p:nvPr>
            <p:ph type="title"/>
          </p:nvPr>
        </p:nvSpPr>
        <p:spPr>
          <a:xfrm>
            <a:off x="1235831" y="1873763"/>
            <a:ext cx="33250908" cy="2753833"/>
          </a:xfrm>
          <a:prstGeom prst="rect">
            <a:avLst/>
          </a:prstGeom>
        </p:spPr>
        <p:txBody>
          <a:bodyPr/>
          <a:lstStyle/>
          <a:p>
            <a:pPr/>
            <a:r>
              <a:t>Instruction Tuning</a:t>
            </a:r>
          </a:p>
        </p:txBody>
      </p:sp>
      <p:sp>
        <p:nvSpPr>
          <p:cNvPr id="336" name="Collecting human feedback"/>
          <p:cNvSpPr txBox="1"/>
          <p:nvPr>
            <p:ph type="body" idx="1"/>
          </p:nvPr>
        </p:nvSpPr>
        <p:spPr>
          <a:xfrm>
            <a:off x="1662552" y="6585573"/>
            <a:ext cx="32397468" cy="11428696"/>
          </a:xfrm>
          <a:prstGeom prst="rect">
            <a:avLst/>
          </a:prstGeom>
        </p:spPr>
        <p:txBody>
          <a:bodyPr/>
          <a:lstStyle/>
          <a:p>
            <a:pPr/>
            <a:r>
              <a:t>Collecting human feedback</a:t>
            </a:r>
          </a:p>
        </p:txBody>
      </p:sp>
      <p:pic>
        <p:nvPicPr>
          <p:cNvPr id="33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48555" y="7981397"/>
            <a:ext cx="22278890" cy="9252254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Interface for data collection for PRM800K"/>
          <p:cNvSpPr txBox="1"/>
          <p:nvPr/>
        </p:nvSpPr>
        <p:spPr>
          <a:xfrm>
            <a:off x="13964056" y="17293328"/>
            <a:ext cx="8647888" cy="79276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37159" tIns="137159" rIns="137159" bIns="137159">
            <a:spAutoFit/>
          </a:bodyPr>
          <a:lstStyle>
            <a:lvl1pPr algn="ctr">
              <a:defRPr sz="3600"/>
            </a:lvl1pPr>
          </a:lstStyle>
          <a:p>
            <a:pPr/>
            <a:r>
              <a:t>Interface for data collection for PRM800K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Instruction Tuning"/>
          <p:cNvSpPr txBox="1"/>
          <p:nvPr>
            <p:ph type="title"/>
          </p:nvPr>
        </p:nvSpPr>
        <p:spPr>
          <a:xfrm>
            <a:off x="1235831" y="1873763"/>
            <a:ext cx="33250908" cy="2753833"/>
          </a:xfrm>
          <a:prstGeom prst="rect">
            <a:avLst/>
          </a:prstGeom>
        </p:spPr>
        <p:txBody>
          <a:bodyPr/>
          <a:lstStyle/>
          <a:p>
            <a:pPr/>
            <a:r>
              <a:t>Instruction Tuning</a:t>
            </a:r>
          </a:p>
        </p:txBody>
      </p:sp>
      <p:sp>
        <p:nvSpPr>
          <p:cNvPr id="341" name="Getting the instruction data…"/>
          <p:cNvSpPr txBox="1"/>
          <p:nvPr>
            <p:ph type="body" idx="1"/>
          </p:nvPr>
        </p:nvSpPr>
        <p:spPr>
          <a:xfrm>
            <a:off x="1662552" y="6585573"/>
            <a:ext cx="32397468" cy="11428696"/>
          </a:xfrm>
          <a:prstGeom prst="rect">
            <a:avLst/>
          </a:prstGeom>
        </p:spPr>
        <p:txBody>
          <a:bodyPr/>
          <a:lstStyle>
            <a:lvl2pPr marL="1975490" indent="-1358150">
              <a:buChar char="•"/>
            </a:lvl2pPr>
          </a:lstStyle>
          <a:p>
            <a:pPr/>
            <a:r>
              <a:t>Getting the instruction data</a:t>
            </a:r>
          </a:p>
          <a:p>
            <a:pPr lvl="1"/>
            <a:r>
              <a:t>Synthetic data generation</a:t>
            </a:r>
          </a:p>
        </p:txBody>
      </p:sp>
      <p:pic>
        <p:nvPicPr>
          <p:cNvPr id="34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94749" y="8523781"/>
            <a:ext cx="23186502" cy="9479051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LLMs is LLMs"/>
          <p:cNvSpPr txBox="1"/>
          <p:nvPr/>
        </p:nvSpPr>
        <p:spPr>
          <a:xfrm>
            <a:off x="15680951" y="18257299"/>
            <a:ext cx="4360670" cy="101471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37159" tIns="137159" rIns="137159" bIns="137159">
            <a:spAutoFit/>
          </a:bodyPr>
          <a:lstStyle/>
          <a:p>
            <a:pPr/>
            <a:r>
              <a:t>LLMs is LLMs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Instruction Tuning"/>
          <p:cNvSpPr txBox="1"/>
          <p:nvPr>
            <p:ph type="title"/>
          </p:nvPr>
        </p:nvSpPr>
        <p:spPr>
          <a:xfrm>
            <a:off x="1235831" y="1873763"/>
            <a:ext cx="33250908" cy="2753833"/>
          </a:xfrm>
          <a:prstGeom prst="rect">
            <a:avLst/>
          </a:prstGeom>
        </p:spPr>
        <p:txBody>
          <a:bodyPr/>
          <a:lstStyle/>
          <a:p>
            <a:pPr/>
            <a:r>
              <a:t>Instruction Tuning</a:t>
            </a:r>
          </a:p>
        </p:txBody>
      </p:sp>
      <p:sp>
        <p:nvSpPr>
          <p:cNvPr id="346" name="SFT: Supervised Finetuning…"/>
          <p:cNvSpPr txBox="1"/>
          <p:nvPr>
            <p:ph type="body" idx="1"/>
          </p:nvPr>
        </p:nvSpPr>
        <p:spPr>
          <a:xfrm>
            <a:off x="1662552" y="6585573"/>
            <a:ext cx="32397468" cy="11428696"/>
          </a:xfrm>
          <a:prstGeom prst="rect">
            <a:avLst/>
          </a:prstGeom>
        </p:spPr>
        <p:txBody>
          <a:bodyPr/>
          <a:lstStyle/>
          <a:p>
            <a:pPr/>
            <a:r>
              <a:t>SFT: Supervised Finetuning</a:t>
            </a:r>
          </a:p>
          <a:p>
            <a:pPr lvl="1" marL="1975490" indent="-1358150">
              <a:buChar char="•"/>
            </a:pPr>
            <a:r>
              <a:t>Pretrained model can be fine-tuned in a fully-supervised manner</a:t>
            </a:r>
          </a:p>
          <a:p>
            <a:pPr lvl="1" marL="1975490" indent="-1358150">
              <a:buChar char="•"/>
            </a:pPr>
            <a:r>
              <a:t>Given instruction and inputs, model is trained to predict each output token sequentially</a:t>
            </a:r>
          </a:p>
        </p:txBody>
      </p:sp>
      <p:pic>
        <p:nvPicPr>
          <p:cNvPr id="34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40650" y="10450725"/>
            <a:ext cx="21094700" cy="7061201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Instruction Tuning for Large Language Models: A Survey (Zhang et al., 2023)"/>
          <p:cNvSpPr txBox="1"/>
          <p:nvPr/>
        </p:nvSpPr>
        <p:spPr>
          <a:xfrm>
            <a:off x="10417854" y="17672205"/>
            <a:ext cx="15790745" cy="7927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37159" tIns="137159" rIns="137159" bIns="137159">
            <a:spAutoFit/>
          </a:bodyPr>
          <a:lstStyle>
            <a:lvl1pPr>
              <a:defRPr sz="3600"/>
            </a:lvl1pPr>
          </a:lstStyle>
          <a:p>
            <a:pPr/>
            <a:r>
              <a:t>Instruction Tuning for Large Language Models: A Survey (Zhang et al., 2023)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Instruction Tuning"/>
          <p:cNvSpPr txBox="1"/>
          <p:nvPr>
            <p:ph type="title"/>
          </p:nvPr>
        </p:nvSpPr>
        <p:spPr>
          <a:xfrm>
            <a:off x="1235831" y="1873763"/>
            <a:ext cx="33250908" cy="2753833"/>
          </a:xfrm>
          <a:prstGeom prst="rect">
            <a:avLst/>
          </a:prstGeom>
        </p:spPr>
        <p:txBody>
          <a:bodyPr/>
          <a:lstStyle/>
          <a:p>
            <a:pPr/>
            <a:r>
              <a:t>Instruction Tuning</a:t>
            </a:r>
          </a:p>
        </p:txBody>
      </p:sp>
      <p:sp>
        <p:nvSpPr>
          <p:cNvPr id="351" name="SFT procedure:…"/>
          <p:cNvSpPr txBox="1"/>
          <p:nvPr>
            <p:ph type="body" idx="1"/>
          </p:nvPr>
        </p:nvSpPr>
        <p:spPr>
          <a:xfrm>
            <a:off x="1662552" y="6585573"/>
            <a:ext cx="32397468" cy="11428696"/>
          </a:xfrm>
          <a:prstGeom prst="rect">
            <a:avLst/>
          </a:prstGeom>
        </p:spPr>
        <p:txBody>
          <a:bodyPr/>
          <a:lstStyle/>
          <a:p>
            <a:pPr/>
            <a:r>
              <a:t>SFT procedure:</a:t>
            </a:r>
          </a:p>
          <a:p>
            <a:pPr lvl="1" marL="1975490" indent="-1358150">
              <a:buChar char="•"/>
            </a:pPr>
            <a:r>
              <a:t>Fully fits within existing next word prediction objective!</a:t>
            </a:r>
          </a:p>
          <a:p>
            <a:pPr lvl="1" marL="1975490" indent="-1358150">
              <a:buChar char="•"/>
            </a:pPr>
            <a:r>
              <a:t>Consider QA as a completion task: What follows a question? The answer!</a:t>
            </a:r>
          </a:p>
          <a:p>
            <a:pPr lvl="2" marL="2592833" indent="-1358151"/>
            <a:r>
              <a:t>What follows a prompt? The response!</a:t>
            </a:r>
          </a:p>
        </p:txBody>
      </p:sp>
      <p:pic>
        <p:nvPicPr>
          <p:cNvPr id="35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98099" y="10616095"/>
            <a:ext cx="16179801" cy="858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Instruction Tuned Models"/>
          <p:cNvSpPr txBox="1"/>
          <p:nvPr>
            <p:ph type="title"/>
          </p:nvPr>
        </p:nvSpPr>
        <p:spPr>
          <a:xfrm>
            <a:off x="1235831" y="1873763"/>
            <a:ext cx="33250908" cy="2753833"/>
          </a:xfrm>
          <a:prstGeom prst="rect">
            <a:avLst/>
          </a:prstGeom>
        </p:spPr>
        <p:txBody>
          <a:bodyPr/>
          <a:lstStyle/>
          <a:p>
            <a:pPr/>
            <a:r>
              <a:t>Instruction Tuned Models</a:t>
            </a:r>
          </a:p>
        </p:txBody>
      </p:sp>
      <p:sp>
        <p:nvSpPr>
          <p:cNvPr id="355" name="Double-click to edit"/>
          <p:cNvSpPr txBox="1"/>
          <p:nvPr>
            <p:ph type="body" idx="1"/>
          </p:nvPr>
        </p:nvSpPr>
        <p:spPr>
          <a:xfrm>
            <a:off x="1662552" y="6585573"/>
            <a:ext cx="32397468" cy="1142869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09179" y="5435574"/>
            <a:ext cx="19157642" cy="137286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(Reinforcement Learning from) Human Feedback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203811">
              <a:defRPr sz="9100"/>
            </a:lvl1pPr>
          </a:lstStyle>
          <a:p>
            <a:pPr/>
            <a:r>
              <a:t>(Reinforcement Learning from) Human Feedback</a:t>
            </a:r>
          </a:p>
        </p:txBody>
      </p:sp>
      <p:sp>
        <p:nvSpPr>
          <p:cNvPr id="359" name="Section subhead goes her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Instruction Tuning as a First Step"/>
          <p:cNvSpPr txBox="1"/>
          <p:nvPr>
            <p:ph type="title"/>
          </p:nvPr>
        </p:nvSpPr>
        <p:spPr>
          <a:xfrm>
            <a:off x="1235831" y="1873763"/>
            <a:ext cx="33250908" cy="2753833"/>
          </a:xfrm>
          <a:prstGeom prst="rect">
            <a:avLst/>
          </a:prstGeom>
        </p:spPr>
        <p:txBody>
          <a:bodyPr/>
          <a:lstStyle/>
          <a:p>
            <a:pPr/>
            <a:r>
              <a:t>Instruction Tuning as a First Step</a:t>
            </a:r>
          </a:p>
        </p:txBody>
      </p:sp>
      <p:sp>
        <p:nvSpPr>
          <p:cNvPr id="362" name="Instruction Tuning/SFT shows defined benefits over pretraining alone"/>
          <p:cNvSpPr txBox="1"/>
          <p:nvPr>
            <p:ph type="body" idx="1"/>
          </p:nvPr>
        </p:nvSpPr>
        <p:spPr>
          <a:xfrm>
            <a:off x="1662552" y="6585573"/>
            <a:ext cx="32397468" cy="11428696"/>
          </a:xfrm>
          <a:prstGeom prst="rect">
            <a:avLst/>
          </a:prstGeom>
        </p:spPr>
        <p:txBody>
          <a:bodyPr/>
          <a:lstStyle/>
          <a:p>
            <a:pPr/>
            <a:r>
              <a:t>Instruction Tuning/SFT shows defined benefits over pretraining alone</a:t>
            </a:r>
          </a:p>
        </p:txBody>
      </p:sp>
      <p:pic>
        <p:nvPicPr>
          <p:cNvPr id="36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8380" r="50940" b="44286"/>
          <a:stretch>
            <a:fillRect/>
          </a:stretch>
        </p:blipFill>
        <p:spPr>
          <a:xfrm>
            <a:off x="1130804" y="9035425"/>
            <a:ext cx="10628672" cy="65288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51431" t="60590" r="0" b="0"/>
          <a:stretch>
            <a:fillRect/>
          </a:stretch>
        </p:blipFill>
        <p:spPr>
          <a:xfrm>
            <a:off x="23700723" y="13367184"/>
            <a:ext cx="10891018" cy="5626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55741" t="0" r="0" b="38527"/>
          <a:stretch>
            <a:fillRect/>
          </a:stretch>
        </p:blipFill>
        <p:spPr>
          <a:xfrm>
            <a:off x="12579969" y="8681413"/>
            <a:ext cx="10511642" cy="9295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54433" r="51529" b="6826"/>
          <a:stretch>
            <a:fillRect/>
          </a:stretch>
        </p:blipFill>
        <p:spPr>
          <a:xfrm>
            <a:off x="23700723" y="7303856"/>
            <a:ext cx="10890992" cy="55420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FT Is Not Enough"/>
          <p:cNvSpPr txBox="1"/>
          <p:nvPr>
            <p:ph type="title"/>
          </p:nvPr>
        </p:nvSpPr>
        <p:spPr>
          <a:xfrm>
            <a:off x="1235831" y="1873763"/>
            <a:ext cx="33250908" cy="2753833"/>
          </a:xfrm>
          <a:prstGeom prst="rect">
            <a:avLst/>
          </a:prstGeom>
        </p:spPr>
        <p:txBody>
          <a:bodyPr/>
          <a:lstStyle/>
          <a:p>
            <a:pPr/>
            <a:r>
              <a:t>SFT Is Not Enough</a:t>
            </a:r>
          </a:p>
        </p:txBody>
      </p:sp>
      <p:sp>
        <p:nvSpPr>
          <p:cNvPr id="369" name="How can we guarantee that the SFT dataset captures all of the behaviors that we want to encourage?…"/>
          <p:cNvSpPr txBox="1"/>
          <p:nvPr>
            <p:ph type="body" idx="1"/>
          </p:nvPr>
        </p:nvSpPr>
        <p:spPr>
          <a:xfrm>
            <a:off x="1662552" y="6585573"/>
            <a:ext cx="32397468" cy="11428696"/>
          </a:xfrm>
          <a:prstGeom prst="rect">
            <a:avLst/>
          </a:prstGeom>
        </p:spPr>
        <p:txBody>
          <a:bodyPr/>
          <a:lstStyle/>
          <a:p>
            <a:pPr/>
            <a:r>
              <a:t>How can we guarantee that the SFT dataset captures all of the behaviors that we want to encourage? </a:t>
            </a:r>
          </a:p>
          <a:p>
            <a:pPr/>
            <a:r>
              <a:t>Careful manual inspection of data</a:t>
            </a:r>
          </a:p>
          <a:p>
            <a:pPr lvl="1" marL="1975490" indent="-1358150">
              <a:buChar char="•"/>
            </a:pPr>
            <a:r>
              <a:t>Not scalable, usually expensive</a:t>
            </a:r>
          </a:p>
          <a:p>
            <a:pPr/>
            <a:r>
              <a:t>Automated frameworks for generating dataset</a:t>
            </a:r>
          </a:p>
          <a:p>
            <a:pPr lvl="1" marL="1975490" indent="-1358150">
              <a:buChar char="•"/>
            </a:pPr>
            <a:r>
              <a:t>No guarantee on the quality of data</a:t>
            </a:r>
          </a:p>
          <a:p>
            <a:pPr/>
            <a:r>
              <a:t>SFT, despite its simplicity, requires the curation of a high-quality dataset, which can be difficult</a:t>
            </a:r>
          </a:p>
        </p:txBody>
      </p:sp>
      <p:pic>
        <p:nvPicPr>
          <p:cNvPr id="37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76115" y="12871755"/>
            <a:ext cx="20823770" cy="5918952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Rectangle"/>
          <p:cNvSpPr/>
          <p:nvPr/>
        </p:nvSpPr>
        <p:spPr>
          <a:xfrm>
            <a:off x="14625387" y="13134279"/>
            <a:ext cx="8589369" cy="2992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37159" tIns="137159" rIns="137159" bIns="13715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Human Rewards"/>
          <p:cNvSpPr txBox="1"/>
          <p:nvPr>
            <p:ph type="title"/>
          </p:nvPr>
        </p:nvSpPr>
        <p:spPr>
          <a:xfrm>
            <a:off x="1235831" y="1873763"/>
            <a:ext cx="33250908" cy="2753833"/>
          </a:xfrm>
          <a:prstGeom prst="rect">
            <a:avLst/>
          </a:prstGeom>
        </p:spPr>
        <p:txBody>
          <a:bodyPr/>
          <a:lstStyle/>
          <a:p>
            <a:pPr/>
            <a:r>
              <a:t>Human Rewards</a:t>
            </a:r>
          </a:p>
        </p:txBody>
      </p:sp>
      <p:sp>
        <p:nvSpPr>
          <p:cNvPr id="374" name="What makes a “good” text?…"/>
          <p:cNvSpPr txBox="1"/>
          <p:nvPr>
            <p:ph type="body" idx="1"/>
          </p:nvPr>
        </p:nvSpPr>
        <p:spPr>
          <a:xfrm>
            <a:off x="1662552" y="6585573"/>
            <a:ext cx="32397468" cy="11428696"/>
          </a:xfrm>
          <a:prstGeom prst="rect">
            <a:avLst/>
          </a:prstGeom>
        </p:spPr>
        <p:txBody>
          <a:bodyPr/>
          <a:lstStyle/>
          <a:p>
            <a:pPr/>
            <a:r>
              <a:t>What makes a “good” text?</a:t>
            </a:r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 lvl="1" marL="1975490" indent="-1358150">
              <a:buChar char="•"/>
              <a:defRPr b="1"/>
            </a:pPr>
            <a:r>
              <a:t>Policy </a:t>
            </a:r>
            <a14:m>
              <m:oMath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p</m:t>
                </m:r>
              </m:oMath>
            </a14:m>
            <a:r>
              <a:rPr b="0"/>
              <a:t> (often written </a:t>
            </a:r>
            <a14:m>
              <m:oMath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π</m:t>
                </m:r>
              </m:oMath>
            </a14:m>
            <a:r>
              <a:rPr b="0"/>
              <a:t>)</a:t>
            </a:r>
            <a:r>
              <a:t> </a:t>
            </a:r>
            <a:r>
              <a:rPr b="0"/>
              <a:t>predicts given a </a:t>
            </a:r>
            <a:r>
              <a:rPr b="0" i="1"/>
              <a:t>state</a:t>
            </a:r>
            <a:r>
              <a:rPr b="0"/>
              <a:t> (current context), what </a:t>
            </a:r>
            <a:r>
              <a:rPr b="0" i="1"/>
              <a:t>action</a:t>
            </a:r>
            <a:r>
              <a:rPr b="0"/>
              <a:t> (next word) should I take?</a:t>
            </a:r>
          </a:p>
        </p:txBody>
      </p:sp>
      <p:pic>
        <p:nvPicPr>
          <p:cNvPr id="37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34181" y="8078846"/>
            <a:ext cx="19507638" cy="6125399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Topic: correct. Word count: 72 words"/>
          <p:cNvSpPr txBox="1"/>
          <p:nvPr/>
        </p:nvSpPr>
        <p:spPr>
          <a:xfrm>
            <a:off x="12365085" y="14730125"/>
            <a:ext cx="11396445" cy="101471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37159" tIns="137159" rIns="137159" bIns="137159">
            <a:spAutoFit/>
          </a:bodyPr>
          <a:lstStyle/>
          <a:p>
            <a:pPr/>
            <a:r>
              <a:t>Topic: </a:t>
            </a:r>
            <a:r>
              <a:rPr b="1">
                <a:solidFill>
                  <a:srgbClr val="2A4D2E"/>
                </a:solidFill>
              </a:rPr>
              <a:t>correct</a:t>
            </a:r>
            <a:r>
              <a:t>. Word count: </a:t>
            </a:r>
            <a:r>
              <a:rPr b="1">
                <a:solidFill>
                  <a:schemeClr val="accent3">
                    <a:lumOff val="-9882"/>
                  </a:schemeClr>
                </a:solidFill>
              </a:rPr>
              <a:t>72 words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Human Rewards"/>
          <p:cNvSpPr txBox="1"/>
          <p:nvPr>
            <p:ph type="title"/>
          </p:nvPr>
        </p:nvSpPr>
        <p:spPr>
          <a:xfrm>
            <a:off x="1235831" y="1873763"/>
            <a:ext cx="33250908" cy="2753833"/>
          </a:xfrm>
          <a:prstGeom prst="rect">
            <a:avLst/>
          </a:prstGeom>
        </p:spPr>
        <p:txBody>
          <a:bodyPr/>
          <a:lstStyle/>
          <a:p>
            <a:pPr/>
            <a:r>
              <a:t>Human Rewards</a:t>
            </a:r>
          </a:p>
        </p:txBody>
      </p:sp>
      <p:sp>
        <p:nvSpPr>
          <p:cNvPr id="379" name="Let’s say we’re training an LM on a task (e.g., summarization)…"/>
          <p:cNvSpPr txBox="1"/>
          <p:nvPr>
            <p:ph type="body" idx="1"/>
          </p:nvPr>
        </p:nvSpPr>
        <p:spPr>
          <a:xfrm>
            <a:off x="1662552" y="6585573"/>
            <a:ext cx="32397468" cy="11428696"/>
          </a:xfrm>
          <a:prstGeom prst="rect">
            <a:avLst/>
          </a:prstGeom>
        </p:spPr>
        <p:txBody>
          <a:bodyPr/>
          <a:lstStyle/>
          <a:p>
            <a:pPr/>
            <a:r>
              <a:t>Let’s say we’re training an LM on a task (e.g., summarization)</a:t>
            </a:r>
          </a:p>
          <a:p>
            <a:pPr/>
            <a:r>
              <a:t>For instruction </a:t>
            </a:r>
            <a:r>
              <a:rPr i="1"/>
              <a:t>x</a:t>
            </a:r>
            <a:r>
              <a:t> and output </a:t>
            </a:r>
            <a:r>
              <a:rPr i="1"/>
              <a:t>y</a:t>
            </a:r>
            <a:r>
              <a:t>, imagine we could obtain a </a:t>
            </a:r>
            <a:r>
              <a:rPr i="1"/>
              <a:t>human reward</a:t>
            </a:r>
            <a:r>
              <a:t> for that summary</a:t>
            </a:r>
          </a:p>
          <a:p>
            <a:pPr lvl="1" marL="1975490" indent="-1358150">
              <a:buChar char="•"/>
            </a:pPr>
            <a14:m>
              <m:oMath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R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y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∈</m:t>
                </m:r>
                <m:r>
                  <m:rPr>
                    <m:sty m:val="p"/>
                    <m:scr m:val="double-struck"/>
                  </m:rP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R</m:t>
                </m:r>
              </m:oMath>
            </a14:m>
            <a:r>
              <a:t>, higher is better</a:t>
            </a:r>
          </a:p>
          <a:p>
            <a:pPr lvl="1" marL="1975490" indent="-1358150">
              <a:buChar char="•"/>
            </a:pPr>
          </a:p>
          <a:p>
            <a:pPr lvl="1" marL="1975490" indent="-1358150">
              <a:buChar char="•"/>
            </a:pPr>
          </a:p>
          <a:p>
            <a:pPr lvl="1" marL="1975490" indent="-1358150">
              <a:buChar char="•"/>
            </a:pPr>
          </a:p>
          <a:p>
            <a:pPr lvl="1" marL="1975490" indent="-1358150">
              <a:buChar char="•"/>
            </a:pPr>
          </a:p>
          <a:p>
            <a:pPr lvl="1" marL="1975490" indent="-1358150">
              <a:buChar char="•"/>
            </a:pPr>
          </a:p>
          <a:p>
            <a:pPr lvl="1" marL="1975490" indent="-1358150">
              <a:buChar char="•"/>
            </a:pPr>
          </a:p>
          <a:p>
            <a:pPr/>
            <a:r>
              <a:t>We want our LM to maximize the </a:t>
            </a:r>
            <a:r>
              <a:rPr b="1"/>
              <a:t>expected reward</a:t>
            </a:r>
            <a:r>
              <a:t> of samples</a:t>
            </a:r>
          </a:p>
          <a:p>
            <a:pPr lvl="1" marL="1975490" indent="-1358150">
              <a:buChar char="•"/>
            </a:pPr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m:rPr>
                          <m:sty m:val="p"/>
                          <m:scr m:val="double-struck"/>
                        </m:rPr>
                        <a:rPr xmlns:a="http://schemas.openxmlformats.org/drawingml/2006/main" sz="5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b>
                      <m:limUpp>
                        <m:e>
                          <m:r>
                            <a:rPr xmlns:a="http://schemas.openxmlformats.org/drawingml/2006/main" sz="5300" i="1">
                              <a:solidFill>
                                <a:srgbClr val="59595B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lim>
                          <m:r>
                            <a:rPr xmlns:a="http://schemas.openxmlformats.org/drawingml/2006/main" sz="5300" i="1">
                              <a:solidFill>
                                <a:srgbClr val="59595B"/>
                              </a:solidFill>
                              <a:latin typeface="Cambria Math" panose="02040503050406030204" pitchFamily="18" charset="0"/>
                            </a:rPr>
                            <m:t>̂</m:t>
                          </m:r>
                        </m:lim>
                      </m:limUpp>
                      <m:r>
                        <a:rPr xmlns:a="http://schemas.openxmlformats.org/drawingml/2006/main" sz="5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e>
                          <m:r>
                            <a:rPr xmlns:a="http://schemas.openxmlformats.org/drawingml/2006/main" sz="5300" i="1">
                              <a:solidFill>
                                <a:srgbClr val="59595B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xmlns:a="http://schemas.openxmlformats.org/drawingml/2006/main" sz="5300" i="1">
                              <a:solidFill>
                                <a:srgbClr val="59595B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r>
                        <a:rPr xmlns:a="http://schemas.openxmlformats.org/drawingml/2006/main" sz="5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5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xmlns:a="http://schemas.openxmlformats.org/drawingml/2006/main" sz="5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xmlns:a="http://schemas.openxmlformats.org/drawingml/2006/main" sz="5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xmlns:a="http://schemas.openxmlformats.org/drawingml/2006/main" sz="5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sub>
                  </m:sSub>
                  <m:r>
                    <a:rPr xmlns:a="http://schemas.openxmlformats.org/drawingml/2006/main" sz="5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[</m:t>
                  </m:r>
                  <m:r>
                    <a:rPr xmlns:a="http://schemas.openxmlformats.org/drawingml/2006/main" sz="5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R</m:t>
                  </m:r>
                  <m:r>
                    <a:rPr xmlns:a="http://schemas.openxmlformats.org/drawingml/2006/main" sz="5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5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5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,</m:t>
                  </m:r>
                  <m:limUpp>
                    <m:e>
                      <m:r>
                        <a:rPr xmlns:a="http://schemas.openxmlformats.org/drawingml/2006/main" sz="5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</m:e>
                    <m:lim>
                      <m:r>
                        <a:rPr xmlns:a="http://schemas.openxmlformats.org/drawingml/2006/main" sz="5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̂</m:t>
                      </m:r>
                    </m:lim>
                  </m:limUpp>
                  <m:r>
                    <a:rPr xmlns:a="http://schemas.openxmlformats.org/drawingml/2006/main" sz="5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5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]</m:t>
                  </m:r>
                </m:oMath>
              </m:oMathPara>
            </a14:m>
          </a:p>
        </p:txBody>
      </p:sp>
      <p:pic>
        <p:nvPicPr>
          <p:cNvPr id="38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52745" y="9704829"/>
            <a:ext cx="18670510" cy="52155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Introdu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Introduction</a:t>
            </a:r>
          </a:p>
        </p:txBody>
      </p:sp>
      <p:sp>
        <p:nvSpPr>
          <p:cNvPr id="289" name="Section subhead goes her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Human Rewards"/>
          <p:cNvSpPr txBox="1"/>
          <p:nvPr>
            <p:ph type="title"/>
          </p:nvPr>
        </p:nvSpPr>
        <p:spPr>
          <a:xfrm>
            <a:off x="1235831" y="1873763"/>
            <a:ext cx="33250908" cy="2753833"/>
          </a:xfrm>
          <a:prstGeom prst="rect">
            <a:avLst/>
          </a:prstGeom>
        </p:spPr>
        <p:txBody>
          <a:bodyPr/>
          <a:lstStyle/>
          <a:p>
            <a:pPr/>
            <a:r>
              <a:t>Human Rewards</a:t>
            </a:r>
          </a:p>
        </p:txBody>
      </p:sp>
      <p:sp>
        <p:nvSpPr>
          <p:cNvPr id="383" name="Step 1: Instruction tuning…"/>
          <p:cNvSpPr txBox="1"/>
          <p:nvPr>
            <p:ph type="body" idx="1"/>
          </p:nvPr>
        </p:nvSpPr>
        <p:spPr>
          <a:xfrm>
            <a:off x="1662552" y="6585573"/>
            <a:ext cx="32397468" cy="11428696"/>
          </a:xfrm>
          <a:prstGeom prst="rect">
            <a:avLst/>
          </a:prstGeom>
        </p:spPr>
        <p:txBody>
          <a:bodyPr/>
          <a:lstStyle/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  <a:r>
              <a:t>Step 1: Instruction tuning</a:t>
            </a:r>
          </a:p>
          <a:p>
            <a:pPr/>
            <a:r>
              <a:t>Step 2: ???</a:t>
            </a:r>
          </a:p>
          <a:p>
            <a:pPr/>
            <a:r>
              <a:t>Step 3: Profit!</a:t>
            </a:r>
          </a:p>
        </p:txBody>
      </p:sp>
      <p:pic>
        <p:nvPicPr>
          <p:cNvPr id="38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52072" y="5770756"/>
            <a:ext cx="15071856" cy="90324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Human Rewards"/>
          <p:cNvSpPr txBox="1"/>
          <p:nvPr>
            <p:ph type="title"/>
          </p:nvPr>
        </p:nvSpPr>
        <p:spPr>
          <a:xfrm>
            <a:off x="1235831" y="1873763"/>
            <a:ext cx="33250908" cy="2753833"/>
          </a:xfrm>
          <a:prstGeom prst="rect">
            <a:avLst/>
          </a:prstGeom>
        </p:spPr>
        <p:txBody>
          <a:bodyPr/>
          <a:lstStyle/>
          <a:p>
            <a:pPr/>
            <a:r>
              <a:t>Human Rewards</a:t>
            </a:r>
          </a:p>
        </p:txBody>
      </p:sp>
      <p:sp>
        <p:nvSpPr>
          <p:cNvPr id="387" name="Step 1: Instruction tuning…"/>
          <p:cNvSpPr txBox="1"/>
          <p:nvPr>
            <p:ph type="body" idx="1"/>
          </p:nvPr>
        </p:nvSpPr>
        <p:spPr>
          <a:xfrm>
            <a:off x="1662552" y="6585573"/>
            <a:ext cx="32397468" cy="11428696"/>
          </a:xfrm>
          <a:prstGeom prst="rect">
            <a:avLst/>
          </a:prstGeom>
        </p:spPr>
        <p:txBody>
          <a:bodyPr/>
          <a:lstStyle/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  <a:r>
              <a:t>Step 1: Instruction tuning</a:t>
            </a:r>
          </a:p>
          <a:p>
            <a:pPr/>
            <a:r>
              <a:t>Step 2: Maximize reward (still ??? TBH)</a:t>
            </a:r>
          </a:p>
          <a:p>
            <a:pPr/>
            <a:r>
              <a:t>Step 3: Profit!</a:t>
            </a:r>
          </a:p>
        </p:txBody>
      </p:sp>
      <p:pic>
        <p:nvPicPr>
          <p:cNvPr id="38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52072" y="5770756"/>
            <a:ext cx="15071856" cy="90324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etting Rewards"/>
          <p:cNvSpPr txBox="1"/>
          <p:nvPr>
            <p:ph type="title"/>
          </p:nvPr>
        </p:nvSpPr>
        <p:spPr>
          <a:xfrm>
            <a:off x="1235831" y="1873763"/>
            <a:ext cx="33250908" cy="2753833"/>
          </a:xfrm>
          <a:prstGeom prst="rect">
            <a:avLst/>
          </a:prstGeom>
        </p:spPr>
        <p:txBody>
          <a:bodyPr/>
          <a:lstStyle/>
          <a:p>
            <a:pPr/>
            <a:r>
              <a:t>Getting Rewards</a:t>
            </a:r>
          </a:p>
        </p:txBody>
      </p:sp>
      <p:sp>
        <p:nvSpPr>
          <p:cNvPr id="391" name="Problem: Getting a bunch of human evaluations is expensive!…"/>
          <p:cNvSpPr txBox="1"/>
          <p:nvPr>
            <p:ph type="body" idx="1"/>
          </p:nvPr>
        </p:nvSpPr>
        <p:spPr>
          <a:xfrm>
            <a:off x="1662552" y="6585573"/>
            <a:ext cx="32397468" cy="11428696"/>
          </a:xfrm>
          <a:prstGeom prst="rect">
            <a:avLst/>
          </a:prstGeom>
        </p:spPr>
        <p:txBody>
          <a:bodyPr/>
          <a:lstStyle/>
          <a:p>
            <a:pPr/>
            <a:r>
              <a:t>Problem: Getting a bunch of human evaluations is expensive!</a:t>
            </a:r>
          </a:p>
          <a:p>
            <a:pPr lvl="1" marL="1975490" indent="-1358150">
              <a:buChar char="•"/>
            </a:pPr>
            <a:r>
              <a:t>Solution: Instead of asking humans, model their </a:t>
            </a:r>
            <a:r>
              <a:rPr b="1"/>
              <a:t>preferences</a:t>
            </a:r>
            <a:r>
              <a:t> as a separate problem (“preference optimization”)</a:t>
            </a:r>
          </a:p>
        </p:txBody>
      </p:sp>
      <p:pic>
        <p:nvPicPr>
          <p:cNvPr id="39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3755" y="9382531"/>
            <a:ext cx="26835061" cy="7316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Human Feedback"/>
          <p:cNvSpPr txBox="1"/>
          <p:nvPr>
            <p:ph type="title"/>
          </p:nvPr>
        </p:nvSpPr>
        <p:spPr>
          <a:xfrm>
            <a:off x="1235831" y="1873763"/>
            <a:ext cx="33250908" cy="2753833"/>
          </a:xfrm>
          <a:prstGeom prst="rect">
            <a:avLst/>
          </a:prstGeom>
        </p:spPr>
        <p:txBody>
          <a:bodyPr/>
          <a:lstStyle/>
          <a:p>
            <a:pPr/>
            <a:r>
              <a:t>Human Feedback</a:t>
            </a:r>
          </a:p>
        </p:txBody>
      </p:sp>
      <p:sp>
        <p:nvSpPr>
          <p:cNvPr id="395" name="Problem: Human choices are noisy and miscalibrated (note to self: do not say anything about the 2024 US Presidential Election)…"/>
          <p:cNvSpPr txBox="1"/>
          <p:nvPr>
            <p:ph type="body" idx="1"/>
          </p:nvPr>
        </p:nvSpPr>
        <p:spPr>
          <a:xfrm>
            <a:off x="1662552" y="6585573"/>
            <a:ext cx="32397468" cy="11428696"/>
          </a:xfrm>
          <a:prstGeom prst="rect">
            <a:avLst/>
          </a:prstGeom>
        </p:spPr>
        <p:txBody>
          <a:bodyPr/>
          <a:lstStyle>
            <a:lvl2pPr marL="1975490" indent="-1358150">
              <a:buChar char="•"/>
            </a:lvl2pPr>
          </a:lstStyle>
          <a:p>
            <a:pPr/>
            <a:r>
              <a:t>Problem: Human choices are noisy and miscalibrated (note to self: do not say anything about the 2024 US Presidential Election)</a:t>
            </a:r>
          </a:p>
          <a:p>
            <a:pPr lvl="1"/>
            <a:r>
              <a:t>Solution: Instead of asking for full rankings, ask for pairwise comparisons</a:t>
            </a:r>
          </a:p>
        </p:txBody>
      </p:sp>
      <p:pic>
        <p:nvPicPr>
          <p:cNvPr id="39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69036" y="10528596"/>
            <a:ext cx="11037928" cy="60327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Human Feedback"/>
          <p:cNvSpPr txBox="1"/>
          <p:nvPr>
            <p:ph type="title"/>
          </p:nvPr>
        </p:nvSpPr>
        <p:spPr>
          <a:xfrm>
            <a:off x="1235831" y="1873763"/>
            <a:ext cx="33250908" cy="2753833"/>
          </a:xfrm>
          <a:prstGeom prst="rect">
            <a:avLst/>
          </a:prstGeom>
        </p:spPr>
        <p:txBody>
          <a:bodyPr/>
          <a:lstStyle/>
          <a:p>
            <a:pPr/>
            <a:r>
              <a:t>Human Feedback</a:t>
            </a:r>
          </a:p>
        </p:txBody>
      </p:sp>
      <p:sp>
        <p:nvSpPr>
          <p:cNvPr id="399" name="Problem: Humans are noisy, miscalibrated, and don’t know what’s actually good (note to self: do not say anything about the 2024 US Presidential Election)…"/>
          <p:cNvSpPr txBox="1"/>
          <p:nvPr>
            <p:ph type="body" idx="1"/>
          </p:nvPr>
        </p:nvSpPr>
        <p:spPr>
          <a:xfrm>
            <a:off x="1662552" y="6585573"/>
            <a:ext cx="32397468" cy="11428696"/>
          </a:xfrm>
          <a:prstGeom prst="rect">
            <a:avLst/>
          </a:prstGeom>
        </p:spPr>
        <p:txBody>
          <a:bodyPr/>
          <a:lstStyle/>
          <a:p>
            <a:pPr/>
            <a:r>
              <a:t>Problem: Humans are noisy, miscalibrated, and don’t know what’s actually good (note to self: do not say anything about the 2024 US Presidential Election)</a:t>
            </a:r>
          </a:p>
          <a:p>
            <a:pPr lvl="1" marL="1975490" indent="-1358150">
              <a:buChar char="•"/>
            </a:pPr>
            <a:r>
              <a:t>Solution: Instead of asking for full rankings, ask for </a:t>
            </a:r>
            <a:r>
              <a:rPr b="1"/>
              <a:t>pairwise comparisons</a:t>
            </a:r>
          </a:p>
        </p:txBody>
      </p:sp>
      <p:pic>
        <p:nvPicPr>
          <p:cNvPr id="40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69036" y="10528596"/>
            <a:ext cx="11037928" cy="6032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95868" y="9873724"/>
            <a:ext cx="20784264" cy="73425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Learning the Reward Model"/>
          <p:cNvSpPr txBox="1"/>
          <p:nvPr>
            <p:ph type="title"/>
          </p:nvPr>
        </p:nvSpPr>
        <p:spPr>
          <a:xfrm>
            <a:off x="1235831" y="1873763"/>
            <a:ext cx="33250908" cy="2753833"/>
          </a:xfrm>
          <a:prstGeom prst="rect">
            <a:avLst/>
          </a:prstGeom>
        </p:spPr>
        <p:txBody>
          <a:bodyPr/>
          <a:lstStyle/>
          <a:p>
            <a:pPr/>
            <a:r>
              <a:t>Learning the Reward Model</a:t>
            </a:r>
          </a:p>
        </p:txBody>
      </p:sp>
      <p:sp>
        <p:nvSpPr>
          <p:cNvPr id="404" name="We have:…"/>
          <p:cNvSpPr txBox="1"/>
          <p:nvPr>
            <p:ph type="body" idx="1"/>
          </p:nvPr>
        </p:nvSpPr>
        <p:spPr>
          <a:xfrm>
            <a:off x="1662552" y="6585573"/>
            <a:ext cx="32397468" cy="11428696"/>
          </a:xfrm>
          <a:prstGeom prst="rect">
            <a:avLst/>
          </a:prstGeom>
        </p:spPr>
        <p:txBody>
          <a:bodyPr/>
          <a:lstStyle/>
          <a:p>
            <a:pPr/>
            <a:r>
              <a:t>We have:</a:t>
            </a:r>
          </a:p>
          <a:p>
            <a:pPr lvl="1" marL="1975490" indent="-1358150">
              <a:buChar char="•"/>
            </a:pPr>
            <a:r>
              <a:t>Pretrained LM </a:t>
            </a:r>
            <a14:m>
              <m:oMath>
                <m:sSup>
                  <m:e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p</m:t>
                    </m:r>
                  </m:e>
                  <m:sup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T</m:t>
                    </m:r>
                  </m:sup>
                </m:sSup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y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|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</a:p>
          <a:p>
            <a:pPr lvl="2" marL="2592833" indent="-1358151">
              <a:defRPr b="1"/>
            </a:pPr>
            <a:r>
              <a:rPr b="0"/>
              <a:t>“My hovercraft is full of ______”</a:t>
            </a:r>
            <a:endParaRPr b="0"/>
          </a:p>
          <a:p>
            <a:pPr lvl="1" marL="1975490" indent="-1358150">
              <a:buChar char="•"/>
              <a:defRPr b="1"/>
            </a:pPr>
            <a:r>
              <a:rPr b="0"/>
              <a:t>Reward model </a:t>
            </a:r>
            <a14:m>
              <m:oMath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R</m:t>
                </m:r>
                <m:sSub>
                  <m:e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b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ϕ</m:t>
                    </m:r>
                  </m:sub>
                </m:sSub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y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rPr b="0"/>
              <a:t> produces scalar rewards for LM outputs, trained on a dataset of human comparisons</a:t>
            </a:r>
            <a:endParaRPr b="0"/>
          </a:p>
          <a:p>
            <a:pPr>
              <a:defRPr b="1"/>
            </a:pPr>
            <a:r>
              <a:rPr b="0"/>
              <a:t>To do RLHF:</a:t>
            </a:r>
            <a:endParaRPr b="0"/>
          </a:p>
          <a:p>
            <a:pPr lvl="1" marL="1975490" indent="-1358150">
              <a:buChar char="•"/>
              <a:defRPr b="1"/>
            </a:pPr>
            <a:r>
              <a:rPr b="0"/>
              <a:t>Copy the model </a:t>
            </a:r>
            <a14:m>
              <m:oMath>
                <m:sSubSup>
                  <m:e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p</m:t>
                    </m:r>
                  </m:e>
                  <m:sub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θ</m:t>
                    </m:r>
                  </m:sub>
                  <m:sup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L</m:t>
                    </m:r>
                  </m:sup>
                </m:sSubSup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y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|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rPr b="0"/>
              <a:t> with parameters </a:t>
            </a:r>
            <a14:m>
              <m:oMath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θ</m:t>
                </m:r>
              </m:oMath>
            </a14:m>
            <a:r>
              <a:rPr b="0"/>
              <a:t> to optimize</a:t>
            </a:r>
            <a:endParaRPr b="0"/>
          </a:p>
          <a:p>
            <a:pPr lvl="1" marL="1975490" indent="-1358150">
              <a:buChar char="•"/>
              <a:defRPr b="1"/>
            </a:pPr>
            <a:r>
              <a:rPr b="0"/>
              <a:t>We want to optimize: </a:t>
            </a:r>
            <a14:m>
              <m:oMath>
                <m:sSub>
                  <m:e>
                    <m:r>
                      <m:rPr>
                        <m:sty m:val="p"/>
                        <m:scr m:val="double-struck"/>
                      </m:rP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b>
                    <m:limUpp>
                      <m:e>
                        <m:r>
                          <a:rPr xmlns:a="http://schemas.openxmlformats.org/drawingml/2006/main" sz="53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lim>
                        <m:r>
                          <a:rPr xmlns:a="http://schemas.openxmlformats.org/drawingml/2006/main" sz="53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̂</m:t>
                        </m:r>
                      </m:lim>
                    </m:limUpp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b>
                      <m:e>
                        <m:r>
                          <a:rPr xmlns:a="http://schemas.openxmlformats.org/drawingml/2006/main" sz="53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xmlns:a="http://schemas.openxmlformats.org/drawingml/2006/main" sz="53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sub>
                    </m:sSub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)</m:t>
                    </m:r>
                  </m:sub>
                </m:sSub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[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R</m:t>
                </m:r>
                <m:sSub>
                  <m:e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b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ϕ</m:t>
                    </m:r>
                  </m:sub>
                </m:sSub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,</m:t>
                </m:r>
                <m:limUpp>
                  <m:e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y</m:t>
                    </m:r>
                  </m:e>
                  <m:lim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̂</m:t>
                    </m:r>
                  </m:lim>
                </m:limUpp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]</m:t>
                </m:r>
              </m:oMath>
            </a14:m>
          </a:p>
        </p:txBody>
      </p:sp>
      <p:pic>
        <p:nvPicPr>
          <p:cNvPr id="40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52764" y="15263167"/>
            <a:ext cx="12070473" cy="1881634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Connection Line"/>
          <p:cNvSpPr/>
          <p:nvPr/>
        </p:nvSpPr>
        <p:spPr>
          <a:xfrm>
            <a:off x="12253397" y="14064118"/>
            <a:ext cx="3472602" cy="4458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846" fill="norm" stroke="1" extrusionOk="0">
                <a:moveTo>
                  <a:pt x="21600" y="10611"/>
                </a:moveTo>
                <a:cubicBezTo>
                  <a:pt x="9466" y="21600"/>
                  <a:pt x="2266" y="18063"/>
                  <a:pt x="0" y="0"/>
                </a:cubicBezTo>
              </a:path>
            </a:pathLst>
          </a:custGeom>
          <a:ln w="76200">
            <a:solidFill>
              <a:schemeClr val="accent1"/>
            </a:solidFill>
            <a:miter lim="400000"/>
            <a:headEnd type="triangle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Learning the Reward Model"/>
          <p:cNvSpPr txBox="1"/>
          <p:nvPr>
            <p:ph type="title"/>
          </p:nvPr>
        </p:nvSpPr>
        <p:spPr>
          <a:xfrm>
            <a:off x="1235831" y="1873763"/>
            <a:ext cx="33250908" cy="2753833"/>
          </a:xfrm>
          <a:prstGeom prst="rect">
            <a:avLst/>
          </a:prstGeom>
        </p:spPr>
        <p:txBody>
          <a:bodyPr/>
          <a:lstStyle/>
          <a:p>
            <a:pPr/>
            <a:r>
              <a:t>Learning the Reward Model</a:t>
            </a:r>
          </a:p>
        </p:txBody>
      </p:sp>
      <p:sp>
        <p:nvSpPr>
          <p:cNvPr id="410" name="We want to optimize:…"/>
          <p:cNvSpPr txBox="1"/>
          <p:nvPr>
            <p:ph type="body" idx="1"/>
          </p:nvPr>
        </p:nvSpPr>
        <p:spPr>
          <a:xfrm>
            <a:off x="1662552" y="6585573"/>
            <a:ext cx="32397468" cy="11428696"/>
          </a:xfrm>
          <a:prstGeom prst="rect">
            <a:avLst/>
          </a:prstGeom>
        </p:spPr>
        <p:txBody>
          <a:bodyPr/>
          <a:lstStyle/>
          <a:p>
            <a:pPr marL="1303824" indent="-1303824" defTabSz="1777936">
              <a:spcBef>
                <a:spcPts val="1400"/>
              </a:spcBef>
              <a:defRPr b="1" sz="4224"/>
            </a:pPr>
            <a:r>
              <a:rPr b="0"/>
              <a:t>We want to optimize: </a:t>
            </a:r>
            <a14:m>
              <m:oMath>
                <m:sSub>
                  <m:e>
                    <m:r>
                      <m:rPr>
                        <m:sty m:val="p"/>
                        <m:scr m:val="double-struck"/>
                      </m:rP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b>
                    <m:limUpp>
                      <m:e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lim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̂</m:t>
                        </m:r>
                      </m:lim>
                    </m:limUpp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b>
                      <m:e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sub>
                    </m:sSub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)</m:t>
                    </m:r>
                  </m:sub>
                </m:sSub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[</m:t>
                </m:r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R</m:t>
                </m:r>
                <m:sSub>
                  <m:e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b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ϕ</m:t>
                    </m:r>
                  </m:sub>
                </m:sSub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,</m:t>
                </m:r>
                <m:limUpp>
                  <m:e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y</m:t>
                    </m:r>
                  </m:e>
                  <m:lim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̂</m:t>
                    </m:r>
                  </m:lim>
                </m:limUpp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]</m:t>
                </m:r>
              </m:oMath>
            </a14:m>
            <a:endParaRPr b="0"/>
          </a:p>
          <a:p>
            <a:pPr marL="1303824" indent="-1303824" defTabSz="1777936">
              <a:spcBef>
                <a:spcPts val="1400"/>
              </a:spcBef>
              <a:defRPr b="1" sz="4224"/>
            </a:pPr>
            <a:r>
              <a:rPr b="0"/>
              <a:t>This is a neural model, a.k.a. an estimator</a:t>
            </a:r>
            <a:endParaRPr b="0"/>
          </a:p>
          <a:p>
            <a:pPr marL="1303824" indent="-1303824" defTabSz="1777936">
              <a:spcBef>
                <a:spcPts val="1400"/>
              </a:spcBef>
              <a:defRPr b="1" sz="4224"/>
            </a:pPr>
            <a:r>
              <a:rPr b="0"/>
              <a:t>Do you see any problems?</a:t>
            </a:r>
            <a:endParaRPr b="0"/>
          </a:p>
          <a:p>
            <a:pPr lvl="1" marL="1896471" indent="-1303824" defTabSz="1777936">
              <a:spcBef>
                <a:spcPts val="1400"/>
              </a:spcBef>
              <a:buChar char="•"/>
              <a:defRPr b="1" sz="4224"/>
            </a:pPr>
            <a:r>
              <a:rPr b="0"/>
              <a:t>Learned rewards are imperfect; this value can be imperfectly optimized</a:t>
            </a:r>
            <a:endParaRPr b="0"/>
          </a:p>
          <a:p>
            <a:pPr marL="1303824" indent="-1303824" defTabSz="1777936">
              <a:spcBef>
                <a:spcPts val="1400"/>
              </a:spcBef>
              <a:defRPr b="1" sz="4224"/>
            </a:pPr>
            <a:r>
              <a:rPr b="0"/>
              <a:t>Add a penalty for drifting too far from the initialization: </a:t>
            </a:r>
            <a14:m>
              <m:oMath>
                <m:sSub>
                  <m:e>
                    <m:r>
                      <m:rPr>
                        <m:sty m:val="p"/>
                        <m:scr m:val="double-struck"/>
                      </m:rP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b>
                    <m:limUpp>
                      <m:e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lim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̂</m:t>
                        </m:r>
                      </m:lim>
                    </m:limUpp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b>
                      <m:e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sub>
                    </m:sSub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)</m:t>
                    </m:r>
                  </m:sub>
                </m:sSub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[</m:t>
                </m:r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R</m:t>
                </m:r>
                <m:sSub>
                  <m:e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b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ϕ</m:t>
                    </m:r>
                  </m:sub>
                </m:sSub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,</m:t>
                </m:r>
                <m:limUpp>
                  <m:e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y</m:t>
                    </m:r>
                  </m:e>
                  <m:lim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̂</m:t>
                    </m:r>
                  </m:lim>
                </m:limUpp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-</m:t>
                </m:r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β</m:t>
                </m:r>
                <m:r>
                  <m:rPr>
                    <m:nor/>
                  </m:rP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log</m:t>
                </m:r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(</m:t>
                </m:r>
                <m:f>
                  <m:fPr>
                    <m:ctrlP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</m:ctrlPr>
                    <m:type m:val="bar"/>
                  </m:fPr>
                  <m:num>
                    <m:sSubSup>
                      <m:e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sub>
                      <m:sup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</m:sup>
                    </m:sSubSup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(</m:t>
                    </m:r>
                    <m:limUpp>
                      <m:e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lim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̂</m:t>
                        </m:r>
                      </m:lim>
                    </m:limUpp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)</m:t>
                    </m:r>
                  </m:num>
                  <m:den>
                    <m:sSup>
                      <m:e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p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(</m:t>
                    </m:r>
                    <m:limUpp>
                      <m:e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lim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̂</m:t>
                        </m:r>
                      </m:lim>
                    </m:limUpp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)</m:t>
                    </m:r>
                  </m:den>
                </m:f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]</m:t>
                </m:r>
              </m:oMath>
            </a14:m>
            <a:endParaRPr b="0"/>
          </a:p>
          <a:p>
            <a:pPr marL="1303824" indent="-1303824" defTabSz="1777936">
              <a:spcBef>
                <a:spcPts val="1400"/>
              </a:spcBef>
              <a:defRPr b="1" sz="4224"/>
            </a:pPr>
            <a:endParaRPr b="0"/>
          </a:p>
          <a:p>
            <a:pPr marL="1303824" indent="-1303824" defTabSz="1777936">
              <a:spcBef>
                <a:spcPts val="1400"/>
              </a:spcBef>
              <a:defRPr b="1" sz="4224"/>
            </a:pPr>
            <a:endParaRPr b="0"/>
          </a:p>
          <a:p>
            <a:pPr marL="1303824" indent="-1303824" defTabSz="1777936">
              <a:spcBef>
                <a:spcPts val="1400"/>
              </a:spcBef>
              <a:defRPr b="1" sz="4224"/>
            </a:pPr>
            <a:r>
              <a:rPr b="0"/>
              <a:t>As </a:t>
            </a:r>
            <a14:m>
              <m:oMath>
                <m:sSubSup>
                  <m:e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p</m:t>
                    </m:r>
                  </m:e>
                  <m:sub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θ</m:t>
                    </m:r>
                  </m:sub>
                  <m:sup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L</m:t>
                    </m:r>
                  </m:sup>
                </m:sSubSup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(</m:t>
                </m:r>
                <m:limUpp>
                  <m:e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y</m:t>
                    </m:r>
                  </m:e>
                  <m:lim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̂</m:t>
                    </m:r>
                  </m:lim>
                </m:limUpp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|</m:t>
                </m:r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→</m:t>
                </m:r>
                <m:r>
                  <m:rPr>
                    <m:sty m:val="p"/>
                  </m:rP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∞</m:t>
                </m:r>
              </m:oMath>
            </a14:m>
            <a:r>
              <a:rPr b="0"/>
              <a:t>, </a:t>
            </a:r>
            <a14:m>
              <m:oMath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β</m:t>
                </m:r>
                <m:r>
                  <m:rPr>
                    <m:nor/>
                  </m:rP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log</m:t>
                </m:r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(</m:t>
                </m:r>
                <m:f>
                  <m:fPr>
                    <m:ctrlP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</m:ctrlPr>
                    <m:type m:val="bar"/>
                  </m:fPr>
                  <m:num>
                    <m:sSubSup>
                      <m:e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sub>
                      <m:sup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</m:sup>
                    </m:sSubSup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(</m:t>
                    </m:r>
                    <m:limUpp>
                      <m:e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lim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̂</m:t>
                        </m:r>
                      </m:lim>
                    </m:limUpp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)</m:t>
                    </m:r>
                  </m:num>
                  <m:den>
                    <m:sSup>
                      <m:e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p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(</m:t>
                    </m:r>
                    <m:limUpp>
                      <m:e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lim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̂</m:t>
                        </m:r>
                      </m:lim>
                    </m:limUpp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)</m:t>
                    </m:r>
                  </m:den>
                </m:f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→</m:t>
                </m:r>
                <m:r>
                  <m:rPr>
                    <m:sty m:val="p"/>
                  </m:rP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∞</m:t>
                </m:r>
              </m:oMath>
            </a14:m>
            <a:endParaRPr b="0"/>
          </a:p>
          <a:p>
            <a:pPr marL="1303824" indent="-1303824" defTabSz="1777936">
              <a:spcBef>
                <a:spcPts val="1400"/>
              </a:spcBef>
              <a:defRPr b="1" sz="4224"/>
            </a:pPr>
            <a:r>
              <a:rPr b="0"/>
              <a:t>Pay a price when </a:t>
            </a:r>
            <a14:m>
              <m:oMath>
                <m:sSubSup>
                  <m:e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p</m:t>
                    </m:r>
                  </m:e>
                  <m:sub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θ</m:t>
                    </m:r>
                  </m:sub>
                  <m:sup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L</m:t>
                    </m:r>
                  </m:sup>
                </m:sSubSup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(</m:t>
                </m:r>
                <m:limUpp>
                  <m:e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y</m:t>
                    </m:r>
                  </m:e>
                  <m:lim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̂</m:t>
                    </m:r>
                  </m:lim>
                </m:limUpp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|</m:t>
                </m:r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≫</m:t>
                </m:r>
                <m:sSup>
                  <m:e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p</m:t>
                    </m:r>
                  </m:e>
                  <m:sup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T</m:t>
                    </m:r>
                  </m:sup>
                </m:sSup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(</m:t>
                </m:r>
                <m:limUpp>
                  <m:e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y</m:t>
                    </m:r>
                  </m:e>
                  <m:lim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̂</m:t>
                    </m:r>
                  </m:lim>
                </m:limUpp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|</m:t>
                </m:r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endParaRPr sz="4400"/>
          </a:p>
        </p:txBody>
      </p:sp>
      <p:sp>
        <p:nvSpPr>
          <p:cNvPr id="411" name="This penalty prevents us from diverging too much from the pretrained model"/>
          <p:cNvSpPr txBox="1"/>
          <p:nvPr/>
        </p:nvSpPr>
        <p:spPr>
          <a:xfrm>
            <a:off x="15968344" y="13189765"/>
            <a:ext cx="18817239" cy="177671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37159" tIns="137159" rIns="137159" bIns="137159">
            <a:spAutoFit/>
          </a:bodyPr>
          <a:lstStyle/>
          <a:p>
            <a:pPr>
              <a:defRPr b="1"/>
            </a:pPr>
            <a:r>
              <a:t>This penalty prevents us from diverging too much from the</a:t>
            </a:r>
            <a:br/>
            <a:r>
              <a:t>pretrained model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1" grpId="2"/>
      <p:bldP build="p" bldLvl="5" animBg="1" rev="0" advAuto="0" spid="410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Learning the Reward Model"/>
          <p:cNvSpPr txBox="1"/>
          <p:nvPr>
            <p:ph type="title"/>
          </p:nvPr>
        </p:nvSpPr>
        <p:spPr>
          <a:xfrm>
            <a:off x="1235831" y="1873763"/>
            <a:ext cx="33250908" cy="2753833"/>
          </a:xfrm>
          <a:prstGeom prst="rect">
            <a:avLst/>
          </a:prstGeom>
        </p:spPr>
        <p:txBody>
          <a:bodyPr/>
          <a:lstStyle/>
          <a:p>
            <a:pPr/>
            <a:r>
              <a:t>Learning the Reward Model</a:t>
            </a:r>
          </a:p>
        </p:txBody>
      </p:sp>
      <p:sp>
        <p:nvSpPr>
          <p:cNvPr id="414" name="We want to optimize:…"/>
          <p:cNvSpPr txBox="1"/>
          <p:nvPr>
            <p:ph type="body" idx="1"/>
          </p:nvPr>
        </p:nvSpPr>
        <p:spPr>
          <a:xfrm>
            <a:off x="1662552" y="6585573"/>
            <a:ext cx="32397468" cy="11428696"/>
          </a:xfrm>
          <a:prstGeom prst="rect">
            <a:avLst/>
          </a:prstGeom>
        </p:spPr>
        <p:txBody>
          <a:bodyPr/>
          <a:lstStyle/>
          <a:p>
            <a:pPr marL="1303824" indent="-1303824" defTabSz="1777936">
              <a:spcBef>
                <a:spcPts val="1400"/>
              </a:spcBef>
              <a:defRPr b="1" sz="4224"/>
            </a:pPr>
            <a:r>
              <a:rPr b="0"/>
              <a:t>We want to optimize: </a:t>
            </a:r>
            <a14:m>
              <m:oMath>
                <m:sSub>
                  <m:e>
                    <m:r>
                      <m:rPr>
                        <m:sty m:val="p"/>
                        <m:scr m:val="double-struck"/>
                      </m:rP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b>
                    <m:limUpp>
                      <m:e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lim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̂</m:t>
                        </m:r>
                      </m:lim>
                    </m:limUpp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b>
                      <m:e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sub>
                    </m:sSub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)</m:t>
                    </m:r>
                  </m:sub>
                </m:sSub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[</m:t>
                </m:r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R</m:t>
                </m:r>
                <m:sSub>
                  <m:e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b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ϕ</m:t>
                    </m:r>
                  </m:sub>
                </m:sSub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,</m:t>
                </m:r>
                <m:limUpp>
                  <m:e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y</m:t>
                    </m:r>
                  </m:e>
                  <m:lim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̂</m:t>
                    </m:r>
                  </m:lim>
                </m:limUpp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]</m:t>
                </m:r>
              </m:oMath>
            </a14:m>
            <a:endParaRPr b="0"/>
          </a:p>
          <a:p>
            <a:pPr marL="1303824" indent="-1303824" defTabSz="1777936">
              <a:spcBef>
                <a:spcPts val="1400"/>
              </a:spcBef>
              <a:defRPr b="1" sz="4224"/>
            </a:pPr>
            <a:r>
              <a:rPr b="0"/>
              <a:t>This is a neural model, a.k.a. an estimator</a:t>
            </a:r>
            <a:endParaRPr b="0"/>
          </a:p>
          <a:p>
            <a:pPr marL="1303824" indent="-1303824" defTabSz="1777936">
              <a:spcBef>
                <a:spcPts val="1400"/>
              </a:spcBef>
              <a:defRPr b="1" sz="4224"/>
            </a:pPr>
            <a:r>
              <a:rPr b="0"/>
              <a:t>Do you see any problems?</a:t>
            </a:r>
            <a:endParaRPr b="0"/>
          </a:p>
          <a:p>
            <a:pPr lvl="1" marL="1896471" indent="-1303824" defTabSz="1777936">
              <a:spcBef>
                <a:spcPts val="1400"/>
              </a:spcBef>
              <a:buChar char="•"/>
              <a:defRPr b="1" sz="4224"/>
            </a:pPr>
            <a:r>
              <a:rPr b="0"/>
              <a:t>Learned rewards are imperfect; this value can be imperfectly optimized</a:t>
            </a:r>
            <a:endParaRPr b="0"/>
          </a:p>
          <a:p>
            <a:pPr marL="1303824" indent="-1303824" defTabSz="1777936">
              <a:spcBef>
                <a:spcPts val="1400"/>
              </a:spcBef>
              <a:defRPr b="1" sz="4224"/>
            </a:pPr>
            <a:r>
              <a:rPr b="0"/>
              <a:t>Add a penalty for drifting too far from the initialization: </a:t>
            </a:r>
            <a14:m>
              <m:oMath>
                <m:sSub>
                  <m:e>
                    <m:r>
                      <m:rPr>
                        <m:sty m:val="p"/>
                        <m:scr m:val="double-struck"/>
                      </m:rP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b>
                    <m:limUpp>
                      <m:e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lim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̂</m:t>
                        </m:r>
                      </m:lim>
                    </m:limUpp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b>
                      <m:e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sub>
                    </m:sSub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)</m:t>
                    </m:r>
                  </m:sub>
                </m:sSub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[</m:t>
                </m:r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R</m:t>
                </m:r>
                <m:sSub>
                  <m:e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b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ϕ</m:t>
                    </m:r>
                  </m:sub>
                </m:sSub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,</m:t>
                </m:r>
                <m:limUpp>
                  <m:e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y</m:t>
                    </m:r>
                  </m:e>
                  <m:lim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̂</m:t>
                    </m:r>
                  </m:lim>
                </m:limUpp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-</m:t>
                </m:r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β</m:t>
                </m:r>
                <m:r>
                  <m:rPr>
                    <m:nor/>
                  </m:rP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log</m:t>
                </m:r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(</m:t>
                </m:r>
                <m:f>
                  <m:fPr>
                    <m:ctrlP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</m:ctrlPr>
                    <m:type m:val="bar"/>
                  </m:fPr>
                  <m:num>
                    <m:sSubSup>
                      <m:e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sub>
                      <m:sup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</m:sup>
                    </m:sSubSup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(</m:t>
                    </m:r>
                    <m:limUpp>
                      <m:e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lim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̂</m:t>
                        </m:r>
                      </m:lim>
                    </m:limUpp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)</m:t>
                    </m:r>
                  </m:num>
                  <m:den>
                    <m:sSup>
                      <m:e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p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(</m:t>
                    </m:r>
                    <m:limUpp>
                      <m:e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lim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̂</m:t>
                        </m:r>
                      </m:lim>
                    </m:limUpp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)</m:t>
                    </m:r>
                  </m:den>
                </m:f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]</m:t>
                </m:r>
              </m:oMath>
            </a14:m>
            <a:endParaRPr b="0"/>
          </a:p>
          <a:p>
            <a:pPr marL="1303824" indent="-1303824" defTabSz="1777936">
              <a:spcBef>
                <a:spcPts val="1400"/>
              </a:spcBef>
              <a:defRPr b="1" sz="4224"/>
            </a:pPr>
            <a:endParaRPr b="0"/>
          </a:p>
          <a:p>
            <a:pPr marL="1303824" indent="-1303824" defTabSz="1777936">
              <a:spcBef>
                <a:spcPts val="1400"/>
              </a:spcBef>
              <a:defRPr b="1" sz="4224"/>
            </a:pPr>
            <a:endParaRPr b="0"/>
          </a:p>
          <a:p>
            <a:pPr marL="1303824" indent="-1303824" defTabSz="1777936">
              <a:spcBef>
                <a:spcPts val="1400"/>
              </a:spcBef>
              <a:defRPr b="1" sz="4224"/>
            </a:pPr>
            <a:r>
              <a:rPr b="0"/>
              <a:t>As </a:t>
            </a:r>
            <a14:m>
              <m:oMath>
                <m:sSubSup>
                  <m:e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p</m:t>
                    </m:r>
                  </m:e>
                  <m:sub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θ</m:t>
                    </m:r>
                  </m:sub>
                  <m:sup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L</m:t>
                    </m:r>
                  </m:sup>
                </m:sSubSup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(</m:t>
                </m:r>
                <m:limUpp>
                  <m:e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y</m:t>
                    </m:r>
                  </m:e>
                  <m:lim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̂</m:t>
                    </m:r>
                  </m:lim>
                </m:limUpp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|</m:t>
                </m:r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→</m:t>
                </m:r>
                <m:r>
                  <m:rPr>
                    <m:sty m:val="p"/>
                  </m:rP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∞</m:t>
                </m:r>
              </m:oMath>
            </a14:m>
            <a:r>
              <a:rPr b="0"/>
              <a:t>, </a:t>
            </a:r>
            <a14:m>
              <m:oMath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β</m:t>
                </m:r>
                <m:r>
                  <m:rPr>
                    <m:nor/>
                  </m:rP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log</m:t>
                </m:r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(</m:t>
                </m:r>
                <m:f>
                  <m:fPr>
                    <m:ctrlP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</m:ctrlPr>
                    <m:type m:val="bar"/>
                  </m:fPr>
                  <m:num>
                    <m:sSubSup>
                      <m:e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sub>
                      <m:sup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</m:sup>
                    </m:sSubSup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(</m:t>
                    </m:r>
                    <m:limUpp>
                      <m:e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lim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̂</m:t>
                        </m:r>
                      </m:lim>
                    </m:limUpp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)</m:t>
                    </m:r>
                  </m:num>
                  <m:den>
                    <m:sSup>
                      <m:e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p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(</m:t>
                    </m:r>
                    <m:limUpp>
                      <m:e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lim>
                        <m:r>
                          <a:rPr xmlns:a="http://schemas.openxmlformats.org/drawingml/2006/main" sz="51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̂</m:t>
                        </m:r>
                      </m:lim>
                    </m:limUpp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)</m:t>
                    </m:r>
                  </m:den>
                </m:f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→</m:t>
                </m:r>
                <m:r>
                  <m:rPr>
                    <m:sty m:val="p"/>
                  </m:rP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∞</m:t>
                </m:r>
              </m:oMath>
            </a14:m>
            <a:endParaRPr b="0"/>
          </a:p>
          <a:p>
            <a:pPr marL="1303824" indent="-1303824" defTabSz="1777936">
              <a:spcBef>
                <a:spcPts val="1400"/>
              </a:spcBef>
              <a:defRPr b="1" sz="4224"/>
            </a:pPr>
            <a:r>
              <a:rPr b="0"/>
              <a:t>Pay a price when </a:t>
            </a:r>
            <a14:m>
              <m:oMath>
                <m:sSubSup>
                  <m:e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p</m:t>
                    </m:r>
                  </m:e>
                  <m:sub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θ</m:t>
                    </m:r>
                  </m:sub>
                  <m:sup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L</m:t>
                    </m:r>
                  </m:sup>
                </m:sSubSup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(</m:t>
                </m:r>
                <m:limUpp>
                  <m:e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y</m:t>
                    </m:r>
                  </m:e>
                  <m:lim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̂</m:t>
                    </m:r>
                  </m:lim>
                </m:limUpp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|</m:t>
                </m:r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≫</m:t>
                </m:r>
                <m:sSup>
                  <m:e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p</m:t>
                    </m:r>
                  </m:e>
                  <m:sup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T</m:t>
                    </m:r>
                  </m:sup>
                </m:sSup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(</m:t>
                </m:r>
                <m:limUpp>
                  <m:e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y</m:t>
                    </m:r>
                  </m:e>
                  <m:lim>
                    <m:r>
                      <a:rPr xmlns:a="http://schemas.openxmlformats.org/drawingml/2006/main" sz="51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̂</m:t>
                    </m:r>
                  </m:lim>
                </m:limUpp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|</m:t>
                </m:r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51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endParaRPr sz="4400"/>
          </a:p>
        </p:txBody>
      </p:sp>
      <p:pic>
        <p:nvPicPr>
          <p:cNvPr id="41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13573" y="15281036"/>
            <a:ext cx="15256281" cy="1239260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From Information Theory:"/>
          <p:cNvSpPr txBox="1"/>
          <p:nvPr/>
        </p:nvSpPr>
        <p:spPr>
          <a:xfrm>
            <a:off x="18777236" y="14216671"/>
            <a:ext cx="8358541" cy="101471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37159" tIns="137159" rIns="137159" bIns="137159">
            <a:spAutoFit/>
          </a:bodyPr>
          <a:lstStyle>
            <a:lvl1pPr>
              <a:defRPr b="1"/>
            </a:lvl1pPr>
          </a:lstStyle>
          <a:p>
            <a:pPr/>
            <a:r>
              <a:t>From Information Theory:</a:t>
            </a:r>
          </a:p>
        </p:txBody>
      </p:sp>
      <p:sp>
        <p:nvSpPr>
          <p:cNvPr id="420" name="Connection Line"/>
          <p:cNvSpPr/>
          <p:nvPr/>
        </p:nvSpPr>
        <p:spPr>
          <a:xfrm>
            <a:off x="24329291" y="9013774"/>
            <a:ext cx="8641809" cy="63795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172" fill="norm" stroke="1" extrusionOk="0">
                <a:moveTo>
                  <a:pt x="0" y="4720"/>
                </a:moveTo>
                <a:cubicBezTo>
                  <a:pt x="2606" y="-4428"/>
                  <a:pt x="9806" y="-277"/>
                  <a:pt x="21600" y="17172"/>
                </a:cubicBezTo>
              </a:path>
            </a:pathLst>
          </a:custGeom>
          <a:ln w="76200">
            <a:solidFill>
              <a:schemeClr val="accent1"/>
            </a:solidFill>
            <a:miter lim="400000"/>
            <a:headEnd type="triangle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/>
          <a:lstStyle/>
          <a:p>
            <a:pPr/>
          </a:p>
        </p:txBody>
      </p:sp>
      <p:sp>
        <p:nvSpPr>
          <p:cNvPr id="421" name="Connection Line"/>
          <p:cNvSpPr/>
          <p:nvPr/>
        </p:nvSpPr>
        <p:spPr>
          <a:xfrm>
            <a:off x="16670049" y="12465816"/>
            <a:ext cx="15984442" cy="4594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767" h="17958" fill="norm" stroke="1" extrusionOk="0">
                <a:moveTo>
                  <a:pt x="6704" y="0"/>
                </a:moveTo>
                <a:cubicBezTo>
                  <a:pt x="-4833" y="16453"/>
                  <a:pt x="-1479" y="21600"/>
                  <a:pt x="16767" y="15442"/>
                </a:cubicBezTo>
              </a:path>
            </a:pathLst>
          </a:custGeom>
          <a:ln w="76200">
            <a:solidFill>
              <a:schemeClr val="accent1"/>
            </a:solidFill>
            <a:miter lim="400000"/>
            <a:headEnd type="triangle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/>
          <a:lstStyle/>
          <a:p>
            <a:pPr/>
          </a:p>
        </p:txBody>
      </p:sp>
      <p:sp>
        <p:nvSpPr>
          <p:cNvPr id="419" name="This is KL-Divergence!"/>
          <p:cNvSpPr txBox="1"/>
          <p:nvPr/>
        </p:nvSpPr>
        <p:spPr>
          <a:xfrm>
            <a:off x="18777236" y="17510312"/>
            <a:ext cx="7443074" cy="101471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37159" tIns="137159" rIns="137159" bIns="137159">
            <a:spAutoFit/>
          </a:bodyPr>
          <a:lstStyle>
            <a:lvl1pPr>
              <a:defRPr b="1"/>
            </a:lvl1pPr>
          </a:lstStyle>
          <a:p>
            <a:pPr/>
            <a:r>
              <a:t>This is KL-Divergence!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Learning the Reward Model"/>
          <p:cNvSpPr txBox="1"/>
          <p:nvPr>
            <p:ph type="title"/>
          </p:nvPr>
        </p:nvSpPr>
        <p:spPr>
          <a:xfrm>
            <a:off x="1235831" y="1873763"/>
            <a:ext cx="33250908" cy="2753833"/>
          </a:xfrm>
          <a:prstGeom prst="rect">
            <a:avLst/>
          </a:prstGeom>
        </p:spPr>
        <p:txBody>
          <a:bodyPr/>
          <a:lstStyle/>
          <a:p>
            <a:pPr/>
            <a:r>
              <a:t>Learning the Reward Model</a:t>
            </a:r>
          </a:p>
        </p:txBody>
      </p:sp>
      <p:sp>
        <p:nvSpPr>
          <p:cNvPr id="424" name="How do we optimize?…"/>
          <p:cNvSpPr txBox="1"/>
          <p:nvPr>
            <p:ph type="body" sz="half" idx="1"/>
          </p:nvPr>
        </p:nvSpPr>
        <p:spPr>
          <a:xfrm>
            <a:off x="1662552" y="6585573"/>
            <a:ext cx="22782842" cy="11428696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b="0"/>
              <a:t>How do we optimize?</a:t>
            </a:r>
            <a:endParaRPr b="0"/>
          </a:p>
          <a:p>
            <a:pPr>
              <a:defRPr b="1"/>
            </a:pPr>
            <a:r>
              <a:rPr b="0"/>
              <a:t>Reinforcement Learning (RL) has studied these problems for decade (Sutton, Barto, </a:t>
            </a:r>
            <a:r>
              <a:t>Anderson</a:t>
            </a:r>
            <a:r>
              <a:rPr b="0"/>
              <a:t>)</a:t>
            </a:r>
            <a:endParaRPr b="0"/>
          </a:p>
          <a:p>
            <a:pPr>
              <a:defRPr b="1"/>
            </a:pPr>
            <a:r>
              <a:rPr b="0"/>
              <a:t>c. 2013: Resurgence of interest in RL for deep learning for gameplaying (Atari, Minecraft, etc.)</a:t>
            </a:r>
            <a:endParaRPr b="0"/>
          </a:p>
          <a:p>
            <a:pPr>
              <a:defRPr b="1"/>
            </a:pPr>
            <a:r>
              <a:rPr b="0"/>
              <a:t>2019-present: Interest in applying RL to modern LMs</a:t>
            </a:r>
            <a:endParaRPr b="0"/>
          </a:p>
          <a:p>
            <a:pPr lvl="1" marL="1975490" indent="-1358150">
              <a:buChar char="•"/>
              <a:defRPr b="1"/>
            </a:pPr>
            <a:r>
              <a:rPr b="0"/>
              <a:t>Generate completions according to </a:t>
            </a:r>
            <a14:m>
              <m:oMath>
                <m:sSubSup>
                  <m:e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p</m:t>
                    </m:r>
                  </m:e>
                  <m:sub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θ</m:t>
                    </m:r>
                  </m:sub>
                  <m:sup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L</m:t>
                    </m:r>
                  </m:sup>
                </m:sSubSup>
              </m:oMath>
            </a14:m>
            <a:r>
              <a:rPr b="0"/>
              <a:t> for several tasks</a:t>
            </a:r>
            <a:endParaRPr b="0"/>
          </a:p>
          <a:p>
            <a:pPr lvl="1" marL="1975490" indent="-1358150">
              <a:buChar char="•"/>
              <a:defRPr b="1"/>
            </a:pPr>
            <a:r>
              <a:rPr b="0"/>
              <a:t>Compute reward using </a:t>
            </a:r>
            <a14:m>
              <m:oMath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R</m:t>
                </m:r>
                <m:sSub>
                  <m:e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b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ϕ</m:t>
                    </m:r>
                  </m:sub>
                </m:sSub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y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endParaRPr b="0"/>
          </a:p>
          <a:p>
            <a:pPr lvl="1" marL="1975490" indent="-1358150">
              <a:buChar char="•"/>
              <a:defRPr b="1"/>
            </a:pPr>
            <a:r>
              <a:rPr b="0"/>
              <a:t>Update </a:t>
            </a:r>
            <a14:m>
              <m:oMath>
                <m:sSubSup>
                  <m:e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p</m:t>
                    </m:r>
                  </m:e>
                  <m:sub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θ</m:t>
                    </m:r>
                  </m:sub>
                  <m:sup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L</m:t>
                    </m:r>
                  </m:sup>
                </m:sSubSup>
              </m:oMath>
            </a14:m>
            <a:r>
              <a:rPr b="0"/>
              <a:t> to increase probability of high-reward completions</a:t>
            </a:r>
          </a:p>
        </p:txBody>
      </p:sp>
      <p:pic>
        <p:nvPicPr>
          <p:cNvPr id="42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574078" y="5316766"/>
            <a:ext cx="9768785" cy="139663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Learning the Reward Model"/>
          <p:cNvSpPr txBox="1"/>
          <p:nvPr>
            <p:ph type="title"/>
          </p:nvPr>
        </p:nvSpPr>
        <p:spPr>
          <a:xfrm>
            <a:off x="1235831" y="1873763"/>
            <a:ext cx="33250908" cy="2753833"/>
          </a:xfrm>
          <a:prstGeom prst="rect">
            <a:avLst/>
          </a:prstGeom>
        </p:spPr>
        <p:txBody>
          <a:bodyPr/>
          <a:lstStyle/>
          <a:p>
            <a:pPr/>
            <a:r>
              <a:t>Learning the Reward Model</a:t>
            </a:r>
          </a:p>
        </p:txBody>
      </p:sp>
      <p:sp>
        <p:nvSpPr>
          <p:cNvPr id="428" name="Start with a pretrained language model (e.g., GPT)…"/>
          <p:cNvSpPr txBox="1"/>
          <p:nvPr>
            <p:ph type="body" idx="1"/>
          </p:nvPr>
        </p:nvSpPr>
        <p:spPr>
          <a:xfrm>
            <a:off x="1662552" y="6585573"/>
            <a:ext cx="33250898" cy="11428696"/>
          </a:xfrm>
          <a:prstGeom prst="rect">
            <a:avLst/>
          </a:prstGeom>
        </p:spPr>
        <p:txBody>
          <a:bodyPr/>
          <a:lstStyle/>
          <a:p>
            <a:pPr/>
            <a:r>
              <a:t>Start with a pretrained language model (e.g., GPT)</a:t>
            </a:r>
          </a:p>
          <a:p>
            <a:pPr/>
            <a:r>
              <a:t>Remove last “non-embedding” (e.g., token prediction) layer</a:t>
            </a:r>
          </a:p>
          <a:p>
            <a:pPr lvl="1" marL="1975490" indent="-1358150">
              <a:buChar char="•"/>
            </a:pPr>
            <a:r>
              <a:t>Add additional linear layer: scalar predictor</a:t>
            </a:r>
          </a:p>
          <a:p>
            <a:pPr lvl="1" marL="1975490" indent="-1358150">
              <a:buChar char="•"/>
            </a:pPr>
            <a:r>
              <a:t>Reward model will assign a scalar reward to every predicted token</a:t>
            </a:r>
          </a:p>
          <a:p>
            <a:pPr lvl="2" marL="2592833" indent="-1358151"/>
            <a:r>
              <a:t>Larger reward value = better sample</a:t>
            </a:r>
          </a:p>
          <a:p>
            <a:pPr/>
            <a:r>
              <a:t>Modeling loss represents comparison between preferred and dispreferred samples:</a:t>
            </a:r>
          </a:p>
          <a:p>
            <a:pPr/>
          </a:p>
          <a:p>
            <a:pPr/>
          </a:p>
          <a:p>
            <a:pPr/>
            <a14:m>
              <m:oMath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ψ</m:t>
                </m:r>
              </m:oMath>
            </a14:m>
            <a:r>
              <a:t> represents model parameters, </a:t>
            </a:r>
            <a14:m>
              <m:oMath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r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y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is single scalar reward</a:t>
            </a:r>
          </a:p>
        </p:txBody>
      </p:sp>
      <p:pic>
        <p:nvPicPr>
          <p:cNvPr id="42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76110" y="12367400"/>
            <a:ext cx="14223780" cy="20854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Introduction"/>
          <p:cNvSpPr txBox="1"/>
          <p:nvPr>
            <p:ph type="title"/>
          </p:nvPr>
        </p:nvSpPr>
        <p:spPr>
          <a:xfrm>
            <a:off x="1235831" y="1873763"/>
            <a:ext cx="33250908" cy="2753833"/>
          </a:xfrm>
          <a:prstGeom prst="rect">
            <a:avLst/>
          </a:prstGeom>
        </p:spPr>
        <p:txBody>
          <a:bodyPr/>
          <a:lstStyle/>
          <a:p>
            <a:pPr/>
            <a:r>
              <a:t>Introduction</a:t>
            </a:r>
          </a:p>
        </p:txBody>
      </p:sp>
      <p:sp>
        <p:nvSpPr>
          <p:cNvPr id="292" name="The movie reference…"/>
          <p:cNvSpPr txBox="1"/>
          <p:nvPr>
            <p:ph type="body" sz="half" idx="1"/>
          </p:nvPr>
        </p:nvSpPr>
        <p:spPr>
          <a:xfrm>
            <a:off x="1662552" y="6585573"/>
            <a:ext cx="16510123" cy="11428696"/>
          </a:xfrm>
          <a:prstGeom prst="rect">
            <a:avLst/>
          </a:prstGeom>
        </p:spPr>
        <p:txBody>
          <a:bodyPr/>
          <a:lstStyle/>
          <a:p>
            <a:pPr/>
            <a:r>
              <a:t>The movie reference…</a:t>
            </a:r>
          </a:p>
        </p:txBody>
      </p:sp>
      <p:pic>
        <p:nvPicPr>
          <p:cNvPr id="293" name="charleton-heston-soylent-green.gif" descr="charleton-heston-soylent-green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93865" y="8360133"/>
            <a:ext cx="17188270" cy="96684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Learning the Reward Model"/>
          <p:cNvSpPr txBox="1"/>
          <p:nvPr>
            <p:ph type="title"/>
          </p:nvPr>
        </p:nvSpPr>
        <p:spPr>
          <a:xfrm>
            <a:off x="1235831" y="1873763"/>
            <a:ext cx="33250908" cy="2753833"/>
          </a:xfrm>
          <a:prstGeom prst="rect">
            <a:avLst/>
          </a:prstGeom>
        </p:spPr>
        <p:txBody>
          <a:bodyPr/>
          <a:lstStyle/>
          <a:p>
            <a:pPr/>
            <a:r>
              <a:t>Learning the Reward Model</a:t>
            </a:r>
          </a:p>
        </p:txBody>
      </p:sp>
      <p:sp>
        <p:nvSpPr>
          <p:cNvPr id="432" name="Imitation learning introduces autoregressive LM loss on the preferred response…"/>
          <p:cNvSpPr txBox="1"/>
          <p:nvPr>
            <p:ph type="body" idx="1"/>
          </p:nvPr>
        </p:nvSpPr>
        <p:spPr>
          <a:xfrm>
            <a:off x="1662552" y="6585573"/>
            <a:ext cx="33250898" cy="11428696"/>
          </a:xfrm>
          <a:prstGeom prst="rect">
            <a:avLst/>
          </a:prstGeom>
        </p:spPr>
        <p:txBody>
          <a:bodyPr/>
          <a:lstStyle/>
          <a:p>
            <a:pPr/>
            <a:r>
              <a:t>Imitation learning introduces autoregressive LM loss on the preferred response </a:t>
            </a:r>
            <a14:m>
              <m:oMath>
                <m:sSub>
                  <m:e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y</m:t>
                    </m:r>
                  </m:e>
                  <m:sub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w</m:t>
                    </m:r>
                  </m:sub>
                </m:sSub>
              </m:oMath>
            </a14:m>
          </a:p>
          <a:p>
            <a:pPr lvl="1" marL="1975490" indent="-1358150">
              <a:buChar char="•"/>
            </a:pPr>
            <a:r>
              <a:t>Allows model to imitate preferred response(s), add discount coefficient </a:t>
            </a:r>
            <a14:m>
              <m:oMath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β</m:t>
                </m:r>
              </m:oMath>
            </a14:m>
            <a:r>
              <a:t> to modulate strength of updates:</a:t>
            </a:r>
          </a:p>
          <a:p>
            <a:pPr lvl="1" marL="1975490" indent="-1358150">
              <a:buChar char="•"/>
            </a:pPr>
            <a:r>
              <a:t>Final reward modeling loss:</a:t>
            </a:r>
          </a:p>
          <a:p>
            <a:pPr lvl="1" marL="1975490" indent="-1358150">
              <a:buChar char="•"/>
            </a:pPr>
          </a:p>
          <a:p>
            <a:pPr lvl="1" marL="1975490" indent="-1358150">
              <a:buChar char="•"/>
            </a:pPr>
          </a:p>
          <a:p>
            <a:pPr lvl="1" marL="1975490" indent="-1358150">
              <a:buChar char="•"/>
            </a:pPr>
            <a14:m>
              <m:oMath>
                <m:sSub>
                  <m:e>
                    <m:r>
                      <m:rPr>
                        <m:scr m:val="script"/>
                      </m:rP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D</m:t>
                    </m:r>
                  </m:e>
                  <m:sub>
                    <m:r>
                      <m:rPr>
                        <m:nor/>
                      </m:rP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rm</m:t>
                    </m:r>
                  </m:sub>
                </m:sSub>
              </m:oMath>
            </a14:m>
            <a:r>
              <a:t> is training distribution, </a:t>
            </a:r>
            <a14:m>
              <m:oMath>
                <m:sSup>
                  <m:e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r</m:t>
                    </m:r>
                  </m:e>
                  <m:sup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′</m:t>
                    </m:r>
                  </m:sup>
                </m:sSup>
              </m:oMath>
            </a14:m>
            <a:r>
              <a:t> is reward model except for final linear (scalar prediction) layer, and </a:t>
            </a:r>
            <a14:m>
              <m:oMath>
                <m:sSup>
                  <m:e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r</m:t>
                    </m:r>
                  </m:e>
                  <m:sup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′</m:t>
                    </m:r>
                  </m:sup>
                </m:sSup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,</m:t>
                </m:r>
                <m:sSub>
                  <m:e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y</m:t>
                    </m:r>
                  </m:e>
                  <m:sub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w</m:t>
                    </m:r>
                  </m:sub>
                </m:sSub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is likelihood of prompt and preferred response</a:t>
            </a:r>
          </a:p>
          <a:p>
            <a:pPr lvl="1" marL="1975490" indent="-1358150">
              <a:buChar char="•"/>
            </a:pPr>
            <a:r>
              <a:t>Total reward with addition of KL-divergence term:</a:t>
            </a:r>
          </a:p>
          <a:p>
            <a:pPr lvl="1" marL="1975490" indent="-1358150">
              <a:buChar char="•"/>
            </a:pPr>
          </a:p>
          <a:p>
            <a:pPr lvl="1" marL="1975490" indent="-1358150">
              <a:buChar char="•"/>
            </a:pPr>
          </a:p>
          <a:p>
            <a:pPr lvl="1" marL="1975490" indent="-1358150">
              <a:buChar char="•"/>
            </a:pPr>
            <a:r>
              <a:t>KL-divergence prevents drift from reference policy and provides entropy bonus to encourage exploration</a:t>
            </a:r>
          </a:p>
        </p:txBody>
      </p:sp>
      <p:pic>
        <p:nvPicPr>
          <p:cNvPr id="43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99002" y="10087622"/>
            <a:ext cx="23377996" cy="1124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434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08428" y="14840177"/>
            <a:ext cx="11959144" cy="10472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Learning the Final LM"/>
          <p:cNvSpPr txBox="1"/>
          <p:nvPr>
            <p:ph type="title"/>
          </p:nvPr>
        </p:nvSpPr>
        <p:spPr>
          <a:xfrm>
            <a:off x="1235831" y="1873763"/>
            <a:ext cx="33250908" cy="2753833"/>
          </a:xfrm>
          <a:prstGeom prst="rect">
            <a:avLst/>
          </a:prstGeom>
        </p:spPr>
        <p:txBody>
          <a:bodyPr/>
          <a:lstStyle/>
          <a:p>
            <a:pPr/>
            <a:r>
              <a:t>Learning the Final LM</a:t>
            </a:r>
          </a:p>
        </p:txBody>
      </p:sp>
      <p:sp>
        <p:nvSpPr>
          <p:cNvPr id="437" name="Policy Gradient Methods…"/>
          <p:cNvSpPr txBox="1"/>
          <p:nvPr>
            <p:ph type="body" idx="1"/>
          </p:nvPr>
        </p:nvSpPr>
        <p:spPr>
          <a:xfrm>
            <a:off x="1662552" y="6585573"/>
            <a:ext cx="33250898" cy="11428696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Policy Gradient Methods</a:t>
            </a:r>
            <a:endParaRPr b="0"/>
          </a:p>
          <a:p>
            <a:pPr>
              <a:defRPr b="1"/>
            </a:pPr>
            <a:r>
              <a:rPr b="0"/>
              <a:t>“Policy” = mapping states to actions</a:t>
            </a:r>
            <a:endParaRPr b="0"/>
          </a:p>
          <a:p>
            <a:pPr>
              <a:defRPr b="1"/>
            </a:pPr>
            <a:r>
              <a:rPr b="0"/>
              <a:t>What should I do given the current conditions?</a:t>
            </a:r>
            <a:endParaRPr b="0"/>
          </a:p>
          <a:p>
            <a:pPr lvl="1" marL="1975490" indent="-1358150">
              <a:buChar char="•"/>
              <a:defRPr b="1"/>
            </a:pPr>
            <a:r>
              <a:rPr b="0"/>
              <a:t>If inflation is high and the labor market is strong, </a:t>
            </a:r>
            <a:r>
              <a:t>policy </a:t>
            </a:r>
            <a:r>
              <a:rPr b="0"/>
              <a:t>is to </a:t>
            </a:r>
            <a:r>
              <a:rPr b="0" i="1"/>
              <a:t>raise</a:t>
            </a:r>
            <a:r>
              <a:rPr b="0"/>
              <a:t> interest rates</a:t>
            </a:r>
            <a:endParaRPr b="0"/>
          </a:p>
          <a:p>
            <a:pPr lvl="1" marL="1975490" indent="-1358150">
              <a:buChar char="•"/>
              <a:defRPr b="1"/>
            </a:pPr>
            <a:r>
              <a:rPr b="0"/>
              <a:t>If inflation is low and the labor market is weak, </a:t>
            </a:r>
            <a:r>
              <a:t>policy </a:t>
            </a:r>
            <a:r>
              <a:rPr b="0"/>
              <a:t>is to </a:t>
            </a:r>
            <a:r>
              <a:rPr b="0" i="1"/>
              <a:t>lower</a:t>
            </a:r>
            <a:r>
              <a:rPr b="0"/>
              <a:t> interest rates</a:t>
            </a:r>
            <a:endParaRPr b="0"/>
          </a:p>
          <a:p>
            <a:pPr>
              <a:defRPr b="1"/>
            </a:pPr>
            <a:r>
              <a:rPr b="0"/>
              <a:t>Policy gradient methods improve the policy using gradient ascent methods</a:t>
            </a:r>
            <a:endParaRPr b="0"/>
          </a:p>
          <a:p>
            <a:pPr lvl="1" marL="1975490" indent="-1358150">
              <a:buChar char="•"/>
              <a:defRPr b="1"/>
            </a:pPr>
            <a:r>
              <a:rPr b="0"/>
              <a:t>Adjust the parameters in the direction that improves expected return</a:t>
            </a:r>
            <a:endParaRPr b="0"/>
          </a:p>
          <a:p>
            <a:pPr lvl="1" marL="1975490" indent="-1358150">
              <a:buChar char="•"/>
              <a:defRPr b="1"/>
            </a:pPr>
            <a14:m>
              <m:oMathPara>
                <m:oMathParaPr>
                  <m:jc m:val="left"/>
                </m:oMathParaPr>
                <m:oMath>
                  <m:r>
                    <a:rPr xmlns:a="http://schemas.openxmlformats.org/drawingml/2006/main" sz="5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r</m:t>
                  </m:r>
                  <m:r>
                    <a:rPr xmlns:a="http://schemas.openxmlformats.org/drawingml/2006/main" sz="5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5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5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  <m:r>
                    <a:rPr xmlns:a="http://schemas.openxmlformats.org/drawingml/2006/main" sz="5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5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5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r</m:t>
                  </m:r>
                  <m:r>
                    <a:rPr xmlns:a="http://schemas.openxmlformats.org/drawingml/2006/main" sz="5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5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5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  <m:r>
                    <a:rPr xmlns:a="http://schemas.openxmlformats.org/drawingml/2006/main" sz="5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5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5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.</m:t>
                  </m:r>
                  <m:r>
                    <a:rPr xmlns:a="http://schemas.openxmlformats.org/drawingml/2006/main" sz="5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.</m:t>
                  </m:r>
                  <m:r>
                    <a:rPr xmlns:a="http://schemas.openxmlformats.org/drawingml/2006/main" sz="5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.</m:t>
                  </m:r>
                  <m:r>
                    <a:rPr xmlns:a="http://schemas.openxmlformats.org/drawingml/2006/main" sz="5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5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r</m:t>
                  </m:r>
                  <m:r>
                    <a:rPr xmlns:a="http://schemas.openxmlformats.org/drawingml/2006/main" sz="5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5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5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sub>
                  </m:sSub>
                  <m:r>
                    <a:rPr xmlns:a="http://schemas.openxmlformats.org/drawingml/2006/main" sz="5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5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R</m:t>
                  </m:r>
                </m:oMath>
              </m:oMathPara>
            </a14:m>
            <a:endParaRPr b="0"/>
          </a:p>
          <a:p>
            <a:pPr>
              <a:defRPr b="1"/>
            </a:pPr>
            <a:r>
              <a:rPr b="0"/>
              <a:t>Policy </a:t>
            </a:r>
            <a14:m>
              <m:oMath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π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a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|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s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θ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rPr b="0"/>
              <a:t> denotes probability of taking action </a:t>
            </a:r>
            <a14:m>
              <m:oMath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a</m:t>
                </m:r>
              </m:oMath>
            </a14:m>
            <a:r>
              <a:rPr b="0"/>
              <a:t> in state </a:t>
            </a:r>
            <a14:m>
              <m:oMath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s</m:t>
                </m:r>
              </m:oMath>
            </a14:m>
            <a:r>
              <a:rPr b="0"/>
              <a:t>, parameterized by weights </a:t>
            </a:r>
            <a14:m>
              <m:oMath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θ</m:t>
                </m:r>
              </m:oMath>
            </a14:m>
          </a:p>
        </p:txBody>
      </p:sp>
      <p:pic>
        <p:nvPicPr>
          <p:cNvPr id="43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643258" y="5911850"/>
            <a:ext cx="6350001" cy="8750300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Poor guy"/>
          <p:cNvSpPr txBox="1"/>
          <p:nvPr/>
        </p:nvSpPr>
        <p:spPr>
          <a:xfrm>
            <a:off x="29658127" y="14905559"/>
            <a:ext cx="2320261" cy="82920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37159" tIns="137159" rIns="137159" bIns="137159">
            <a:spAutoFit/>
          </a:bodyPr>
          <a:lstStyle>
            <a:lvl1pPr>
              <a:defRPr sz="4000"/>
            </a:lvl1pPr>
          </a:lstStyle>
          <a:p>
            <a:pPr/>
            <a:r>
              <a:t>Poor guy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Learning the Final LM"/>
          <p:cNvSpPr txBox="1"/>
          <p:nvPr>
            <p:ph type="title"/>
          </p:nvPr>
        </p:nvSpPr>
        <p:spPr>
          <a:xfrm>
            <a:off x="1235831" y="1873763"/>
            <a:ext cx="33250908" cy="2753833"/>
          </a:xfrm>
          <a:prstGeom prst="rect">
            <a:avLst/>
          </a:prstGeom>
        </p:spPr>
        <p:txBody>
          <a:bodyPr/>
          <a:lstStyle/>
          <a:p>
            <a:pPr/>
            <a:r>
              <a:t>Learning the Final LM</a:t>
            </a:r>
          </a:p>
        </p:txBody>
      </p:sp>
      <p:sp>
        <p:nvSpPr>
          <p:cNvPr id="442" name="Update rule for policy:…"/>
          <p:cNvSpPr txBox="1"/>
          <p:nvPr>
            <p:ph type="body" idx="1"/>
          </p:nvPr>
        </p:nvSpPr>
        <p:spPr>
          <a:xfrm>
            <a:off x="1662552" y="6585573"/>
            <a:ext cx="33250898" cy="11428696"/>
          </a:xfrm>
          <a:prstGeom prst="rect">
            <a:avLst/>
          </a:prstGeom>
        </p:spPr>
        <p:txBody>
          <a:bodyPr/>
          <a:lstStyle/>
          <a:p>
            <a:pPr/>
            <a:r>
              <a:t>Update rule for policy: </a:t>
            </a:r>
            <a14:m>
              <m:oMath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θ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←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θ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+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α</m:t>
                </m:r>
                <m:sSub>
                  <m:e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∇</m:t>
                    </m:r>
                  </m:e>
                  <m:sub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θ</m:t>
                    </m:r>
                  </m:sub>
                </m:sSub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J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θ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</a:p>
          <a:p>
            <a:pPr/>
            <a:r>
              <a:t>General form of policy gradient:</a:t>
            </a:r>
          </a:p>
          <a:p>
            <a:pPr/>
          </a:p>
          <a:p>
            <a:pPr/>
          </a:p>
          <a:p>
            <a:pPr/>
          </a:p>
          <a:p>
            <a:pPr/>
            <a14:m>
              <m:oMath>
                <m:sSub>
                  <m:e>
                    <m:r>
                      <m:rPr>
                        <m:sty m:val="p"/>
                      </m:rP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Φ</m:t>
                    </m:r>
                  </m:e>
                  <m:sub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t</m:t>
                    </m:r>
                  </m:sub>
                </m:sSub>
              </m:oMath>
            </a14:m>
            <a:r>
              <a:t> denotes expected return of trajectory from timesteps 0-t</a:t>
            </a:r>
          </a:p>
          <a:p>
            <a:pPr/>
            <a:r>
              <a:t>Advantage function </a:t>
            </a:r>
            <a14:m>
              <m:oMath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A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(</m:t>
                </m:r>
                <m:sSub>
                  <m:e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s</m:t>
                    </m:r>
                  </m:e>
                  <m:sub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t</m:t>
                    </m:r>
                  </m:sub>
                </m:sSub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,</m:t>
                </m:r>
                <m:sSub>
                  <m:e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a</m:t>
                    </m:r>
                  </m:e>
                  <m:sub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t</m:t>
                    </m:r>
                  </m:sub>
                </m:sSub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denotes how much better </a:t>
            </a:r>
            <a14:m>
              <m:oMath>
                <m:sSub>
                  <m:e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a</m:t>
                    </m:r>
                  </m:e>
                  <m:sub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t</m:t>
                    </m:r>
                  </m:sub>
                </m:sSub>
              </m:oMath>
            </a14:m>
            <a:r>
              <a:t> is at </a:t>
            </a:r>
            <a14:m>
              <m:oMath>
                <m:sSub>
                  <m:e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s</m:t>
                    </m:r>
                  </m:e>
                  <m:sub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t</m:t>
                    </m:r>
                  </m:sub>
                </m:sSub>
              </m:oMath>
            </a14:m>
            <a:r>
              <a:t> compared to average action in that state</a:t>
            </a:r>
          </a:p>
          <a:p>
            <a:pPr/>
            <a14:m>
              <m:oMathPara>
                <m:oMathParaPr>
                  <m:jc m:val="left"/>
                </m:oMathParaPr>
                <m:oMath>
                  <m:r>
                    <a:rPr xmlns:a="http://schemas.openxmlformats.org/drawingml/2006/main" sz="5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A</m:t>
                  </m:r>
                  <m:r>
                    <a:rPr xmlns:a="http://schemas.openxmlformats.org/drawingml/2006/main" sz="5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5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e>
                    <m:sub>
                      <m:r>
                        <a:rPr xmlns:a="http://schemas.openxmlformats.org/drawingml/2006/main" sz="5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5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,</m:t>
                  </m:r>
                  <m:sSub>
                    <m:e>
                      <m:r>
                        <a:rPr xmlns:a="http://schemas.openxmlformats.org/drawingml/2006/main" sz="5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5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5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5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Q</m:t>
                  </m:r>
                  <m:r>
                    <a:rPr xmlns:a="http://schemas.openxmlformats.org/drawingml/2006/main" sz="5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5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e>
                    <m:sub>
                      <m:r>
                        <a:rPr xmlns:a="http://schemas.openxmlformats.org/drawingml/2006/main" sz="5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5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,</m:t>
                  </m:r>
                  <m:sSub>
                    <m:e>
                      <m:r>
                        <a:rPr xmlns:a="http://schemas.openxmlformats.org/drawingml/2006/main" sz="5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5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5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5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a:rPr xmlns:a="http://schemas.openxmlformats.org/drawingml/2006/main" sz="5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V</m:t>
                  </m:r>
                  <m:r>
                    <a:rPr xmlns:a="http://schemas.openxmlformats.org/drawingml/2006/main" sz="5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5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e>
                    <m:sub>
                      <m:r>
                        <a:rPr xmlns:a="http://schemas.openxmlformats.org/drawingml/2006/main" sz="5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5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</a:p>
          <a:p>
            <a:pPr lvl="1" marL="1975490" indent="-1358150">
              <a:buChar char="•"/>
            </a:pPr>
            <a14:m>
              <m:oMath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Q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(</m:t>
                </m:r>
                <m:sSub>
                  <m:e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s</m:t>
                    </m:r>
                  </m:e>
                  <m:sub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t</m:t>
                    </m:r>
                  </m:sub>
                </m:sSub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,</m:t>
                </m:r>
                <m:sSub>
                  <m:e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a</m:t>
                    </m:r>
                  </m:e>
                  <m:sub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t</m:t>
                    </m:r>
                  </m:sub>
                </m:sSub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= expected return from taking </a:t>
            </a:r>
            <a14:m>
              <m:oMath>
                <m:sSub>
                  <m:e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a</m:t>
                    </m:r>
                  </m:e>
                  <m:sub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t</m:t>
                    </m:r>
                  </m:sub>
                </m:sSub>
              </m:oMath>
            </a14:m>
            <a:r>
              <a:t> at </a:t>
            </a:r>
            <a14:m>
              <m:oMath>
                <m:sSub>
                  <m:e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s</m:t>
                    </m:r>
                  </m:e>
                  <m:sub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t</m:t>
                    </m:r>
                  </m:sub>
                </m:sSub>
              </m:oMath>
            </a14:m>
          </a:p>
          <a:p>
            <a:pPr lvl="1" marL="1975490" indent="-1358150">
              <a:buChar char="•"/>
            </a:pPr>
            <a14:m>
              <m:oMath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V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(</m:t>
                </m:r>
                <m:sSub>
                  <m:e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s</m:t>
                    </m:r>
                  </m:e>
                  <m:sub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t</m:t>
                    </m:r>
                  </m:sub>
                </m:sSub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= average expected value at </a:t>
            </a:r>
            <a14:m>
              <m:oMath>
                <m:sSub>
                  <m:e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s</m:t>
                    </m:r>
                  </m:e>
                  <m:sub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t</m:t>
                    </m:r>
                  </m:sub>
                </m:sSub>
              </m:oMath>
            </a14:m>
          </a:p>
        </p:txBody>
      </p:sp>
      <p:pic>
        <p:nvPicPr>
          <p:cNvPr id="44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81580" y="9065920"/>
            <a:ext cx="10612840" cy="24421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Learning the Final LM"/>
          <p:cNvSpPr txBox="1"/>
          <p:nvPr>
            <p:ph type="title"/>
          </p:nvPr>
        </p:nvSpPr>
        <p:spPr>
          <a:xfrm>
            <a:off x="1235831" y="1873763"/>
            <a:ext cx="33250908" cy="2753833"/>
          </a:xfrm>
          <a:prstGeom prst="rect">
            <a:avLst/>
          </a:prstGeom>
        </p:spPr>
        <p:txBody>
          <a:bodyPr/>
          <a:lstStyle/>
          <a:p>
            <a:pPr/>
            <a:r>
              <a:t>Learning the Final LM</a:t>
            </a:r>
          </a:p>
        </p:txBody>
      </p:sp>
      <p:sp>
        <p:nvSpPr>
          <p:cNvPr id="446" name="Proximal Policy Optimization…"/>
          <p:cNvSpPr txBox="1"/>
          <p:nvPr>
            <p:ph type="body" idx="1"/>
          </p:nvPr>
        </p:nvSpPr>
        <p:spPr>
          <a:xfrm>
            <a:off x="1662552" y="6585573"/>
            <a:ext cx="33250898" cy="11428696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Proximal Policy Optimization</a:t>
            </a:r>
            <a:endParaRPr b="0"/>
          </a:p>
          <a:p>
            <a:pPr>
              <a:defRPr b="1"/>
            </a:pPr>
            <a:r>
              <a:rPr b="0"/>
              <a:t>We want to limit the change we make at each training step</a:t>
            </a:r>
            <a:endParaRPr b="0"/>
          </a:p>
          <a:p>
            <a:pPr lvl="1" marL="1975490" indent="-1358150">
              <a:buChar char="•"/>
              <a:defRPr b="1"/>
            </a:pPr>
            <a:r>
              <a:rPr b="0"/>
              <a:t>Remain near (proximal) to the existing policy</a:t>
            </a:r>
            <a:endParaRPr b="0"/>
          </a:p>
          <a:p>
            <a:pPr lvl="1" marL="1975490" indent="-1358150">
              <a:buChar char="•"/>
              <a:defRPr b="1"/>
            </a:pPr>
            <a:r>
              <a:rPr b="0"/>
              <a:t>Pretrained model is already good at (e.g.) English grammar</a:t>
            </a:r>
            <a:endParaRPr b="0"/>
          </a:p>
          <a:p>
            <a:pPr lvl="1" marL="1975490" indent="-1358150">
              <a:buChar char="•"/>
              <a:defRPr b="1"/>
            </a:pPr>
            <a:r>
              <a:rPr b="0"/>
              <a:t>Don’t make it worse at general language while making it better at specific language</a:t>
            </a:r>
            <a:endParaRPr b="0"/>
          </a:p>
          <a:p>
            <a:pPr>
              <a:defRPr b="1"/>
            </a:pPr>
            <a:r>
              <a:rPr b="0"/>
              <a:t>Smaller policy updates are more likely to converge to an optimal solution</a:t>
            </a:r>
            <a:endParaRPr b="0"/>
          </a:p>
          <a:p>
            <a:pPr>
              <a:defRPr b="1"/>
            </a:pPr>
            <a:r>
              <a:rPr b="0"/>
              <a:t>Too big a step may fall into a bad policy and taking a long time to recover</a:t>
            </a:r>
            <a:endParaRPr b="0"/>
          </a:p>
          <a:p>
            <a:pPr lvl="1" marL="1975490" indent="-1358150">
              <a:buChar char="•"/>
              <a:defRPr b="1"/>
            </a:pPr>
            <a:r>
              <a:rPr b="0"/>
              <a:t>Or never recovering</a:t>
            </a:r>
          </a:p>
        </p:txBody>
      </p:sp>
      <p:pic>
        <p:nvPicPr>
          <p:cNvPr id="44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79233" y="6419361"/>
            <a:ext cx="7347548" cy="11303920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https://huggingface.co/blog/deep-rl-ppo"/>
          <p:cNvSpPr txBox="1"/>
          <p:nvPr/>
        </p:nvSpPr>
        <p:spPr>
          <a:xfrm>
            <a:off x="27366084" y="17810844"/>
            <a:ext cx="5573843" cy="6199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37159" tIns="137159" rIns="137159" bIns="137159">
            <a:spAutoFit/>
          </a:bodyPr>
          <a:lstStyle>
            <a:lvl1pPr>
              <a:defRPr sz="2400"/>
            </a:lvl1pPr>
          </a:lstStyle>
          <a:p>
            <a:pPr/>
            <a:r>
              <a:t>https://huggingface.co/blog/deep-rl-ppo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Learning the Final LM"/>
          <p:cNvSpPr txBox="1"/>
          <p:nvPr>
            <p:ph type="title"/>
          </p:nvPr>
        </p:nvSpPr>
        <p:spPr>
          <a:xfrm>
            <a:off x="1235831" y="1873763"/>
            <a:ext cx="33250908" cy="2753833"/>
          </a:xfrm>
          <a:prstGeom prst="rect">
            <a:avLst/>
          </a:prstGeom>
        </p:spPr>
        <p:txBody>
          <a:bodyPr/>
          <a:lstStyle/>
          <a:p>
            <a:pPr/>
            <a:r>
              <a:t>Learning the Final LM</a:t>
            </a:r>
          </a:p>
        </p:txBody>
      </p:sp>
      <p:sp>
        <p:nvSpPr>
          <p:cNvPr id="451" name="Proximal Policy Optimization…"/>
          <p:cNvSpPr txBox="1"/>
          <p:nvPr>
            <p:ph type="body" idx="1"/>
          </p:nvPr>
        </p:nvSpPr>
        <p:spPr>
          <a:xfrm>
            <a:off x="1662552" y="6585573"/>
            <a:ext cx="33250898" cy="11428696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Proximal Policy Optimization</a:t>
            </a:r>
            <a:endParaRPr b="0"/>
          </a:p>
          <a:p>
            <a:pPr>
              <a:defRPr b="1"/>
            </a:pPr>
            <a:r>
              <a:rPr b="0"/>
              <a:t>Step 1: Measure the ratio of change between current and former policy</a:t>
            </a:r>
            <a:endParaRPr b="0"/>
          </a:p>
          <a:p>
            <a:pPr lvl="1" marL="1975490" indent="-1358150">
              <a:buChar char="•"/>
              <a:defRPr b="1"/>
            </a:pPr>
            <a14:m>
              <m:oMathPara>
                <m:oMathParaPr>
                  <m:jc m:val="left"/>
                </m:oMathParaPr>
                <m:oMath>
                  <m:f>
                    <m:fPr>
                      <m:ctrlPr>
                        <a:rPr xmlns:a="http://schemas.openxmlformats.org/drawingml/2006/main" sz="5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Sup>
                        <m:e>
                          <m:r>
                            <a:rPr xmlns:a="http://schemas.openxmlformats.org/drawingml/2006/main" sz="5300" i="1">
                              <a:solidFill>
                                <a:srgbClr val="59595B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xmlns:a="http://schemas.openxmlformats.org/drawingml/2006/main" sz="5300" i="1">
                              <a:solidFill>
                                <a:srgbClr val="59595B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  <m:sup>
                          <m:r>
                            <a:rPr xmlns:a="http://schemas.openxmlformats.org/drawingml/2006/main" sz="5300" i="1">
                              <a:solidFill>
                                <a:srgbClr val="59595B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  <m:r>
                            <a:rPr xmlns:a="http://schemas.openxmlformats.org/drawingml/2006/main" sz="5300" i="1">
                              <a:solidFill>
                                <a:srgbClr val="59595B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</m:sup>
                      </m:sSubSup>
                      <m:r>
                        <a:rPr xmlns:a="http://schemas.openxmlformats.org/drawingml/2006/main" sz="5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limUpp>
                        <m:e>
                          <m:r>
                            <a:rPr xmlns:a="http://schemas.openxmlformats.org/drawingml/2006/main" sz="5300" i="1">
                              <a:solidFill>
                                <a:srgbClr val="59595B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lim>
                          <m:r>
                            <a:rPr xmlns:a="http://schemas.openxmlformats.org/drawingml/2006/main" sz="5300" i="1">
                              <a:solidFill>
                                <a:srgbClr val="59595B"/>
                              </a:solidFill>
                              <a:latin typeface="Cambria Math" panose="02040503050406030204" pitchFamily="18" charset="0"/>
                            </a:rPr>
                            <m:t>̂</m:t>
                          </m:r>
                        </m:lim>
                      </m:limUpp>
                      <m:r>
                        <a:rPr xmlns:a="http://schemas.openxmlformats.org/drawingml/2006/main" sz="5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xmlns:a="http://schemas.openxmlformats.org/drawingml/2006/main" sz="5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xmlns:a="http://schemas.openxmlformats.org/drawingml/2006/main" sz="5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num>
                    <m:den>
                      <m:sSup>
                        <m:e>
                          <m:r>
                            <a:rPr xmlns:a="http://schemas.openxmlformats.org/drawingml/2006/main" sz="5300" i="1">
                              <a:solidFill>
                                <a:srgbClr val="59595B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5300" i="1">
                              <a:solidFill>
                                <a:srgbClr val="59595B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a:rPr xmlns:a="http://schemas.openxmlformats.org/drawingml/2006/main" sz="5300" i="1">
                              <a:solidFill>
                                <a:srgbClr val="59595B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p>
                      </m:sSup>
                      <m:r>
                        <a:rPr xmlns:a="http://schemas.openxmlformats.org/drawingml/2006/main" sz="5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limUpp>
                        <m:e>
                          <m:r>
                            <a:rPr xmlns:a="http://schemas.openxmlformats.org/drawingml/2006/main" sz="5300" i="1">
                              <a:solidFill>
                                <a:srgbClr val="59595B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lim>
                          <m:r>
                            <a:rPr xmlns:a="http://schemas.openxmlformats.org/drawingml/2006/main" sz="5300" i="1">
                              <a:solidFill>
                                <a:srgbClr val="59595B"/>
                              </a:solidFill>
                              <a:latin typeface="Cambria Math" panose="02040503050406030204" pitchFamily="18" charset="0"/>
                            </a:rPr>
                            <m:t>̂</m:t>
                          </m:r>
                        </m:lim>
                      </m:limUpp>
                      <m:r>
                        <a:rPr xmlns:a="http://schemas.openxmlformats.org/drawingml/2006/main" sz="5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xmlns:a="http://schemas.openxmlformats.org/drawingml/2006/main" sz="5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xmlns:a="http://schemas.openxmlformats.org/drawingml/2006/main" sz="5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den>
                  </m:f>
                  <m:r>
                    <a:rPr xmlns:a="http://schemas.openxmlformats.org/drawingml/2006/main" sz="5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⇒</m:t>
                  </m:r>
                  <m:f>
                    <m:fPr>
                      <m:ctrlPr>
                        <a:rPr xmlns:a="http://schemas.openxmlformats.org/drawingml/2006/main" sz="5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>
                        <m:e>
                          <m:r>
                            <a:rPr xmlns:a="http://schemas.openxmlformats.org/drawingml/2006/main" sz="5300" i="1">
                              <a:solidFill>
                                <a:srgbClr val="59595B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xmlns:a="http://schemas.openxmlformats.org/drawingml/2006/main" sz="5300" i="1">
                              <a:solidFill>
                                <a:srgbClr val="59595B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r>
                        <a:rPr xmlns:a="http://schemas.openxmlformats.org/drawingml/2006/main" sz="5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e>
                          <m:r>
                            <a:rPr xmlns:a="http://schemas.openxmlformats.org/drawingml/2006/main" sz="5300" i="1">
                              <a:solidFill>
                                <a:srgbClr val="59595B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xmlns:a="http://schemas.openxmlformats.org/drawingml/2006/main" sz="5300" i="1">
                              <a:solidFill>
                                <a:srgbClr val="59595B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  <m:r>
                        <a:rPr xmlns:a="http://schemas.openxmlformats.org/drawingml/2006/main" sz="5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e>
                          <m:r>
                            <a:rPr xmlns:a="http://schemas.openxmlformats.org/drawingml/2006/main" sz="5300" i="1">
                              <a:solidFill>
                                <a:srgbClr val="59595B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b>
                          <m:r>
                            <a:rPr xmlns:a="http://schemas.openxmlformats.org/drawingml/2006/main" sz="5300" i="1">
                              <a:solidFill>
                                <a:srgbClr val="59595B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  <m:r>
                        <a:rPr xmlns:a="http://schemas.openxmlformats.org/drawingml/2006/main" sz="5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num>
                    <m:den>
                      <m:sSub>
                        <m:e>
                          <m:r>
                            <a:rPr xmlns:a="http://schemas.openxmlformats.org/drawingml/2006/main" sz="5300" i="1">
                              <a:solidFill>
                                <a:srgbClr val="59595B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sSub>
                            <m:e>
                              <m:r>
                                <a:rPr xmlns:a="http://schemas.openxmlformats.org/drawingml/2006/main" sz="5300" i="1">
                                  <a:solidFill>
                                    <a:srgbClr val="59595B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a:rPr xmlns:a="http://schemas.openxmlformats.org/drawingml/2006/main" sz="5300" i="1">
                                  <a:solidFill>
                                    <a:srgbClr val="59595B"/>
                                  </a:solidFill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  <m:r>
                                <a:rPr xmlns:a="http://schemas.openxmlformats.org/drawingml/2006/main" sz="5300" i="1">
                                  <a:solidFill>
                                    <a:srgbClr val="59595B"/>
                                  </a:solidFill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  <m:r>
                                <a:rPr xmlns:a="http://schemas.openxmlformats.org/drawingml/2006/main" sz="5300" i="1">
                                  <a:solidFill>
                                    <a:srgbClr val="59595B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sub>
                          </m:sSub>
                        </m:sub>
                      </m:sSub>
                      <m:r>
                        <a:rPr xmlns:a="http://schemas.openxmlformats.org/drawingml/2006/main" sz="5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e>
                          <m:r>
                            <a:rPr xmlns:a="http://schemas.openxmlformats.org/drawingml/2006/main" sz="5300" i="1">
                              <a:solidFill>
                                <a:srgbClr val="59595B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xmlns:a="http://schemas.openxmlformats.org/drawingml/2006/main" sz="5300" i="1">
                              <a:solidFill>
                                <a:srgbClr val="59595B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  <m:r>
                        <a:rPr xmlns:a="http://schemas.openxmlformats.org/drawingml/2006/main" sz="5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e>
                          <m:r>
                            <a:rPr xmlns:a="http://schemas.openxmlformats.org/drawingml/2006/main" sz="5300" i="1">
                              <a:solidFill>
                                <a:srgbClr val="59595B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b>
                          <m:r>
                            <a:rPr xmlns:a="http://schemas.openxmlformats.org/drawingml/2006/main" sz="5300" i="1">
                              <a:solidFill>
                                <a:srgbClr val="59595B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  <m:r>
                        <a:rPr xmlns:a="http://schemas.openxmlformats.org/drawingml/2006/main" sz="5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den>
                  </m:f>
                  <m:r>
                    <a:rPr xmlns:a="http://schemas.openxmlformats.org/drawingml/2006/main" sz="5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⇒</m:t>
                  </m:r>
                  <m:sSub>
                    <m:e>
                      <m:r>
                        <a:rPr xmlns:a="http://schemas.openxmlformats.org/drawingml/2006/main" sz="5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</m:e>
                    <m:sub>
                      <m:r>
                        <a:rPr xmlns:a="http://schemas.openxmlformats.org/drawingml/2006/main" sz="5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5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5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θ</m:t>
                  </m:r>
                  <m:r>
                    <a:rPr xmlns:a="http://schemas.openxmlformats.org/drawingml/2006/main" sz="5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b="0"/>
          </a:p>
          <a:p>
            <a:pPr>
              <a:defRPr b="1"/>
            </a:pPr>
            <a:r>
              <a:rPr b="0"/>
              <a:t>Step 2: Clip this ratio </a:t>
            </a:r>
            <a14:m>
              <m:oMath>
                <m:sSub>
                  <m:e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r</m:t>
                    </m:r>
                  </m:e>
                  <m:sub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t</m:t>
                    </m:r>
                  </m:sub>
                </m:sSub>
              </m:oMath>
            </a14:m>
            <a:r>
              <a:rPr b="0"/>
              <a:t> into a range </a:t>
            </a:r>
            <a14:m>
              <m:oMath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[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1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-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ϵ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,1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+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ϵ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]</m:t>
                </m:r>
              </m:oMath>
            </a14:m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r>
              <a:rPr b="0"/>
              <a:t>(</a:t>
            </a:r>
            <a14:m>
              <m:oMath>
                <m:sSub>
                  <m:e>
                    <m:limUpp>
                      <m:e>
                        <m:r>
                          <a:rPr xmlns:a="http://schemas.openxmlformats.org/drawingml/2006/main" sz="53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lim>
                        <m:r>
                          <a:rPr xmlns:a="http://schemas.openxmlformats.org/drawingml/2006/main" sz="53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̂</m:t>
                        </m:r>
                      </m:lim>
                    </m:limUpp>
                  </m:e>
                  <m:sub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t</m:t>
                    </m:r>
                  </m:sub>
                </m:sSub>
              </m:oMath>
            </a14:m>
            <a:r>
              <a:rPr b="0"/>
              <a:t>: estimated “advantage” or reward difference between current predicted best action and best action predicted by previous policy, or </a:t>
            </a:r>
            <a14:m>
              <m:oMath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R</m:t>
                </m:r>
                <m:sSub>
                  <m:e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b>
                    <m:sSup>
                      <m:e>
                        <m:r>
                          <a:rPr xmlns:a="http://schemas.openxmlformats.org/drawingml/2006/main" sz="53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ϕ</m:t>
                        </m:r>
                      </m:e>
                      <m:sup>
                        <m:r>
                          <a:rPr xmlns:a="http://schemas.openxmlformats.org/drawingml/2006/main" sz="53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</m:sub>
                </m:sSub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s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a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-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R</m:t>
                </m:r>
                <m:sSub>
                  <m:e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b>
                    <m:sSup>
                      <m:e>
                        <m:r>
                          <a:rPr xmlns:a="http://schemas.openxmlformats.org/drawingml/2006/main" sz="53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ϕ</m:t>
                        </m:r>
                      </m:e>
                      <m:sup>
                        <m:r>
                          <a:rPr xmlns:a="http://schemas.openxmlformats.org/drawingml/2006/main" sz="53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xmlns:a="http://schemas.openxmlformats.org/drawingml/2006/main" sz="53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  <m:r>
                          <a:rPr xmlns:a="http://schemas.openxmlformats.org/drawingml/2006/main" sz="5300" i="1">
                            <a:solidFill>
                              <a:srgbClr val="59595B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sub>
                </m:sSub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s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a</m:t>
                </m:r>
                <m:r>
                  <a:rPr xmlns:a="http://schemas.openxmlformats.org/drawingml/2006/main" sz="5300" i="1">
                    <a:solidFill>
                      <a:srgbClr val="59595B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rPr b="0"/>
              <a:t>)</a:t>
            </a:r>
          </a:p>
        </p:txBody>
      </p:sp>
      <p:sp>
        <p:nvSpPr>
          <p:cNvPr id="452" name="Text"/>
          <p:cNvSpPr txBox="1"/>
          <p:nvPr/>
        </p:nvSpPr>
        <p:spPr>
          <a:xfrm>
            <a:off x="10634321" y="12736717"/>
            <a:ext cx="14836081" cy="132286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37159" tIns="137159" rIns="137159" bIns="137159">
            <a:spAutoFit/>
          </a:bodyPr>
          <a:lstStyle>
            <a:lvl1pPr algn="ctr"/>
          </a:lstStyle>
          <a:p>
            <a:pPr/>
            <a14:m>
              <m:oMathPara>
                <m:oMathParaPr>
                  <m:jc m:val="center"/>
                </m:oMathParaPr>
                <m:oMath>
                  <m:sSub>
                    <m:e>
                      <m:r>
                        <m:rPr>
                          <m:scr m:val="script"/>
                        </m:rPr>
                        <a:rPr xmlns:a="http://schemas.openxmlformats.org/drawingml/2006/main" sz="6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</m:e>
                    <m:sub>
                      <m:r>
                        <a:rPr xmlns:a="http://schemas.openxmlformats.org/drawingml/2006/main" sz="6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</m:sub>
                  </m:sSub>
                  <m:r>
                    <a:rPr xmlns:a="http://schemas.openxmlformats.org/drawingml/2006/main" sz="6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limUpp>
                        <m:e>
                          <m:r>
                            <m:rPr>
                              <m:sty m:val="p"/>
                              <m:scr m:val="double-struck"/>
                            </m:rPr>
                            <a:rPr xmlns:a="http://schemas.openxmlformats.org/drawingml/2006/main" sz="6300" i="1">
                              <a:solidFill>
                                <a:srgbClr val="59595B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lim>
                          <m:r>
                            <a:rPr xmlns:a="http://schemas.openxmlformats.org/drawingml/2006/main" sz="6300" i="1">
                              <a:solidFill>
                                <a:srgbClr val="59595B"/>
                              </a:solidFill>
                              <a:latin typeface="Cambria Math" panose="02040503050406030204" pitchFamily="18" charset="0"/>
                            </a:rPr>
                            <m:t>̂</m:t>
                          </m:r>
                        </m:lim>
                      </m:limUpp>
                    </m:e>
                    <m:sub>
                      <m:r>
                        <a:rPr xmlns:a="http://schemas.openxmlformats.org/drawingml/2006/main" sz="6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6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[</m:t>
                  </m:r>
                  <m:r>
                    <m:rPr>
                      <m:nor/>
                    </m:rPr>
                    <a:rPr xmlns:a="http://schemas.openxmlformats.org/drawingml/2006/main" sz="6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min</m:t>
                  </m:r>
                  <m:r>
                    <a:rPr xmlns:a="http://schemas.openxmlformats.org/drawingml/2006/main" sz="6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6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</m:e>
                    <m:sub>
                      <m:r>
                        <a:rPr xmlns:a="http://schemas.openxmlformats.org/drawingml/2006/main" sz="6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6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6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θ</m:t>
                  </m:r>
                  <m:r>
                    <a:rPr xmlns:a="http://schemas.openxmlformats.org/drawingml/2006/main" sz="6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)</m:t>
                  </m:r>
                  <m:sSub>
                    <m:e>
                      <m:limUpp>
                        <m:e>
                          <m:r>
                            <a:rPr xmlns:a="http://schemas.openxmlformats.org/drawingml/2006/main" sz="6300" i="1">
                              <a:solidFill>
                                <a:srgbClr val="59595B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lim>
                          <m:r>
                            <a:rPr xmlns:a="http://schemas.openxmlformats.org/drawingml/2006/main" sz="6300" i="1">
                              <a:solidFill>
                                <a:srgbClr val="59595B"/>
                              </a:solidFill>
                              <a:latin typeface="Cambria Math" panose="02040503050406030204" pitchFamily="18" charset="0"/>
                            </a:rPr>
                            <m:t>̂</m:t>
                          </m:r>
                        </m:lim>
                      </m:limUpp>
                    </m:e>
                    <m:sub>
                      <m:r>
                        <a:rPr xmlns:a="http://schemas.openxmlformats.org/drawingml/2006/main" sz="6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6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m:rPr>
                      <m:nor/>
                    </m:rPr>
                    <a:rPr xmlns:a="http://schemas.openxmlformats.org/drawingml/2006/main" sz="6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clip</m:t>
                  </m:r>
                  <m:r>
                    <a:rPr xmlns:a="http://schemas.openxmlformats.org/drawingml/2006/main" sz="6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6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</m:e>
                    <m:sub>
                      <m:r>
                        <a:rPr xmlns:a="http://schemas.openxmlformats.org/drawingml/2006/main" sz="6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6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6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θ</m:t>
                  </m:r>
                  <m:r>
                    <a:rPr xmlns:a="http://schemas.openxmlformats.org/drawingml/2006/main" sz="6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6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,1</m:t>
                  </m:r>
                  <m:r>
                    <a:rPr xmlns:a="http://schemas.openxmlformats.org/drawingml/2006/main" sz="6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a:rPr xmlns:a="http://schemas.openxmlformats.org/drawingml/2006/main" sz="6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ϵ</m:t>
                  </m:r>
                  <m:r>
                    <a:rPr xmlns:a="http://schemas.openxmlformats.org/drawingml/2006/main" sz="6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,1</m:t>
                  </m:r>
                  <m:r>
                    <a:rPr xmlns:a="http://schemas.openxmlformats.org/drawingml/2006/main" sz="6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6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ϵ</m:t>
                  </m:r>
                  <m:r>
                    <a:rPr xmlns:a="http://schemas.openxmlformats.org/drawingml/2006/main" sz="6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,</m:t>
                  </m:r>
                  <m:sSub>
                    <m:e>
                      <m:limUpp>
                        <m:e>
                          <m:r>
                            <a:rPr xmlns:a="http://schemas.openxmlformats.org/drawingml/2006/main" sz="6300" i="1">
                              <a:solidFill>
                                <a:srgbClr val="59595B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lim>
                          <m:r>
                            <a:rPr xmlns:a="http://schemas.openxmlformats.org/drawingml/2006/main" sz="6300" i="1">
                              <a:solidFill>
                                <a:srgbClr val="59595B"/>
                              </a:solidFill>
                              <a:latin typeface="Cambria Math" panose="02040503050406030204" pitchFamily="18" charset="0"/>
                            </a:rPr>
                            <m:t>̂</m:t>
                          </m:r>
                        </m:lim>
                      </m:limUpp>
                    </m:e>
                    <m:sub>
                      <m:r>
                        <a:rPr xmlns:a="http://schemas.openxmlformats.org/drawingml/2006/main" sz="6300" i="1">
                          <a:solidFill>
                            <a:srgbClr val="59595B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6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6300" i="1">
                      <a:solidFill>
                        <a:srgbClr val="59595B"/>
                      </a:solidFill>
                      <a:latin typeface="Cambria Math" panose="02040503050406030204" pitchFamily="18" charset="0"/>
                    </a:rPr>
                    <m:t>]</m:t>
                  </m:r>
                </m:oMath>
              </m:oMathPara>
            </a14:m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Learning the Final LM"/>
          <p:cNvSpPr txBox="1"/>
          <p:nvPr>
            <p:ph type="title"/>
          </p:nvPr>
        </p:nvSpPr>
        <p:spPr>
          <a:xfrm>
            <a:off x="1235831" y="1873763"/>
            <a:ext cx="33250908" cy="2753833"/>
          </a:xfrm>
          <a:prstGeom prst="rect">
            <a:avLst/>
          </a:prstGeom>
        </p:spPr>
        <p:txBody>
          <a:bodyPr/>
          <a:lstStyle/>
          <a:p>
            <a:pPr/>
            <a:r>
              <a:t>Learning the Final LM</a:t>
            </a:r>
          </a:p>
        </p:txBody>
      </p:sp>
      <p:sp>
        <p:nvSpPr>
          <p:cNvPr id="455" name="Estimating future returns…"/>
          <p:cNvSpPr txBox="1"/>
          <p:nvPr>
            <p:ph type="body" idx="1"/>
          </p:nvPr>
        </p:nvSpPr>
        <p:spPr>
          <a:xfrm>
            <a:off x="1662552" y="6585573"/>
            <a:ext cx="33250898" cy="11428696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Estimating future returns</a:t>
            </a:r>
            <a:endParaRPr b="0"/>
          </a:p>
          <a:p>
            <a:pPr>
              <a:defRPr b="1"/>
            </a:pPr>
            <a:r>
              <a:rPr b="0"/>
              <a:t>Future rewards can be very noisy</a:t>
            </a:r>
            <a:endParaRPr b="0"/>
          </a:p>
          <a:p>
            <a:pPr>
              <a:defRPr b="1"/>
            </a:pPr>
            <a:r>
              <a:rPr b="0"/>
              <a:t>Options: simple temporal difference rewards, or full Monte-Carlo sampling:</a:t>
            </a:r>
          </a:p>
        </p:txBody>
      </p:sp>
      <p:pic>
        <p:nvPicPr>
          <p:cNvPr id="45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81418" y="9828653"/>
            <a:ext cx="17413164" cy="5794633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TD: deterministic bias"/>
          <p:cNvSpPr txBox="1"/>
          <p:nvPr/>
        </p:nvSpPr>
        <p:spPr>
          <a:xfrm>
            <a:off x="10887500" y="16297418"/>
            <a:ext cx="6635954" cy="101471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37159" tIns="137159" rIns="137159" bIns="137159">
            <a:spAutoFit/>
          </a:bodyPr>
          <a:lstStyle>
            <a:lvl1pPr algn="ctr"/>
          </a:lstStyle>
          <a:p>
            <a:pPr/>
            <a:r>
              <a:t>TD: deterministic bias</a:t>
            </a:r>
          </a:p>
        </p:txBody>
      </p:sp>
      <p:sp>
        <p:nvSpPr>
          <p:cNvPr id="458" name="MC: high variance"/>
          <p:cNvSpPr txBox="1"/>
          <p:nvPr/>
        </p:nvSpPr>
        <p:spPr>
          <a:xfrm>
            <a:off x="20213129" y="16297418"/>
            <a:ext cx="5609238" cy="101471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37159" tIns="137159" rIns="137159" bIns="137159">
            <a:spAutoFit/>
          </a:bodyPr>
          <a:lstStyle>
            <a:lvl1pPr algn="ctr"/>
          </a:lstStyle>
          <a:p>
            <a:pPr/>
            <a:r>
              <a:t>MC: high variance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Learning the Final LM"/>
          <p:cNvSpPr txBox="1"/>
          <p:nvPr>
            <p:ph type="title"/>
          </p:nvPr>
        </p:nvSpPr>
        <p:spPr>
          <a:xfrm>
            <a:off x="1235831" y="1873763"/>
            <a:ext cx="33250908" cy="2753833"/>
          </a:xfrm>
          <a:prstGeom prst="rect">
            <a:avLst/>
          </a:prstGeom>
        </p:spPr>
        <p:txBody>
          <a:bodyPr/>
          <a:lstStyle/>
          <a:p>
            <a:pPr/>
            <a:r>
              <a:t>Learning the Final LM</a:t>
            </a:r>
          </a:p>
        </p:txBody>
      </p:sp>
      <p:sp>
        <p:nvSpPr>
          <p:cNvPr id="461" name="Language-generation example:…"/>
          <p:cNvSpPr txBox="1"/>
          <p:nvPr>
            <p:ph type="body" idx="1"/>
          </p:nvPr>
        </p:nvSpPr>
        <p:spPr>
          <a:xfrm>
            <a:off x="1662552" y="6585573"/>
            <a:ext cx="33250898" cy="11428696"/>
          </a:xfrm>
          <a:prstGeom prst="rect">
            <a:avLst/>
          </a:prstGeom>
        </p:spPr>
        <p:txBody>
          <a:bodyPr/>
          <a:lstStyle/>
          <a:p>
            <a:pPr/>
            <a:r>
              <a:t>Language-generation example:</a:t>
            </a:r>
          </a:p>
          <a:p>
            <a:pPr lvl="1" marL="1975490" indent="-1358150">
              <a:buChar char="•"/>
            </a:pPr>
            <a:r>
              <a:t>My hovercraft is full of ____ (surprises, life, energy, eels)</a:t>
            </a:r>
          </a:p>
          <a:p>
            <a:pPr>
              <a:defRPr b="1"/>
            </a:pPr>
            <a:r>
              <a:t>Generalized Advantage Estimation</a:t>
            </a:r>
            <a:endParaRPr b="0"/>
          </a:p>
          <a:p>
            <a:pPr>
              <a:defRPr b="1"/>
            </a:pPr>
            <a:r>
              <a:rPr b="0"/>
              <a:t>Balances bias and variance by estimating future rewards using the value function</a:t>
            </a: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r>
              <a:rPr b="0"/>
              <a:t>GAE smoothly interpolates between high bias and high variance estimators</a:t>
            </a:r>
          </a:p>
        </p:txBody>
      </p:sp>
      <p:pic>
        <p:nvPicPr>
          <p:cNvPr id="46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67602" y="10983546"/>
            <a:ext cx="15640796" cy="3564647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Temporal difference rewards"/>
          <p:cNvSpPr txBox="1"/>
          <p:nvPr/>
        </p:nvSpPr>
        <p:spPr>
          <a:xfrm>
            <a:off x="26805236" y="11098488"/>
            <a:ext cx="8607158" cy="101471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37159" tIns="137159" rIns="137159" bIns="137159">
            <a:spAutoFit/>
          </a:bodyPr>
          <a:lstStyle/>
          <a:p>
            <a:pPr/>
            <a:r>
              <a:t>Temporal difference rewards</a:t>
            </a:r>
          </a:p>
        </p:txBody>
      </p:sp>
      <p:sp>
        <p:nvSpPr>
          <p:cNvPr id="464" name="Average expected rewards"/>
          <p:cNvSpPr txBox="1"/>
          <p:nvPr/>
        </p:nvSpPr>
        <p:spPr>
          <a:xfrm>
            <a:off x="26805236" y="13121568"/>
            <a:ext cx="8130883" cy="101471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37159" tIns="137159" rIns="137159" bIns="137159">
            <a:spAutoFit/>
          </a:bodyPr>
          <a:lstStyle/>
          <a:p>
            <a:pPr/>
            <a:r>
              <a:t>Average expected rewards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Learning the Final LM"/>
          <p:cNvSpPr txBox="1"/>
          <p:nvPr>
            <p:ph type="title"/>
          </p:nvPr>
        </p:nvSpPr>
        <p:spPr>
          <a:xfrm>
            <a:off x="1235831" y="1873763"/>
            <a:ext cx="33250908" cy="2753833"/>
          </a:xfrm>
          <a:prstGeom prst="rect">
            <a:avLst/>
          </a:prstGeom>
        </p:spPr>
        <p:txBody>
          <a:bodyPr/>
          <a:lstStyle/>
          <a:p>
            <a:pPr/>
            <a:r>
              <a:t>Learning the Final LM</a:t>
            </a:r>
          </a:p>
        </p:txBody>
      </p:sp>
      <p:sp>
        <p:nvSpPr>
          <p:cNvPr id="467" name="Double-click to edit"/>
          <p:cNvSpPr txBox="1"/>
          <p:nvPr>
            <p:ph type="body" idx="1"/>
          </p:nvPr>
        </p:nvSpPr>
        <p:spPr>
          <a:xfrm>
            <a:off x="1662552" y="6585573"/>
            <a:ext cx="32397468" cy="11428696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</a:p>
        </p:txBody>
      </p:sp>
      <p:pic>
        <p:nvPicPr>
          <p:cNvPr id="46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32860" y="4796491"/>
            <a:ext cx="21510280" cy="12545918"/>
          </a:xfrm>
          <a:prstGeom prst="rect">
            <a:avLst/>
          </a:prstGeom>
          <a:ln w="12700">
            <a:miter lim="400000"/>
          </a:ln>
        </p:spPr>
      </p:pic>
      <p:sp>
        <p:nvSpPr>
          <p:cNvPr id="469" name="RLHF provides gains over pretraining and fine-tuning"/>
          <p:cNvSpPr txBox="1"/>
          <p:nvPr/>
        </p:nvSpPr>
        <p:spPr>
          <a:xfrm>
            <a:off x="9760505" y="17511303"/>
            <a:ext cx="17054990" cy="101471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37159" tIns="137159" rIns="137159" bIns="137159">
            <a:spAutoFit/>
          </a:bodyPr>
          <a:lstStyle>
            <a:lvl1pPr algn="ctr">
              <a:defRPr b="1"/>
            </a:lvl1pPr>
          </a:lstStyle>
          <a:p>
            <a:pPr/>
            <a:r>
              <a:t>RLHF provides gains over pretraining and fine-tuning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Learning the Reward Model"/>
          <p:cNvSpPr txBox="1"/>
          <p:nvPr>
            <p:ph type="title"/>
          </p:nvPr>
        </p:nvSpPr>
        <p:spPr>
          <a:xfrm>
            <a:off x="1235831" y="1873763"/>
            <a:ext cx="33250908" cy="2753833"/>
          </a:xfrm>
          <a:prstGeom prst="rect">
            <a:avLst/>
          </a:prstGeom>
        </p:spPr>
        <p:txBody>
          <a:bodyPr/>
          <a:lstStyle/>
          <a:p>
            <a:pPr/>
            <a:r>
              <a:t>Learning the Reward Model</a:t>
            </a:r>
          </a:p>
        </p:txBody>
      </p:sp>
      <p:sp>
        <p:nvSpPr>
          <p:cNvPr id="472" name="RLHF is computationally expensive and  tricky:…"/>
          <p:cNvSpPr txBox="1"/>
          <p:nvPr>
            <p:ph type="body" idx="1"/>
          </p:nvPr>
        </p:nvSpPr>
        <p:spPr>
          <a:xfrm>
            <a:off x="1662552" y="6585573"/>
            <a:ext cx="32397468" cy="11428696"/>
          </a:xfrm>
          <a:prstGeom prst="rect">
            <a:avLst/>
          </a:prstGeom>
        </p:spPr>
        <p:txBody>
          <a:bodyPr/>
          <a:lstStyle/>
          <a:p>
            <a:pPr/>
            <a:r>
              <a:t>RLHF is computationally expensive and </a:t>
            </a:r>
            <a:br/>
            <a:r>
              <a:t>tricky:</a:t>
            </a:r>
          </a:p>
          <a:p>
            <a:pPr lvl="1" marL="1975490" indent="-1358150">
              <a:buChar char="•"/>
            </a:pPr>
            <a:r>
              <a:t>Must fit a value function</a:t>
            </a:r>
          </a:p>
          <a:p>
            <a:pPr lvl="1" marL="1975490" indent="-1358150">
              <a:buChar char="•"/>
            </a:pPr>
            <a:r>
              <a:t>Online sampling is slow</a:t>
            </a:r>
          </a:p>
          <a:p>
            <a:pPr lvl="1" marL="1975490" indent="-1358150">
              <a:buChar char="•"/>
            </a:pPr>
            <a:r>
              <a:t>Performance is sensitive to </a:t>
            </a:r>
            <a:br/>
            <a:r>
              <a:t>hyperparameters</a:t>
            </a:r>
          </a:p>
        </p:txBody>
      </p:sp>
      <p:pic>
        <p:nvPicPr>
          <p:cNvPr id="47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07546" y="5835055"/>
            <a:ext cx="20847521" cy="129805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Learning the Reward Model"/>
          <p:cNvSpPr txBox="1"/>
          <p:nvPr>
            <p:ph type="title"/>
          </p:nvPr>
        </p:nvSpPr>
        <p:spPr>
          <a:xfrm>
            <a:off x="1235831" y="1873763"/>
            <a:ext cx="33250908" cy="2753833"/>
          </a:xfrm>
          <a:prstGeom prst="rect">
            <a:avLst/>
          </a:prstGeom>
        </p:spPr>
        <p:txBody>
          <a:bodyPr/>
          <a:lstStyle/>
          <a:p>
            <a:pPr/>
            <a:r>
              <a:t>Learning the Reward Model</a:t>
            </a:r>
          </a:p>
        </p:txBody>
      </p:sp>
      <p:sp>
        <p:nvSpPr>
          <p:cNvPr id="476" name="RLHF can be ethically dubious…"/>
          <p:cNvSpPr txBox="1"/>
          <p:nvPr>
            <p:ph type="body" idx="1"/>
          </p:nvPr>
        </p:nvSpPr>
        <p:spPr>
          <a:xfrm>
            <a:off x="1662552" y="6585573"/>
            <a:ext cx="32397468" cy="11428696"/>
          </a:xfrm>
          <a:prstGeom prst="rect">
            <a:avLst/>
          </a:prstGeom>
        </p:spPr>
        <p:txBody>
          <a:bodyPr/>
          <a:lstStyle/>
          <a:p>
            <a:pPr/>
            <a:r>
              <a:t>RLHF can be ethically dubious</a:t>
            </a:r>
          </a:p>
          <a:p>
            <a:pPr/>
            <a:r>
              <a:t>Humans have to view </a:t>
            </a:r>
            <a14:m>
              <m:oMath>
                <m:sSubSup>
                  <m:e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p</m:t>
                    </m:r>
                  </m:e>
                  <m:sub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θ</m:t>
                    </m:r>
                  </m:sub>
                  <m:sup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L</m:t>
                    </m:r>
                  </m:sup>
                </m:sSubSup>
              </m:oMath>
            </a14:m>
            <a:r>
              <a:t> </a:t>
            </a:r>
            <a:br/>
            <a:r>
              <a:t>completions to gather the rewards</a:t>
            </a:r>
          </a:p>
          <a:p>
            <a:pPr/>
            <a14:m>
              <m:oMath>
                <m:sSubSup>
                  <m:e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p</m:t>
                    </m:r>
                  </m:e>
                  <m:sub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θ</m:t>
                    </m:r>
                  </m:sub>
                  <m:sup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xmlns:a="http://schemas.openxmlformats.org/drawingml/2006/main" sz="5300" i="1">
                        <a:solidFill>
                          <a:srgbClr val="59595B"/>
                        </a:solidFill>
                        <a:latin typeface="Cambria Math" panose="02040503050406030204" pitchFamily="18" charset="0"/>
                      </a:rPr>
                      <m:t>L</m:t>
                    </m:r>
                  </m:sup>
                </m:sSubSup>
              </m:oMath>
            </a14:m>
            <a:r>
              <a:t> might be very bad at its job</a:t>
            </a:r>
          </a:p>
          <a:p>
            <a:pPr/>
            <a:r>
              <a:t>Someone has to say so, regardless</a:t>
            </a:r>
            <a:br/>
            <a:r>
              <a:t>of content</a:t>
            </a:r>
          </a:p>
          <a:p>
            <a:pPr/>
            <a:r>
              <a:t>LLMs is People</a:t>
            </a:r>
          </a:p>
        </p:txBody>
      </p:sp>
      <p:grpSp>
        <p:nvGrpSpPr>
          <p:cNvPr id="479" name="Group"/>
          <p:cNvGrpSpPr/>
          <p:nvPr/>
        </p:nvGrpSpPr>
        <p:grpSpPr>
          <a:xfrm>
            <a:off x="11543035" y="5765254"/>
            <a:ext cx="12636501" cy="12249219"/>
            <a:chOff x="0" y="0"/>
            <a:chExt cx="12636500" cy="12249218"/>
          </a:xfrm>
        </p:grpSpPr>
        <p:pic>
          <p:nvPicPr>
            <p:cNvPr id="477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636500" cy="2997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8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20221" y="2902018"/>
              <a:ext cx="10439401" cy="9347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7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Introduction"/>
          <p:cNvSpPr txBox="1"/>
          <p:nvPr>
            <p:ph type="title"/>
          </p:nvPr>
        </p:nvSpPr>
        <p:spPr>
          <a:xfrm>
            <a:off x="1235831" y="1873763"/>
            <a:ext cx="33250908" cy="2753833"/>
          </a:xfrm>
          <a:prstGeom prst="rect">
            <a:avLst/>
          </a:prstGeom>
        </p:spPr>
        <p:txBody>
          <a:bodyPr/>
          <a:lstStyle/>
          <a:p>
            <a:pPr/>
            <a:r>
              <a:t>Introduction</a:t>
            </a:r>
          </a:p>
        </p:txBody>
      </p:sp>
      <p:sp>
        <p:nvSpPr>
          <p:cNvPr id="296" name="What language models do:"/>
          <p:cNvSpPr txBox="1"/>
          <p:nvPr>
            <p:ph type="body" sz="half" idx="1"/>
          </p:nvPr>
        </p:nvSpPr>
        <p:spPr>
          <a:xfrm>
            <a:off x="1662552" y="6585573"/>
            <a:ext cx="16510123" cy="11428696"/>
          </a:xfrm>
          <a:prstGeom prst="rect">
            <a:avLst/>
          </a:prstGeom>
        </p:spPr>
        <p:txBody>
          <a:bodyPr/>
          <a:lstStyle/>
          <a:p>
            <a:pPr/>
            <a:r>
              <a:t>What language models do:</a:t>
            </a:r>
          </a:p>
        </p:txBody>
      </p:sp>
      <p:sp>
        <p:nvSpPr>
          <p:cNvPr id="297" name="What people want them to do:"/>
          <p:cNvSpPr txBox="1"/>
          <p:nvPr/>
        </p:nvSpPr>
        <p:spPr>
          <a:xfrm>
            <a:off x="17646198" y="6585573"/>
            <a:ext cx="16510124" cy="114286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4319" tIns="274319" rIns="274319" bIns="274319">
            <a:normAutofit fontScale="100000" lnSpcReduction="0"/>
          </a:bodyPr>
          <a:lstStyle>
            <a:lvl1pPr marL="1358150" indent="-1358150" defTabSz="1852016">
              <a:lnSpc>
                <a:spcPct val="120000"/>
              </a:lnSpc>
              <a:spcBef>
                <a:spcPts val="1500"/>
              </a:spcBef>
              <a:buSzPct val="100000"/>
              <a:buFont typeface="Arial"/>
              <a:buChar char="•"/>
              <a:defRPr sz="4400"/>
            </a:lvl1pPr>
          </a:lstStyle>
          <a:p>
            <a:pPr/>
            <a:r>
              <a:t>What people want them to do:</a:t>
            </a:r>
          </a:p>
        </p:txBody>
      </p:sp>
      <p:pic>
        <p:nvPicPr>
          <p:cNvPr id="29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5527"/>
          <a:stretch>
            <a:fillRect/>
          </a:stretch>
        </p:blipFill>
        <p:spPr>
          <a:xfrm>
            <a:off x="19480288" y="8630794"/>
            <a:ext cx="12841944" cy="69326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96572" y="8887808"/>
            <a:ext cx="12842082" cy="6367026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Predict the next word"/>
          <p:cNvSpPr txBox="1"/>
          <p:nvPr/>
        </p:nvSpPr>
        <p:spPr>
          <a:xfrm>
            <a:off x="6672351" y="15575813"/>
            <a:ext cx="6490525" cy="101471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37159" tIns="137159" rIns="137159" bIns="137159">
            <a:spAutoFit/>
          </a:bodyPr>
          <a:lstStyle/>
          <a:p>
            <a:pPr/>
            <a:r>
              <a:t>Predict the next word</a:t>
            </a:r>
          </a:p>
        </p:txBody>
      </p:sp>
      <p:sp>
        <p:nvSpPr>
          <p:cNvPr id="301" name="Follow user instructions"/>
          <p:cNvSpPr txBox="1"/>
          <p:nvPr/>
        </p:nvSpPr>
        <p:spPr>
          <a:xfrm>
            <a:off x="22307740" y="15575813"/>
            <a:ext cx="7187040" cy="101471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37159" tIns="137159" rIns="137159" bIns="137159">
            <a:spAutoFit/>
          </a:bodyPr>
          <a:lstStyle/>
          <a:p>
            <a:pPr/>
            <a:r>
              <a:t>Follow user instructions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Questions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Questions?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Fine-Tuning"/>
          <p:cNvSpPr txBox="1"/>
          <p:nvPr>
            <p:ph type="title"/>
          </p:nvPr>
        </p:nvSpPr>
        <p:spPr>
          <a:xfrm>
            <a:off x="1235831" y="1873763"/>
            <a:ext cx="33250908" cy="2753833"/>
          </a:xfrm>
          <a:prstGeom prst="rect">
            <a:avLst/>
          </a:prstGeom>
        </p:spPr>
        <p:txBody>
          <a:bodyPr/>
          <a:lstStyle/>
          <a:p>
            <a:pPr/>
            <a:r>
              <a:t>Fine-Tuning</a:t>
            </a:r>
          </a:p>
        </p:txBody>
      </p:sp>
      <p:sp>
        <p:nvSpPr>
          <p:cNvPr id="304" name="LLM"/>
          <p:cNvSpPr/>
          <p:nvPr/>
        </p:nvSpPr>
        <p:spPr>
          <a:xfrm>
            <a:off x="16344009" y="4915622"/>
            <a:ext cx="3887982" cy="3887982"/>
          </a:xfrm>
          <a:prstGeom prst="rect">
            <a:avLst/>
          </a:prstGeom>
          <a:solidFill>
            <a:srgbClr val="FFFFFF"/>
          </a:solidFill>
          <a:ln w="762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37159" tIns="137159" rIns="137159" bIns="137159" anchor="ctr"/>
          <a:lstStyle>
            <a:lvl1pPr algn="ctr"/>
          </a:lstStyle>
          <a:p>
            <a:pPr/>
            <a:r>
              <a:t>LLM</a:t>
            </a:r>
          </a:p>
        </p:txBody>
      </p:sp>
      <p:sp>
        <p:nvSpPr>
          <p:cNvPr id="305" name="NL Input"/>
          <p:cNvSpPr/>
          <p:nvPr/>
        </p:nvSpPr>
        <p:spPr>
          <a:xfrm>
            <a:off x="9161926" y="5868978"/>
            <a:ext cx="3887982" cy="1981270"/>
          </a:xfrm>
          <a:prstGeom prst="rect">
            <a:avLst/>
          </a:prstGeom>
          <a:solidFill>
            <a:srgbClr val="FFFFFF"/>
          </a:solidFill>
          <a:ln w="762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37159" tIns="137159" rIns="137159" bIns="137159" anchor="ctr"/>
          <a:lstStyle>
            <a:lvl1pPr algn="ctr"/>
          </a:lstStyle>
          <a:p>
            <a:pPr/>
            <a:r>
              <a:t>NL Input</a:t>
            </a:r>
          </a:p>
        </p:txBody>
      </p:sp>
      <p:sp>
        <p:nvSpPr>
          <p:cNvPr id="306" name="NL Output"/>
          <p:cNvSpPr/>
          <p:nvPr/>
        </p:nvSpPr>
        <p:spPr>
          <a:xfrm>
            <a:off x="23526092" y="5868978"/>
            <a:ext cx="3887982" cy="1981270"/>
          </a:xfrm>
          <a:prstGeom prst="rect">
            <a:avLst/>
          </a:prstGeom>
          <a:solidFill>
            <a:srgbClr val="FFFFFF"/>
          </a:solidFill>
          <a:ln w="762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37159" tIns="137159" rIns="137159" bIns="137159" anchor="ctr"/>
          <a:lstStyle>
            <a:lvl1pPr algn="ctr"/>
          </a:lstStyle>
          <a:p>
            <a:pPr/>
            <a:r>
              <a:t>NL Output</a:t>
            </a:r>
          </a:p>
        </p:txBody>
      </p:sp>
      <p:cxnSp>
        <p:nvCxnSpPr>
          <p:cNvPr id="307" name="Connection Line"/>
          <p:cNvCxnSpPr>
            <a:stCxn id="305" idx="0"/>
            <a:endCxn id="304" idx="0"/>
          </p:cNvCxnSpPr>
          <p:nvPr/>
        </p:nvCxnSpPr>
        <p:spPr>
          <a:xfrm>
            <a:off x="11105917" y="6859612"/>
            <a:ext cx="7182084" cy="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</p:cxnSp>
      <p:cxnSp>
        <p:nvCxnSpPr>
          <p:cNvPr id="308" name="Connection Line"/>
          <p:cNvCxnSpPr>
            <a:stCxn id="304" idx="0"/>
            <a:endCxn id="306" idx="0"/>
          </p:cNvCxnSpPr>
          <p:nvPr/>
        </p:nvCxnSpPr>
        <p:spPr>
          <a:xfrm flipV="1">
            <a:off x="18288000" y="6859612"/>
            <a:ext cx="7182083" cy="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</p:cxnSp>
      <p:sp>
        <p:nvSpPr>
          <p:cNvPr id="309" name="Fine-Tuning"/>
          <p:cNvSpPr/>
          <p:nvPr/>
        </p:nvSpPr>
        <p:spPr>
          <a:xfrm>
            <a:off x="16344009" y="14191628"/>
            <a:ext cx="3887983" cy="3887982"/>
          </a:xfrm>
          <a:prstGeom prst="rect">
            <a:avLst/>
          </a:prstGeom>
          <a:solidFill>
            <a:srgbClr val="FFFFFF"/>
          </a:solidFill>
          <a:ln w="762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37159" tIns="137159" rIns="137159" bIns="137159" anchor="ctr"/>
          <a:lstStyle>
            <a:lvl1pPr algn="ctr"/>
          </a:lstStyle>
          <a:p>
            <a:pPr/>
            <a:r>
              <a:t>Fine-Tuning</a:t>
            </a:r>
          </a:p>
        </p:txBody>
      </p:sp>
      <p:sp>
        <p:nvSpPr>
          <p:cNvPr id="310" name="LLM"/>
          <p:cNvSpPr/>
          <p:nvPr/>
        </p:nvSpPr>
        <p:spPr>
          <a:xfrm>
            <a:off x="9161926" y="14191628"/>
            <a:ext cx="3887982" cy="3887982"/>
          </a:xfrm>
          <a:prstGeom prst="rect">
            <a:avLst/>
          </a:prstGeom>
          <a:solidFill>
            <a:srgbClr val="FFFFFF"/>
          </a:solidFill>
          <a:ln w="762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37159" tIns="137159" rIns="137159" bIns="137159" anchor="ctr"/>
          <a:lstStyle>
            <a:lvl1pPr algn="ctr"/>
          </a:lstStyle>
          <a:p>
            <a:pPr/>
            <a:r>
              <a:t>LLM</a:t>
            </a:r>
          </a:p>
        </p:txBody>
      </p:sp>
      <p:sp>
        <p:nvSpPr>
          <p:cNvPr id="311" name="Final Model"/>
          <p:cNvSpPr/>
          <p:nvPr/>
        </p:nvSpPr>
        <p:spPr>
          <a:xfrm>
            <a:off x="23526092" y="14191628"/>
            <a:ext cx="3887982" cy="3887982"/>
          </a:xfrm>
          <a:prstGeom prst="rect">
            <a:avLst/>
          </a:prstGeom>
          <a:solidFill>
            <a:srgbClr val="FFFFFF"/>
          </a:solidFill>
          <a:ln w="762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37159" tIns="137159" rIns="137159" bIns="137159" anchor="ctr"/>
          <a:lstStyle>
            <a:lvl1pPr algn="ctr"/>
          </a:lstStyle>
          <a:p>
            <a:pPr/>
            <a:r>
              <a:t>Final Model</a:t>
            </a:r>
          </a:p>
        </p:txBody>
      </p:sp>
      <p:cxnSp>
        <p:nvCxnSpPr>
          <p:cNvPr id="312" name="Connection Line"/>
          <p:cNvCxnSpPr>
            <a:stCxn id="310" idx="0"/>
            <a:endCxn id="309" idx="0"/>
          </p:cNvCxnSpPr>
          <p:nvPr/>
        </p:nvCxnSpPr>
        <p:spPr>
          <a:xfrm>
            <a:off x="11105917" y="16135618"/>
            <a:ext cx="7182084" cy="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</p:cxnSp>
      <p:cxnSp>
        <p:nvCxnSpPr>
          <p:cNvPr id="313" name="Connection Line"/>
          <p:cNvCxnSpPr>
            <a:stCxn id="309" idx="0"/>
            <a:endCxn id="311" idx="0"/>
          </p:cNvCxnSpPr>
          <p:nvPr/>
        </p:nvCxnSpPr>
        <p:spPr>
          <a:xfrm>
            <a:off x="18288000" y="16135618"/>
            <a:ext cx="7182083" cy="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</p:cxnSp>
      <p:sp>
        <p:nvSpPr>
          <p:cNvPr id="314" name="Task-specific dataset"/>
          <p:cNvSpPr/>
          <p:nvPr/>
        </p:nvSpPr>
        <p:spPr>
          <a:xfrm>
            <a:off x="16344009" y="10950419"/>
            <a:ext cx="3887982" cy="1981270"/>
          </a:xfrm>
          <a:prstGeom prst="roundRect">
            <a:avLst>
              <a:gd name="adj" fmla="val 9615"/>
            </a:avLst>
          </a:prstGeom>
          <a:solidFill>
            <a:srgbClr val="FFFFFF"/>
          </a:solidFill>
          <a:ln w="762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37159" tIns="137159" rIns="137159" bIns="137159" anchor="ctr"/>
          <a:lstStyle>
            <a:lvl1pPr>
              <a:defRPr sz="4000"/>
            </a:lvl1pPr>
          </a:lstStyle>
          <a:p>
            <a:pPr/>
            <a:r>
              <a:t>Task-specific dataset</a:t>
            </a:r>
          </a:p>
        </p:txBody>
      </p:sp>
      <p:cxnSp>
        <p:nvCxnSpPr>
          <p:cNvPr id="315" name="Connection Line"/>
          <p:cNvCxnSpPr>
            <a:stCxn id="314" idx="0"/>
            <a:endCxn id="309" idx="0"/>
          </p:cNvCxnSpPr>
          <p:nvPr/>
        </p:nvCxnSpPr>
        <p:spPr>
          <a:xfrm>
            <a:off x="18287999" y="11941053"/>
            <a:ext cx="2" cy="4194566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</p:cxnSp>
      <p:sp>
        <p:nvSpPr>
          <p:cNvPr id="316" name="Pre-training corpus"/>
          <p:cNvSpPr/>
          <p:nvPr/>
        </p:nvSpPr>
        <p:spPr>
          <a:xfrm>
            <a:off x="9161926" y="10628244"/>
            <a:ext cx="3887982" cy="1981270"/>
          </a:xfrm>
          <a:prstGeom prst="roundRect">
            <a:avLst>
              <a:gd name="adj" fmla="val 9615"/>
            </a:avLst>
          </a:prstGeom>
          <a:solidFill>
            <a:srgbClr val="FFFFFF"/>
          </a:solidFill>
          <a:ln w="762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37159" tIns="137159" rIns="137159" bIns="137159" anchor="ctr"/>
          <a:lstStyle>
            <a:lvl1pPr>
              <a:defRPr sz="4000"/>
            </a:lvl1pPr>
          </a:lstStyle>
          <a:p>
            <a:pPr/>
            <a:r>
              <a:t>Pre-training corpus</a:t>
            </a:r>
          </a:p>
        </p:txBody>
      </p:sp>
      <p:cxnSp>
        <p:nvCxnSpPr>
          <p:cNvPr id="317" name="Connection Line"/>
          <p:cNvCxnSpPr>
            <a:stCxn id="316" idx="0"/>
            <a:endCxn id="310" idx="0"/>
          </p:cNvCxnSpPr>
          <p:nvPr/>
        </p:nvCxnSpPr>
        <p:spPr>
          <a:xfrm flipH="1">
            <a:off x="11105917" y="11618879"/>
            <a:ext cx="1" cy="451674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</p:cxn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Instruction Tun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Instruction Tuning</a:t>
            </a:r>
          </a:p>
        </p:txBody>
      </p:sp>
      <p:sp>
        <p:nvSpPr>
          <p:cNvPr id="320" name="Section subhead goes her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Instruction Tuning"/>
          <p:cNvSpPr txBox="1"/>
          <p:nvPr>
            <p:ph type="title"/>
          </p:nvPr>
        </p:nvSpPr>
        <p:spPr>
          <a:xfrm>
            <a:off x="1235831" y="1873763"/>
            <a:ext cx="33250908" cy="2753833"/>
          </a:xfrm>
          <a:prstGeom prst="rect">
            <a:avLst/>
          </a:prstGeom>
        </p:spPr>
        <p:txBody>
          <a:bodyPr/>
          <a:lstStyle/>
          <a:p>
            <a:pPr/>
            <a:r>
              <a:t>Instruction Tuning</a:t>
            </a:r>
          </a:p>
        </p:txBody>
      </p:sp>
      <p:sp>
        <p:nvSpPr>
          <p:cNvPr id="323" name="Instruction tuning:…"/>
          <p:cNvSpPr txBox="1"/>
          <p:nvPr>
            <p:ph type="body" idx="1"/>
          </p:nvPr>
        </p:nvSpPr>
        <p:spPr>
          <a:xfrm>
            <a:off x="1662552" y="6585573"/>
            <a:ext cx="32397468" cy="11428696"/>
          </a:xfrm>
          <a:prstGeom prst="rect">
            <a:avLst/>
          </a:prstGeom>
        </p:spPr>
        <p:txBody>
          <a:bodyPr/>
          <a:lstStyle/>
          <a:p>
            <a:pPr/>
            <a:r>
              <a:t>Instruction tuning:</a:t>
            </a:r>
          </a:p>
          <a:p>
            <a:pPr lvl="1" marL="1975490" indent="-1358150">
              <a:buChar char="•"/>
            </a:pPr>
            <a:r>
              <a:t>Train LLMs using (INSTRUCTION, OUTPUT) pairs</a:t>
            </a:r>
          </a:p>
          <a:p>
            <a:pPr lvl="1" marL="1975490" indent="-1358150">
              <a:buChar char="•"/>
            </a:pPr>
            <a:r>
              <a:t>INSTRUCTION denotes human input</a:t>
            </a:r>
          </a:p>
          <a:p>
            <a:pPr lvl="1" marL="1975490" indent="-1358150">
              <a:buChar char="•"/>
            </a:pPr>
            <a:r>
              <a:t>OUTPUT denotes desired output following INSTRUCTION</a:t>
            </a:r>
          </a:p>
          <a:p>
            <a:pPr/>
            <a:r>
              <a:t>Benefits:</a:t>
            </a:r>
          </a:p>
          <a:p>
            <a:pPr lvl="1" marL="1975490" indent="-1358150">
              <a:buChar char="•"/>
            </a:pPr>
            <a:r>
              <a:t>Bridges gap between LLM’s next word prediction objective and user’s (implicit) instruction-following objective</a:t>
            </a:r>
          </a:p>
          <a:p>
            <a:pPr lvl="1" marL="1975490" indent="-1358150">
              <a:buChar char="•"/>
            </a:pPr>
            <a:r>
              <a:t>Provides more controllable and predictable model outputs</a:t>
            </a:r>
          </a:p>
          <a:p>
            <a:pPr lvl="1" marL="1975490" indent="-1358150">
              <a:buChar char="•"/>
            </a:pPr>
            <a:r>
              <a:t>Computationally efficient* and can help domain generalization without architecture changes or extensive retraining</a:t>
            </a:r>
          </a:p>
        </p:txBody>
      </p:sp>
      <p:sp>
        <p:nvSpPr>
          <p:cNvPr id="324" name="Now that the LLM can “speak English” how do I get it to say what I want?"/>
          <p:cNvSpPr txBox="1"/>
          <p:nvPr/>
        </p:nvSpPr>
        <p:spPr>
          <a:xfrm>
            <a:off x="6660043" y="15636219"/>
            <a:ext cx="23255913" cy="101471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37159" tIns="137159" rIns="137159" bIns="137159">
            <a:spAutoFit/>
          </a:bodyPr>
          <a:lstStyle>
            <a:lvl1pPr algn="ctr">
              <a:defRPr b="1"/>
            </a:lvl1pPr>
          </a:lstStyle>
          <a:p>
            <a:pPr/>
            <a:r>
              <a:t>Now that the LLM can “speak English” how do I get it to say what I want?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Instruction Tuning"/>
          <p:cNvSpPr txBox="1"/>
          <p:nvPr>
            <p:ph type="title"/>
          </p:nvPr>
        </p:nvSpPr>
        <p:spPr>
          <a:xfrm>
            <a:off x="1235831" y="1873763"/>
            <a:ext cx="33250908" cy="2753833"/>
          </a:xfrm>
          <a:prstGeom prst="rect">
            <a:avLst/>
          </a:prstGeom>
        </p:spPr>
        <p:txBody>
          <a:bodyPr/>
          <a:lstStyle/>
          <a:p>
            <a:pPr/>
            <a:r>
              <a:t>Instruction Tuning</a:t>
            </a:r>
          </a:p>
        </p:txBody>
      </p:sp>
      <p:sp>
        <p:nvSpPr>
          <p:cNvPr id="327" name="Content mostly taken from Instruction Tuning for Large Language Models: A Survey (Zhang et al., 2023)"/>
          <p:cNvSpPr txBox="1"/>
          <p:nvPr>
            <p:ph type="body" idx="1"/>
          </p:nvPr>
        </p:nvSpPr>
        <p:spPr>
          <a:xfrm>
            <a:off x="1662552" y="6585573"/>
            <a:ext cx="32397468" cy="11428696"/>
          </a:xfrm>
          <a:prstGeom prst="rect">
            <a:avLst/>
          </a:prstGeom>
        </p:spPr>
        <p:txBody>
          <a:bodyPr/>
          <a:lstStyle/>
          <a:p>
            <a:pPr/>
            <a:r>
              <a:t>Content mostly taken from </a:t>
            </a:r>
            <a:r>
              <a:rPr i="1"/>
              <a:t>Instruction Tuning for Large Language Models: A Survey</a:t>
            </a:r>
            <a:r>
              <a:t> (Zhang et al., 2023)</a:t>
            </a:r>
          </a:p>
        </p:txBody>
      </p:sp>
      <p:pic>
        <p:nvPicPr>
          <p:cNvPr id="32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88433" y="7820672"/>
            <a:ext cx="26599134" cy="89584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Instruction Tuning"/>
          <p:cNvSpPr txBox="1"/>
          <p:nvPr>
            <p:ph type="title"/>
          </p:nvPr>
        </p:nvSpPr>
        <p:spPr>
          <a:xfrm>
            <a:off x="1235831" y="1873763"/>
            <a:ext cx="33250908" cy="2753833"/>
          </a:xfrm>
          <a:prstGeom prst="rect">
            <a:avLst/>
          </a:prstGeom>
        </p:spPr>
        <p:txBody>
          <a:bodyPr/>
          <a:lstStyle/>
          <a:p>
            <a:pPr/>
            <a:r>
              <a:t>Instruction Tuning</a:t>
            </a:r>
          </a:p>
        </p:txBody>
      </p:sp>
      <p:sp>
        <p:nvSpPr>
          <p:cNvPr id="331" name="Getting the instruction data…"/>
          <p:cNvSpPr txBox="1"/>
          <p:nvPr>
            <p:ph type="body" idx="1"/>
          </p:nvPr>
        </p:nvSpPr>
        <p:spPr>
          <a:xfrm>
            <a:off x="1662552" y="6585573"/>
            <a:ext cx="32397468" cy="11428696"/>
          </a:xfrm>
          <a:prstGeom prst="rect">
            <a:avLst/>
          </a:prstGeom>
        </p:spPr>
        <p:txBody>
          <a:bodyPr/>
          <a:lstStyle>
            <a:lvl2pPr marL="1975490" indent="-1358150">
              <a:buChar char="•"/>
            </a:lvl2pPr>
          </a:lstStyle>
          <a:p>
            <a:pPr/>
            <a:r>
              <a:t>Getting the instruction data</a:t>
            </a:r>
          </a:p>
          <a:p>
            <a:pPr lvl="1"/>
            <a:r>
              <a:t>Annotated NL datasets: collect (INSTRUCTION, OUTPUT) pairs through transformations on text-label pairs in existing corpora</a:t>
            </a:r>
          </a:p>
        </p:txBody>
      </p:sp>
      <p:pic>
        <p:nvPicPr>
          <p:cNvPr id="33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02426" y="9371348"/>
            <a:ext cx="9892841" cy="9750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304598" y="9371348"/>
            <a:ext cx="15268976" cy="97500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1_Office Theme">
  <a:themeElements>
    <a:clrScheme name="1_Office Theme">
      <a:dk1>
        <a:srgbClr val="59595B"/>
      </a:dk1>
      <a:lt1>
        <a:srgbClr val="1E4D2B"/>
      </a:lt1>
      <a:dk2>
        <a:srgbClr val="A7A7A7"/>
      </a:dk2>
      <a:lt2>
        <a:srgbClr val="535353"/>
      </a:lt2>
      <a:accent1>
        <a:srgbClr val="D9782C"/>
      </a:accent1>
      <a:accent2>
        <a:srgbClr val="C9D845"/>
      </a:accent2>
      <a:accent3>
        <a:srgbClr val="CC5430"/>
      </a:accent3>
      <a:accent4>
        <a:srgbClr val="105456"/>
      </a:accent4>
      <a:accent5>
        <a:srgbClr val="12A3B6"/>
      </a:accent5>
      <a:accent6>
        <a:srgbClr val="ECC530"/>
      </a:accent6>
      <a:hlink>
        <a:srgbClr val="0000FF"/>
      </a:hlink>
      <a:folHlink>
        <a:srgbClr val="FF00FF"/>
      </a:folHlink>
    </a:clrScheme>
    <a:fontScheme name="1_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762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37159" tIns="137159" rIns="137159" bIns="137159" numCol="1" spcCol="38100" rtlCol="0" anchor="ctr" upright="0">
        <a:spAutoFit/>
      </a:bodyPr>
      <a:lstStyle>
        <a:defPPr marL="0" marR="0" indent="0" algn="l" defTabSz="2743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200" u="none" kumimoji="0" normalizeH="0">
            <a:ln>
              <a:noFill/>
            </a:ln>
            <a:solidFill>
              <a:srgbClr val="59595B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762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37159" tIns="137159" rIns="137159" bIns="137159" numCol="1" spcCol="38100" rtlCol="0" anchor="t" upright="0">
        <a:spAutoFit/>
      </a:bodyPr>
      <a:lstStyle>
        <a:defPPr marL="0" marR="0" indent="0" algn="l" defTabSz="2743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200" u="none" kumimoji="0" normalizeH="0">
            <a:ln>
              <a:noFill/>
            </a:ln>
            <a:solidFill>
              <a:srgbClr val="59595B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1_Office Theme">
  <a:themeElements>
    <a:clrScheme name="1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D9782C"/>
      </a:accent1>
      <a:accent2>
        <a:srgbClr val="C9D845"/>
      </a:accent2>
      <a:accent3>
        <a:srgbClr val="CC5430"/>
      </a:accent3>
      <a:accent4>
        <a:srgbClr val="105456"/>
      </a:accent4>
      <a:accent5>
        <a:srgbClr val="12A3B6"/>
      </a:accent5>
      <a:accent6>
        <a:srgbClr val="ECC530"/>
      </a:accent6>
      <a:hlink>
        <a:srgbClr val="0000FF"/>
      </a:hlink>
      <a:folHlink>
        <a:srgbClr val="FF00FF"/>
      </a:folHlink>
    </a:clrScheme>
    <a:fontScheme name="1_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762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37159" tIns="137159" rIns="137159" bIns="137159" numCol="1" spcCol="38100" rtlCol="0" anchor="ctr" upright="0">
        <a:spAutoFit/>
      </a:bodyPr>
      <a:lstStyle>
        <a:defPPr marL="0" marR="0" indent="0" algn="l" defTabSz="2743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200" u="none" kumimoji="0" normalizeH="0">
            <a:ln>
              <a:noFill/>
            </a:ln>
            <a:solidFill>
              <a:srgbClr val="59595B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762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37159" tIns="137159" rIns="137159" bIns="137159" numCol="1" spcCol="38100" rtlCol="0" anchor="t" upright="0">
        <a:spAutoFit/>
      </a:bodyPr>
      <a:lstStyle>
        <a:defPPr marL="0" marR="0" indent="0" algn="l" defTabSz="2743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200" u="none" kumimoji="0" normalizeH="0">
            <a:ln>
              <a:noFill/>
            </a:ln>
            <a:solidFill>
              <a:srgbClr val="59595B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