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163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50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172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86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189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0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1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205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6868547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1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2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30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31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3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4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nytimes.com/2014/08/18/technology/for-big-data-scientists-hurdle-to-insights-is-janitor-work.html" TargetMode="Externa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Annotation and the MATTER Cyc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8798"/>
            </a:lvl1pPr>
          </a:lstStyle>
          <a:p>
            <a:pPr/>
            <a:r>
              <a:t>Annotation and the MATTER Cycle</a:t>
            </a:r>
          </a:p>
        </p:txBody>
      </p:sp>
      <p:sp>
        <p:nvSpPr>
          <p:cNvPr id="248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 defTabSz="839534">
              <a:spcBef>
                <a:spcPts val="600"/>
              </a:spcBef>
              <a:defRPr sz="2176"/>
            </a:pPr>
            <a:r>
              <a:t>CS 542 - Natural Language Processing</a:t>
            </a:r>
          </a:p>
          <a:p>
            <a:pPr defTabSz="839534">
              <a:spcBef>
                <a:spcPts val="600"/>
              </a:spcBef>
              <a:defRPr sz="2176"/>
            </a:pPr>
            <a:r>
              <a:t>Adapted from “Natural Language Annotation for Machine Learning,” by James Pustejovsky and Amber Stubbs</a:t>
            </a:r>
          </a:p>
          <a:p>
            <a:pPr defTabSz="839534">
              <a:spcBef>
                <a:spcPts val="600"/>
              </a:spcBef>
              <a:defRPr sz="2176"/>
            </a:pPr>
            <a:r>
              <a:t>Prof. Nikhil Krishnaswamy, Colorado State University</a:t>
            </a:r>
          </a:p>
        </p:txBody>
      </p:sp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MATTER Cyc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</a:t>
            </a:r>
          </a:p>
        </p:txBody>
      </p:sp>
      <p:sp>
        <p:nvSpPr>
          <p:cNvPr id="283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8709" y="5625393"/>
            <a:ext cx="16886582" cy="7090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87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290" name="Terms T, relations R between those terms, interpretation 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Terms T, relations R between those terms, interpretation I</a:t>
            </a:r>
          </a:p>
          <a:p>
            <a:pPr/>
            <a:r>
              <a:t>Model M can be seen as a triple &lt;T, R, I&gt;</a:t>
            </a:r>
          </a:p>
          <a:p>
            <a:pPr/>
            <a:r>
              <a:t>T = {Named_Entity, Organization, Person, Place, Time}</a:t>
            </a:r>
          </a:p>
          <a:p>
            <a:pPr/>
            <a:r>
              <a:t>R = {Named_Entity ::= Organization | Person | Place | Time}</a:t>
            </a:r>
          </a:p>
          <a:p>
            <a:pPr/>
            <a:r>
              <a:t>I = {Organization = “list of organizations in a database”, Person = “list of people in a database”, Place = “list of countries, geographic locations, etc.”, Time = “all possible dates on the calendar”}</a:t>
            </a:r>
          </a:p>
          <a:p>
            <a:pPr/>
            <a:r>
              <a:t>T, R, I do not need to be exhaustive!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293" name="[QBC Productions]Organization  Inc. of East Angli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[QBC Productions]</a:t>
            </a:r>
            <a:r>
              <a:rPr baseline="-5999"/>
              <a:t>Organization </a:t>
            </a:r>
            <a:r>
              <a:rPr baseline="-37500" sz="800"/>
              <a:t> </a:t>
            </a:r>
            <a:r>
              <a:t>Inc. of East Anglia</a:t>
            </a:r>
          </a:p>
          <a:p>
            <a:pPr/>
            <a:r>
              <a:t>[QBC Productions Inc.]</a:t>
            </a:r>
            <a:r>
              <a:rPr baseline="-5999"/>
              <a:t>Organization </a:t>
            </a:r>
            <a:r>
              <a:t>of East Anglia</a:t>
            </a:r>
          </a:p>
          <a:p>
            <a:pPr/>
            <a:r>
              <a:t>[QBC Productions Inc.</a:t>
            </a:r>
            <a:r>
              <a:rPr baseline="-5999"/>
              <a:t> </a:t>
            </a:r>
            <a:r>
              <a:t>of East Anglia]</a:t>
            </a:r>
            <a:r>
              <a:rPr baseline="-5999"/>
              <a:t>Organization</a:t>
            </a:r>
            <a:endParaRPr baseline="-5999"/>
          </a:p>
          <a:p>
            <a:pPr/>
            <a:r>
              <a:t>Each of these might look correct to an annotator, but only one actually corresponds to the correct markup in the annotation guideline</a:t>
            </a:r>
          </a:p>
          <a:p>
            <a:pPr/>
            <a:r>
              <a:t>Each has a different </a:t>
            </a:r>
            <a:r>
              <a:rPr i="1"/>
              <a:t>span</a:t>
            </a:r>
          </a:p>
          <a:p>
            <a:pPr/>
            <a:r>
              <a:t>Spans can be measured in words or characters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296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081" y="5122286"/>
            <a:ext cx="18961838" cy="650844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Model-Annotate-Model-Annotate or “MAMA” cycle"/>
          <p:cNvSpPr txBox="1"/>
          <p:nvPr/>
        </p:nvSpPr>
        <p:spPr>
          <a:xfrm>
            <a:off x="8284921" y="11671809"/>
            <a:ext cx="781415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Model-Annotate-Model-Annotate or “MAMA” cycle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01" name="Best practice is to have annotations done by at least two peo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Best practice is to have annotations done by at least two people</a:t>
            </a:r>
          </a:p>
          <a:p>
            <a:pPr lvl="1"/>
            <a:r>
              <a:t>More is better, of course</a:t>
            </a:r>
          </a:p>
          <a:p>
            <a:pPr/>
            <a:r>
              <a:t>This creates the </a:t>
            </a:r>
            <a:r>
              <a:rPr i="1"/>
              <a:t>gold standard</a:t>
            </a:r>
            <a:r>
              <a:t> annotated corpus</a:t>
            </a:r>
          </a:p>
          <a:p>
            <a:pPr/>
            <a:r>
              <a:t>Uses most up-to-date spec</a:t>
            </a:r>
          </a:p>
          <a:p>
            <a:pPr/>
            <a:r>
              <a:t>Everything tagged correctly according to guidelines</a:t>
            </a:r>
          </a:p>
          <a:p>
            <a:pPr/>
            <a:r>
              <a:t>Adjudicated using IAA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04" name="Split your corpus into train, dev, and te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Split your corpus into </a:t>
            </a:r>
            <a:r>
              <a:rPr i="1"/>
              <a:t>train</a:t>
            </a:r>
            <a:r>
              <a:t>, </a:t>
            </a:r>
            <a:r>
              <a:rPr i="1"/>
              <a:t>dev</a:t>
            </a:r>
            <a:r>
              <a:t>, and </a:t>
            </a:r>
            <a:r>
              <a:rPr i="1"/>
              <a:t>test</a:t>
            </a:r>
          </a:p>
          <a:p>
            <a:pPr/>
            <a:r>
              <a:t>Train should be the largest portion</a:t>
            </a:r>
          </a:p>
          <a:p>
            <a:pPr/>
            <a:r>
              <a:t>Different distributions are used for different tasks</a:t>
            </a:r>
          </a:p>
          <a:p>
            <a:pPr/>
            <a:r>
              <a:t>80/10/10 is a typical distribution</a:t>
            </a:r>
          </a:p>
          <a:p>
            <a:pPr/>
            <a:r>
              <a:t>Files distributed randomly throughout the class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07" name="Train on train, sanity check on dev, don’t touch test until the e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 on </a:t>
            </a:r>
            <a:r>
              <a:rPr i="1"/>
              <a:t>train</a:t>
            </a:r>
            <a:r>
              <a:t>, sanity check on </a:t>
            </a:r>
            <a:r>
              <a:rPr i="1"/>
              <a:t>dev</a:t>
            </a:r>
            <a:r>
              <a:t>, don’t touch </a:t>
            </a:r>
            <a:r>
              <a:rPr i="1"/>
              <a:t>test</a:t>
            </a:r>
            <a:r>
              <a:t> until the end</a:t>
            </a:r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9958" y="6112390"/>
            <a:ext cx="9204083" cy="686854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Unless you’re fully vaccinated"/>
          <p:cNvSpPr txBox="1"/>
          <p:nvPr/>
        </p:nvSpPr>
        <p:spPr>
          <a:xfrm>
            <a:off x="9882682" y="13036193"/>
            <a:ext cx="461863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Unless you’re fully vaccinated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12" name="Use dev-test (validation) set for error analy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dev-test (validation) set for error analysis</a:t>
            </a:r>
          </a:p>
          <a:p>
            <a:pPr/>
            <a:r>
              <a:t>Once sources of error are found, tune and adjust model and retrain</a:t>
            </a:r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3921" y="7482672"/>
            <a:ext cx="12796158" cy="163069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Training-Evaluation Cycle"/>
          <p:cNvSpPr txBox="1"/>
          <p:nvPr/>
        </p:nvSpPr>
        <p:spPr>
          <a:xfrm>
            <a:off x="10320402" y="9251443"/>
            <a:ext cx="403585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Training-Evaluation Cycle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17" name="Sample task: gender identific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task: gender identification</a:t>
            </a:r>
          </a:p>
          <a:p>
            <a:pPr/>
            <a:r>
              <a:t>Data: English newspaper text</a:t>
            </a:r>
          </a:p>
          <a:p>
            <a:pPr/>
            <a:r>
              <a:t>Annotation: T = {Name, Male, Female, Unisex}; R = {Name ::= Male | Female | Unisex}</a:t>
            </a:r>
          </a:p>
          <a:p>
            <a:pPr/>
            <a:r>
              <a:t>ML Model: Character N-grams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3921" y="9998151"/>
            <a:ext cx="12796158" cy="1630696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Training-Evaluation Cycle"/>
          <p:cNvSpPr txBox="1"/>
          <p:nvPr/>
        </p:nvSpPr>
        <p:spPr>
          <a:xfrm>
            <a:off x="10320402" y="11766922"/>
            <a:ext cx="403585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Training-Evaluation Cycle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What Can We Learn from “Raw” Langu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What Can We Learn from “Raw” Language?</a:t>
            </a:r>
          </a:p>
        </p:txBody>
      </p:sp>
      <p:sp>
        <p:nvSpPr>
          <p:cNvPr id="252" name="So far, we have use different techniques for tasks like classification, sequence tagging, and pars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 far, we have use different techniques for tasks like classification, sequence tagging, and parsing</a:t>
            </a:r>
          </a:p>
          <a:p>
            <a:pPr/>
            <a:r>
              <a:t>For a supervised learning approach, I have to have some notion of what the output is</a:t>
            </a:r>
          </a:p>
        </p:txBody>
      </p:sp>
      <p:pic>
        <p:nvPicPr>
          <p:cNvPr id="253" name="r21-e1530116046988.png" descr="r21-e153011604698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0" y="8444953"/>
            <a:ext cx="8890000" cy="3683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Raw language"/>
          <p:cNvSpPr txBox="1"/>
          <p:nvPr/>
        </p:nvSpPr>
        <p:spPr>
          <a:xfrm>
            <a:off x="16999179" y="9765169"/>
            <a:ext cx="231526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Raw language</a:t>
            </a:r>
          </a:p>
        </p:txBody>
      </p:sp>
      <p:sp>
        <p:nvSpPr>
          <p:cNvPr id="255" name="Annotation"/>
          <p:cNvSpPr txBox="1"/>
          <p:nvPr/>
        </p:nvSpPr>
        <p:spPr>
          <a:xfrm>
            <a:off x="9233479" y="7338321"/>
            <a:ext cx="179801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Annotation</a:t>
            </a:r>
          </a:p>
        </p:txBody>
      </p:sp>
      <p:sp>
        <p:nvSpPr>
          <p:cNvPr id="258" name="Connection Line"/>
          <p:cNvSpPr/>
          <p:nvPr/>
        </p:nvSpPr>
        <p:spPr>
          <a:xfrm>
            <a:off x="16637013" y="10025521"/>
            <a:ext cx="484621" cy="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8519" y="8654"/>
                  <a:pt x="11319" y="15854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59" name="Connection Line"/>
          <p:cNvSpPr/>
          <p:nvPr/>
        </p:nvSpPr>
        <p:spPr>
          <a:xfrm>
            <a:off x="9602108" y="7598676"/>
            <a:ext cx="1091738" cy="846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8156" y="7575"/>
                  <a:pt x="15356" y="14775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22" name="Model learns that female names end in vowels like A or 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3363" indent="-833363" defTabSz="1111148">
              <a:spcBef>
                <a:spcPts val="900"/>
              </a:spcBef>
              <a:defRPr sz="2700"/>
            </a:pPr>
            <a:r>
              <a:t>Model learns that female names end in vowels like A or E:</a:t>
            </a:r>
          </a:p>
          <a:p>
            <a:pPr lvl="1" marL="1855223" indent="-744075" defTabSz="1111148">
              <a:spcBef>
                <a:spcPts val="900"/>
              </a:spcBef>
              <a:defRPr sz="2700"/>
            </a:pPr>
            <a:r>
              <a:t>Oliver</a:t>
            </a:r>
            <a:r>
              <a:rPr baseline="-5999"/>
              <a:t>Male</a:t>
            </a:r>
            <a:r>
              <a:t>,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Emma</a:t>
            </a:r>
            <a:r>
              <a:rPr baseline="-5999">
                <a:latin typeface="Poppins Bold"/>
                <a:ea typeface="Poppins Bold"/>
                <a:cs typeface="Poppins Bold"/>
                <a:sym typeface="Poppins Bold"/>
              </a:rPr>
              <a:t>Female</a:t>
            </a:r>
            <a:r>
              <a:t>, William</a:t>
            </a:r>
            <a:r>
              <a:rPr baseline="-5999"/>
              <a:t>Male</a:t>
            </a:r>
            <a:r>
              <a:t>,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Charlotte</a:t>
            </a:r>
            <a:r>
              <a:rPr baseline="-5999">
                <a:latin typeface="Poppins Bold"/>
                <a:ea typeface="Poppins Bold"/>
                <a:cs typeface="Poppins Bold"/>
                <a:sym typeface="Poppins Bold"/>
              </a:rPr>
              <a:t>Female</a:t>
            </a:r>
            <a:r>
              <a:t>, James</a:t>
            </a:r>
            <a:r>
              <a:rPr baseline="-5999"/>
              <a:t>Male</a:t>
            </a:r>
            <a:r>
              <a:t>,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Isabelle</a:t>
            </a:r>
            <a:r>
              <a:rPr baseline="-5999">
                <a:latin typeface="Poppins Bold"/>
                <a:ea typeface="Poppins Bold"/>
                <a:cs typeface="Poppins Bold"/>
                <a:sym typeface="Poppins Bold"/>
              </a:rPr>
              <a:t>Female</a:t>
            </a:r>
            <a:r>
              <a:t>, Alex</a:t>
            </a:r>
            <a:r>
              <a:rPr baseline="-5999"/>
              <a:t>Unisex</a:t>
            </a:r>
            <a:r>
              <a:rPr sz="4230"/>
              <a:t>, Harper</a:t>
            </a:r>
            <a:r>
              <a:rPr baseline="-5999" sz="4230"/>
              <a:t>Unisex</a:t>
            </a:r>
            <a:endParaRPr baseline="-5999" sz="4230"/>
          </a:p>
          <a:p>
            <a:pPr lvl="1" marL="1855223" indent="-744075" defTabSz="1111148">
              <a:spcBef>
                <a:spcPts val="900"/>
              </a:spcBef>
              <a:defRPr sz="2700"/>
            </a:pPr>
            <a:endParaRPr baseline="-5999" sz="4230"/>
          </a:p>
          <a:p>
            <a:pPr lvl="1" marL="1855223" indent="-744075" defTabSz="1111148">
              <a:spcBef>
                <a:spcPts val="900"/>
              </a:spcBef>
              <a:defRPr sz="2700"/>
            </a:pPr>
            <a:endParaRPr baseline="-5999" sz="4230"/>
          </a:p>
          <a:p>
            <a:pPr marL="1305602" indent="-1305602" defTabSz="1111148">
              <a:spcBef>
                <a:spcPts val="900"/>
              </a:spcBef>
              <a:defRPr sz="2700"/>
            </a:pPr>
            <a:r>
              <a:rPr sz="4230"/>
              <a:t>Validation data includes Italian names, model predicts:</a:t>
            </a:r>
            <a:endParaRPr sz="4230"/>
          </a:p>
          <a:p>
            <a:pPr lvl="1" marL="2276866" indent="-1165718" defTabSz="1111148">
              <a:spcBef>
                <a:spcPts val="900"/>
              </a:spcBef>
              <a:defRPr sz="2700"/>
            </a:pPr>
            <a:r>
              <a:rPr sz="4230"/>
              <a:t>Marco</a:t>
            </a:r>
            <a:r>
              <a:rPr baseline="-5999"/>
              <a:t>Male</a:t>
            </a:r>
            <a:r>
              <a:rPr sz="4230"/>
              <a:t>, Maria</a:t>
            </a:r>
            <a:r>
              <a:rPr baseline="-5999"/>
              <a:t>Female</a:t>
            </a:r>
            <a:r>
              <a:rPr sz="4230"/>
              <a:t>, Laura</a:t>
            </a:r>
            <a:r>
              <a:rPr baseline="-5999"/>
              <a:t>Female</a:t>
            </a:r>
            <a:r>
              <a:rPr sz="4230"/>
              <a:t>, Francesco</a:t>
            </a:r>
            <a:r>
              <a:rPr baseline="-5999"/>
              <a:t>Male</a:t>
            </a:r>
            <a:r>
              <a:rPr sz="4230"/>
              <a:t>, </a:t>
            </a:r>
            <a:r>
              <a:rPr sz="423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Giuseppe</a:t>
            </a:r>
            <a:r>
              <a:rPr baseline="-599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Female</a:t>
            </a:r>
            <a:r>
              <a:rPr sz="4230"/>
              <a:t>, Giulia</a:t>
            </a:r>
            <a:r>
              <a:rPr baseline="-5999"/>
              <a:t>Female</a:t>
            </a:r>
            <a:r>
              <a:rPr sz="4230"/>
              <a:t>, </a:t>
            </a:r>
            <a:r>
              <a:rPr sz="423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Andrea</a:t>
            </a:r>
            <a:r>
              <a:rPr baseline="-599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Female</a:t>
            </a:r>
            <a:r>
              <a:rPr sz="4230"/>
              <a:t>, </a:t>
            </a:r>
            <a:r>
              <a:rPr sz="423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Simone</a:t>
            </a:r>
            <a:r>
              <a:rPr baseline="-599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Female</a:t>
            </a: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3921" y="7247879"/>
            <a:ext cx="12796158" cy="1630695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Training-Evaluation Cycle"/>
          <p:cNvSpPr txBox="1"/>
          <p:nvPr/>
        </p:nvSpPr>
        <p:spPr>
          <a:xfrm>
            <a:off x="10320402" y="8889649"/>
            <a:ext cx="403585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Training-Evaluation Cycle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27" name="MarcoMale, MariaFemale, LauraFemale, FrancescoMale, GiuseppeFemale, GiuliaFemale, AndreaFemale, SimoneFema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50669" indent="-1450669"/>
            <a:r>
              <a:rPr sz="4700"/>
              <a:t>Marco</a:t>
            </a:r>
            <a:r>
              <a:rPr baseline="-5999"/>
              <a:t>Male</a:t>
            </a:r>
            <a:r>
              <a:rPr sz="4700"/>
              <a:t>, Maria</a:t>
            </a:r>
            <a:r>
              <a:rPr baseline="-5999"/>
              <a:t>Female</a:t>
            </a:r>
            <a:r>
              <a:rPr sz="4700"/>
              <a:t>, Laura</a:t>
            </a:r>
            <a:r>
              <a:rPr baseline="-5999"/>
              <a:t>Female</a:t>
            </a:r>
            <a:r>
              <a:rPr sz="4700"/>
              <a:t>, Francesco</a:t>
            </a:r>
            <a:r>
              <a:rPr baseline="-5999"/>
              <a:t>Male</a:t>
            </a:r>
            <a:r>
              <a:rPr sz="4700"/>
              <a:t>, </a:t>
            </a:r>
            <a:r>
              <a: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Giuseppe</a:t>
            </a:r>
            <a:r>
              <a:rPr baseline="-599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Female</a:t>
            </a:r>
            <a:r>
              <a:rPr sz="4700"/>
              <a:t>, Giulia</a:t>
            </a:r>
            <a:r>
              <a:rPr baseline="-5999"/>
              <a:t>Female</a:t>
            </a:r>
            <a:r>
              <a:rPr sz="4700"/>
              <a:t>, </a:t>
            </a:r>
            <a:r>
              <a: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Andrea</a:t>
            </a:r>
            <a:r>
              <a:rPr baseline="-599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Female</a:t>
            </a:r>
            <a:r>
              <a:rPr sz="4700"/>
              <a:t>, </a:t>
            </a:r>
            <a:r>
              <a: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Simone</a:t>
            </a:r>
            <a:r>
              <a:rPr baseline="-599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Female</a:t>
            </a:r>
            <a:endParaRPr baseline="-5999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/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Oops! </a:t>
            </a:r>
            <a:r>
              <a:t>Maybe we should update annotation scheme</a:t>
            </a:r>
          </a:p>
          <a:p>
            <a:pPr/>
            <a:r>
              <a:t>Add annotation for language of name</a:t>
            </a:r>
          </a:p>
          <a:p>
            <a:pPr/>
            <a:r>
              <a:t>T = {Name, Male, Female, Unisex, Language, English, Italian, …}</a:t>
            </a:r>
          </a:p>
          <a:p>
            <a:pPr/>
            <a:r>
              <a:t>R = {{Name ::= Male | Female | Unisex}, {Language ::= English | Italian | …}}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3921" y="10760151"/>
            <a:ext cx="12796158" cy="1630696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Training-Evaluation Cycle"/>
          <p:cNvSpPr txBox="1"/>
          <p:nvPr/>
        </p:nvSpPr>
        <p:spPr>
          <a:xfrm>
            <a:off x="10320402" y="12401922"/>
            <a:ext cx="403585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Training-Evaluation Cycle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32" name="What if my data is small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50669" indent="-1450669"/>
            <a:r>
              <a:rPr sz="4700"/>
              <a:t>What if my data is small?</a:t>
            </a:r>
            <a:endParaRPr sz="4700"/>
          </a:p>
          <a:p>
            <a:pPr marL="1450669" indent="-1450669"/>
            <a:r>
              <a:rPr sz="4700"/>
              <a:t>I want to make sure my dev or test sets aren’t removing too much useful information from training</a:t>
            </a:r>
            <a:endParaRPr sz="4700"/>
          </a:p>
          <a:p>
            <a:pPr marL="1450669" indent="-1450669"/>
            <a:r>
              <a:rPr sz="4700"/>
              <a:t>k-fold cross-validation splits data into </a:t>
            </a:r>
            <a:r>
              <a:rPr i="1" sz="4700"/>
              <a:t>k</a:t>
            </a:r>
            <a:r>
              <a:rPr sz="4700"/>
              <a:t> partitions</a:t>
            </a:r>
            <a:endParaRPr sz="4700"/>
          </a:p>
          <a:p>
            <a:pPr marL="1450669" indent="-1450669"/>
            <a:r>
              <a:rPr sz="4700"/>
              <a:t>Train on </a:t>
            </a:r>
            <a:r>
              <a:rPr i="1" sz="4700"/>
              <a:t>k-1</a:t>
            </a:r>
            <a:r>
              <a:rPr sz="4700"/>
              <a:t> partitions, validate on 1 partition</a:t>
            </a:r>
            <a:endParaRPr sz="4700"/>
          </a:p>
          <a:p>
            <a:pPr marL="1450669" indent="-1450669"/>
            <a:r>
              <a:rPr sz="4700"/>
              <a:t>Switch out the validation partition, repeat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35" name="Precision, Recall, F-meas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50669" indent="-1450669"/>
            <a:r>
              <a:rPr sz="4700"/>
              <a:t>Precision, Recall, F-measure</a:t>
            </a:r>
            <a:endParaRPr sz="4700"/>
          </a:p>
          <a:p>
            <a:pPr lvl="1" marL="2529851" indent="-1295242"/>
            <a:r>
              <a:rPr sz="4700"/>
              <a:t>Refer to Lecture 3</a:t>
            </a:r>
            <a:endParaRPr sz="4700"/>
          </a:p>
          <a:p>
            <a:pPr marL="1450669" indent="-1450669"/>
            <a:r>
              <a:rPr sz="4700"/>
              <a:t>Important to measure these per-class</a:t>
            </a:r>
            <a:endParaRPr sz="4700"/>
          </a:p>
          <a:p>
            <a:pPr lvl="1" marL="2529851" indent="-1295242"/>
            <a:r>
              <a:rPr sz="4700"/>
              <a:t>Allows you to assess which classes are commonly confused and which samples are commonly misclassified, and look at their features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38" name="Once failure points are identified, the annotation must be updat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02508" indent="-1102508" defTabSz="938302">
              <a:spcBef>
                <a:spcPts val="700"/>
              </a:spcBef>
              <a:defRPr sz="3572"/>
            </a:pPr>
            <a:r>
              <a:t>Once failure points are identified, the annotation must be updated</a:t>
            </a:r>
          </a:p>
          <a:p>
            <a:pPr marL="1102508" indent="-1102508" defTabSz="938302">
              <a:spcBef>
                <a:spcPts val="700"/>
              </a:spcBef>
              <a:defRPr sz="3572"/>
            </a:pPr>
            <a:r>
              <a:t>Sample task: Named Entity Recognition</a:t>
            </a:r>
          </a:p>
          <a:p>
            <a:pPr marL="1102508" indent="-1102508" defTabSz="938302">
              <a:spcBef>
                <a:spcPts val="700"/>
              </a:spcBef>
              <a:defRPr sz="3572"/>
            </a:pPr>
            <a:r>
              <a:t>Annotation: T = {Named_Entity, Organization, Person, Place, Time}, R = {Named_Entity ::= Organization | Person | Place | Time}</a:t>
            </a:r>
          </a:p>
          <a:p>
            <a:pPr marL="1102508" indent="-1102508" defTabSz="938302">
              <a:spcBef>
                <a:spcPts val="700"/>
              </a:spcBef>
              <a:defRPr sz="3572"/>
            </a:pPr>
            <a:r>
              <a:t>Evaluating the model find NEs like Easter, 9/11, or Thanksgiving are commonly misclassified</a:t>
            </a:r>
          </a:p>
          <a:p>
            <a:pPr marL="1102508" indent="-1102508" defTabSz="938302">
              <a:spcBef>
                <a:spcPts val="700"/>
              </a:spcBef>
              <a:defRPr sz="3572"/>
            </a:pPr>
            <a:r>
              <a:t>Annotation would be better by subcategorizing “Time”</a:t>
            </a:r>
          </a:p>
          <a:p>
            <a:pPr lvl="1" marL="1922687" indent="-984384" defTabSz="938302">
              <a:spcBef>
                <a:spcPts val="700"/>
              </a:spcBef>
              <a:defRPr sz="3572"/>
            </a:pPr>
            <a:r>
              <a:t>Add “Event” tag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MATTER Cycle in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 in Practice</a:t>
            </a:r>
          </a:p>
        </p:txBody>
      </p:sp>
      <p:sp>
        <p:nvSpPr>
          <p:cNvPr id="341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8709" y="5625393"/>
            <a:ext cx="16886582" cy="7090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45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48" name="Before you create gold standard, you need to evaluate the annotation task itsel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Before you create gold standard, you need to evaluate the annotation task itself</a:t>
            </a:r>
          </a:p>
          <a:p>
            <a:pPr/>
            <a:r>
              <a:t>Good IAA scores ensure your task is reproducible</a:t>
            </a:r>
          </a:p>
          <a:p>
            <a:pPr/>
            <a:r>
              <a:t>Intrinsic evaluation of annotation task</a:t>
            </a:r>
          </a:p>
          <a:p>
            <a:pPr/>
            <a:r>
              <a:t>Good IAA scores don’t necessarily mean that your corpus will produce good results when used to train an ML algorithm</a:t>
            </a:r>
          </a:p>
          <a:p>
            <a:pPr lvl="1"/>
            <a:r>
              <a:t>Simply indicates your annotators agree on the task</a:t>
            </a:r>
          </a:p>
          <a:p>
            <a:pPr/>
            <a:r>
              <a:t>The more data you annotate, the better your ML results are likely to be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51" name="Could just count how many tags there are in the dataset and calculate how much the annotators agree on if each tag should be the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Could just count how many tags there are in the dataset and calculate how much the annotators agree on if each tag should be there</a:t>
            </a:r>
          </a:p>
          <a:p>
            <a:pPr lvl="1"/>
            <a:r>
              <a:t>Straight percentages don’t take into account random chance agreement</a:t>
            </a:r>
          </a:p>
          <a:p>
            <a:pPr/>
            <a:r>
              <a:t>If annotators randomly choose a sentiment label (e.g., on reviews) without reading the text, there’s a 50% chance they agree</a:t>
            </a:r>
          </a:p>
          <a:p>
            <a:pPr lvl="1"/>
            <a:r>
              <a:t>Percentage-based IAA would be artificially high</a:t>
            </a:r>
          </a:p>
          <a:p>
            <a:pPr/>
            <a:r>
              <a:t>To create numbers that can be compared across studies, various metrics have been de­veloped </a:t>
            </a:r>
          </a:p>
          <a:p>
            <a:pPr lvl="1"/>
            <a:r>
              <a:t>e.g., Cohen’s Kappa, Fleiss’s Kappa, Krippendorff’s Alpha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54" name="Could just count how many tags there are in the dataset and calculate how much the annotators agree on if each tag should be the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Could just count how many tags there are in the dataset and calculate how much the annotators agree on if each tag should be there</a:t>
            </a:r>
          </a:p>
          <a:p>
            <a:pPr lvl="1"/>
            <a:r>
              <a:t>Straight percentages don’t take into account random chance agreement</a:t>
            </a:r>
          </a:p>
          <a:p>
            <a:pPr/>
            <a:r>
              <a:t>If annotators randomly choose a sentiment label (e.g., on reviews) without reading the text, there’s a 50% chance they agree</a:t>
            </a:r>
          </a:p>
          <a:p>
            <a:pPr lvl="1"/>
            <a:r>
              <a:t>Percentage-based IAA would be artificially high</a:t>
            </a:r>
          </a:p>
          <a:p>
            <a:pPr/>
            <a:r>
              <a:t>To create numbers that can be compared across studies, various metrics have been de­veloped </a:t>
            </a:r>
          </a:p>
          <a:p>
            <a:pPr lvl="1"/>
            <a:r>
              <a:t>e.g.,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Cohen’s Kappa</a:t>
            </a:r>
            <a:r>
              <a:t>,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Fleiss’s Kappa</a:t>
            </a:r>
            <a:r>
              <a:t>, Krippendorff’s Alpha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What Can We Learn from “Raw” Langu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What Can We Learn from “Raw” Language?</a:t>
            </a:r>
          </a:p>
        </p:txBody>
      </p:sp>
      <p:sp>
        <p:nvSpPr>
          <p:cNvPr id="262" name="Even for semi-supervised or unsupervised learning, I still need some non-linguistic inform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 for semi-supervised or unsupervised learning, I still need some non-linguistic information</a:t>
            </a:r>
          </a:p>
          <a:p>
            <a:pPr lvl="1"/>
            <a:r>
              <a:t>e.g., how many states in an HMM or grammar?</a:t>
            </a:r>
          </a:p>
          <a:p>
            <a:pPr lvl="1"/>
            <a:r>
              <a:t>How many classes can I classify into?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57" name="Denoted κ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Denoted κ</a:t>
            </a:r>
          </a:p>
          <a:p>
            <a:pPr/>
            <a:r>
              <a:t>Measures agreement between two annotators, while taking into account the possibility of chance agreement</a:t>
            </a:r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κ</m:t>
                  </m:r>
                  <m:r>
                    <a:rPr xmlns:a="http://schemas.openxmlformats.org/drawingml/2006/main" sz="30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/>
            <a:r>
              <a:t>P(a): relative observed agreement between annotators</a:t>
            </a:r>
          </a:p>
          <a:p>
            <a:pPr/>
            <a:r>
              <a:t>P(e): expected agreement between annotators, if each annotator was to randomly pick a category for each annotation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60" name="2 annotators: Alice and Bob, assigned labels (positive, neutral, negative) to 250 movie review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 annotators: Alice and Bob, assigned labels (positive, neutral, negative) to 250 movie reviews</a:t>
            </a:r>
          </a:p>
        </p:txBody>
      </p:sp>
      <p:graphicFrame>
        <p:nvGraphicFramePr>
          <p:cNvPr id="361" name="Table 1"/>
          <p:cNvGraphicFramePr/>
          <p:nvPr/>
        </p:nvGraphicFramePr>
        <p:xfrm>
          <a:off x="8996946" y="6103674"/>
          <a:ext cx="7669467" cy="6547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09053"/>
                <a:gridCol w="909053"/>
                <a:gridCol w="1524000"/>
                <a:gridCol w="1524000"/>
                <a:gridCol w="1524000"/>
              </a:tblGrid>
              <a:tr h="913189">
                <a:tc gridSpan="2"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13189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24000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64" name="Calculate P(a): actual agreement between annotat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Calculate P(a): actual agreement between annotators</a:t>
            </a:r>
          </a:p>
          <a:p>
            <a:pPr/>
            <a:r>
              <a:t>P(a) = (54 + 18 + 72) / 250 =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.576 </a:t>
            </a:r>
            <a:r>
              <a:t>(57.6%)</a:t>
            </a:r>
          </a:p>
          <a:p>
            <a:pPr/>
            <a:r>
              <a:t>Calculate P(e): expected chance agreement </a:t>
            </a:r>
          </a:p>
          <a:p>
            <a:pPr/>
            <a:r>
              <a:t>Alice used “pos” 54+28+3 = 85 times / 250 = .34</a:t>
            </a:r>
          </a:p>
          <a:p>
            <a:pPr/>
            <a:r>
              <a:t>Bob used “pos” 54+31 = 85 times / 250 = .34</a:t>
            </a:r>
          </a:p>
          <a:p>
            <a:pPr/>
            <a:r>
              <a:t>P(e) = .34*.34 + same calculation for other classes</a:t>
            </a:r>
          </a:p>
        </p:txBody>
      </p:sp>
      <p:graphicFrame>
        <p:nvGraphicFramePr>
          <p:cNvPr id="365" name="Table 1"/>
          <p:cNvGraphicFramePr/>
          <p:nvPr/>
        </p:nvGraphicFramePr>
        <p:xfrm>
          <a:off x="17428143" y="3811661"/>
          <a:ext cx="5745476" cy="57528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15541"/>
                <a:gridCol w="815541"/>
                <a:gridCol w="1367230"/>
                <a:gridCol w="1367230"/>
                <a:gridCol w="1367230"/>
              </a:tblGrid>
              <a:tr h="819252">
                <a:tc gridSpan="2" rowSpan="2">
                  <a:txBody>
                    <a:bodyPr/>
                    <a:lstStyle/>
                    <a:p>
                      <a:pPr defTabSz="914400">
                        <a:def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19252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67231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67231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67231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68" name="Calculate P(a): actual agreement between annotat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Calculate P(a): actual agreement between annotators</a:t>
            </a:r>
          </a:p>
          <a:p>
            <a:pPr/>
            <a:r>
              <a:t>P(a) = (54 + 18 + 72) / 250 =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.576 </a:t>
            </a:r>
            <a:r>
              <a:t>(57.6%)</a:t>
            </a:r>
          </a:p>
          <a:p>
            <a:pPr/>
            <a:r>
              <a:t>Calculate P(e): expected chance agreement </a:t>
            </a:r>
          </a:p>
          <a:p>
            <a:pPr/>
            <a:r>
              <a:t>Alice used “pos” 54+28+3 = 85 times / 250 = .34</a:t>
            </a:r>
          </a:p>
          <a:p>
            <a:pPr/>
            <a:r>
              <a:t>Bob used “pos” 54+31 = 85 times / 250 = .34</a:t>
            </a:r>
          </a:p>
          <a:p>
            <a:pPr/>
            <a:r>
              <a:t>P(e) = .34*.34 + .288*.268 + .372*.392 = .1156+.077184+.145824 =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.338608</a:t>
            </a:r>
          </a:p>
          <a:p>
            <a:pPr/>
            <a14:m>
              <m:oMath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κ</m:t>
                </m:r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  <a:r>
              <a:t> = (.576-.339)/(1-.339) = .237/.661 =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.359</a:t>
            </a:r>
          </a:p>
        </p:txBody>
      </p:sp>
      <p:graphicFrame>
        <p:nvGraphicFramePr>
          <p:cNvPr id="369" name="Table 1"/>
          <p:cNvGraphicFramePr/>
          <p:nvPr/>
        </p:nvGraphicFramePr>
        <p:xfrm>
          <a:off x="17428143" y="3811661"/>
          <a:ext cx="5745476" cy="57528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15541"/>
                <a:gridCol w="815541"/>
                <a:gridCol w="1367230"/>
                <a:gridCol w="1367230"/>
                <a:gridCol w="1367230"/>
              </a:tblGrid>
              <a:tr h="819252">
                <a:tc gridSpan="2" rowSpan="2">
                  <a:txBody>
                    <a:bodyPr/>
                    <a:lstStyle/>
                    <a:p>
                      <a:pPr defTabSz="914400">
                        <a:def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19252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67231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67231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67231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72" name="Also denoted κ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Also denoted κ</a:t>
            </a:r>
          </a:p>
          <a:p>
            <a:pPr/>
            <a:r>
              <a:t>Measures agreement between three or more annotators, while taking into account the possibility of chance agreement</a:t>
            </a:r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κ</m:t>
                  </m:r>
                  <m:r>
                    <a:rPr xmlns:a="http://schemas.openxmlformats.org/drawingml/2006/main" sz="30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/>
            <a:r>
              <a:t>P(a): relative observed agreement between annotators</a:t>
            </a:r>
          </a:p>
          <a:p>
            <a:pPr/>
            <a:r>
              <a:t>P(e): expected agreement between annotators, if each annotator was to randomly pick a category for each annotation </a:t>
            </a:r>
          </a:p>
          <a:p>
            <a:pPr/>
            <a:r>
              <a:t>Fleiss’s Kappa differs in how these values are calculated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75" name="5 annotators, same movie annotation tas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 annotators, same movie annotation task</a:t>
            </a:r>
          </a:p>
        </p:txBody>
      </p:sp>
      <p:graphicFrame>
        <p:nvGraphicFramePr>
          <p:cNvPr id="376" name="Table 1"/>
          <p:cNvGraphicFramePr/>
          <p:nvPr/>
        </p:nvGraphicFramePr>
        <p:xfrm>
          <a:off x="7515113" y="6275498"/>
          <a:ext cx="9366474" cy="60699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70754"/>
                <a:gridCol w="1870754"/>
                <a:gridCol w="1870754"/>
                <a:gridCol w="1870754"/>
                <a:gridCol w="1870754"/>
              </a:tblGrid>
              <a:tr h="757157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5715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5715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5715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5715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5715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57157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total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384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446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420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57157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79" name="5 annotators, same movie annotation tas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5584" indent="-805584" defTabSz="1074109">
              <a:spcBef>
                <a:spcPts val="800"/>
              </a:spcBef>
              <a:defRPr sz="2610"/>
            </a:pPr>
            <a:r>
              <a:t>5 annotators, same movie annotation task</a:t>
            </a:r>
          </a:p>
          <a:p>
            <a:pPr marL="805584" indent="-805584" defTabSz="1074109">
              <a:spcBef>
                <a:spcPts val="800"/>
              </a:spcBef>
              <a:defRPr sz="2610"/>
            </a:pPr>
            <a:r>
              <a:t>We need to calculate</a:t>
            </a:r>
            <a:br/>
            <a:r>
              <a:t>	</a:t>
            </a:r>
            <a14:m>
              <m:oMath>
                <m:sSub>
                  <m:e>
                    <m:r>
                      <a:rPr xmlns:a="http://schemas.openxmlformats.org/drawingml/2006/main" sz="26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6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, the class probability</a:t>
            </a:r>
            <a:br/>
            <a:r>
              <a:t>	</a:t>
            </a:r>
            <a14:m>
              <m:oMath>
                <m:sSub>
                  <m:e>
                    <m:r>
                      <a:rPr xmlns:a="http://schemas.openxmlformats.org/drawingml/2006/main" sz="26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6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, each annotator’s agreement</a:t>
            </a:r>
            <a:br/>
            <a:r>
              <a:t>	with other annotators, compared</a:t>
            </a:r>
            <a:br/>
            <a:r>
              <a:t>	to all possible agreement values</a:t>
            </a:r>
          </a:p>
          <a:p>
            <a:pPr marL="805584" indent="-805584" defTabSz="1074109">
              <a:spcBef>
                <a:spcPts val="800"/>
              </a:spcBef>
              <a:defRPr sz="2610"/>
            </a:pPr>
            <a:r>
              <a:t>Let </a:t>
            </a:r>
            <a:r>
              <a:rPr i="1"/>
              <a:t>A </a:t>
            </a:r>
            <a:r>
              <a:t>be the number of annotators, </a:t>
            </a:r>
            <a:r>
              <a:rPr i="1"/>
              <a:t>a</a:t>
            </a:r>
            <a:r>
              <a:t> be</a:t>
            </a:r>
            <a:br/>
            <a:r>
              <a:t>the number of annotations per annotator,</a:t>
            </a:r>
            <a:br/>
            <a:r>
              <a:rPr i="1"/>
              <a:t>k</a:t>
            </a:r>
            <a:r>
              <a:t> be the number of categories, </a:t>
            </a:r>
            <a:r>
              <a:rPr i="1"/>
              <a:t>c</a:t>
            </a:r>
            <a:r>
              <a:t> be the</a:t>
            </a:r>
            <a:br/>
            <a:r>
              <a:t>current category, and </a:t>
            </a:r>
            <a:r>
              <a:rPr i="1"/>
              <a:t>i</a:t>
            </a:r>
            <a:r>
              <a:t> be the current</a:t>
            </a:r>
            <a:br/>
            <a:r>
              <a:t>annotator</a:t>
            </a:r>
          </a:p>
        </p:txBody>
      </p:sp>
      <p:graphicFrame>
        <p:nvGraphicFramePr>
          <p:cNvPr id="380" name="Table 1"/>
          <p:cNvGraphicFramePr/>
          <p:nvPr/>
        </p:nvGraphicFramePr>
        <p:xfrm>
          <a:off x="13230113" y="5386498"/>
          <a:ext cx="9366474" cy="70558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70754"/>
                <a:gridCol w="1870754"/>
                <a:gridCol w="1870754"/>
                <a:gridCol w="1870754"/>
                <a:gridCol w="1870754"/>
              </a:tblGrid>
              <a:tr h="8803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total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384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446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420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83" name="5 annotators, same movie annotation tas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 annotators, same movie annotation task</a:t>
            </a:r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lim>
                  </m:limUpp>
                  <m:sSub>
                    <m:e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,1</m:t>
                  </m:r>
                  <m:r>
                    <a:rPr xmlns:a="http://schemas.openxmlformats.org/drawingml/2006/main" sz="30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lim>
                  </m:limUpp>
                  <m:sSub>
                    <m:e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</m:oMath>
              </m:oMathPara>
            </a14:m>
          </a:p>
          <a:p>
            <a:pPr/>
            <a:r>
              <a:t>P(pos) = (85+85+68+88+58)/(5*250)</a:t>
            </a:r>
            <a:br/>
            <a:r>
              <a:t>           = .3072</a:t>
            </a:r>
          </a:p>
        </p:txBody>
      </p:sp>
      <p:graphicFrame>
        <p:nvGraphicFramePr>
          <p:cNvPr id="384" name="Table 1"/>
          <p:cNvGraphicFramePr/>
          <p:nvPr/>
        </p:nvGraphicFramePr>
        <p:xfrm>
          <a:off x="13230113" y="5386498"/>
          <a:ext cx="9366474" cy="70558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70754"/>
                <a:gridCol w="1870754"/>
                <a:gridCol w="1870754"/>
                <a:gridCol w="1870754"/>
                <a:gridCol w="1870754"/>
              </a:tblGrid>
              <a:tr h="8803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total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384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446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420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0.3072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0.3568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0.336</a:t>
                      </a: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87" name="5 annotators, same movie annotation tas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 annotators, same movie annotation task</a:t>
            </a:r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e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bSup>
                      <m:sSubSup>
                        <m:e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/>
            <a:r>
              <a:t>P(A) = ((85</a:t>
            </a:r>
            <a:r>
              <a:rPr baseline="31999"/>
              <a:t>2</a:t>
            </a:r>
            <a:r>
              <a:t>+72</a:t>
            </a:r>
            <a:r>
              <a:rPr baseline="31999"/>
              <a:t>2</a:t>
            </a:r>
            <a:r>
              <a:t>+93</a:t>
            </a:r>
            <a:r>
              <a:rPr baseline="31999"/>
              <a:t>2</a:t>
            </a:r>
            <a:r>
              <a:t>)-250)/(250 * 249)</a:t>
            </a:r>
            <a:br/>
            <a:r>
              <a:t>       = ((7225+5184+8649)-250)/62250</a:t>
            </a:r>
            <a:br/>
            <a:r>
              <a:t>       = (21058-250)/62250 = .3343</a:t>
            </a:r>
          </a:p>
        </p:txBody>
      </p:sp>
      <p:graphicFrame>
        <p:nvGraphicFramePr>
          <p:cNvPr id="388" name="Table 1"/>
          <p:cNvGraphicFramePr/>
          <p:nvPr/>
        </p:nvGraphicFramePr>
        <p:xfrm>
          <a:off x="13230113" y="5386498"/>
          <a:ext cx="9366474" cy="70558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70754"/>
                <a:gridCol w="1870754"/>
                <a:gridCol w="1870754"/>
                <a:gridCol w="1870754"/>
                <a:gridCol w="1870754"/>
              </a:tblGrid>
              <a:tr h="8803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0.3343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0.3384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0.3384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0.3328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0.3646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total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384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446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420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0.3072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0.3568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0.336</a:t>
                      </a: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91" name="5 annotators, same movie annotation tas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70401" indent="-870401" defTabSz="1160532">
              <a:spcBef>
                <a:spcPts val="900"/>
              </a:spcBef>
              <a:defRPr sz="2820"/>
            </a:pPr>
            <a:r>
              <a:t>5 annotators, same movie annotation task</a:t>
            </a:r>
          </a:p>
          <a:p>
            <a:pPr marL="870401" indent="-870401" defTabSz="1160532">
              <a:spcBef>
                <a:spcPts val="900"/>
              </a:spcBef>
              <a:defRPr sz="2820"/>
            </a:pPr>
            <a14:m>
              <m:oMath>
                <m:r>
                  <a:rPr xmlns:a="http://schemas.openxmlformats.org/drawingml/2006/main" sz="28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28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8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8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the average of the </a:t>
            </a:r>
            <a14:m>
              <m:oMath>
                <m:sSub>
                  <m:e>
                    <m:r>
                      <a:rPr xmlns:a="http://schemas.openxmlformats.org/drawingml/2006/main" sz="28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8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values</a:t>
            </a:r>
          </a:p>
          <a:p>
            <a:pPr marL="573023" indent="-573023" defTabSz="1160532">
              <a:spcBef>
                <a:spcPts val="900"/>
              </a:spcBef>
              <a:defRPr sz="3384"/>
            </a:pPr>
            <a14:m>
              <m:oMath>
                <m:r>
                  <a:rPr xmlns:a="http://schemas.openxmlformats.org/drawingml/2006/main" sz="33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3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3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.3343</m:t>
                    </m:r>
                    <m: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.3384</m:t>
                    </m:r>
                    <m: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.3384</m:t>
                    </m:r>
                    <m: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.3328</m:t>
                    </m:r>
                    <m: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.3646</m:t>
                    </m:r>
                  </m:num>
                  <m:den>
                    <m:r>
                      <a:rPr xmlns:a="http://schemas.openxmlformats.org/drawingml/2006/main" sz="33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5</m:t>
                    </m:r>
                  </m:den>
                </m:f>
              </m:oMath>
            </a14:m>
            <a:br/>
            <a:r>
              <a:t>         </a:t>
            </a:r>
            <a:r>
              <a:rPr sz="4512"/>
              <a:t>= 1.7085/5 = .3417</a:t>
            </a:r>
            <a:endParaRPr sz="4512"/>
          </a:p>
          <a:p>
            <a:pPr marL="764031" indent="-764031" defTabSz="1160532">
              <a:spcBef>
                <a:spcPts val="900"/>
              </a:spcBef>
              <a:defRPr sz="3384"/>
            </a:pPr>
            <a14:m>
              <m:oMath>
                <m:r>
                  <a:rPr xmlns:a="http://schemas.openxmlformats.org/drawingml/2006/main" sz="45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5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5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45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45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xmlns:a="http://schemas.openxmlformats.org/drawingml/2006/main" sz="45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5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45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k</m:t>
                    </m:r>
                  </m:lim>
                </m:limUpp>
                <m:sSubSup>
                  <m:e>
                    <m:r>
                      <a:rPr xmlns:a="http://schemas.openxmlformats.org/drawingml/2006/main" sz="45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45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  <m:sup>
                    <m:r>
                      <a:rPr xmlns:a="http://schemas.openxmlformats.org/drawingml/2006/main" sz="45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br>
              <a:rPr sz="4512"/>
            </a:br>
            <a:r>
              <a:rPr sz="4512"/>
              <a:t>         =.3072</a:t>
            </a:r>
            <a:r>
              <a:rPr baseline="31999" sz="4512"/>
              <a:t>2</a:t>
            </a:r>
            <a:r>
              <a:rPr sz="4512"/>
              <a:t>+.3568</a:t>
            </a:r>
            <a:r>
              <a:rPr baseline="31999" sz="4512"/>
              <a:t>2</a:t>
            </a:r>
            <a:r>
              <a:rPr sz="4512"/>
              <a:t>+.336</a:t>
            </a:r>
            <a:r>
              <a:rPr baseline="31999" sz="4512"/>
              <a:t>2</a:t>
            </a:r>
            <a:r>
              <a:rPr sz="4606"/>
              <a:t> = .335</a:t>
            </a:r>
            <a:endParaRPr sz="4800"/>
          </a:p>
        </p:txBody>
      </p:sp>
      <p:graphicFrame>
        <p:nvGraphicFramePr>
          <p:cNvPr id="392" name="Table 1"/>
          <p:cNvGraphicFramePr/>
          <p:nvPr/>
        </p:nvGraphicFramePr>
        <p:xfrm>
          <a:off x="13230113" y="5386498"/>
          <a:ext cx="9366474" cy="70558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70754"/>
                <a:gridCol w="1870754"/>
                <a:gridCol w="1870754"/>
                <a:gridCol w="1870754"/>
                <a:gridCol w="1870754"/>
              </a:tblGrid>
              <a:tr h="8803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0.3343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0.3384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0.3384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0.3328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0.3646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total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384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446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420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0.3072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0.3568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0.336</a:t>
                      </a: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What Can We Learn from “Raw” Langu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What Can We Learn from “Raw” Language?</a:t>
            </a:r>
          </a:p>
        </p:txBody>
      </p:sp>
      <p:sp>
        <p:nvSpPr>
          <p:cNvPr id="265" name="Even “raw” data is rarely raw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 “raw” data is rarely raw!</a:t>
            </a:r>
          </a:p>
          <a:p>
            <a:pPr/>
            <a:r>
              <a:t>Scraped data can have coarse annotation by virtue of the source</a:t>
            </a:r>
          </a:p>
          <a:p>
            <a:pPr lvl="1"/>
            <a:r>
              <a:t>e.g., star ratings on reviews</a:t>
            </a:r>
          </a:p>
          <a:p>
            <a:pPr lvl="1"/>
            <a:r>
              <a:t>clicks on an ad</a:t>
            </a:r>
          </a:p>
          <a:p>
            <a:pPr/>
            <a:r>
              <a:t>Annotations can be human-derived or machine-derived, human-curated</a:t>
            </a:r>
          </a:p>
          <a:p>
            <a:pPr lvl="1"/>
            <a:r>
              <a:t>e.g., feature extractors as inputs to another pipeline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95" name="5 annotators, same movie annotation tas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 annotators, same movie annotation task</a:t>
            </a:r>
          </a:p>
          <a:p>
            <a:pPr/>
            <a14:m>
              <m:oMath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κ</m:t>
                </m:r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.3417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.335</m:t>
                    </m:r>
                  </m:num>
                  <m:den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.335</m:t>
                    </m:r>
                  </m:den>
                </m:f>
              </m:oMath>
            </a14:m>
            <a:br/>
            <a:r>
              <a:t>= .0067/.665 =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.010</a:t>
            </a:r>
          </a:p>
        </p:txBody>
      </p:sp>
      <p:graphicFrame>
        <p:nvGraphicFramePr>
          <p:cNvPr id="396" name="Table 1"/>
          <p:cNvGraphicFramePr/>
          <p:nvPr/>
        </p:nvGraphicFramePr>
        <p:xfrm>
          <a:off x="13230113" y="5386498"/>
          <a:ext cx="9366474" cy="70558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70754"/>
                <a:gridCol w="1870754"/>
                <a:gridCol w="1870754"/>
                <a:gridCol w="1870754"/>
                <a:gridCol w="1870754"/>
              </a:tblGrid>
              <a:tr h="8803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0.3343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0.3384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68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99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0.3384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0.3328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58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0.3646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total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384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446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420</a:t>
                      </a:r>
                    </a:p>
                  </a:txBody>
                  <a:tcPr marL="50800" marR="50800" marT="50800" marB="50800" anchor="ctr" anchorCtr="0" horzOverflow="overflow"/>
                </a:tc>
                <a:tc rowSpan="2"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80394">
                <a:tc>
                  <a:txBody>
                    <a:bodyPr/>
                    <a:lstStyle/>
                    <a:p>
                      <a:pPr defTabSz="914400">
                        <a:def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defRPr>
                      </a:pPr>
                      <a:r>
                        <a:t>P</a:t>
                      </a:r>
                      <a:r>
                        <a:rPr baseline="-5999"/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0.3072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0.3568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0.336</a:t>
                      </a: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399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aphicFrame>
        <p:nvGraphicFramePr>
          <p:cNvPr id="400" name="Table 1"/>
          <p:cNvGraphicFramePr/>
          <p:nvPr/>
        </p:nvGraphicFramePr>
        <p:xfrm>
          <a:off x="6705600" y="5651854"/>
          <a:ext cx="10985500" cy="667342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86400"/>
                <a:gridCol w="5486400"/>
              </a:tblGrid>
              <a:tr h="951531">
                <a:tc>
                  <a:txBody>
                    <a:bodyPr/>
                    <a:lstStyle/>
                    <a:p>
                      <a:pPr defTabSz="914400"/>
                      <a:r>
                        <a:rPr sz="4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κ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Agreement level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51531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&lt; 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poor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51531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0.00-0.20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slight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51531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0.20-0.40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fair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51531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0.04-0.60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moderate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51531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0.60-0.80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substantial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51531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&gt; 0.80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near perfect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403" name="Cohen’s Kappa and Fleiss’s Kappa can be converted into a Z-score (standard scor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Cohen’s Kappa and Fleiss’s Kappa can be converted into a Z-score (standard score)</a:t>
            </a:r>
          </a:p>
          <a:p>
            <a:pPr/>
            <a:r>
              <a:t>Define error term </a:t>
            </a:r>
            <a14:m>
              <m:oMath>
                <m:sSub>
                  <m:e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z</m:t>
                    </m:r>
                  </m:sub>
                </m:sSub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k</m:t>
                    </m:r>
                  </m:lim>
                </m:limUpp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sSup>
                  <m:e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</a:p>
          <a:p>
            <a:pPr/>
            <a:r>
              <a:t>Define Kappa for </a:t>
            </a:r>
            <a:r>
              <a:rPr i="1"/>
              <a:t>c</a:t>
            </a:r>
            <a:r>
              <a:t>th category as </a:t>
            </a:r>
            <a14:m>
              <m:oMath>
                <m:sSub>
                  <m:e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κ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Sup>
                      <m:e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bSup>
                    <m:sSub>
                      <m:e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b>
                      <m:e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sSubSup>
                      <m:e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  <m:sSub>
                      <m:e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f>
                      <m:fPr>
                        <m:ctrlP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sSubSup>
                      <m:e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  <m:sSub>
                      <m:e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406" name="Standard error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Standard error of </a:t>
            </a:r>
            <a14:m>
              <m:oMath>
                <m:sSub>
                  <m:e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κ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κ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ad>
                  <m:radPr>
                    <m:ctrlPr>
                      <a:rPr xmlns:a="http://schemas.openxmlformats.org/drawingml/2006/main" sz="30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f>
                      <m:fPr>
                        <m:ctrlP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30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e>
                </m:rad>
              </m:oMath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xmlns:a="http://schemas.openxmlformats.org/drawingml/2006/main" sz="30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xmlns:a="http://schemas.openxmlformats.org/drawingml/2006/main" sz="30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/>
            <a:r>
              <a:t>Then </a:t>
            </a:r>
            <a:r>
              <a:rPr i="1"/>
              <a:t>p</a:t>
            </a:r>
            <a:r>
              <a:t>-value and confidence interval can then be approximated by the standard normal distribution function over </a:t>
            </a:r>
            <a:r>
              <a:rPr i="1"/>
              <a:t>z</a:t>
            </a:r>
            <a:r>
              <a:t> (what is the probability of getting equal to or less than </a:t>
            </a:r>
            <a:r>
              <a:rPr i="1"/>
              <a:t>z</a:t>
            </a:r>
            <a:r>
              <a:t> on a normal distribution curve?)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Inter-Annotator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Inter-Annotator Agreement</a:t>
            </a:r>
          </a:p>
        </p:txBody>
      </p:sp>
      <p:sp>
        <p:nvSpPr>
          <p:cNvPr id="409" name="p-value won’t say your annotations are correct, only that your annotators agree more than ch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p</a:t>
            </a:r>
            <a:r>
              <a:t>-value won’t say your annotations are </a:t>
            </a:r>
            <a:r>
              <a:rPr i="1"/>
              <a:t>correct</a:t>
            </a:r>
            <a:r>
              <a:t>, only that your annotators agree more than chance</a:t>
            </a:r>
          </a:p>
          <a:p>
            <a:pPr/>
            <a:r>
              <a:t>Validates reproducibility of annotation task</a:t>
            </a:r>
          </a:p>
          <a:p>
            <a:pPr/>
            <a:r>
              <a:t>Coupled with good ML performance trained over that annotation, can be taken as indicator of correctness for the task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Weak vs. Strong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Weak vs. Strong Annotation</a:t>
            </a:r>
          </a:p>
        </p:txBody>
      </p:sp>
      <p:sp>
        <p:nvSpPr>
          <p:cNvPr id="412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Weak vs. Strong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Weak vs. Strong Annotation</a:t>
            </a:r>
          </a:p>
        </p:txBody>
      </p:sp>
      <p:sp>
        <p:nvSpPr>
          <p:cNvPr id="415" name="Above approaches are strong anno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Above approaches are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strong</a:t>
            </a:r>
            <a:r>
              <a:t> annotation</a:t>
            </a:r>
          </a:p>
          <a:p>
            <a:pPr lvl="1"/>
            <a:r>
              <a:t>Not in the sense of particularly well-done</a:t>
            </a:r>
          </a:p>
          <a:p>
            <a:pPr lvl="1"/>
            <a:r>
              <a:t>Refers to explicit (strong) vs. implicit (weak) encoding of information</a:t>
            </a:r>
          </a:p>
          <a:p>
            <a:pPr/>
            <a:r>
              <a:t>Strong annotation relies on a structured specification</a:t>
            </a:r>
          </a:p>
          <a:p>
            <a:pPr/>
            <a:r>
              <a:t>Captures a closed set of things</a:t>
            </a:r>
          </a:p>
          <a:p>
            <a:pPr/>
            <a:r>
              <a:t>Models are trained over the same targets as the specification encodes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Weak vs. Strong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Weak vs. Strong Annotation</a:t>
            </a:r>
          </a:p>
        </p:txBody>
      </p:sp>
      <p:sp>
        <p:nvSpPr>
          <p:cNvPr id="418" name="Strong annotation is hard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Strong annotation is hard!</a:t>
            </a:r>
          </a:p>
          <a:p>
            <a:pPr lvl="1"/>
            <a:r>
              <a:t>Requires human effort, human expertise</a:t>
            </a:r>
          </a:p>
          <a:p>
            <a:pPr/>
            <a:r>
              <a:t>Best practices include multiple annotators, IAA scores, adjudication</a:t>
            </a:r>
          </a:p>
          <a:p>
            <a:pPr/>
            <a:r>
              <a:t>Not easy to adapt to new datasets</a:t>
            </a:r>
          </a:p>
          <a:p>
            <a:pPr lvl="1"/>
            <a:r>
              <a:t>May require multiple MAMA cycles</a:t>
            </a:r>
          </a:p>
          <a:p>
            <a:pPr lvl="1"/>
            <a:r>
              <a:t>Is there an easier way?</a:t>
            </a:r>
          </a:p>
        </p:txBody>
      </p:sp>
      <p:pic>
        <p:nvPicPr>
          <p:cNvPr id="4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7507" y="8460778"/>
            <a:ext cx="11094907" cy="3808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Weak vs. Strong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Weak vs. Strong Annotation</a:t>
            </a:r>
          </a:p>
        </p:txBody>
      </p:sp>
      <p:sp>
        <p:nvSpPr>
          <p:cNvPr id="422" name="Doesn’t mean it’s badly done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Doesn’t mean it’s badly done!</a:t>
            </a:r>
          </a:p>
          <a:p>
            <a:pPr/>
            <a:r>
              <a:t>Conducted with minimum effort possible to scale up rapidly</a:t>
            </a:r>
          </a:p>
          <a:p>
            <a:pPr/>
            <a:r>
              <a:t>Rely on correlations in the data to extract useful information</a:t>
            </a:r>
          </a:p>
          <a:p>
            <a:pPr/>
            <a:r>
              <a:t>Most datasets upon which modern AI relies are weakly annotated</a:t>
            </a:r>
          </a:p>
          <a:p>
            <a:pPr lvl="1"/>
            <a:r>
              <a:t>Toronto Book Corpus, Wikipedia, any unstructured internet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Weak vs. Strong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Weak vs. Strong Annotation</a:t>
            </a:r>
          </a:p>
        </p:txBody>
      </p:sp>
      <p:sp>
        <p:nvSpPr>
          <p:cNvPr id="425" name="BERT masked language modeling or next sentence predi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BERT masked language modeling or next sentence prediction</a:t>
            </a:r>
          </a:p>
          <a:p>
            <a:pPr lvl="1"/>
            <a:r>
              <a:t>“Annotation” is simply the pairing extracted from the dataset</a:t>
            </a:r>
          </a:p>
          <a:p>
            <a:pPr/>
            <a:r>
              <a:t>Job of the model is the filter out dependencies</a:t>
            </a:r>
          </a:p>
          <a:p>
            <a:pPr lvl="1"/>
            <a:r>
              <a:t>Figure out what important dependencies are</a:t>
            </a:r>
          </a:p>
          <a:p>
            <a:pPr/>
            <a:r>
              <a:t>Significant effort still has to be put into making the datasets friendly to knowledge extraction</a:t>
            </a:r>
          </a:p>
          <a:p>
            <a:pPr/>
            <a:r>
              <a:t>Weak annotation is usually more about data structuring than explicit notation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What Can We Learn from “Raw” Langu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What Can We Learn from “Raw” Language?</a:t>
            </a:r>
          </a:p>
        </p:txBody>
      </p:sp>
      <p:sp>
        <p:nvSpPr>
          <p:cNvPr id="268" name="Without annotation, NLP falls apa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Without annotation, NLP falls apart</a:t>
            </a:r>
          </a:p>
          <a:p>
            <a:pPr/>
            <a:r>
              <a:t>50-80% of a Data Scientist’s job is “data wrangling” (</a:t>
            </a:r>
            <a:r>
              <a:rPr u="sng">
                <a:solidFill>
                  <a:srgbClr val="3246A4"/>
                </a:solidFill>
                <a:uFill>
                  <a:solidFill>
                    <a:srgbClr val="3246A4"/>
                  </a:solidFill>
                </a:uFill>
                <a:hlinkClick r:id="rId2" invalidUrl="" action="" tgtFrame="" tooltip="" history="1" highlightClick="0" endSnd="0"/>
              </a:rPr>
              <a:t>NYT</a:t>
            </a:r>
            <a:r>
              <a:t>)</a:t>
            </a:r>
          </a:p>
          <a:p>
            <a:pPr lvl="1"/>
            <a:r>
              <a:t>Collecting, preparing data</a:t>
            </a:r>
          </a:p>
          <a:p>
            <a:pPr/>
            <a:r>
              <a:t>Axiomatic in NLP that if you have a representation other than plain text, go to the representation</a:t>
            </a:r>
          </a:p>
          <a:p>
            <a:pPr/>
            <a:r>
              <a:t>Annotation provides the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Weak vs. Strong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Weak vs. Strong Annotation</a:t>
            </a:r>
          </a:p>
        </p:txBody>
      </p:sp>
      <p:sp>
        <p:nvSpPr>
          <p:cNvPr id="428" name="Good for evaluation and benchmar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Good for evaluation and benchmarking</a:t>
            </a:r>
          </a:p>
          <a:p>
            <a:pPr/>
            <a:r>
              <a:t>Often performance on a simple task leads to unexpected effects, with enough data and compute</a:t>
            </a:r>
          </a:p>
          <a:p>
            <a:pPr/>
            <a:r>
              <a:t>Also leads to difficulty in applying the conclusions of benchmark comparisons to situations that don’t already resemble the training data</a:t>
            </a:r>
          </a:p>
          <a:p>
            <a:pPr lvl="1"/>
            <a:r>
              <a:t>e.g., models that perform well on SQuAD or SWAG or GLUE often fall apart in live robotics situations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431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Annotation Development Cyc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Annotation Development Cycle</a:t>
            </a:r>
          </a:p>
        </p:txBody>
      </p:sp>
      <p:sp>
        <p:nvSpPr>
          <p:cNvPr id="271" name="Features used for encoding a specific linguistic phenomenon must be rich enough to capture desired behavior in the trained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Features used for encoding a specific linguistic phenomenon must be rich enough to capture desired behavior in the trained algorithm</a:t>
            </a:r>
          </a:p>
          <a:p>
            <a:pPr lvl="1"/>
            <a:r>
              <a:t>These linguistic descriptions are typically distilled from theoretical modeling of the phenom­enon</a:t>
            </a:r>
          </a:p>
          <a:p>
            <a:pPr lvl="1"/>
            <a:r>
              <a:t>The descriptions in turn form the basis for the annotation values of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spec</a:t>
            </a:r>
            <a:r>
              <a:t> </a:t>
            </a:r>
          </a:p>
          <a:p>
            <a:pPr lvl="1"/>
            <a:r>
              <a:t>Values themselves the features used in a development cycle for training and testing an identification or labeling algorithm over text</a:t>
            </a:r>
          </a:p>
          <a:p>
            <a:pPr/>
            <a:r>
              <a:t>Based on an analysis and evaluation of system performance of a system, the model of the phenomenon may be revised for retraining and testing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he MATTER Cyc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MATTER Cycle</a:t>
            </a:r>
          </a:p>
        </p:txBody>
      </p:sp>
      <p:sp>
        <p:nvSpPr>
          <p:cNvPr id="274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MATTER Cyc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</a:t>
            </a:r>
          </a:p>
        </p:txBody>
      </p:sp>
      <p:sp>
        <p:nvSpPr>
          <p:cNvPr id="277" name="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Model</a:t>
            </a:r>
          </a:p>
          <a:p>
            <a:pPr lvl="1"/>
            <a:r>
              <a:t>Structural descriptions provide theoretically informed attributes derived from empirical observations over the data </a:t>
            </a:r>
          </a:p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Annotate</a:t>
            </a:r>
          </a:p>
          <a:p>
            <a:pPr lvl="1"/>
            <a:r>
              <a:t>An annotation scheme assumes a feature set that encodes specific structural de­scriptions and properties of the input data</a:t>
            </a:r>
          </a:p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Train</a:t>
            </a:r>
          </a:p>
          <a:p>
            <a:pPr lvl="1"/>
            <a:r>
              <a:t>The algorithm is trained over a corpus annotated with the target feature 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MATTER Cyc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MATTER Cycle</a:t>
            </a:r>
          </a:p>
        </p:txBody>
      </p:sp>
      <p:sp>
        <p:nvSpPr>
          <p:cNvPr id="280" name="Te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Test</a:t>
            </a:r>
          </a:p>
          <a:p>
            <a:pPr lvl="1"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The algorithm is tested against held-out data</a:t>
            </a:r>
            <a:r>
              <a:t> </a:t>
            </a:r>
          </a:p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Evaluate</a:t>
            </a:r>
          </a:p>
          <a:p>
            <a:pPr lvl="1"/>
            <a:r>
              <a:t>A standardized evaluation of results is conducted</a:t>
            </a:r>
          </a:p>
          <a:p>
            <a:pPr>
              <a:defRPr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Revise</a:t>
            </a:r>
          </a:p>
          <a:p>
            <a:pPr lvl="1"/>
            <a:r>
              <a:t>The model and the annotation specification are revisited in order to make the an­notation more robust and reliable with use in the 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