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316" r:id="rId68"/>
    <p:sldId id="317" r:id="rId69"/>
    <p:sldId id="318" r:id="rId70"/>
    <p:sldId id="319" r:id="rId71"/>
    <p:sldId id="320" r:id="rId72"/>
    <p:sldId id="321" r:id="rId73"/>
    <p:sldId id="322" r:id="rId74"/>
    <p:sldId id="323" r:id="rId75"/>
    <p:sldId id="324" r:id="rId76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Relationship Id="rId59" Type="http://schemas.openxmlformats.org/officeDocument/2006/relationships/slide" Target="slides/slide52.xml"/><Relationship Id="rId60" Type="http://schemas.openxmlformats.org/officeDocument/2006/relationships/slide" Target="slides/slide53.xml"/><Relationship Id="rId61" Type="http://schemas.openxmlformats.org/officeDocument/2006/relationships/slide" Target="slides/slide54.xml"/><Relationship Id="rId62" Type="http://schemas.openxmlformats.org/officeDocument/2006/relationships/slide" Target="slides/slide55.xml"/><Relationship Id="rId63" Type="http://schemas.openxmlformats.org/officeDocument/2006/relationships/slide" Target="slides/slide56.xml"/><Relationship Id="rId64" Type="http://schemas.openxmlformats.org/officeDocument/2006/relationships/slide" Target="slides/slide57.xml"/><Relationship Id="rId65" Type="http://schemas.openxmlformats.org/officeDocument/2006/relationships/slide" Target="slides/slide58.xml"/><Relationship Id="rId66" Type="http://schemas.openxmlformats.org/officeDocument/2006/relationships/slide" Target="slides/slide59.xml"/><Relationship Id="rId67" Type="http://schemas.openxmlformats.org/officeDocument/2006/relationships/slide" Target="slides/slide60.xml"/><Relationship Id="rId68" Type="http://schemas.openxmlformats.org/officeDocument/2006/relationships/slide" Target="slides/slide61.xml"/><Relationship Id="rId69" Type="http://schemas.openxmlformats.org/officeDocument/2006/relationships/slide" Target="slides/slide62.xml"/><Relationship Id="rId70" Type="http://schemas.openxmlformats.org/officeDocument/2006/relationships/slide" Target="slides/slide63.xml"/><Relationship Id="rId71" Type="http://schemas.openxmlformats.org/officeDocument/2006/relationships/slide" Target="slides/slide64.xml"/><Relationship Id="rId72" Type="http://schemas.openxmlformats.org/officeDocument/2006/relationships/slide" Target="slides/slide65.xml"/><Relationship Id="rId73" Type="http://schemas.openxmlformats.org/officeDocument/2006/relationships/slide" Target="slides/slide66.xml"/><Relationship Id="rId74" Type="http://schemas.openxmlformats.org/officeDocument/2006/relationships/slide" Target="slides/slide67.xml"/><Relationship Id="rId75" Type="http://schemas.openxmlformats.org/officeDocument/2006/relationships/slide" Target="slides/slide68.xml"/><Relationship Id="rId76" Type="http://schemas.openxmlformats.org/officeDocument/2006/relationships/slide" Target="slides/slide69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5" name="Shape 24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1.jpeg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1.jpe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bg>
      <p:bgPr>
        <a:solidFill>
          <a:srgbClr val="00346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/>
          <p:nvPr>
            <p:ph type="body" sz="quarter" idx="21" hasCustomPrompt="1"/>
          </p:nvPr>
        </p:nvSpPr>
        <p:spPr>
          <a:xfrm>
            <a:off x="1201340" y="118471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>
                <a:solidFill>
                  <a:srgbClr val="FFFFFF"/>
                </a:solidFill>
              </a:defRPr>
            </a:lvl1pPr>
          </a:lstStyle>
          <a:p>
            <a:pPr/>
            <a:r>
              <a:t>Author and Date</a:t>
            </a:r>
          </a:p>
        </p:txBody>
      </p:sp>
      <p:sp>
        <p:nvSpPr>
          <p:cNvPr id="12" name="Presentation Title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>
                <a:solidFill>
                  <a:srgbClr val="FFFFFF"/>
                </a:solidFill>
              </a:defRPr>
            </a:lvl1pPr>
          </a:lstStyle>
          <a:p>
            <a:pPr/>
            <a:r>
              <a:t>Presentation Title</a:t>
            </a:r>
          </a:p>
        </p:txBody>
      </p:sp>
      <p:sp>
        <p:nvSpPr>
          <p:cNvPr id="13" name="Body Level One…"/>
          <p:cNvSpPr txBox="1"/>
          <p:nvPr>
            <p:ph type="body" sz="quarter" idx="1" hasCustomPrompt="1"/>
          </p:nvPr>
        </p:nvSpPr>
        <p:spPr>
          <a:xfrm>
            <a:off x="1201342" y="72104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chemeClr val="accent1"/>
                </a:solidFill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chemeClr val="accent1"/>
                </a:solidFill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chemeClr val="accent1"/>
                </a:solidFill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chemeClr val="accent1"/>
                </a:solidFill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chemeClr val="accent1"/>
                </a:solidFill>
              </a:defRPr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b="1" spc="-250" sz="250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Fact information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Fact information</a:t>
            </a:r>
          </a:p>
        </p:txBody>
      </p:sp>
      <p:sp>
        <p:nvSpPr>
          <p:cNvPr id="10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/>
          <p:nvPr>
            <p:ph type="body" sz="quarter" idx="21" hasCustomPrompt="1"/>
          </p:nvPr>
        </p:nvSpPr>
        <p:spPr>
          <a:xfrm>
            <a:off x="2480825" y="10675453"/>
            <a:ext cx="201492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Attribution</a:t>
            </a:r>
          </a:p>
        </p:txBody>
      </p:sp>
      <p:sp>
        <p:nvSpPr>
          <p:cNvPr id="116" name="Body Level One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pc="-170" sz="85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pc="-170" sz="85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pc="-170" sz="85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pc="-170" sz="85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pc="-170" sz="8500">
                <a:solidFill>
                  <a:schemeClr val="accent1">
                    <a:hueOff val="114395"/>
                    <a:lumOff val="-24975"/>
                  </a:schemeClr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“Notable Quote”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617931575_1991x1322.jpg"/>
          <p:cNvSpPr/>
          <p:nvPr>
            <p:ph type="pic" sz="quarter" idx="21"/>
          </p:nvPr>
        </p:nvSpPr>
        <p:spPr>
          <a:xfrm>
            <a:off x="15436504" y="1270000"/>
            <a:ext cx="8167167" cy="54229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740627569_2880x1920.jpg"/>
          <p:cNvSpPr/>
          <p:nvPr>
            <p:ph type="pic" sz="quarter" idx="22"/>
          </p:nvPr>
        </p:nvSpPr>
        <p:spPr>
          <a:xfrm>
            <a:off x="15461772" y="7085972"/>
            <a:ext cx="8148414" cy="543227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996267730_2880x1920.jpg"/>
          <p:cNvSpPr/>
          <p:nvPr>
            <p:ph type="pic" idx="23"/>
          </p:nvPr>
        </p:nvSpPr>
        <p:spPr>
          <a:xfrm>
            <a:off x="-124635" y="1270000"/>
            <a:ext cx="16859219" cy="1123947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996267730_2880x1920.jpg"/>
          <p:cNvSpPr/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bg>
      <p:bgPr>
        <a:solidFill>
          <a:srgbClr val="1E4D2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“Quote”"/>
          <p:cNvSpPr txBox="1"/>
          <p:nvPr>
            <p:ph type="title" hasCustomPrompt="1"/>
          </p:nvPr>
        </p:nvSpPr>
        <p:spPr>
          <a:xfrm>
            <a:off x="3594646" y="5063294"/>
            <a:ext cx="17197885" cy="1538884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ctr" defTabSz="1234609">
              <a:lnSpc>
                <a:spcPct val="100000"/>
              </a:lnSpc>
              <a:defRPr b="0" spc="0" sz="8800">
                <a:solidFill>
                  <a:srgbClr val="FFFFFF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1pPr>
          </a:lstStyle>
          <a:p>
            <a:pPr/>
            <a:r>
              <a:t>“Quote”</a:t>
            </a:r>
          </a:p>
        </p:txBody>
      </p:sp>
      <p:grpSp>
        <p:nvGrpSpPr>
          <p:cNvPr id="163" name="Group 3"/>
          <p:cNvGrpSpPr/>
          <p:nvPr/>
        </p:nvGrpSpPr>
        <p:grpSpPr>
          <a:xfrm>
            <a:off x="0" y="12649203"/>
            <a:ext cx="7384309" cy="1066798"/>
            <a:chOff x="0" y="0"/>
            <a:chExt cx="7384308" cy="1066796"/>
          </a:xfrm>
        </p:grpSpPr>
        <p:sp>
          <p:nvSpPr>
            <p:cNvPr id="150" name="Rectangle 4"/>
            <p:cNvSpPr/>
            <p:nvPr/>
          </p:nvSpPr>
          <p:spPr>
            <a:xfrm rot="16200000">
              <a:off x="-249788" y="249788"/>
              <a:ext cx="1066798" cy="567222"/>
            </a:xfrm>
            <a:prstGeom prst="rect">
              <a:avLst/>
            </a:prstGeom>
            <a:solidFill>
              <a:srgbClr val="C8C37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51" name="Rectangle 5"/>
            <p:cNvSpPr/>
            <p:nvPr/>
          </p:nvSpPr>
          <p:spPr>
            <a:xfrm rot="16200000">
              <a:off x="318303" y="249788"/>
              <a:ext cx="1066798" cy="567222"/>
            </a:xfrm>
            <a:prstGeom prst="rect">
              <a:avLst/>
            </a:prstGeom>
            <a:solidFill>
              <a:srgbClr val="CFFC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52" name="Rectangle 6"/>
            <p:cNvSpPr/>
            <p:nvPr/>
          </p:nvSpPr>
          <p:spPr>
            <a:xfrm rot="16200000">
              <a:off x="886394" y="249788"/>
              <a:ext cx="1066798" cy="567222"/>
            </a:xfrm>
            <a:prstGeom prst="rect">
              <a:avLst/>
            </a:prstGeom>
            <a:solidFill>
              <a:srgbClr val="1E4D2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53" name="Rectangle 8"/>
            <p:cNvSpPr/>
            <p:nvPr/>
          </p:nvSpPr>
          <p:spPr>
            <a:xfrm rot="16200000">
              <a:off x="1454485" y="249788"/>
              <a:ext cx="1066798" cy="567222"/>
            </a:xfrm>
            <a:prstGeom prst="rect">
              <a:avLst/>
            </a:prstGeom>
            <a:solidFill>
              <a:srgbClr val="C8C37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54" name="Rectangle 9"/>
            <p:cNvSpPr/>
            <p:nvPr/>
          </p:nvSpPr>
          <p:spPr>
            <a:xfrm rot="16200000">
              <a:off x="2022576" y="249788"/>
              <a:ext cx="1066798" cy="56722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55" name="Rectangle 10"/>
            <p:cNvSpPr/>
            <p:nvPr/>
          </p:nvSpPr>
          <p:spPr>
            <a:xfrm rot="16200000">
              <a:off x="2590667" y="249788"/>
              <a:ext cx="1066798" cy="567222"/>
            </a:xfrm>
            <a:prstGeom prst="rect">
              <a:avLst/>
            </a:prstGeom>
            <a:solidFill>
              <a:srgbClr val="CFFC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56" name="Rectangle 11"/>
            <p:cNvSpPr/>
            <p:nvPr/>
          </p:nvSpPr>
          <p:spPr>
            <a:xfrm rot="16200000">
              <a:off x="3158758" y="249788"/>
              <a:ext cx="1066798" cy="567222"/>
            </a:xfrm>
            <a:prstGeom prst="rect">
              <a:avLst/>
            </a:prstGeom>
            <a:solidFill>
              <a:srgbClr val="82C40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57" name="Rectangle 12"/>
            <p:cNvSpPr/>
            <p:nvPr/>
          </p:nvSpPr>
          <p:spPr>
            <a:xfrm rot="16200000">
              <a:off x="3726849" y="249788"/>
              <a:ext cx="1066798" cy="56722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58" name="Rectangle 13"/>
            <p:cNvSpPr/>
            <p:nvPr/>
          </p:nvSpPr>
          <p:spPr>
            <a:xfrm rot="16200000">
              <a:off x="4294940" y="249788"/>
              <a:ext cx="1066798" cy="567222"/>
            </a:xfrm>
            <a:prstGeom prst="rect">
              <a:avLst/>
            </a:prstGeom>
            <a:solidFill>
              <a:srgbClr val="1E4D2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59" name="Rectangle 14"/>
            <p:cNvSpPr/>
            <p:nvPr/>
          </p:nvSpPr>
          <p:spPr>
            <a:xfrm rot="16200000">
              <a:off x="4863031" y="249788"/>
              <a:ext cx="1066798" cy="567222"/>
            </a:xfrm>
            <a:prstGeom prst="rect">
              <a:avLst/>
            </a:prstGeom>
            <a:solidFill>
              <a:srgbClr val="CFFC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60" name="Rectangle 15"/>
            <p:cNvSpPr/>
            <p:nvPr/>
          </p:nvSpPr>
          <p:spPr>
            <a:xfrm rot="16200000">
              <a:off x="5431121" y="249788"/>
              <a:ext cx="1066798" cy="567222"/>
            </a:xfrm>
            <a:prstGeom prst="rect">
              <a:avLst/>
            </a:prstGeom>
            <a:solidFill>
              <a:srgbClr val="C8C37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61" name="Rectangle 16"/>
            <p:cNvSpPr/>
            <p:nvPr/>
          </p:nvSpPr>
          <p:spPr>
            <a:xfrm rot="16200000">
              <a:off x="5999213" y="249788"/>
              <a:ext cx="1066798" cy="567222"/>
            </a:xfrm>
            <a:prstGeom prst="rect">
              <a:avLst/>
            </a:prstGeom>
            <a:solidFill>
              <a:srgbClr val="1E4D2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62" name="Rectangle 17"/>
            <p:cNvSpPr/>
            <p:nvPr/>
          </p:nvSpPr>
          <p:spPr>
            <a:xfrm rot="16200000">
              <a:off x="6567299" y="249788"/>
              <a:ext cx="1066798" cy="56722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pic>
        <p:nvPicPr>
          <p:cNvPr id="164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rcRect l="3233" t="0" r="0" b="2225"/>
          <a:stretch>
            <a:fillRect/>
          </a:stretch>
        </p:blipFill>
        <p:spPr>
          <a:xfrm>
            <a:off x="7384309" y="12647754"/>
            <a:ext cx="17002868" cy="1064130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Slide Number"/>
          <p:cNvSpPr txBox="1"/>
          <p:nvPr>
            <p:ph type="sldNum" sz="quarter" idx="2"/>
          </p:nvPr>
        </p:nvSpPr>
        <p:spPr>
          <a:xfrm>
            <a:off x="23638773" y="13003336"/>
            <a:ext cx="499677" cy="486207"/>
          </a:xfrm>
          <a:prstGeom prst="rect">
            <a:avLst/>
          </a:prstGeom>
        </p:spPr>
        <p:txBody>
          <a:bodyPr lIns="45719" tIns="45719" rIns="45719" bIns="45719" anchor="ctr"/>
          <a:lstStyle>
            <a:lvl1pPr algn="r" defTabSz="898799">
              <a:defRPr sz="2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Green-Photo">
    <p:bg>
      <p:bgPr>
        <a:solidFill>
          <a:srgbClr val="1E4D2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Group 44"/>
          <p:cNvGrpSpPr/>
          <p:nvPr/>
        </p:nvGrpSpPr>
        <p:grpSpPr>
          <a:xfrm>
            <a:off x="0" y="1448"/>
            <a:ext cx="7384309" cy="1066798"/>
            <a:chOff x="0" y="0"/>
            <a:chExt cx="7384308" cy="1066796"/>
          </a:xfrm>
        </p:grpSpPr>
        <p:sp>
          <p:nvSpPr>
            <p:cNvPr id="172" name="Rectangle 45"/>
            <p:cNvSpPr/>
            <p:nvPr/>
          </p:nvSpPr>
          <p:spPr>
            <a:xfrm rot="16200000">
              <a:off x="-249788" y="249788"/>
              <a:ext cx="1066798" cy="567222"/>
            </a:xfrm>
            <a:prstGeom prst="rect">
              <a:avLst/>
            </a:prstGeom>
            <a:solidFill>
              <a:srgbClr val="C8C37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73" name="Rectangle 46"/>
            <p:cNvSpPr/>
            <p:nvPr/>
          </p:nvSpPr>
          <p:spPr>
            <a:xfrm rot="16200000">
              <a:off x="318303" y="249788"/>
              <a:ext cx="1066798" cy="567222"/>
            </a:xfrm>
            <a:prstGeom prst="rect">
              <a:avLst/>
            </a:prstGeom>
            <a:solidFill>
              <a:srgbClr val="CFFC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74" name="Rectangle 47"/>
            <p:cNvSpPr/>
            <p:nvPr/>
          </p:nvSpPr>
          <p:spPr>
            <a:xfrm rot="16200000">
              <a:off x="886394" y="249788"/>
              <a:ext cx="1066798" cy="567222"/>
            </a:xfrm>
            <a:prstGeom prst="rect">
              <a:avLst/>
            </a:prstGeom>
            <a:solidFill>
              <a:srgbClr val="1E4D2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75" name="Rectangle 48"/>
            <p:cNvSpPr/>
            <p:nvPr/>
          </p:nvSpPr>
          <p:spPr>
            <a:xfrm rot="16200000">
              <a:off x="1454485" y="249788"/>
              <a:ext cx="1066798" cy="567222"/>
            </a:xfrm>
            <a:prstGeom prst="rect">
              <a:avLst/>
            </a:prstGeom>
            <a:solidFill>
              <a:srgbClr val="C8C37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76" name="Rectangle 49"/>
            <p:cNvSpPr/>
            <p:nvPr/>
          </p:nvSpPr>
          <p:spPr>
            <a:xfrm rot="16200000">
              <a:off x="2022576" y="249788"/>
              <a:ext cx="1066798" cy="56722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77" name="Rectangle 50"/>
            <p:cNvSpPr/>
            <p:nvPr/>
          </p:nvSpPr>
          <p:spPr>
            <a:xfrm rot="16200000">
              <a:off x="2590667" y="249788"/>
              <a:ext cx="1066798" cy="567222"/>
            </a:xfrm>
            <a:prstGeom prst="rect">
              <a:avLst/>
            </a:prstGeom>
            <a:solidFill>
              <a:srgbClr val="CFFC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78" name="Rectangle 51"/>
            <p:cNvSpPr/>
            <p:nvPr/>
          </p:nvSpPr>
          <p:spPr>
            <a:xfrm rot="16200000">
              <a:off x="3158758" y="249788"/>
              <a:ext cx="1066798" cy="567222"/>
            </a:xfrm>
            <a:prstGeom prst="rect">
              <a:avLst/>
            </a:prstGeom>
            <a:solidFill>
              <a:srgbClr val="82C40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79" name="Rectangle 52"/>
            <p:cNvSpPr/>
            <p:nvPr/>
          </p:nvSpPr>
          <p:spPr>
            <a:xfrm rot="16200000">
              <a:off x="3726849" y="249788"/>
              <a:ext cx="1066798" cy="56722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80" name="Rectangle 53"/>
            <p:cNvSpPr/>
            <p:nvPr/>
          </p:nvSpPr>
          <p:spPr>
            <a:xfrm rot="16200000">
              <a:off x="4294940" y="249788"/>
              <a:ext cx="1066798" cy="567222"/>
            </a:xfrm>
            <a:prstGeom prst="rect">
              <a:avLst/>
            </a:prstGeom>
            <a:solidFill>
              <a:srgbClr val="1E4D2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81" name="Rectangle 54"/>
            <p:cNvSpPr/>
            <p:nvPr/>
          </p:nvSpPr>
          <p:spPr>
            <a:xfrm rot="16200000">
              <a:off x="4863031" y="249788"/>
              <a:ext cx="1066798" cy="567222"/>
            </a:xfrm>
            <a:prstGeom prst="rect">
              <a:avLst/>
            </a:prstGeom>
            <a:solidFill>
              <a:srgbClr val="CFFC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82" name="Rectangle 55"/>
            <p:cNvSpPr/>
            <p:nvPr/>
          </p:nvSpPr>
          <p:spPr>
            <a:xfrm rot="16200000">
              <a:off x="5431121" y="249788"/>
              <a:ext cx="1066798" cy="567222"/>
            </a:xfrm>
            <a:prstGeom prst="rect">
              <a:avLst/>
            </a:prstGeom>
            <a:solidFill>
              <a:srgbClr val="C8C37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83" name="Rectangle 56"/>
            <p:cNvSpPr/>
            <p:nvPr/>
          </p:nvSpPr>
          <p:spPr>
            <a:xfrm rot="16200000">
              <a:off x="5999213" y="249788"/>
              <a:ext cx="1066798" cy="567222"/>
            </a:xfrm>
            <a:prstGeom prst="rect">
              <a:avLst/>
            </a:prstGeom>
            <a:solidFill>
              <a:srgbClr val="1E4D2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84" name="Rectangle 57"/>
            <p:cNvSpPr/>
            <p:nvPr/>
          </p:nvSpPr>
          <p:spPr>
            <a:xfrm rot="16200000">
              <a:off x="6567299" y="249788"/>
              <a:ext cx="1066798" cy="56722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pic>
        <p:nvPicPr>
          <p:cNvPr id="186" name="Picture 66" descr="Picture 66"/>
          <p:cNvPicPr>
            <a:picLocks noChangeAspect="1"/>
          </p:cNvPicPr>
          <p:nvPr/>
        </p:nvPicPr>
        <p:blipFill>
          <a:blip r:embed="rId2">
            <a:extLst/>
          </a:blip>
          <a:srcRect l="3233" t="0" r="0" b="2225"/>
          <a:stretch>
            <a:fillRect/>
          </a:stretch>
        </p:blipFill>
        <p:spPr>
          <a:xfrm>
            <a:off x="7384309" y="-1"/>
            <a:ext cx="17002868" cy="1064131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Rectangle 58"/>
          <p:cNvSpPr/>
          <p:nvPr/>
        </p:nvSpPr>
        <p:spPr>
          <a:xfrm>
            <a:off x="-4333" y="1066798"/>
            <a:ext cx="567224" cy="10224083"/>
          </a:xfrm>
          <a:prstGeom prst="rect">
            <a:avLst/>
          </a:prstGeom>
          <a:solidFill>
            <a:srgbClr val="C8C371"/>
          </a:solidFill>
          <a:ln w="12700">
            <a:miter lim="400000"/>
          </a:ln>
        </p:spPr>
        <p:txBody>
          <a:bodyPr lIns="45719" rIns="45719" anchor="ctr"/>
          <a:lstStyle/>
          <a:p>
            <a:pPr defTabSz="898799">
              <a:defRPr sz="3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88" name="Two-lineSection Headline"/>
          <p:cNvSpPr txBox="1"/>
          <p:nvPr>
            <p:ph type="title" hasCustomPrompt="1"/>
          </p:nvPr>
        </p:nvSpPr>
        <p:spPr>
          <a:xfrm>
            <a:off x="1703403" y="4230666"/>
            <a:ext cx="12781376" cy="2893101"/>
          </a:xfrm>
          <a:prstGeom prst="rect">
            <a:avLst/>
          </a:prstGeom>
        </p:spPr>
        <p:txBody>
          <a:bodyPr lIns="91439" tIns="91439" rIns="91439" bIns="91439" anchor="b"/>
          <a:lstStyle>
            <a:lvl1pPr defTabSz="1234609">
              <a:lnSpc>
                <a:spcPct val="100000"/>
              </a:lnSpc>
              <a:defRPr b="0" spc="0" sz="8800">
                <a:solidFill>
                  <a:srgbClr val="FFFFFF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1pPr>
          </a:lstStyle>
          <a:p>
            <a:pPr/>
            <a:r>
              <a:t>Two-lineSection Headline</a:t>
            </a:r>
          </a:p>
        </p:txBody>
      </p:sp>
      <p:sp>
        <p:nvSpPr>
          <p:cNvPr id="189" name="Body Level One…"/>
          <p:cNvSpPr txBox="1"/>
          <p:nvPr>
            <p:ph type="body" sz="quarter" idx="1" hasCustomPrompt="1"/>
          </p:nvPr>
        </p:nvSpPr>
        <p:spPr>
          <a:xfrm>
            <a:off x="1703403" y="7615746"/>
            <a:ext cx="12781376" cy="750976"/>
          </a:xfrm>
          <a:prstGeom prst="rect">
            <a:avLst/>
          </a:prstGeom>
        </p:spPr>
        <p:txBody>
          <a:bodyPr lIns="91439" tIns="91439" rIns="91439" bIns="91439"/>
          <a:lstStyle>
            <a:lvl1pPr marL="0" indent="0" defTabSz="1234609">
              <a:lnSpc>
                <a:spcPct val="120000"/>
              </a:lnSpc>
              <a:spcBef>
                <a:spcPts val="1000"/>
              </a:spcBef>
              <a:buSzTx/>
              <a:buNone/>
              <a:defRPr sz="3200">
                <a:solidFill>
                  <a:srgbClr val="CFFC00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1pPr>
            <a:lvl2pPr marL="2116476" indent="-881867" defTabSz="1234609">
              <a:lnSpc>
                <a:spcPct val="120000"/>
              </a:lnSpc>
              <a:spcBef>
                <a:spcPts val="1000"/>
              </a:spcBef>
              <a:buSzPct val="100000"/>
              <a:buChar char="–"/>
              <a:defRPr sz="3200">
                <a:solidFill>
                  <a:srgbClr val="CFFC00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2pPr>
            <a:lvl3pPr marL="3174717" indent="-705490" defTabSz="1234609">
              <a:lnSpc>
                <a:spcPct val="120000"/>
              </a:lnSpc>
              <a:spcBef>
                <a:spcPts val="1000"/>
              </a:spcBef>
              <a:buSzPct val="100000"/>
              <a:defRPr sz="3200">
                <a:solidFill>
                  <a:srgbClr val="CFFC00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3pPr>
            <a:lvl4pPr marL="4409327" indent="-705490" defTabSz="1234609">
              <a:lnSpc>
                <a:spcPct val="120000"/>
              </a:lnSpc>
              <a:spcBef>
                <a:spcPts val="1000"/>
              </a:spcBef>
              <a:buSzPct val="100000"/>
              <a:buChar char="–"/>
              <a:defRPr sz="3200">
                <a:solidFill>
                  <a:srgbClr val="CFFC00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4pPr>
            <a:lvl5pPr marL="5619614" indent="-681162" defTabSz="1234609">
              <a:lnSpc>
                <a:spcPct val="120000"/>
              </a:lnSpc>
              <a:spcBef>
                <a:spcPts val="1000"/>
              </a:spcBef>
              <a:buSzPct val="100000"/>
              <a:buChar char="»"/>
              <a:defRPr sz="3200">
                <a:solidFill>
                  <a:srgbClr val="CFFC00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5pPr>
          </a:lstStyle>
          <a:p>
            <a:pPr/>
            <a:r>
              <a:t>Section subheadline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90" name="Rectangle 43"/>
          <p:cNvSpPr/>
          <p:nvPr/>
        </p:nvSpPr>
        <p:spPr>
          <a:xfrm>
            <a:off x="18266725" y="1065027"/>
            <a:ext cx="616689" cy="10223632"/>
          </a:xfrm>
          <a:prstGeom prst="rect">
            <a:avLst/>
          </a:prstGeom>
          <a:solidFill>
            <a:srgbClr val="C8C371"/>
          </a:solidFill>
          <a:ln w="12700">
            <a:miter lim="400000"/>
          </a:ln>
        </p:spPr>
        <p:txBody>
          <a:bodyPr lIns="45719" rIns="45719" anchor="ctr"/>
          <a:lstStyle/>
          <a:p>
            <a:pPr defTabSz="898799">
              <a:defRPr sz="3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191" name="Picture 61" descr="Picture 61"/>
          <p:cNvPicPr>
            <a:picLocks noChangeAspect="1"/>
          </p:cNvPicPr>
          <p:nvPr/>
        </p:nvPicPr>
        <p:blipFill>
          <a:blip r:embed="rId3">
            <a:extLst/>
          </a:blip>
          <a:srcRect l="2279" t="0" r="0" b="0"/>
          <a:stretch>
            <a:fillRect/>
          </a:stretch>
        </p:blipFill>
        <p:spPr>
          <a:xfrm>
            <a:off x="18883421" y="1065901"/>
            <a:ext cx="5503753" cy="102240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2" name="Picture 1" descr="Picture 1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0095517" y="4680739"/>
            <a:ext cx="3077305" cy="3077305"/>
          </a:xfrm>
          <a:prstGeom prst="rect">
            <a:avLst/>
          </a:prstGeom>
          <a:ln w="12700">
            <a:miter lim="400000"/>
          </a:ln>
        </p:spPr>
      </p:pic>
      <p:pic>
        <p:nvPicPr>
          <p:cNvPr id="193" name="Picture 64" descr="Picture 64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-2" y="11279230"/>
            <a:ext cx="11866556" cy="2436769"/>
          </a:xfrm>
          <a:prstGeom prst="rect">
            <a:avLst/>
          </a:prstGeom>
          <a:ln w="12700">
            <a:miter lim="400000"/>
          </a:ln>
        </p:spPr>
      </p:pic>
      <p:pic>
        <p:nvPicPr>
          <p:cNvPr id="194" name="Picture 74" descr="Picture 74"/>
          <p:cNvPicPr>
            <a:picLocks noChangeAspect="1"/>
          </p:cNvPicPr>
          <p:nvPr/>
        </p:nvPicPr>
        <p:blipFill>
          <a:blip r:embed="rId6">
            <a:extLst/>
          </a:blip>
          <a:srcRect l="0" t="0" r="0" b="156"/>
          <a:stretch>
            <a:fillRect/>
          </a:stretch>
        </p:blipFill>
        <p:spPr>
          <a:xfrm>
            <a:off x="11866553" y="11279254"/>
            <a:ext cx="12520622" cy="2436745"/>
          </a:xfrm>
          <a:prstGeom prst="rect">
            <a:avLst/>
          </a:prstGeom>
          <a:ln w="12700">
            <a:miter lim="400000"/>
          </a:ln>
        </p:spPr>
      </p:pic>
      <p:sp>
        <p:nvSpPr>
          <p:cNvPr id="195" name="Slide Number"/>
          <p:cNvSpPr txBox="1"/>
          <p:nvPr>
            <p:ph type="sldNum" sz="quarter" idx="2"/>
          </p:nvPr>
        </p:nvSpPr>
        <p:spPr>
          <a:xfrm>
            <a:off x="247140" y="13003336"/>
            <a:ext cx="499676" cy="486207"/>
          </a:xfrm>
          <a:prstGeom prst="rect">
            <a:avLst/>
          </a:prstGeom>
        </p:spPr>
        <p:txBody>
          <a:bodyPr lIns="45719" tIns="45719" rIns="45719" bIns="45719" anchor="ctr"/>
          <a:lstStyle>
            <a:lvl1pPr algn="l" defTabSz="898799">
              <a:defRPr sz="2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op Bar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87" y="0"/>
            <a:ext cx="24385588" cy="13716893"/>
          </a:xfrm>
          <a:prstGeom prst="rect">
            <a:avLst/>
          </a:prstGeom>
          <a:ln w="12700">
            <a:miter lim="400000"/>
          </a:ln>
        </p:spPr>
      </p:pic>
      <p:pic>
        <p:nvPicPr>
          <p:cNvPr id="203" name="Picture 7" descr="Picture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518467" y="1348236"/>
            <a:ext cx="1446029" cy="1446029"/>
          </a:xfrm>
          <a:prstGeom prst="rect">
            <a:avLst/>
          </a:prstGeom>
          <a:ln w="12700">
            <a:miter lim="400000"/>
          </a:ln>
        </p:spPr>
      </p:pic>
      <p:sp>
        <p:nvSpPr>
          <p:cNvPr id="204" name="Headline"/>
          <p:cNvSpPr txBox="1"/>
          <p:nvPr>
            <p:ph type="title" hasCustomPrompt="1"/>
          </p:nvPr>
        </p:nvSpPr>
        <p:spPr>
          <a:xfrm>
            <a:off x="1619470" y="3409600"/>
            <a:ext cx="21876636" cy="1538884"/>
          </a:xfrm>
          <a:prstGeom prst="rect">
            <a:avLst/>
          </a:prstGeom>
        </p:spPr>
        <p:txBody>
          <a:bodyPr lIns="91439" tIns="91439" rIns="91439" bIns="91439"/>
          <a:lstStyle>
            <a:lvl1pPr defTabSz="1234609">
              <a:lnSpc>
                <a:spcPct val="100000"/>
              </a:lnSpc>
              <a:defRPr b="0" spc="0" sz="8800">
                <a:solidFill>
                  <a:srgbClr val="1E4D2B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1pPr>
          </a:lstStyle>
          <a:p>
            <a:pPr/>
            <a:r>
              <a:t>Headline</a:t>
            </a:r>
          </a:p>
        </p:txBody>
      </p:sp>
      <p:sp>
        <p:nvSpPr>
          <p:cNvPr id="205" name="Body Level One…"/>
          <p:cNvSpPr txBox="1"/>
          <p:nvPr>
            <p:ph type="body" idx="1" hasCustomPrompt="1"/>
          </p:nvPr>
        </p:nvSpPr>
        <p:spPr>
          <a:xfrm>
            <a:off x="1619468" y="5342182"/>
            <a:ext cx="21876637" cy="7112001"/>
          </a:xfrm>
          <a:prstGeom prst="rect">
            <a:avLst/>
          </a:prstGeom>
        </p:spPr>
        <p:txBody>
          <a:bodyPr lIns="91439" tIns="91439" rIns="91439" bIns="91439"/>
          <a:lstStyle>
            <a:lvl1pPr marL="925958" indent="-925958" defTabSz="1234609">
              <a:lnSpc>
                <a:spcPct val="120000"/>
              </a:lnSpc>
              <a:spcBef>
                <a:spcPts val="1000"/>
              </a:spcBef>
              <a:buSzPct val="100000"/>
              <a:buFont typeface="Arial"/>
              <a:defRPr sz="3000">
                <a:solidFill>
                  <a:srgbClr val="59595B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1pPr>
            <a:lvl2pPr marL="2061359" indent="-826750" defTabSz="1234609">
              <a:lnSpc>
                <a:spcPct val="120000"/>
              </a:lnSpc>
              <a:spcBef>
                <a:spcPts val="1000"/>
              </a:spcBef>
              <a:buSzPct val="100000"/>
              <a:buFont typeface="Arial"/>
              <a:buChar char="–"/>
              <a:defRPr sz="3000">
                <a:solidFill>
                  <a:srgbClr val="59595B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2pPr>
            <a:lvl3pPr marL="3130624" indent="-661397" defTabSz="1234609">
              <a:lnSpc>
                <a:spcPct val="120000"/>
              </a:lnSpc>
              <a:spcBef>
                <a:spcPts val="1000"/>
              </a:spcBef>
              <a:buSzPct val="100000"/>
              <a:buFont typeface="Arial"/>
              <a:defRPr sz="3000">
                <a:solidFill>
                  <a:srgbClr val="59595B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3pPr>
            <a:lvl4pPr marL="4365233" indent="-661397" defTabSz="1234609">
              <a:lnSpc>
                <a:spcPct val="120000"/>
              </a:lnSpc>
              <a:spcBef>
                <a:spcPts val="1000"/>
              </a:spcBef>
              <a:buSzPct val="100000"/>
              <a:buFont typeface="Arial"/>
              <a:buChar char="–"/>
              <a:defRPr sz="3000">
                <a:solidFill>
                  <a:srgbClr val="59595B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4pPr>
            <a:lvl5pPr marL="5577042" indent="-638590" defTabSz="1234609">
              <a:lnSpc>
                <a:spcPct val="120000"/>
              </a:lnSpc>
              <a:spcBef>
                <a:spcPts val="1000"/>
              </a:spcBef>
              <a:buSzPct val="100000"/>
              <a:buFont typeface="Arial"/>
              <a:buChar char="»"/>
              <a:defRPr sz="3000">
                <a:solidFill>
                  <a:srgbClr val="59595B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5pPr>
          </a:lstStyle>
          <a:p>
            <a:pPr/>
            <a:r>
              <a:t>Copy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06" name="Slide Number"/>
          <p:cNvSpPr txBox="1"/>
          <p:nvPr>
            <p:ph type="sldNum" sz="quarter" idx="2"/>
          </p:nvPr>
        </p:nvSpPr>
        <p:spPr>
          <a:xfrm>
            <a:off x="23638773" y="13003336"/>
            <a:ext cx="499677" cy="486207"/>
          </a:xfrm>
          <a:prstGeom prst="rect">
            <a:avLst/>
          </a:prstGeom>
        </p:spPr>
        <p:txBody>
          <a:bodyPr lIns="45719" tIns="45719" rIns="45719" bIns="45719" anchor="ctr"/>
          <a:lstStyle>
            <a:lvl1pPr algn="r" defTabSz="898799">
              <a:defRPr sz="2800">
                <a:solidFill>
                  <a:srgbClr val="99999A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Horizontal Title-Photo">
    <p:bg>
      <p:bgPr>
        <a:solidFill>
          <a:srgbClr val="1E4D2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6" name="Group 44"/>
          <p:cNvGrpSpPr/>
          <p:nvPr/>
        </p:nvGrpSpPr>
        <p:grpSpPr>
          <a:xfrm>
            <a:off x="0" y="1448"/>
            <a:ext cx="7384309" cy="1066798"/>
            <a:chOff x="0" y="0"/>
            <a:chExt cx="7384308" cy="1066796"/>
          </a:xfrm>
        </p:grpSpPr>
        <p:sp>
          <p:nvSpPr>
            <p:cNvPr id="213" name="Rectangle 45"/>
            <p:cNvSpPr/>
            <p:nvPr/>
          </p:nvSpPr>
          <p:spPr>
            <a:xfrm rot="16200000">
              <a:off x="-249788" y="249788"/>
              <a:ext cx="1066798" cy="567222"/>
            </a:xfrm>
            <a:prstGeom prst="rect">
              <a:avLst/>
            </a:prstGeom>
            <a:solidFill>
              <a:srgbClr val="C8C37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14" name="Rectangle 46"/>
            <p:cNvSpPr/>
            <p:nvPr/>
          </p:nvSpPr>
          <p:spPr>
            <a:xfrm rot="16200000">
              <a:off x="318303" y="249788"/>
              <a:ext cx="1066798" cy="567222"/>
            </a:xfrm>
            <a:prstGeom prst="rect">
              <a:avLst/>
            </a:prstGeom>
            <a:solidFill>
              <a:srgbClr val="CFFC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15" name="Rectangle 47"/>
            <p:cNvSpPr/>
            <p:nvPr/>
          </p:nvSpPr>
          <p:spPr>
            <a:xfrm rot="16200000">
              <a:off x="886394" y="249788"/>
              <a:ext cx="1066798" cy="567222"/>
            </a:xfrm>
            <a:prstGeom prst="rect">
              <a:avLst/>
            </a:prstGeom>
            <a:solidFill>
              <a:srgbClr val="1E4D2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16" name="Rectangle 48"/>
            <p:cNvSpPr/>
            <p:nvPr/>
          </p:nvSpPr>
          <p:spPr>
            <a:xfrm rot="16200000">
              <a:off x="1454485" y="249788"/>
              <a:ext cx="1066798" cy="567222"/>
            </a:xfrm>
            <a:prstGeom prst="rect">
              <a:avLst/>
            </a:prstGeom>
            <a:solidFill>
              <a:srgbClr val="C8C37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17" name="Rectangle 49"/>
            <p:cNvSpPr/>
            <p:nvPr/>
          </p:nvSpPr>
          <p:spPr>
            <a:xfrm rot="16200000">
              <a:off x="2022576" y="249788"/>
              <a:ext cx="1066798" cy="56722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18" name="Rectangle 50"/>
            <p:cNvSpPr/>
            <p:nvPr/>
          </p:nvSpPr>
          <p:spPr>
            <a:xfrm rot="16200000">
              <a:off x="2590667" y="249788"/>
              <a:ext cx="1066798" cy="567222"/>
            </a:xfrm>
            <a:prstGeom prst="rect">
              <a:avLst/>
            </a:prstGeom>
            <a:solidFill>
              <a:srgbClr val="CFFC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19" name="Rectangle 51"/>
            <p:cNvSpPr/>
            <p:nvPr/>
          </p:nvSpPr>
          <p:spPr>
            <a:xfrm rot="16200000">
              <a:off x="3158758" y="249788"/>
              <a:ext cx="1066798" cy="567222"/>
            </a:xfrm>
            <a:prstGeom prst="rect">
              <a:avLst/>
            </a:prstGeom>
            <a:solidFill>
              <a:srgbClr val="82C403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20" name="Rectangle 52"/>
            <p:cNvSpPr/>
            <p:nvPr/>
          </p:nvSpPr>
          <p:spPr>
            <a:xfrm rot="16200000">
              <a:off x="3726849" y="249788"/>
              <a:ext cx="1066798" cy="56722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21" name="Rectangle 53"/>
            <p:cNvSpPr/>
            <p:nvPr/>
          </p:nvSpPr>
          <p:spPr>
            <a:xfrm rot="16200000">
              <a:off x="4294940" y="249788"/>
              <a:ext cx="1066798" cy="567222"/>
            </a:xfrm>
            <a:prstGeom prst="rect">
              <a:avLst/>
            </a:prstGeom>
            <a:solidFill>
              <a:srgbClr val="1E4D2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22" name="Rectangle 54"/>
            <p:cNvSpPr/>
            <p:nvPr/>
          </p:nvSpPr>
          <p:spPr>
            <a:xfrm rot="16200000">
              <a:off x="4863031" y="249788"/>
              <a:ext cx="1066798" cy="567222"/>
            </a:xfrm>
            <a:prstGeom prst="rect">
              <a:avLst/>
            </a:prstGeom>
            <a:solidFill>
              <a:srgbClr val="CFFC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23" name="Rectangle 55"/>
            <p:cNvSpPr/>
            <p:nvPr/>
          </p:nvSpPr>
          <p:spPr>
            <a:xfrm rot="16200000">
              <a:off x="5431121" y="249788"/>
              <a:ext cx="1066798" cy="567222"/>
            </a:xfrm>
            <a:prstGeom prst="rect">
              <a:avLst/>
            </a:prstGeom>
            <a:solidFill>
              <a:srgbClr val="C8C37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24" name="Rectangle 56"/>
            <p:cNvSpPr/>
            <p:nvPr/>
          </p:nvSpPr>
          <p:spPr>
            <a:xfrm rot="16200000">
              <a:off x="5999213" y="249788"/>
              <a:ext cx="1066798" cy="567222"/>
            </a:xfrm>
            <a:prstGeom prst="rect">
              <a:avLst/>
            </a:prstGeom>
            <a:solidFill>
              <a:srgbClr val="1E4D2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225" name="Rectangle 57"/>
            <p:cNvSpPr/>
            <p:nvPr/>
          </p:nvSpPr>
          <p:spPr>
            <a:xfrm rot="16200000">
              <a:off x="6567299" y="249788"/>
              <a:ext cx="1066798" cy="567222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898799">
                <a:defRPr sz="35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pic>
        <p:nvPicPr>
          <p:cNvPr id="227" name="Picture 66" descr="Picture 66"/>
          <p:cNvPicPr>
            <a:picLocks noChangeAspect="1"/>
          </p:cNvPicPr>
          <p:nvPr/>
        </p:nvPicPr>
        <p:blipFill>
          <a:blip r:embed="rId2">
            <a:extLst/>
          </a:blip>
          <a:srcRect l="3233" t="0" r="0" b="2225"/>
          <a:stretch>
            <a:fillRect/>
          </a:stretch>
        </p:blipFill>
        <p:spPr>
          <a:xfrm>
            <a:off x="7384309" y="-1"/>
            <a:ext cx="17002868" cy="1064131"/>
          </a:xfrm>
          <a:prstGeom prst="rect">
            <a:avLst/>
          </a:prstGeom>
          <a:ln w="12700">
            <a:miter lim="400000"/>
          </a:ln>
        </p:spPr>
      </p:pic>
      <p:sp>
        <p:nvSpPr>
          <p:cNvPr id="228" name="Rectangle 58"/>
          <p:cNvSpPr/>
          <p:nvPr/>
        </p:nvSpPr>
        <p:spPr>
          <a:xfrm>
            <a:off x="-4333" y="1066798"/>
            <a:ext cx="567224" cy="10224083"/>
          </a:xfrm>
          <a:prstGeom prst="rect">
            <a:avLst/>
          </a:prstGeom>
          <a:solidFill>
            <a:srgbClr val="C8C371"/>
          </a:solidFill>
          <a:ln w="12700">
            <a:miter lim="400000"/>
          </a:ln>
        </p:spPr>
        <p:txBody>
          <a:bodyPr lIns="45719" rIns="45719" anchor="ctr"/>
          <a:lstStyle/>
          <a:p>
            <a:pPr defTabSz="898799">
              <a:defRPr sz="3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29" name="TextBox 60"/>
          <p:cNvSpPr txBox="1"/>
          <p:nvPr/>
        </p:nvSpPr>
        <p:spPr>
          <a:xfrm rot="16200000">
            <a:off x="-1661584" y="3013451"/>
            <a:ext cx="3979633" cy="301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l" defTabSz="898799">
              <a:defRPr spc="300" sz="1500">
                <a:solidFill>
                  <a:srgbClr val="1E4D2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COLORADO STATE UNIVERSITY</a:t>
            </a:r>
          </a:p>
        </p:txBody>
      </p:sp>
      <p:sp>
        <p:nvSpPr>
          <p:cNvPr id="230" name="Two-linePresentation Title"/>
          <p:cNvSpPr txBox="1"/>
          <p:nvPr>
            <p:ph type="title" hasCustomPrompt="1"/>
          </p:nvPr>
        </p:nvSpPr>
        <p:spPr>
          <a:xfrm>
            <a:off x="1678427" y="4690728"/>
            <a:ext cx="15373947" cy="3447099"/>
          </a:xfrm>
          <a:prstGeom prst="rect">
            <a:avLst/>
          </a:prstGeom>
        </p:spPr>
        <p:txBody>
          <a:bodyPr lIns="91439" tIns="91439" rIns="91439" bIns="91439" anchor="b"/>
          <a:lstStyle>
            <a:lvl1pPr defTabSz="1234609">
              <a:lnSpc>
                <a:spcPct val="100000"/>
              </a:lnSpc>
              <a:defRPr b="0" spc="0" sz="10600">
                <a:solidFill>
                  <a:srgbClr val="FFFFFF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1pPr>
          </a:lstStyle>
          <a:p>
            <a:pPr/>
            <a:r>
              <a:t>Two-linePresentation Title</a:t>
            </a:r>
          </a:p>
        </p:txBody>
      </p:sp>
      <p:sp>
        <p:nvSpPr>
          <p:cNvPr id="231" name="Straight Connector 10"/>
          <p:cNvSpPr/>
          <p:nvPr/>
        </p:nvSpPr>
        <p:spPr>
          <a:xfrm>
            <a:off x="1680677" y="8592656"/>
            <a:ext cx="1608207" cy="1"/>
          </a:xfrm>
          <a:prstGeom prst="line">
            <a:avLst/>
          </a:prstGeom>
          <a:ln w="28575">
            <a:solidFill>
              <a:srgbClr val="CFFC00"/>
            </a:solidFill>
          </a:ln>
        </p:spPr>
        <p:txBody>
          <a:bodyPr lIns="45719" rIns="45719"/>
          <a:lstStyle/>
          <a:p>
            <a:pPr algn="l" defTabSz="898799">
              <a:defRPr sz="3500">
                <a:solidFill>
                  <a:srgbClr val="59595B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232" name="Body Level One…"/>
          <p:cNvSpPr txBox="1"/>
          <p:nvPr>
            <p:ph type="body" sz="quarter" idx="1" hasCustomPrompt="1"/>
          </p:nvPr>
        </p:nvSpPr>
        <p:spPr>
          <a:xfrm>
            <a:off x="1680677" y="9028687"/>
            <a:ext cx="15373946" cy="750976"/>
          </a:xfrm>
          <a:prstGeom prst="rect">
            <a:avLst/>
          </a:prstGeom>
        </p:spPr>
        <p:txBody>
          <a:bodyPr lIns="91439" tIns="91439" rIns="91439" bIns="91439"/>
          <a:lstStyle>
            <a:lvl1pPr marL="0" indent="0" defTabSz="1234609">
              <a:lnSpc>
                <a:spcPct val="120000"/>
              </a:lnSpc>
              <a:spcBef>
                <a:spcPts val="1000"/>
              </a:spcBef>
              <a:buSzTx/>
              <a:buNone/>
              <a:defRPr sz="3200">
                <a:solidFill>
                  <a:srgbClr val="FFFFFF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1pPr>
            <a:lvl2pPr marL="0" indent="1234609" defTabSz="1234609">
              <a:lnSpc>
                <a:spcPct val="120000"/>
              </a:lnSpc>
              <a:spcBef>
                <a:spcPts val="1000"/>
              </a:spcBef>
              <a:buSzTx/>
              <a:buNone/>
              <a:defRPr sz="3200">
                <a:solidFill>
                  <a:srgbClr val="FFFFFF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2pPr>
            <a:lvl3pPr marL="0" indent="2469226" defTabSz="1234609">
              <a:lnSpc>
                <a:spcPct val="120000"/>
              </a:lnSpc>
              <a:spcBef>
                <a:spcPts val="1000"/>
              </a:spcBef>
              <a:buSzTx/>
              <a:buNone/>
              <a:defRPr sz="3200">
                <a:solidFill>
                  <a:srgbClr val="FFFFFF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3pPr>
            <a:lvl4pPr marL="0" indent="3703835" defTabSz="1234609">
              <a:lnSpc>
                <a:spcPct val="120000"/>
              </a:lnSpc>
              <a:spcBef>
                <a:spcPts val="1000"/>
              </a:spcBef>
              <a:buSzTx/>
              <a:buNone/>
              <a:defRPr sz="3200">
                <a:solidFill>
                  <a:srgbClr val="FFFFFF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4pPr>
            <a:lvl5pPr marL="0" indent="4938450" defTabSz="1234609">
              <a:lnSpc>
                <a:spcPct val="120000"/>
              </a:lnSpc>
              <a:spcBef>
                <a:spcPts val="1000"/>
              </a:spcBef>
              <a:buSzTx/>
              <a:buNone/>
              <a:defRPr sz="3200">
                <a:solidFill>
                  <a:srgbClr val="FFFFFF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5pPr>
          </a:lstStyle>
          <a:p>
            <a:pPr/>
            <a:r>
              <a:t>Subheadline, name, or date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33" name="Rectangle 43"/>
          <p:cNvSpPr/>
          <p:nvPr/>
        </p:nvSpPr>
        <p:spPr>
          <a:xfrm>
            <a:off x="18266725" y="1065027"/>
            <a:ext cx="616689" cy="10223632"/>
          </a:xfrm>
          <a:prstGeom prst="rect">
            <a:avLst/>
          </a:prstGeom>
          <a:solidFill>
            <a:srgbClr val="C8C371"/>
          </a:solidFill>
          <a:ln w="12700">
            <a:miter lim="400000"/>
          </a:ln>
        </p:spPr>
        <p:txBody>
          <a:bodyPr lIns="45719" rIns="45719" anchor="ctr"/>
          <a:lstStyle/>
          <a:p>
            <a:pPr defTabSz="898799">
              <a:defRPr sz="3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234" name="Picture 61" descr="Picture 61"/>
          <p:cNvPicPr>
            <a:picLocks noChangeAspect="1"/>
          </p:cNvPicPr>
          <p:nvPr/>
        </p:nvPicPr>
        <p:blipFill>
          <a:blip r:embed="rId3">
            <a:extLst/>
          </a:blip>
          <a:srcRect l="2279" t="0" r="0" b="0"/>
          <a:stretch>
            <a:fillRect/>
          </a:stretch>
        </p:blipFill>
        <p:spPr>
          <a:xfrm>
            <a:off x="18883421" y="1065901"/>
            <a:ext cx="5503753" cy="1022408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5" name="Picture 3" descr="Picture 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0095517" y="4680739"/>
            <a:ext cx="3077305" cy="3077305"/>
          </a:xfrm>
          <a:prstGeom prst="rect">
            <a:avLst/>
          </a:prstGeom>
          <a:ln w="12700">
            <a:miter lim="400000"/>
          </a:ln>
        </p:spPr>
      </p:pic>
      <p:pic>
        <p:nvPicPr>
          <p:cNvPr id="236" name="Picture 64" descr="Picture 64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-2" y="11279230"/>
            <a:ext cx="11866556" cy="2436769"/>
          </a:xfrm>
          <a:prstGeom prst="rect">
            <a:avLst/>
          </a:prstGeom>
          <a:ln w="12700">
            <a:miter lim="400000"/>
          </a:ln>
        </p:spPr>
      </p:pic>
      <p:pic>
        <p:nvPicPr>
          <p:cNvPr id="237" name="Picture 74" descr="Picture 74"/>
          <p:cNvPicPr>
            <a:picLocks noChangeAspect="1"/>
          </p:cNvPicPr>
          <p:nvPr/>
        </p:nvPicPr>
        <p:blipFill>
          <a:blip r:embed="rId6">
            <a:extLst/>
          </a:blip>
          <a:srcRect l="0" t="0" r="0" b="156"/>
          <a:stretch>
            <a:fillRect/>
          </a:stretch>
        </p:blipFill>
        <p:spPr>
          <a:xfrm>
            <a:off x="11866553" y="11279254"/>
            <a:ext cx="12520622" cy="2436745"/>
          </a:xfrm>
          <a:prstGeom prst="rect">
            <a:avLst/>
          </a:prstGeom>
          <a:ln w="12700">
            <a:miter lim="400000"/>
          </a:ln>
        </p:spPr>
      </p:pic>
      <p:sp>
        <p:nvSpPr>
          <p:cNvPr id="238" name="Slide Number"/>
          <p:cNvSpPr txBox="1"/>
          <p:nvPr>
            <p:ph type="sldNum" sz="quarter" idx="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</p:spPr>
        <p:txBody>
          <a:bodyPr lIns="45719" tIns="45719" rIns="45719" bIns="45719" anchor="ctr"/>
          <a:lstStyle>
            <a:lvl1pPr algn="r" defTabSz="898799">
              <a:defRPr sz="1200">
                <a:solidFill>
                  <a:srgbClr val="59595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740627569_2880x1920.jpg"/>
          <p:cNvSpPr/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Presentation Title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>
                <a:solidFill>
                  <a:srgbClr val="FFFFFF"/>
                </a:solidFill>
              </a:defRPr>
            </a:lvl1pPr>
          </a:lstStyle>
          <a:p>
            <a:pPr/>
            <a:r>
              <a:t>Presentation Title</a:t>
            </a:r>
          </a:p>
        </p:txBody>
      </p:sp>
      <p:sp>
        <p:nvSpPr>
          <p:cNvPr id="23" name="Author and Date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3600"/>
            </a:lvl1pPr>
          </a:lstStyle>
          <a:p>
            <a:pPr/>
            <a:r>
              <a:t>Author and Date</a:t>
            </a:r>
          </a:p>
        </p:txBody>
      </p:sp>
      <p:sp>
        <p:nvSpPr>
          <p:cNvPr id="24" name="Body Level One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rgbClr val="FFFFFF"/>
                </a:solidFill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rgbClr val="FFFFFF"/>
                </a:solidFill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rgbClr val="FFFFFF"/>
                </a:solidFill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rgbClr val="FFFFFF"/>
                </a:solidFill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solidFill>
                  <a:srgbClr val="FFFFFF"/>
                </a:solidFill>
              </a:defRPr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136959463_1989x1321.jpg"/>
          <p:cNvSpPr/>
          <p:nvPr>
            <p:ph type="pic" idx="21"/>
          </p:nvPr>
        </p:nvSpPr>
        <p:spPr>
          <a:xfrm>
            <a:off x="9226574" y="1270000"/>
            <a:ext cx="16840152" cy="1118443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Slide Title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Slide Title</a:t>
            </a:r>
          </a:p>
        </p:txBody>
      </p:sp>
      <p:sp>
        <p:nvSpPr>
          <p:cNvPr id="34" name="Body Level One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43" name="Slide Subtitle"/>
          <p:cNvSpPr txBox="1"/>
          <p:nvPr>
            <p:ph type="body" sz="quarter" idx="21" hasCustomPrompt="1"/>
          </p:nvPr>
        </p:nvSpPr>
        <p:spPr>
          <a:xfrm>
            <a:off x="1206500" y="2245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44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/>
          <p:nvPr>
            <p:ph type="body" sz="quarter" idx="21" hasCustomPrompt="1"/>
          </p:nvPr>
        </p:nvSpPr>
        <p:spPr>
          <a:xfrm>
            <a:off x="1206500" y="2247900"/>
            <a:ext cx="9779000" cy="9347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61" name="Body Level One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617931575_1991x1322.jpg"/>
          <p:cNvSpPr/>
          <p:nvPr>
            <p:ph type="pic" idx="22"/>
          </p:nvPr>
        </p:nvSpPr>
        <p:spPr>
          <a:xfrm>
            <a:off x="8432800" y="1263848"/>
            <a:ext cx="16850011" cy="1118820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Slide Title"/>
          <p:cNvSpPr txBox="1"/>
          <p:nvPr>
            <p:ph type="title" hasCustomPrompt="1"/>
          </p:nvPr>
        </p:nvSpPr>
        <p:spPr>
          <a:xfrm>
            <a:off x="1206500" y="952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bg>
      <p:bgPr>
        <a:solidFill>
          <a:srgbClr val="00346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Section Title</a:t>
            </a:r>
          </a:p>
        </p:txBody>
      </p:sp>
      <p:sp>
        <p:nvSpPr>
          <p:cNvPr id="72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/>
          <p:nvPr>
            <p:ph type="title" hasCustomPrompt="1"/>
          </p:nvPr>
        </p:nvSpPr>
        <p:spPr>
          <a:xfrm>
            <a:off x="1206500" y="952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80" name="Slide Subtitle"/>
          <p:cNvSpPr txBox="1"/>
          <p:nvPr>
            <p:ph type="body" sz="quarter" idx="21" hasCustomPrompt="1"/>
          </p:nvPr>
        </p:nvSpPr>
        <p:spPr>
          <a:xfrm>
            <a:off x="1206500" y="2247900"/>
            <a:ext cx="21971000" cy="9347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Slide Subtitle</a:t>
            </a:r>
          </a:p>
        </p:txBody>
      </p:sp>
      <p:sp>
        <p:nvSpPr>
          <p:cNvPr id="8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/>
          <p:nvPr>
            <p:ph type="title" hasCustomPrompt="1"/>
          </p:nvPr>
        </p:nvSpPr>
        <p:spPr>
          <a:xfrm>
            <a:off x="1206500" y="952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89" name="Agenda Subtitle"/>
          <p:cNvSpPr txBox="1"/>
          <p:nvPr>
            <p:ph type="body" sz="quarter" idx="21" hasCustomPrompt="1"/>
          </p:nvPr>
        </p:nvSpPr>
        <p:spPr>
          <a:xfrm>
            <a:off x="1206500" y="2247900"/>
            <a:ext cx="21971000" cy="9347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/>
            </a:lvl1pPr>
          </a:lstStyle>
          <a:p>
            <a:pPr/>
            <a:r>
              <a:t>Agenda Subtitle</a:t>
            </a:r>
          </a:p>
        </p:txBody>
      </p:sp>
      <p:sp>
        <p:nvSpPr>
          <p:cNvPr id="90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1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/>
          <p:nvPr>
            <p:ph type="title" hasCustomPrompt="1"/>
          </p:nvPr>
        </p:nvSpPr>
        <p:spPr>
          <a:xfrm>
            <a:off x="1206500" y="952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Title</a:t>
            </a:r>
          </a:p>
        </p:txBody>
      </p:sp>
      <p:sp>
        <p:nvSpPr>
          <p:cNvPr id="3" name="Body Level One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</p:sldLayoutIdLst>
  <p:transition xmlns:p14="http://schemas.microsoft.com/office/powerpoint/2010/main" spd="med" advClick="1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9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6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7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8.pn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9.pn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0.pn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.tif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5.png"/></Relationships>
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5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5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5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5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5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5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6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2.tif"/></Relationships>

</file>

<file path=ppt/slides/_rels/slide6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6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6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6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6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6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6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8.png"/></Relationships>

</file>

<file path=ppt/slides/_rels/slide6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image" Target="../media/image18.png"/></Relationships>

</file>

<file path=ppt/slides/_rels/slide6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Part-of-Speech Tagging with Structured Perceptr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00033">
              <a:defRPr sz="8586"/>
            </a:lvl1pPr>
          </a:lstStyle>
          <a:p>
            <a:pPr/>
            <a:r>
              <a:t>Part-of-Speech Tagging with Structured Perceptrons</a:t>
            </a:r>
          </a:p>
        </p:txBody>
      </p:sp>
      <p:sp>
        <p:nvSpPr>
          <p:cNvPr id="248" name="CS 542 - Natural Language Processing…"/>
          <p:cNvSpPr txBox="1"/>
          <p:nvPr>
            <p:ph type="body" sz="quarter" idx="1"/>
          </p:nvPr>
        </p:nvSpPr>
        <p:spPr>
          <a:xfrm>
            <a:off x="1680677" y="9028687"/>
            <a:ext cx="15373946" cy="1828801"/>
          </a:xfrm>
          <a:prstGeom prst="rect">
            <a:avLst/>
          </a:prstGeom>
        </p:spPr>
        <p:txBody>
          <a:bodyPr/>
          <a:lstStyle/>
          <a:p>
            <a:pPr defTabSz="888918">
              <a:spcBef>
                <a:spcPts val="700"/>
              </a:spcBef>
              <a:defRPr sz="2304"/>
            </a:pPr>
            <a:r>
              <a:t>CS 542 - Natural Language Processing</a:t>
            </a:r>
          </a:p>
          <a:p>
            <a:pPr defTabSz="888918">
              <a:spcBef>
                <a:spcPts val="700"/>
              </a:spcBef>
              <a:defRPr sz="2304"/>
            </a:pPr>
            <a:r>
              <a:t>Partially adapted from slides by Vivek Srikumar, University of Utah</a:t>
            </a:r>
          </a:p>
          <a:p>
            <a:pPr defTabSz="888918">
              <a:spcBef>
                <a:spcPts val="700"/>
              </a:spcBef>
              <a:defRPr sz="2304"/>
            </a:pPr>
            <a:r>
              <a:t>Prof. Nikhil Krishnaswamy, Colorado State University</a:t>
            </a:r>
          </a:p>
        </p:txBody>
      </p:sp>
      <p:sp>
        <p:nvSpPr>
          <p:cNvPr id="249" name="Slide Number"/>
          <p:cNvSpPr txBox="1"/>
          <p:nvPr>
            <p:ph type="sldNum" sz="quarter" idx="4294967295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tIns="45719" rIns="45719" bIns="45719" anchor="ctr"/>
          <a:lstStyle>
            <a:lvl1pPr algn="r" defTabSz="898799">
              <a:defRPr sz="1200">
                <a:solidFill>
                  <a:srgbClr val="59595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HMM As Linear Classifier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HMM As Linear Classifier</a:t>
            </a:r>
          </a:p>
        </p:txBody>
      </p:sp>
      <p:sp>
        <p:nvSpPr>
          <p:cNvPr id="276" name="Consider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t>Consider </a:t>
            </a:r>
            <a14:m>
              <m:oMath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l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o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g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P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X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Y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limLow>
                  <m:e>
                    <m:r>
                      <a:rPr xmlns:a="http://schemas.openxmlformats.org/drawingml/2006/main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∑</m:t>
                    </m:r>
                  </m:e>
                  <m:lim>
                    <m:r>
                      <a:rPr xmlns:a="http://schemas.openxmlformats.org/drawingml/2006/main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</m:lim>
                </m:limLow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l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o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g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P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r>
                      <a:rPr xmlns:a="http://schemas.openxmlformats.org/drawingml/2006/main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</m:sub>
                </m:sSub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|</m:t>
                </m:r>
                <m:sSub>
                  <m:e>
                    <m:r>
                      <a:rPr xmlns:a="http://schemas.openxmlformats.org/drawingml/2006/main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  <m:r>
                      <a:rPr xmlns:a="http://schemas.openxmlformats.org/drawingml/2006/main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-</m:t>
                    </m:r>
                    <m:r>
                      <a:rPr xmlns:a="http://schemas.openxmlformats.org/drawingml/2006/main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l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o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g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P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r>
                      <a:rPr xmlns:a="http://schemas.openxmlformats.org/drawingml/2006/main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e>
                  <m:sub>
                    <m:r>
                      <a:rPr xmlns:a="http://schemas.openxmlformats.org/drawingml/2006/main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</m:sub>
                </m:sSub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|</m:t>
                </m:r>
                <m:sSub>
                  <m:e>
                    <m:r>
                      <a:rPr xmlns:a="http://schemas.openxmlformats.org/drawingml/2006/main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</m:sub>
                </m:sSub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</a:p>
        </p:txBody>
      </p:sp>
      <p:grpSp>
        <p:nvGrpSpPr>
          <p:cNvPr id="279" name="Group"/>
          <p:cNvGrpSpPr/>
          <p:nvPr/>
        </p:nvGrpSpPr>
        <p:grpSpPr>
          <a:xfrm>
            <a:off x="10223499" y="5367866"/>
            <a:ext cx="6699066" cy="1270001"/>
            <a:chOff x="0" y="0"/>
            <a:chExt cx="6699064" cy="1270000"/>
          </a:xfrm>
        </p:grpSpPr>
        <p:sp>
          <p:nvSpPr>
            <p:cNvPr id="277" name="Rectangle"/>
            <p:cNvSpPr/>
            <p:nvPr/>
          </p:nvSpPr>
          <p:spPr>
            <a:xfrm>
              <a:off x="0" y="0"/>
              <a:ext cx="3307302" cy="1270000"/>
            </a:xfrm>
            <a:prstGeom prst="rect">
              <a:avLst/>
            </a:prstGeom>
            <a:solidFill>
              <a:schemeClr val="accent1">
                <a:lumOff val="-13575"/>
                <a:alpha val="5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278" name="Rectangle"/>
            <p:cNvSpPr/>
            <p:nvPr/>
          </p:nvSpPr>
          <p:spPr>
            <a:xfrm>
              <a:off x="3865033" y="0"/>
              <a:ext cx="2834032" cy="1270000"/>
            </a:xfrm>
            <a:prstGeom prst="rect">
              <a:avLst/>
            </a:prstGeom>
            <a:solidFill>
              <a:schemeClr val="accent5">
                <a:lumOff val="-29866"/>
                <a:alpha val="5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</p:grpSp>
      <p:sp>
        <p:nvSpPr>
          <p:cNvPr id="280" name="Transition scores + Emission scores"/>
          <p:cNvSpPr txBox="1"/>
          <p:nvPr/>
        </p:nvSpPr>
        <p:spPr>
          <a:xfrm>
            <a:off x="8313199" y="7193281"/>
            <a:ext cx="10822535" cy="9550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>
                <a:solidFill>
                  <a:srgbClr val="000000"/>
                </a:solidFill>
                <a:latin typeface="Poppins Regular"/>
                <a:ea typeface="Poppins Regular"/>
                <a:cs typeface="Poppins Regular"/>
                <a:sym typeface="Poppins Regular"/>
              </a:defRPr>
            </a:lvl1pPr>
          </a:lstStyle>
          <a:p>
            <a:pPr/>
            <a:r>
              <a:t>Transition scores + Emission scores</a:t>
            </a:r>
          </a:p>
        </p:txBody>
      </p:sp>
      <p:grpSp>
        <p:nvGrpSpPr>
          <p:cNvPr id="300" name="Group"/>
          <p:cNvGrpSpPr/>
          <p:nvPr/>
        </p:nvGrpSpPr>
        <p:grpSpPr>
          <a:xfrm>
            <a:off x="15024577" y="3407550"/>
            <a:ext cx="7921244" cy="1542983"/>
            <a:chOff x="0" y="0"/>
            <a:chExt cx="7921242" cy="1542982"/>
          </a:xfrm>
        </p:grpSpPr>
        <p:sp>
          <p:nvSpPr>
            <p:cNvPr id="281" name="The"/>
            <p:cNvSpPr txBox="1"/>
            <p:nvPr/>
          </p:nvSpPr>
          <p:spPr>
            <a:xfrm>
              <a:off x="-1" y="1081616"/>
              <a:ext cx="622403" cy="46136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The</a:t>
              </a:r>
            </a:p>
          </p:txBody>
        </p:sp>
        <p:sp>
          <p:nvSpPr>
            <p:cNvPr id="282" name="old"/>
            <p:cNvSpPr txBox="1"/>
            <p:nvPr/>
          </p:nvSpPr>
          <p:spPr>
            <a:xfrm>
              <a:off x="1859990" y="1081616"/>
              <a:ext cx="537668" cy="46136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old</a:t>
              </a:r>
            </a:p>
          </p:txBody>
        </p:sp>
        <p:sp>
          <p:nvSpPr>
            <p:cNvPr id="283" name="man"/>
            <p:cNvSpPr txBox="1"/>
            <p:nvPr/>
          </p:nvSpPr>
          <p:spPr>
            <a:xfrm>
              <a:off x="3553255" y="1081616"/>
              <a:ext cx="707442" cy="46136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man</a:t>
              </a:r>
            </a:p>
          </p:txBody>
        </p:sp>
        <p:sp>
          <p:nvSpPr>
            <p:cNvPr id="284" name="the"/>
            <p:cNvSpPr txBox="1"/>
            <p:nvPr/>
          </p:nvSpPr>
          <p:spPr>
            <a:xfrm>
              <a:off x="5416294" y="1081616"/>
              <a:ext cx="543459" cy="46136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the</a:t>
              </a:r>
            </a:p>
          </p:txBody>
        </p:sp>
        <p:sp>
          <p:nvSpPr>
            <p:cNvPr id="285" name="boat"/>
            <p:cNvSpPr txBox="1"/>
            <p:nvPr/>
          </p:nvSpPr>
          <p:spPr>
            <a:xfrm>
              <a:off x="7191551" y="1081616"/>
              <a:ext cx="729692" cy="46136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boat</a:t>
              </a:r>
            </a:p>
          </p:txBody>
        </p:sp>
        <p:sp>
          <p:nvSpPr>
            <p:cNvPr id="286" name="DT"/>
            <p:cNvSpPr txBox="1"/>
            <p:nvPr/>
          </p:nvSpPr>
          <p:spPr>
            <a:xfrm>
              <a:off x="27533" y="-1"/>
              <a:ext cx="567335" cy="524867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Off val="16847"/>
                  </a:schemeClr>
                </a:gs>
                <a:gs pos="100000">
                  <a:schemeClr val="accent1">
                    <a:lumOff val="-13575"/>
                  </a:schemeClr>
                </a:gs>
              </a:gsLst>
              <a:lin ang="5400000" scaled="0"/>
            </a:gradFill>
            <a:ln w="635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solidFill>
                    <a:srgbClr val="000000"/>
                  </a:solidFill>
                </a:defRPr>
              </a:lvl1pPr>
            </a:lstStyle>
            <a:p>
              <a:pPr/>
              <a:r>
                <a:t>DT</a:t>
              </a:r>
            </a:p>
          </p:txBody>
        </p:sp>
        <p:sp>
          <p:nvSpPr>
            <p:cNvPr id="287" name="NN"/>
            <p:cNvSpPr txBox="1"/>
            <p:nvPr/>
          </p:nvSpPr>
          <p:spPr>
            <a:xfrm>
              <a:off x="1819858" y="-1"/>
              <a:ext cx="617932" cy="524867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Off val="16847"/>
                  </a:schemeClr>
                </a:gs>
                <a:gs pos="100000">
                  <a:schemeClr val="accent1">
                    <a:lumOff val="-13575"/>
                  </a:schemeClr>
                </a:gs>
              </a:gsLst>
              <a:lin ang="5400000" scaled="0"/>
            </a:gradFill>
            <a:ln w="635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solidFill>
                    <a:srgbClr val="000000"/>
                  </a:solidFill>
                </a:defRPr>
              </a:lvl1pPr>
            </a:lstStyle>
            <a:p>
              <a:pPr/>
              <a:r>
                <a:t>NN</a:t>
              </a:r>
            </a:p>
          </p:txBody>
        </p:sp>
        <p:sp>
          <p:nvSpPr>
            <p:cNvPr id="288" name="VB"/>
            <p:cNvSpPr txBox="1"/>
            <p:nvPr/>
          </p:nvSpPr>
          <p:spPr>
            <a:xfrm>
              <a:off x="3620565" y="-1"/>
              <a:ext cx="572822" cy="524867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Off val="16847"/>
                  </a:schemeClr>
                </a:gs>
                <a:gs pos="100000">
                  <a:schemeClr val="accent1">
                    <a:lumOff val="-13575"/>
                  </a:schemeClr>
                </a:gs>
              </a:gsLst>
              <a:lin ang="5400000" scaled="0"/>
            </a:gradFill>
            <a:ln w="635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solidFill>
                    <a:srgbClr val="000000"/>
                  </a:solidFill>
                </a:defRPr>
              </a:lvl1pPr>
            </a:lstStyle>
            <a:p>
              <a:pPr/>
              <a:r>
                <a:t>VB</a:t>
              </a:r>
            </a:p>
          </p:txBody>
        </p:sp>
        <p:sp>
          <p:nvSpPr>
            <p:cNvPr id="289" name="DT"/>
            <p:cNvSpPr txBox="1"/>
            <p:nvPr/>
          </p:nvSpPr>
          <p:spPr>
            <a:xfrm>
              <a:off x="5404356" y="-1"/>
              <a:ext cx="567335" cy="524867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Off val="16847"/>
                  </a:schemeClr>
                </a:gs>
                <a:gs pos="100000">
                  <a:schemeClr val="accent1">
                    <a:lumOff val="-13575"/>
                  </a:schemeClr>
                </a:gs>
              </a:gsLst>
              <a:lin ang="5400000" scaled="0"/>
            </a:gradFill>
            <a:ln w="635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solidFill>
                    <a:srgbClr val="000000"/>
                  </a:solidFill>
                </a:defRPr>
              </a:lvl1pPr>
            </a:lstStyle>
            <a:p>
              <a:pPr/>
              <a:r>
                <a:t>DT</a:t>
              </a:r>
            </a:p>
          </p:txBody>
        </p:sp>
        <p:sp>
          <p:nvSpPr>
            <p:cNvPr id="290" name="NN"/>
            <p:cNvSpPr txBox="1"/>
            <p:nvPr/>
          </p:nvSpPr>
          <p:spPr>
            <a:xfrm>
              <a:off x="7247431" y="-1"/>
              <a:ext cx="617932" cy="524867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Off val="16847"/>
                  </a:schemeClr>
                </a:gs>
                <a:gs pos="100000">
                  <a:schemeClr val="accent1">
                    <a:lumOff val="-13575"/>
                  </a:schemeClr>
                </a:gs>
              </a:gsLst>
              <a:lin ang="5400000" scaled="0"/>
            </a:gradFill>
            <a:ln w="635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solidFill>
                    <a:srgbClr val="000000"/>
                  </a:solidFill>
                </a:defRPr>
              </a:lvl1pPr>
            </a:lstStyle>
            <a:p>
              <a:pPr/>
              <a:r>
                <a:t>NN</a:t>
              </a:r>
            </a:p>
          </p:txBody>
        </p:sp>
        <p:sp>
          <p:nvSpPr>
            <p:cNvPr id="291" name="Line"/>
            <p:cNvSpPr/>
            <p:nvPr/>
          </p:nvSpPr>
          <p:spPr>
            <a:xfrm flipH="1">
              <a:off x="311200" y="549419"/>
              <a:ext cx="1" cy="588366"/>
            </a:xfrm>
            <a:prstGeom prst="line">
              <a:avLst/>
            </a:prstGeom>
            <a:noFill/>
            <a:ln w="50800" cap="flat">
              <a:solidFill>
                <a:schemeClr val="accent1">
                  <a:hueOff val="114395"/>
                  <a:lumOff val="-24975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292" name="Line"/>
            <p:cNvSpPr/>
            <p:nvPr/>
          </p:nvSpPr>
          <p:spPr>
            <a:xfrm>
              <a:off x="2128823" y="549419"/>
              <a:ext cx="1" cy="588366"/>
            </a:xfrm>
            <a:prstGeom prst="line">
              <a:avLst/>
            </a:prstGeom>
            <a:noFill/>
            <a:ln w="50800" cap="flat">
              <a:solidFill>
                <a:schemeClr val="accent1">
                  <a:hueOff val="114395"/>
                  <a:lumOff val="-24975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293" name="Line"/>
            <p:cNvSpPr/>
            <p:nvPr/>
          </p:nvSpPr>
          <p:spPr>
            <a:xfrm>
              <a:off x="3921149" y="549419"/>
              <a:ext cx="1" cy="588366"/>
            </a:xfrm>
            <a:prstGeom prst="line">
              <a:avLst/>
            </a:prstGeom>
            <a:noFill/>
            <a:ln w="50800" cap="flat">
              <a:solidFill>
                <a:schemeClr val="accent1">
                  <a:hueOff val="114395"/>
                  <a:lumOff val="-24975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294" name="Line"/>
            <p:cNvSpPr/>
            <p:nvPr/>
          </p:nvSpPr>
          <p:spPr>
            <a:xfrm>
              <a:off x="5688022" y="549419"/>
              <a:ext cx="1" cy="588366"/>
            </a:xfrm>
            <a:prstGeom prst="line">
              <a:avLst/>
            </a:prstGeom>
            <a:noFill/>
            <a:ln w="50800" cap="flat">
              <a:solidFill>
                <a:schemeClr val="accent1">
                  <a:hueOff val="114395"/>
                  <a:lumOff val="-24975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295" name="Line"/>
            <p:cNvSpPr/>
            <p:nvPr/>
          </p:nvSpPr>
          <p:spPr>
            <a:xfrm>
              <a:off x="7556396" y="549419"/>
              <a:ext cx="1" cy="588366"/>
            </a:xfrm>
            <a:prstGeom prst="line">
              <a:avLst/>
            </a:prstGeom>
            <a:noFill/>
            <a:ln w="50800" cap="flat">
              <a:solidFill>
                <a:schemeClr val="accent1">
                  <a:hueOff val="114395"/>
                  <a:lumOff val="-24975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296" name="Line"/>
            <p:cNvSpPr/>
            <p:nvPr/>
          </p:nvSpPr>
          <p:spPr>
            <a:xfrm>
              <a:off x="590401" y="262432"/>
              <a:ext cx="1201319" cy="1"/>
            </a:xfrm>
            <a:prstGeom prst="line">
              <a:avLst/>
            </a:prstGeom>
            <a:noFill/>
            <a:ln w="50800" cap="flat">
              <a:solidFill>
                <a:schemeClr val="accent1">
                  <a:hueOff val="114395"/>
                  <a:lumOff val="-24975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297" name="Line"/>
            <p:cNvSpPr/>
            <p:nvPr/>
          </p:nvSpPr>
          <p:spPr>
            <a:xfrm>
              <a:off x="2398953" y="262432"/>
              <a:ext cx="1201319" cy="1"/>
            </a:xfrm>
            <a:prstGeom prst="line">
              <a:avLst/>
            </a:prstGeom>
            <a:noFill/>
            <a:ln w="50800" cap="flat">
              <a:solidFill>
                <a:schemeClr val="accent1">
                  <a:hueOff val="114395"/>
                  <a:lumOff val="-24975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298" name="Line"/>
            <p:cNvSpPr/>
            <p:nvPr/>
          </p:nvSpPr>
          <p:spPr>
            <a:xfrm>
              <a:off x="4207504" y="262432"/>
              <a:ext cx="1201319" cy="1"/>
            </a:xfrm>
            <a:prstGeom prst="line">
              <a:avLst/>
            </a:prstGeom>
            <a:noFill/>
            <a:ln w="50800" cap="flat">
              <a:solidFill>
                <a:schemeClr val="accent1">
                  <a:hueOff val="114395"/>
                  <a:lumOff val="-24975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299" name="Line"/>
            <p:cNvSpPr/>
            <p:nvPr/>
          </p:nvSpPr>
          <p:spPr>
            <a:xfrm>
              <a:off x="6022232" y="262432"/>
              <a:ext cx="1201319" cy="1"/>
            </a:xfrm>
            <a:prstGeom prst="line">
              <a:avLst/>
            </a:prstGeom>
            <a:noFill/>
            <a:ln w="50800" cap="flat">
              <a:solidFill>
                <a:schemeClr val="accent1">
                  <a:hueOff val="114395"/>
                  <a:lumOff val="-24975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80" grpId="3"/>
      <p:bldP build="whole" bldLvl="1" animBg="1" rev="0" advAuto="0" spid="279" grpId="2"/>
      <p:bldP build="whole" bldLvl="1" animBg="1" rev="0" advAuto="0" spid="27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HMM As Linear Classifier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HMM As Linear Classifier</a:t>
            </a:r>
          </a:p>
        </p:txBody>
      </p:sp>
      <p:sp>
        <p:nvSpPr>
          <p:cNvPr id="303" name="Consider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t>Consider </a:t>
            </a:r>
            <a14:m>
              <m:oMath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l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o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g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P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X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Y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limLow>
                  <m:e>
                    <m:r>
                      <a:rPr xmlns:a="http://schemas.openxmlformats.org/drawingml/2006/main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∑</m:t>
                    </m:r>
                  </m:e>
                  <m:lim>
                    <m:r>
                      <a:rPr xmlns:a="http://schemas.openxmlformats.org/drawingml/2006/main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</m:lim>
                </m:limLow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l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o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g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P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r>
                      <a:rPr xmlns:a="http://schemas.openxmlformats.org/drawingml/2006/main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</m:sub>
                </m:sSub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|</m:t>
                </m:r>
                <m:sSub>
                  <m:e>
                    <m:r>
                      <a:rPr xmlns:a="http://schemas.openxmlformats.org/drawingml/2006/main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  <m:r>
                      <a:rPr xmlns:a="http://schemas.openxmlformats.org/drawingml/2006/main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-</m:t>
                    </m:r>
                    <m:r>
                      <a:rPr xmlns:a="http://schemas.openxmlformats.org/drawingml/2006/main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l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o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g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P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r>
                      <a:rPr xmlns:a="http://schemas.openxmlformats.org/drawingml/2006/main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e>
                  <m:sub>
                    <m:r>
                      <a:rPr xmlns:a="http://schemas.openxmlformats.org/drawingml/2006/main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</m:sub>
                </m:sSub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|</m:t>
                </m:r>
                <m:sSub>
                  <m:e>
                    <m:r>
                      <a:rPr xmlns:a="http://schemas.openxmlformats.org/drawingml/2006/main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</m:sub>
                </m:sSub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</a:p>
        </p:txBody>
      </p:sp>
      <p:sp>
        <p:nvSpPr>
          <p:cNvPr id="304" name="+ Emission scores"/>
          <p:cNvSpPr txBox="1"/>
          <p:nvPr/>
        </p:nvSpPr>
        <p:spPr>
          <a:xfrm>
            <a:off x="13585596" y="8468851"/>
            <a:ext cx="5086808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>
                <a:solidFill>
                  <a:srgbClr val="000000"/>
                </a:solidFill>
              </a:defRPr>
            </a:lvl1pPr>
          </a:lstStyle>
          <a:p>
            <a:pPr/>
            <a:r>
              <a:t>+ Emission scores</a:t>
            </a:r>
          </a:p>
        </p:txBody>
      </p:sp>
      <p:sp>
        <p:nvSpPr>
          <p:cNvPr id="305" name="Text"/>
          <p:cNvSpPr txBox="1"/>
          <p:nvPr/>
        </p:nvSpPr>
        <p:spPr>
          <a:xfrm>
            <a:off x="6878166" y="7894202"/>
            <a:ext cx="6225002" cy="9646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>
                <a:solidFill>
                  <a:srgbClr val="000000"/>
                </a:solidFill>
              </a:defRPr>
            </a:lvl1pPr>
          </a:lstStyle>
          <a:p>
            <a:pPr/>
            <a14:m>
              <m:oMathPara>
                <m:oMathParaPr>
                  <m:jc m:val="center"/>
                </m:oMathParaPr>
                <m:oMath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l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o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g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D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T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→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×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2</m:t>
                  </m:r>
                </m:oMath>
              </m:oMathPara>
            </a14:m>
          </a:p>
        </p:txBody>
      </p:sp>
      <p:sp>
        <p:nvSpPr>
          <p:cNvPr id="306" name="Text"/>
          <p:cNvSpPr txBox="1"/>
          <p:nvPr/>
        </p:nvSpPr>
        <p:spPr>
          <a:xfrm>
            <a:off x="6650239" y="9257335"/>
            <a:ext cx="6680856" cy="9646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>
                <a:solidFill>
                  <a:srgbClr val="000000"/>
                </a:solidFill>
              </a:defRPr>
            </a:lvl1pPr>
          </a:lstStyle>
          <a:p>
            <a:pPr/>
            <a14:m>
              <m:oMathPara>
                <m:oMathParaPr>
                  <m:jc m:val="center"/>
                </m:oMathParaPr>
                <m:oMath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l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o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g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→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V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B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×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</m:t>
                  </m:r>
                </m:oMath>
              </m:oMathPara>
            </a14:m>
          </a:p>
        </p:txBody>
      </p:sp>
      <p:sp>
        <p:nvSpPr>
          <p:cNvPr id="307" name="Text"/>
          <p:cNvSpPr txBox="1"/>
          <p:nvPr/>
        </p:nvSpPr>
        <p:spPr>
          <a:xfrm>
            <a:off x="6640485" y="10620469"/>
            <a:ext cx="6700364" cy="9646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>
                <a:solidFill>
                  <a:srgbClr val="000000"/>
                </a:solidFill>
              </a:defRPr>
            </a:lvl1pPr>
          </a:lstStyle>
          <a:p>
            <a:pPr/>
            <a14:m>
              <m:oMathPara>
                <m:oMathParaPr>
                  <m:jc m:val="center"/>
                </m:oMathParaPr>
                <m:oMath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l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o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g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V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B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→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D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T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×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</m:t>
                  </m:r>
                </m:oMath>
              </m:oMathPara>
            </a14:m>
          </a:p>
        </p:txBody>
      </p:sp>
      <p:grpSp>
        <p:nvGrpSpPr>
          <p:cNvPr id="327" name="Group"/>
          <p:cNvGrpSpPr/>
          <p:nvPr/>
        </p:nvGrpSpPr>
        <p:grpSpPr>
          <a:xfrm>
            <a:off x="15024577" y="3407550"/>
            <a:ext cx="7921244" cy="1542983"/>
            <a:chOff x="0" y="0"/>
            <a:chExt cx="7921242" cy="1542982"/>
          </a:xfrm>
        </p:grpSpPr>
        <p:sp>
          <p:nvSpPr>
            <p:cNvPr id="308" name="The"/>
            <p:cNvSpPr txBox="1"/>
            <p:nvPr/>
          </p:nvSpPr>
          <p:spPr>
            <a:xfrm>
              <a:off x="-1" y="1081616"/>
              <a:ext cx="622403" cy="46136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The</a:t>
              </a:r>
            </a:p>
          </p:txBody>
        </p:sp>
        <p:sp>
          <p:nvSpPr>
            <p:cNvPr id="309" name="old"/>
            <p:cNvSpPr txBox="1"/>
            <p:nvPr/>
          </p:nvSpPr>
          <p:spPr>
            <a:xfrm>
              <a:off x="1859990" y="1081616"/>
              <a:ext cx="537668" cy="46136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old</a:t>
              </a:r>
            </a:p>
          </p:txBody>
        </p:sp>
        <p:sp>
          <p:nvSpPr>
            <p:cNvPr id="310" name="man"/>
            <p:cNvSpPr txBox="1"/>
            <p:nvPr/>
          </p:nvSpPr>
          <p:spPr>
            <a:xfrm>
              <a:off x="3553255" y="1081616"/>
              <a:ext cx="707442" cy="46136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man</a:t>
              </a:r>
            </a:p>
          </p:txBody>
        </p:sp>
        <p:sp>
          <p:nvSpPr>
            <p:cNvPr id="311" name="the"/>
            <p:cNvSpPr txBox="1"/>
            <p:nvPr/>
          </p:nvSpPr>
          <p:spPr>
            <a:xfrm>
              <a:off x="5416294" y="1081616"/>
              <a:ext cx="543459" cy="46136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the</a:t>
              </a:r>
            </a:p>
          </p:txBody>
        </p:sp>
        <p:sp>
          <p:nvSpPr>
            <p:cNvPr id="312" name="boat"/>
            <p:cNvSpPr txBox="1"/>
            <p:nvPr/>
          </p:nvSpPr>
          <p:spPr>
            <a:xfrm>
              <a:off x="7191551" y="1081616"/>
              <a:ext cx="729692" cy="46136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boat</a:t>
              </a:r>
            </a:p>
          </p:txBody>
        </p:sp>
        <p:sp>
          <p:nvSpPr>
            <p:cNvPr id="313" name="DT"/>
            <p:cNvSpPr txBox="1"/>
            <p:nvPr/>
          </p:nvSpPr>
          <p:spPr>
            <a:xfrm>
              <a:off x="27533" y="-1"/>
              <a:ext cx="567335" cy="524867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Off val="16847"/>
                  </a:schemeClr>
                </a:gs>
                <a:gs pos="100000">
                  <a:schemeClr val="accent1">
                    <a:lumOff val="-13575"/>
                  </a:schemeClr>
                </a:gs>
              </a:gsLst>
              <a:lin ang="5400000" scaled="0"/>
            </a:gradFill>
            <a:ln w="635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solidFill>
                    <a:srgbClr val="000000"/>
                  </a:solidFill>
                </a:defRPr>
              </a:lvl1pPr>
            </a:lstStyle>
            <a:p>
              <a:pPr/>
              <a:r>
                <a:t>DT</a:t>
              </a:r>
            </a:p>
          </p:txBody>
        </p:sp>
        <p:sp>
          <p:nvSpPr>
            <p:cNvPr id="314" name="NN"/>
            <p:cNvSpPr txBox="1"/>
            <p:nvPr/>
          </p:nvSpPr>
          <p:spPr>
            <a:xfrm>
              <a:off x="1819858" y="-1"/>
              <a:ext cx="617932" cy="524867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Off val="16847"/>
                  </a:schemeClr>
                </a:gs>
                <a:gs pos="100000">
                  <a:schemeClr val="accent1">
                    <a:lumOff val="-13575"/>
                  </a:schemeClr>
                </a:gs>
              </a:gsLst>
              <a:lin ang="5400000" scaled="0"/>
            </a:gradFill>
            <a:ln w="635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solidFill>
                    <a:srgbClr val="000000"/>
                  </a:solidFill>
                </a:defRPr>
              </a:lvl1pPr>
            </a:lstStyle>
            <a:p>
              <a:pPr/>
              <a:r>
                <a:t>NN</a:t>
              </a:r>
            </a:p>
          </p:txBody>
        </p:sp>
        <p:sp>
          <p:nvSpPr>
            <p:cNvPr id="315" name="VB"/>
            <p:cNvSpPr txBox="1"/>
            <p:nvPr/>
          </p:nvSpPr>
          <p:spPr>
            <a:xfrm>
              <a:off x="3620565" y="-1"/>
              <a:ext cx="572822" cy="524867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Off val="16847"/>
                  </a:schemeClr>
                </a:gs>
                <a:gs pos="100000">
                  <a:schemeClr val="accent1">
                    <a:lumOff val="-13575"/>
                  </a:schemeClr>
                </a:gs>
              </a:gsLst>
              <a:lin ang="5400000" scaled="0"/>
            </a:gradFill>
            <a:ln w="635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solidFill>
                    <a:srgbClr val="000000"/>
                  </a:solidFill>
                </a:defRPr>
              </a:lvl1pPr>
            </a:lstStyle>
            <a:p>
              <a:pPr/>
              <a:r>
                <a:t>VB</a:t>
              </a:r>
            </a:p>
          </p:txBody>
        </p:sp>
        <p:sp>
          <p:nvSpPr>
            <p:cNvPr id="316" name="DT"/>
            <p:cNvSpPr txBox="1"/>
            <p:nvPr/>
          </p:nvSpPr>
          <p:spPr>
            <a:xfrm>
              <a:off x="5404356" y="-1"/>
              <a:ext cx="567335" cy="524867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Off val="16847"/>
                  </a:schemeClr>
                </a:gs>
                <a:gs pos="100000">
                  <a:schemeClr val="accent1">
                    <a:lumOff val="-13575"/>
                  </a:schemeClr>
                </a:gs>
              </a:gsLst>
              <a:lin ang="5400000" scaled="0"/>
            </a:gradFill>
            <a:ln w="635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solidFill>
                    <a:srgbClr val="000000"/>
                  </a:solidFill>
                </a:defRPr>
              </a:lvl1pPr>
            </a:lstStyle>
            <a:p>
              <a:pPr/>
              <a:r>
                <a:t>DT</a:t>
              </a:r>
            </a:p>
          </p:txBody>
        </p:sp>
        <p:sp>
          <p:nvSpPr>
            <p:cNvPr id="317" name="NN"/>
            <p:cNvSpPr txBox="1"/>
            <p:nvPr/>
          </p:nvSpPr>
          <p:spPr>
            <a:xfrm>
              <a:off x="7247431" y="-1"/>
              <a:ext cx="617932" cy="524867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Off val="16847"/>
                  </a:schemeClr>
                </a:gs>
                <a:gs pos="100000">
                  <a:schemeClr val="accent1">
                    <a:lumOff val="-13575"/>
                  </a:schemeClr>
                </a:gs>
              </a:gsLst>
              <a:lin ang="5400000" scaled="0"/>
            </a:gradFill>
            <a:ln w="635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solidFill>
                    <a:srgbClr val="000000"/>
                  </a:solidFill>
                </a:defRPr>
              </a:lvl1pPr>
            </a:lstStyle>
            <a:p>
              <a:pPr/>
              <a:r>
                <a:t>NN</a:t>
              </a:r>
            </a:p>
          </p:txBody>
        </p:sp>
        <p:sp>
          <p:nvSpPr>
            <p:cNvPr id="318" name="Line"/>
            <p:cNvSpPr/>
            <p:nvPr/>
          </p:nvSpPr>
          <p:spPr>
            <a:xfrm flipH="1">
              <a:off x="311200" y="549419"/>
              <a:ext cx="1" cy="588366"/>
            </a:xfrm>
            <a:prstGeom prst="line">
              <a:avLst/>
            </a:prstGeom>
            <a:noFill/>
            <a:ln w="50800" cap="flat">
              <a:solidFill>
                <a:schemeClr val="accent1">
                  <a:hueOff val="114395"/>
                  <a:lumOff val="-24975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319" name="Line"/>
            <p:cNvSpPr/>
            <p:nvPr/>
          </p:nvSpPr>
          <p:spPr>
            <a:xfrm>
              <a:off x="2128823" y="549419"/>
              <a:ext cx="1" cy="588366"/>
            </a:xfrm>
            <a:prstGeom prst="line">
              <a:avLst/>
            </a:prstGeom>
            <a:noFill/>
            <a:ln w="50800" cap="flat">
              <a:solidFill>
                <a:schemeClr val="accent1">
                  <a:hueOff val="114395"/>
                  <a:lumOff val="-24975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320" name="Line"/>
            <p:cNvSpPr/>
            <p:nvPr/>
          </p:nvSpPr>
          <p:spPr>
            <a:xfrm>
              <a:off x="3921149" y="549419"/>
              <a:ext cx="1" cy="588366"/>
            </a:xfrm>
            <a:prstGeom prst="line">
              <a:avLst/>
            </a:prstGeom>
            <a:noFill/>
            <a:ln w="50800" cap="flat">
              <a:solidFill>
                <a:schemeClr val="accent1">
                  <a:hueOff val="114395"/>
                  <a:lumOff val="-24975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321" name="Line"/>
            <p:cNvSpPr/>
            <p:nvPr/>
          </p:nvSpPr>
          <p:spPr>
            <a:xfrm>
              <a:off x="5688022" y="549419"/>
              <a:ext cx="1" cy="588366"/>
            </a:xfrm>
            <a:prstGeom prst="line">
              <a:avLst/>
            </a:prstGeom>
            <a:noFill/>
            <a:ln w="50800" cap="flat">
              <a:solidFill>
                <a:schemeClr val="accent1">
                  <a:hueOff val="114395"/>
                  <a:lumOff val="-24975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322" name="Line"/>
            <p:cNvSpPr/>
            <p:nvPr/>
          </p:nvSpPr>
          <p:spPr>
            <a:xfrm>
              <a:off x="7556396" y="549419"/>
              <a:ext cx="1" cy="588366"/>
            </a:xfrm>
            <a:prstGeom prst="line">
              <a:avLst/>
            </a:prstGeom>
            <a:noFill/>
            <a:ln w="50800" cap="flat">
              <a:solidFill>
                <a:schemeClr val="accent1">
                  <a:hueOff val="114395"/>
                  <a:lumOff val="-24975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323" name="Line"/>
            <p:cNvSpPr/>
            <p:nvPr/>
          </p:nvSpPr>
          <p:spPr>
            <a:xfrm>
              <a:off x="590401" y="262432"/>
              <a:ext cx="1201319" cy="1"/>
            </a:xfrm>
            <a:prstGeom prst="line">
              <a:avLst/>
            </a:prstGeom>
            <a:noFill/>
            <a:ln w="50800" cap="flat">
              <a:solidFill>
                <a:schemeClr val="accent1">
                  <a:hueOff val="114395"/>
                  <a:lumOff val="-24975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324" name="Line"/>
            <p:cNvSpPr/>
            <p:nvPr/>
          </p:nvSpPr>
          <p:spPr>
            <a:xfrm>
              <a:off x="2398953" y="262432"/>
              <a:ext cx="1201319" cy="1"/>
            </a:xfrm>
            <a:prstGeom prst="line">
              <a:avLst/>
            </a:prstGeom>
            <a:noFill/>
            <a:ln w="50800" cap="flat">
              <a:solidFill>
                <a:schemeClr val="accent1">
                  <a:hueOff val="114395"/>
                  <a:lumOff val="-24975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325" name="Line"/>
            <p:cNvSpPr/>
            <p:nvPr/>
          </p:nvSpPr>
          <p:spPr>
            <a:xfrm>
              <a:off x="4207504" y="262432"/>
              <a:ext cx="1201319" cy="1"/>
            </a:xfrm>
            <a:prstGeom prst="line">
              <a:avLst/>
            </a:prstGeom>
            <a:noFill/>
            <a:ln w="50800" cap="flat">
              <a:solidFill>
                <a:schemeClr val="accent1">
                  <a:hueOff val="114395"/>
                  <a:lumOff val="-24975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326" name="Line"/>
            <p:cNvSpPr/>
            <p:nvPr/>
          </p:nvSpPr>
          <p:spPr>
            <a:xfrm>
              <a:off x="6022232" y="262432"/>
              <a:ext cx="1201319" cy="1"/>
            </a:xfrm>
            <a:prstGeom prst="line">
              <a:avLst/>
            </a:prstGeom>
            <a:noFill/>
            <a:ln w="50800" cap="flat">
              <a:solidFill>
                <a:schemeClr val="accent1">
                  <a:hueOff val="114395"/>
                  <a:lumOff val="-24975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HMM As Linear Classifier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HMM As Linear Classifier</a:t>
            </a:r>
          </a:p>
        </p:txBody>
      </p:sp>
      <p:sp>
        <p:nvSpPr>
          <p:cNvPr id="330" name="Consider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t>Consider </a:t>
            </a:r>
            <a14:m>
              <m:oMath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l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o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g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P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X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Y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limLow>
                  <m:e>
                    <m:r>
                      <a:rPr xmlns:a="http://schemas.openxmlformats.org/drawingml/2006/main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∑</m:t>
                    </m:r>
                  </m:e>
                  <m:lim>
                    <m:r>
                      <a:rPr xmlns:a="http://schemas.openxmlformats.org/drawingml/2006/main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</m:lim>
                </m:limLow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l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o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g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P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r>
                      <a:rPr xmlns:a="http://schemas.openxmlformats.org/drawingml/2006/main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</m:sub>
                </m:sSub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|</m:t>
                </m:r>
                <m:sSub>
                  <m:e>
                    <m:r>
                      <a:rPr xmlns:a="http://schemas.openxmlformats.org/drawingml/2006/main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  <m:r>
                      <a:rPr xmlns:a="http://schemas.openxmlformats.org/drawingml/2006/main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-</m:t>
                    </m:r>
                    <m:r>
                      <a:rPr xmlns:a="http://schemas.openxmlformats.org/drawingml/2006/main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l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o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g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P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r>
                      <a:rPr xmlns:a="http://schemas.openxmlformats.org/drawingml/2006/main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e>
                  <m:sub>
                    <m:r>
                      <a:rPr xmlns:a="http://schemas.openxmlformats.org/drawingml/2006/main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</m:sub>
                </m:sSub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|</m:t>
                </m:r>
                <m:sSub>
                  <m:e>
                    <m:r>
                      <a:rPr xmlns:a="http://schemas.openxmlformats.org/drawingml/2006/main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</m:sub>
                </m:sSub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</a:p>
        </p:txBody>
      </p:sp>
      <p:sp>
        <p:nvSpPr>
          <p:cNvPr id="331" name="+"/>
          <p:cNvSpPr txBox="1"/>
          <p:nvPr/>
        </p:nvSpPr>
        <p:spPr>
          <a:xfrm>
            <a:off x="13636836" y="8468851"/>
            <a:ext cx="480061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>
                <a:solidFill>
                  <a:srgbClr val="000000"/>
                </a:solidFill>
              </a:defRPr>
            </a:lvl1pPr>
          </a:lstStyle>
          <a:p>
            <a:pPr/>
            <a:r>
              <a:t>+</a:t>
            </a:r>
          </a:p>
        </p:txBody>
      </p:sp>
      <p:sp>
        <p:nvSpPr>
          <p:cNvPr id="332" name="Text"/>
          <p:cNvSpPr txBox="1"/>
          <p:nvPr/>
        </p:nvSpPr>
        <p:spPr>
          <a:xfrm>
            <a:off x="6878166" y="7894202"/>
            <a:ext cx="6225002" cy="9646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>
                <a:solidFill>
                  <a:srgbClr val="000000"/>
                </a:solidFill>
              </a:defRPr>
            </a:lvl1pPr>
          </a:lstStyle>
          <a:p>
            <a:pPr/>
            <a14:m>
              <m:oMathPara>
                <m:oMathParaPr>
                  <m:jc m:val="center"/>
                </m:oMathParaPr>
                <m:oMath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l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o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g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D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T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→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×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2</m:t>
                  </m:r>
                </m:oMath>
              </m:oMathPara>
            </a14:m>
          </a:p>
        </p:txBody>
      </p:sp>
      <p:sp>
        <p:nvSpPr>
          <p:cNvPr id="333" name="Text"/>
          <p:cNvSpPr txBox="1"/>
          <p:nvPr/>
        </p:nvSpPr>
        <p:spPr>
          <a:xfrm>
            <a:off x="6650239" y="9257335"/>
            <a:ext cx="6680856" cy="9646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>
                <a:solidFill>
                  <a:srgbClr val="000000"/>
                </a:solidFill>
              </a:defRPr>
            </a:lvl1pPr>
          </a:lstStyle>
          <a:p>
            <a:pPr/>
            <a14:m>
              <m:oMathPara>
                <m:oMathParaPr>
                  <m:jc m:val="center"/>
                </m:oMathParaPr>
                <m:oMath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l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o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g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→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V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B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×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</m:t>
                  </m:r>
                </m:oMath>
              </m:oMathPara>
            </a14:m>
          </a:p>
        </p:txBody>
      </p:sp>
      <p:sp>
        <p:nvSpPr>
          <p:cNvPr id="334" name="Text"/>
          <p:cNvSpPr txBox="1"/>
          <p:nvPr/>
        </p:nvSpPr>
        <p:spPr>
          <a:xfrm>
            <a:off x="6640485" y="10620469"/>
            <a:ext cx="6700364" cy="9646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>
                <a:solidFill>
                  <a:srgbClr val="000000"/>
                </a:solidFill>
              </a:defRPr>
            </a:lvl1pPr>
          </a:lstStyle>
          <a:p>
            <a:pPr/>
            <a14:m>
              <m:oMathPara>
                <m:oMathParaPr>
                  <m:jc m:val="center"/>
                </m:oMathParaPr>
                <m:oMath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l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o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g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V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B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→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D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T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×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</m:t>
                  </m:r>
                </m:oMath>
              </m:oMathPara>
            </a14:m>
          </a:p>
        </p:txBody>
      </p:sp>
      <p:sp>
        <p:nvSpPr>
          <p:cNvPr id="335" name="Text"/>
          <p:cNvSpPr txBox="1"/>
          <p:nvPr/>
        </p:nvSpPr>
        <p:spPr>
          <a:xfrm>
            <a:off x="14481055" y="7065622"/>
            <a:ext cx="5463357" cy="9646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>
                <a:solidFill>
                  <a:srgbClr val="000000"/>
                </a:solidFill>
              </a:defRPr>
            </a:lvl1pPr>
          </a:lstStyle>
          <a:p>
            <a:pPr/>
            <a14:m>
              <m:oMathPara>
                <m:oMathParaPr>
                  <m:jc m:val="center"/>
                </m:oMathParaPr>
                <m:oMath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l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o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g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t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h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e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|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D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T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×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2</m:t>
                  </m:r>
                </m:oMath>
              </m:oMathPara>
            </a14:m>
          </a:p>
        </p:txBody>
      </p:sp>
      <p:sp>
        <p:nvSpPr>
          <p:cNvPr id="336" name="Text"/>
          <p:cNvSpPr txBox="1"/>
          <p:nvPr/>
        </p:nvSpPr>
        <p:spPr>
          <a:xfrm>
            <a:off x="14173419" y="8390759"/>
            <a:ext cx="6078630" cy="9646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>
                <a:solidFill>
                  <a:srgbClr val="000000"/>
                </a:solidFill>
              </a:defRPr>
            </a:lvl1pPr>
          </a:lstStyle>
          <a:p>
            <a:pPr/>
            <a14:m>
              <m:oMathPara>
                <m:oMathParaPr>
                  <m:jc m:val="center"/>
                </m:oMathParaPr>
                <m:oMath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l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o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g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o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l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d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|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×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</m:t>
                  </m:r>
                </m:oMath>
              </m:oMathPara>
            </a14:m>
          </a:p>
        </p:txBody>
      </p:sp>
      <p:sp>
        <p:nvSpPr>
          <p:cNvPr id="337" name="Text"/>
          <p:cNvSpPr txBox="1"/>
          <p:nvPr/>
        </p:nvSpPr>
        <p:spPr>
          <a:xfrm>
            <a:off x="14210395" y="9715897"/>
            <a:ext cx="6275610" cy="9646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>
                <a:solidFill>
                  <a:srgbClr val="000000"/>
                </a:solidFill>
              </a:defRPr>
            </a:lvl1pPr>
          </a:lstStyle>
          <a:p>
            <a:pPr/>
            <a14:m>
              <m:oMathPara>
                <m:oMathParaPr>
                  <m:jc m:val="center"/>
                </m:oMathParaPr>
                <m:oMath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l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o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g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m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|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V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B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×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</m:t>
                  </m:r>
                </m:oMath>
              </m:oMathPara>
            </a14:m>
          </a:p>
        </p:txBody>
      </p:sp>
      <p:sp>
        <p:nvSpPr>
          <p:cNvPr id="338" name="Text"/>
          <p:cNvSpPr txBox="1"/>
          <p:nvPr/>
        </p:nvSpPr>
        <p:spPr>
          <a:xfrm>
            <a:off x="14124427" y="11041035"/>
            <a:ext cx="6447547" cy="9646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>
                <a:solidFill>
                  <a:srgbClr val="000000"/>
                </a:solidFill>
              </a:defRPr>
            </a:lvl1pPr>
          </a:lstStyle>
          <a:p>
            <a:pPr/>
            <a14:m>
              <m:oMathPara>
                <m:oMathParaPr>
                  <m:jc m:val="center"/>
                </m:oMathParaPr>
                <m:oMath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l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o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g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b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o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t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|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×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</m:t>
                  </m:r>
                </m:oMath>
              </m:oMathPara>
            </a14:m>
          </a:p>
        </p:txBody>
      </p:sp>
      <p:grpSp>
        <p:nvGrpSpPr>
          <p:cNvPr id="358" name="Group"/>
          <p:cNvGrpSpPr/>
          <p:nvPr/>
        </p:nvGrpSpPr>
        <p:grpSpPr>
          <a:xfrm>
            <a:off x="15024577" y="3407550"/>
            <a:ext cx="7921244" cy="1542983"/>
            <a:chOff x="0" y="0"/>
            <a:chExt cx="7921242" cy="1542982"/>
          </a:xfrm>
        </p:grpSpPr>
        <p:sp>
          <p:nvSpPr>
            <p:cNvPr id="339" name="The"/>
            <p:cNvSpPr txBox="1"/>
            <p:nvPr/>
          </p:nvSpPr>
          <p:spPr>
            <a:xfrm>
              <a:off x="-1" y="1081616"/>
              <a:ext cx="622403" cy="46136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The</a:t>
              </a:r>
            </a:p>
          </p:txBody>
        </p:sp>
        <p:sp>
          <p:nvSpPr>
            <p:cNvPr id="340" name="old"/>
            <p:cNvSpPr txBox="1"/>
            <p:nvPr/>
          </p:nvSpPr>
          <p:spPr>
            <a:xfrm>
              <a:off x="1859990" y="1081616"/>
              <a:ext cx="537668" cy="46136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old</a:t>
              </a:r>
            </a:p>
          </p:txBody>
        </p:sp>
        <p:sp>
          <p:nvSpPr>
            <p:cNvPr id="341" name="man"/>
            <p:cNvSpPr txBox="1"/>
            <p:nvPr/>
          </p:nvSpPr>
          <p:spPr>
            <a:xfrm>
              <a:off x="3553255" y="1081616"/>
              <a:ext cx="707442" cy="46136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man</a:t>
              </a:r>
            </a:p>
          </p:txBody>
        </p:sp>
        <p:sp>
          <p:nvSpPr>
            <p:cNvPr id="342" name="the"/>
            <p:cNvSpPr txBox="1"/>
            <p:nvPr/>
          </p:nvSpPr>
          <p:spPr>
            <a:xfrm>
              <a:off x="5416294" y="1081616"/>
              <a:ext cx="543459" cy="46136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the</a:t>
              </a:r>
            </a:p>
          </p:txBody>
        </p:sp>
        <p:sp>
          <p:nvSpPr>
            <p:cNvPr id="343" name="boat"/>
            <p:cNvSpPr txBox="1"/>
            <p:nvPr/>
          </p:nvSpPr>
          <p:spPr>
            <a:xfrm>
              <a:off x="7191551" y="1081616"/>
              <a:ext cx="729692" cy="46136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boat</a:t>
              </a:r>
            </a:p>
          </p:txBody>
        </p:sp>
        <p:sp>
          <p:nvSpPr>
            <p:cNvPr id="344" name="DT"/>
            <p:cNvSpPr txBox="1"/>
            <p:nvPr/>
          </p:nvSpPr>
          <p:spPr>
            <a:xfrm>
              <a:off x="27533" y="-1"/>
              <a:ext cx="567335" cy="524867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Off val="16847"/>
                  </a:schemeClr>
                </a:gs>
                <a:gs pos="100000">
                  <a:schemeClr val="accent1">
                    <a:lumOff val="-13575"/>
                  </a:schemeClr>
                </a:gs>
              </a:gsLst>
              <a:lin ang="5400000" scaled="0"/>
            </a:gradFill>
            <a:ln w="635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solidFill>
                    <a:srgbClr val="000000"/>
                  </a:solidFill>
                </a:defRPr>
              </a:lvl1pPr>
            </a:lstStyle>
            <a:p>
              <a:pPr/>
              <a:r>
                <a:t>DT</a:t>
              </a:r>
            </a:p>
          </p:txBody>
        </p:sp>
        <p:sp>
          <p:nvSpPr>
            <p:cNvPr id="345" name="NN"/>
            <p:cNvSpPr txBox="1"/>
            <p:nvPr/>
          </p:nvSpPr>
          <p:spPr>
            <a:xfrm>
              <a:off x="1819858" y="-1"/>
              <a:ext cx="617932" cy="524867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Off val="16847"/>
                  </a:schemeClr>
                </a:gs>
                <a:gs pos="100000">
                  <a:schemeClr val="accent1">
                    <a:lumOff val="-13575"/>
                  </a:schemeClr>
                </a:gs>
              </a:gsLst>
              <a:lin ang="5400000" scaled="0"/>
            </a:gradFill>
            <a:ln w="635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solidFill>
                    <a:srgbClr val="000000"/>
                  </a:solidFill>
                </a:defRPr>
              </a:lvl1pPr>
            </a:lstStyle>
            <a:p>
              <a:pPr/>
              <a:r>
                <a:t>NN</a:t>
              </a:r>
            </a:p>
          </p:txBody>
        </p:sp>
        <p:sp>
          <p:nvSpPr>
            <p:cNvPr id="346" name="VB"/>
            <p:cNvSpPr txBox="1"/>
            <p:nvPr/>
          </p:nvSpPr>
          <p:spPr>
            <a:xfrm>
              <a:off x="3620565" y="-1"/>
              <a:ext cx="572822" cy="524867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Off val="16847"/>
                  </a:schemeClr>
                </a:gs>
                <a:gs pos="100000">
                  <a:schemeClr val="accent1">
                    <a:lumOff val="-13575"/>
                  </a:schemeClr>
                </a:gs>
              </a:gsLst>
              <a:lin ang="5400000" scaled="0"/>
            </a:gradFill>
            <a:ln w="635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solidFill>
                    <a:srgbClr val="000000"/>
                  </a:solidFill>
                </a:defRPr>
              </a:lvl1pPr>
            </a:lstStyle>
            <a:p>
              <a:pPr/>
              <a:r>
                <a:t>VB</a:t>
              </a:r>
            </a:p>
          </p:txBody>
        </p:sp>
        <p:sp>
          <p:nvSpPr>
            <p:cNvPr id="347" name="DT"/>
            <p:cNvSpPr txBox="1"/>
            <p:nvPr/>
          </p:nvSpPr>
          <p:spPr>
            <a:xfrm>
              <a:off x="5404356" y="-1"/>
              <a:ext cx="567335" cy="524867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Off val="16847"/>
                  </a:schemeClr>
                </a:gs>
                <a:gs pos="100000">
                  <a:schemeClr val="accent1">
                    <a:lumOff val="-13575"/>
                  </a:schemeClr>
                </a:gs>
              </a:gsLst>
              <a:lin ang="5400000" scaled="0"/>
            </a:gradFill>
            <a:ln w="635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solidFill>
                    <a:srgbClr val="000000"/>
                  </a:solidFill>
                </a:defRPr>
              </a:lvl1pPr>
            </a:lstStyle>
            <a:p>
              <a:pPr/>
              <a:r>
                <a:t>DT</a:t>
              </a:r>
            </a:p>
          </p:txBody>
        </p:sp>
        <p:sp>
          <p:nvSpPr>
            <p:cNvPr id="348" name="NN"/>
            <p:cNvSpPr txBox="1"/>
            <p:nvPr/>
          </p:nvSpPr>
          <p:spPr>
            <a:xfrm>
              <a:off x="7247431" y="-1"/>
              <a:ext cx="617932" cy="524867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Off val="16847"/>
                  </a:schemeClr>
                </a:gs>
                <a:gs pos="100000">
                  <a:schemeClr val="accent1">
                    <a:lumOff val="-13575"/>
                  </a:schemeClr>
                </a:gs>
              </a:gsLst>
              <a:lin ang="5400000" scaled="0"/>
            </a:gradFill>
            <a:ln w="635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solidFill>
                    <a:srgbClr val="000000"/>
                  </a:solidFill>
                </a:defRPr>
              </a:lvl1pPr>
            </a:lstStyle>
            <a:p>
              <a:pPr/>
              <a:r>
                <a:t>NN</a:t>
              </a:r>
            </a:p>
          </p:txBody>
        </p:sp>
        <p:sp>
          <p:nvSpPr>
            <p:cNvPr id="349" name="Line"/>
            <p:cNvSpPr/>
            <p:nvPr/>
          </p:nvSpPr>
          <p:spPr>
            <a:xfrm flipH="1">
              <a:off x="311200" y="549419"/>
              <a:ext cx="1" cy="588366"/>
            </a:xfrm>
            <a:prstGeom prst="line">
              <a:avLst/>
            </a:prstGeom>
            <a:noFill/>
            <a:ln w="50800" cap="flat">
              <a:solidFill>
                <a:schemeClr val="accent1">
                  <a:hueOff val="114395"/>
                  <a:lumOff val="-24975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350" name="Line"/>
            <p:cNvSpPr/>
            <p:nvPr/>
          </p:nvSpPr>
          <p:spPr>
            <a:xfrm>
              <a:off x="2128823" y="549419"/>
              <a:ext cx="1" cy="588366"/>
            </a:xfrm>
            <a:prstGeom prst="line">
              <a:avLst/>
            </a:prstGeom>
            <a:noFill/>
            <a:ln w="50800" cap="flat">
              <a:solidFill>
                <a:schemeClr val="accent1">
                  <a:hueOff val="114395"/>
                  <a:lumOff val="-24975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351" name="Line"/>
            <p:cNvSpPr/>
            <p:nvPr/>
          </p:nvSpPr>
          <p:spPr>
            <a:xfrm>
              <a:off x="3921149" y="549419"/>
              <a:ext cx="1" cy="588366"/>
            </a:xfrm>
            <a:prstGeom prst="line">
              <a:avLst/>
            </a:prstGeom>
            <a:noFill/>
            <a:ln w="50800" cap="flat">
              <a:solidFill>
                <a:schemeClr val="accent1">
                  <a:hueOff val="114395"/>
                  <a:lumOff val="-24975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352" name="Line"/>
            <p:cNvSpPr/>
            <p:nvPr/>
          </p:nvSpPr>
          <p:spPr>
            <a:xfrm>
              <a:off x="5688022" y="549419"/>
              <a:ext cx="1" cy="588366"/>
            </a:xfrm>
            <a:prstGeom prst="line">
              <a:avLst/>
            </a:prstGeom>
            <a:noFill/>
            <a:ln w="50800" cap="flat">
              <a:solidFill>
                <a:schemeClr val="accent1">
                  <a:hueOff val="114395"/>
                  <a:lumOff val="-24975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353" name="Line"/>
            <p:cNvSpPr/>
            <p:nvPr/>
          </p:nvSpPr>
          <p:spPr>
            <a:xfrm>
              <a:off x="7556396" y="549419"/>
              <a:ext cx="1" cy="588366"/>
            </a:xfrm>
            <a:prstGeom prst="line">
              <a:avLst/>
            </a:prstGeom>
            <a:noFill/>
            <a:ln w="50800" cap="flat">
              <a:solidFill>
                <a:schemeClr val="accent1">
                  <a:hueOff val="114395"/>
                  <a:lumOff val="-24975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354" name="Line"/>
            <p:cNvSpPr/>
            <p:nvPr/>
          </p:nvSpPr>
          <p:spPr>
            <a:xfrm>
              <a:off x="590401" y="262432"/>
              <a:ext cx="1201319" cy="1"/>
            </a:xfrm>
            <a:prstGeom prst="line">
              <a:avLst/>
            </a:prstGeom>
            <a:noFill/>
            <a:ln w="50800" cap="flat">
              <a:solidFill>
                <a:schemeClr val="accent1">
                  <a:hueOff val="114395"/>
                  <a:lumOff val="-24975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355" name="Line"/>
            <p:cNvSpPr/>
            <p:nvPr/>
          </p:nvSpPr>
          <p:spPr>
            <a:xfrm>
              <a:off x="2398953" y="262432"/>
              <a:ext cx="1201319" cy="1"/>
            </a:xfrm>
            <a:prstGeom prst="line">
              <a:avLst/>
            </a:prstGeom>
            <a:noFill/>
            <a:ln w="50800" cap="flat">
              <a:solidFill>
                <a:schemeClr val="accent1">
                  <a:hueOff val="114395"/>
                  <a:lumOff val="-24975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356" name="Line"/>
            <p:cNvSpPr/>
            <p:nvPr/>
          </p:nvSpPr>
          <p:spPr>
            <a:xfrm>
              <a:off x="4207504" y="262432"/>
              <a:ext cx="1201319" cy="1"/>
            </a:xfrm>
            <a:prstGeom prst="line">
              <a:avLst/>
            </a:prstGeom>
            <a:noFill/>
            <a:ln w="50800" cap="flat">
              <a:solidFill>
                <a:schemeClr val="accent1">
                  <a:hueOff val="114395"/>
                  <a:lumOff val="-24975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357" name="Line"/>
            <p:cNvSpPr/>
            <p:nvPr/>
          </p:nvSpPr>
          <p:spPr>
            <a:xfrm>
              <a:off x="6022232" y="262432"/>
              <a:ext cx="1201319" cy="1"/>
            </a:xfrm>
            <a:prstGeom prst="line">
              <a:avLst/>
            </a:prstGeom>
            <a:noFill/>
            <a:ln w="50800" cap="flat">
              <a:solidFill>
                <a:schemeClr val="accent1">
                  <a:hueOff val="114395"/>
                  <a:lumOff val="-24975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HMM As Linear Classifier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HMM As Linear Classifier</a:t>
            </a:r>
          </a:p>
        </p:txBody>
      </p:sp>
      <p:sp>
        <p:nvSpPr>
          <p:cNvPr id="361" name="Consider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t>Consider </a:t>
            </a:r>
            <a14:m>
              <m:oMath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l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o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g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P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X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Y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limLow>
                  <m:e>
                    <m:r>
                      <a:rPr xmlns:a="http://schemas.openxmlformats.org/drawingml/2006/main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∑</m:t>
                    </m:r>
                  </m:e>
                  <m:lim>
                    <m:r>
                      <a:rPr xmlns:a="http://schemas.openxmlformats.org/drawingml/2006/main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</m:lim>
                </m:limLow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l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o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g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P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r>
                      <a:rPr xmlns:a="http://schemas.openxmlformats.org/drawingml/2006/main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</m:sub>
                </m:sSub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|</m:t>
                </m:r>
                <m:sSub>
                  <m:e>
                    <m:r>
                      <a:rPr xmlns:a="http://schemas.openxmlformats.org/drawingml/2006/main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  <m:r>
                      <a:rPr xmlns:a="http://schemas.openxmlformats.org/drawingml/2006/main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-</m:t>
                    </m:r>
                    <m:r>
                      <a:rPr xmlns:a="http://schemas.openxmlformats.org/drawingml/2006/main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l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o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g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P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r>
                      <a:rPr xmlns:a="http://schemas.openxmlformats.org/drawingml/2006/main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e>
                  <m:sub>
                    <m:r>
                      <a:rPr xmlns:a="http://schemas.openxmlformats.org/drawingml/2006/main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</m:sub>
                </m:sSub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|</m:t>
                </m:r>
                <m:sSub>
                  <m:e>
                    <m:r>
                      <a:rPr xmlns:a="http://schemas.openxmlformats.org/drawingml/2006/main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</m:sub>
                </m:sSub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</a:p>
        </p:txBody>
      </p:sp>
      <p:sp>
        <p:nvSpPr>
          <p:cNvPr id="362" name="+"/>
          <p:cNvSpPr txBox="1"/>
          <p:nvPr/>
        </p:nvSpPr>
        <p:spPr>
          <a:xfrm>
            <a:off x="13636836" y="8468851"/>
            <a:ext cx="480061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>
                <a:solidFill>
                  <a:srgbClr val="000000"/>
                </a:solidFill>
              </a:defRPr>
            </a:lvl1pPr>
          </a:lstStyle>
          <a:p>
            <a:pPr/>
            <a:r>
              <a:t>+</a:t>
            </a:r>
          </a:p>
        </p:txBody>
      </p:sp>
      <p:sp>
        <p:nvSpPr>
          <p:cNvPr id="363" name="Text"/>
          <p:cNvSpPr txBox="1"/>
          <p:nvPr/>
        </p:nvSpPr>
        <p:spPr>
          <a:xfrm>
            <a:off x="6878166" y="7894202"/>
            <a:ext cx="6225002" cy="9646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>
                <a:solidFill>
                  <a:srgbClr val="000000"/>
                </a:solidFill>
              </a:defRPr>
            </a:lvl1pPr>
          </a:lstStyle>
          <a:p>
            <a:pPr/>
            <a14:m>
              <m:oMathPara>
                <m:oMathParaPr>
                  <m:jc m:val="center"/>
                </m:oMathParaPr>
                <m:oMath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l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o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g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D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T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→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×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2</m:t>
                  </m:r>
                </m:oMath>
              </m:oMathPara>
            </a14:m>
          </a:p>
        </p:txBody>
      </p:sp>
      <p:sp>
        <p:nvSpPr>
          <p:cNvPr id="364" name="Text"/>
          <p:cNvSpPr txBox="1"/>
          <p:nvPr/>
        </p:nvSpPr>
        <p:spPr>
          <a:xfrm>
            <a:off x="6650239" y="9257335"/>
            <a:ext cx="6680856" cy="9646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>
                <a:solidFill>
                  <a:srgbClr val="000000"/>
                </a:solidFill>
              </a:defRPr>
            </a:lvl1pPr>
          </a:lstStyle>
          <a:p>
            <a:pPr/>
            <a14:m>
              <m:oMathPara>
                <m:oMathParaPr>
                  <m:jc m:val="center"/>
                </m:oMathParaPr>
                <m:oMath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l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o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g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→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V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B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×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</m:t>
                  </m:r>
                </m:oMath>
              </m:oMathPara>
            </a14:m>
          </a:p>
        </p:txBody>
      </p:sp>
      <p:sp>
        <p:nvSpPr>
          <p:cNvPr id="365" name="Text"/>
          <p:cNvSpPr txBox="1"/>
          <p:nvPr/>
        </p:nvSpPr>
        <p:spPr>
          <a:xfrm>
            <a:off x="6640485" y="10620469"/>
            <a:ext cx="6700364" cy="9646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>
                <a:solidFill>
                  <a:srgbClr val="000000"/>
                </a:solidFill>
              </a:defRPr>
            </a:lvl1pPr>
          </a:lstStyle>
          <a:p>
            <a:pPr/>
            <a14:m>
              <m:oMathPara>
                <m:oMathParaPr>
                  <m:jc m:val="center"/>
                </m:oMathParaPr>
                <m:oMath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l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o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g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V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B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→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D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T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×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</m:t>
                  </m:r>
                </m:oMath>
              </m:oMathPara>
            </a14:m>
          </a:p>
        </p:txBody>
      </p:sp>
      <p:sp>
        <p:nvSpPr>
          <p:cNvPr id="366" name="Text"/>
          <p:cNvSpPr txBox="1"/>
          <p:nvPr/>
        </p:nvSpPr>
        <p:spPr>
          <a:xfrm>
            <a:off x="14481055" y="7065622"/>
            <a:ext cx="5463357" cy="9646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>
                <a:solidFill>
                  <a:srgbClr val="000000"/>
                </a:solidFill>
              </a:defRPr>
            </a:lvl1pPr>
          </a:lstStyle>
          <a:p>
            <a:pPr/>
            <a14:m>
              <m:oMathPara>
                <m:oMathParaPr>
                  <m:jc m:val="center"/>
                </m:oMathParaPr>
                <m:oMath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l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o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g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t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h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e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|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D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T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×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2</m:t>
                  </m:r>
                </m:oMath>
              </m:oMathPara>
            </a14:m>
          </a:p>
        </p:txBody>
      </p:sp>
      <p:sp>
        <p:nvSpPr>
          <p:cNvPr id="367" name="Text"/>
          <p:cNvSpPr txBox="1"/>
          <p:nvPr/>
        </p:nvSpPr>
        <p:spPr>
          <a:xfrm>
            <a:off x="14173419" y="8390759"/>
            <a:ext cx="6078630" cy="9646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>
                <a:solidFill>
                  <a:srgbClr val="000000"/>
                </a:solidFill>
              </a:defRPr>
            </a:lvl1pPr>
          </a:lstStyle>
          <a:p>
            <a:pPr/>
            <a14:m>
              <m:oMathPara>
                <m:oMathParaPr>
                  <m:jc m:val="center"/>
                </m:oMathParaPr>
                <m:oMath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l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o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g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o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l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d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|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×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</m:t>
                  </m:r>
                </m:oMath>
              </m:oMathPara>
            </a14:m>
          </a:p>
        </p:txBody>
      </p:sp>
      <p:sp>
        <p:nvSpPr>
          <p:cNvPr id="368" name="Text"/>
          <p:cNvSpPr txBox="1"/>
          <p:nvPr/>
        </p:nvSpPr>
        <p:spPr>
          <a:xfrm>
            <a:off x="14210395" y="9715897"/>
            <a:ext cx="6275610" cy="9646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>
                <a:solidFill>
                  <a:srgbClr val="000000"/>
                </a:solidFill>
              </a:defRPr>
            </a:lvl1pPr>
          </a:lstStyle>
          <a:p>
            <a:pPr/>
            <a14:m>
              <m:oMathPara>
                <m:oMathParaPr>
                  <m:jc m:val="center"/>
                </m:oMathParaPr>
                <m:oMath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l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o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g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m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|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V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B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×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</m:t>
                  </m:r>
                </m:oMath>
              </m:oMathPara>
            </a14:m>
          </a:p>
        </p:txBody>
      </p:sp>
      <p:sp>
        <p:nvSpPr>
          <p:cNvPr id="369" name="Text"/>
          <p:cNvSpPr txBox="1"/>
          <p:nvPr/>
        </p:nvSpPr>
        <p:spPr>
          <a:xfrm>
            <a:off x="14124427" y="11041035"/>
            <a:ext cx="6447547" cy="9646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>
                <a:solidFill>
                  <a:srgbClr val="000000"/>
                </a:solidFill>
              </a:defRPr>
            </a:lvl1pPr>
          </a:lstStyle>
          <a:p>
            <a:pPr/>
            <a14:m>
              <m:oMathPara>
                <m:oMathParaPr>
                  <m:jc m:val="center"/>
                </m:oMathParaPr>
                <m:oMath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l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o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g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b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o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t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|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×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</m:t>
                  </m:r>
                </m:oMath>
              </m:oMathPara>
            </a14:m>
          </a:p>
        </p:txBody>
      </p:sp>
      <p:sp>
        <p:nvSpPr>
          <p:cNvPr id="370" name="Rectangle"/>
          <p:cNvSpPr/>
          <p:nvPr/>
        </p:nvSpPr>
        <p:spPr>
          <a:xfrm>
            <a:off x="6841066" y="7741509"/>
            <a:ext cx="5156664" cy="1270001"/>
          </a:xfrm>
          <a:prstGeom prst="rect">
            <a:avLst/>
          </a:prstGeom>
          <a:solidFill>
            <a:schemeClr val="accent1">
              <a:lumOff val="-13575"/>
              <a:alpha val="50000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71" name="Rectangle"/>
          <p:cNvSpPr/>
          <p:nvPr/>
        </p:nvSpPr>
        <p:spPr>
          <a:xfrm>
            <a:off x="7212872" y="9104642"/>
            <a:ext cx="4962328" cy="1270001"/>
          </a:xfrm>
          <a:prstGeom prst="rect">
            <a:avLst/>
          </a:prstGeom>
          <a:solidFill>
            <a:schemeClr val="accent1">
              <a:lumOff val="-13575"/>
              <a:alpha val="50000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72" name="Rectangle"/>
          <p:cNvSpPr/>
          <p:nvPr/>
        </p:nvSpPr>
        <p:spPr>
          <a:xfrm>
            <a:off x="7212872" y="10467775"/>
            <a:ext cx="4962328" cy="1270001"/>
          </a:xfrm>
          <a:prstGeom prst="rect">
            <a:avLst/>
          </a:prstGeom>
          <a:solidFill>
            <a:schemeClr val="accent1">
              <a:lumOff val="-13575"/>
              <a:alpha val="50000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73" name="Rectangle"/>
          <p:cNvSpPr/>
          <p:nvPr/>
        </p:nvSpPr>
        <p:spPr>
          <a:xfrm>
            <a:off x="14435667" y="6912929"/>
            <a:ext cx="4368140" cy="1270001"/>
          </a:xfrm>
          <a:prstGeom prst="rect">
            <a:avLst/>
          </a:prstGeom>
          <a:solidFill>
            <a:schemeClr val="accent1">
              <a:lumOff val="-13575"/>
              <a:alpha val="50000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74" name="Rectangle"/>
          <p:cNvSpPr/>
          <p:nvPr/>
        </p:nvSpPr>
        <p:spPr>
          <a:xfrm>
            <a:off x="14701364" y="8238066"/>
            <a:ext cx="4368140" cy="1270001"/>
          </a:xfrm>
          <a:prstGeom prst="rect">
            <a:avLst/>
          </a:prstGeom>
          <a:solidFill>
            <a:schemeClr val="accent1">
              <a:lumOff val="-13575"/>
              <a:alpha val="50000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75" name="Rectangle"/>
          <p:cNvSpPr/>
          <p:nvPr/>
        </p:nvSpPr>
        <p:spPr>
          <a:xfrm>
            <a:off x="14701364" y="9598908"/>
            <a:ext cx="4619295" cy="1270001"/>
          </a:xfrm>
          <a:prstGeom prst="rect">
            <a:avLst/>
          </a:prstGeom>
          <a:solidFill>
            <a:schemeClr val="accent1">
              <a:lumOff val="-13575"/>
              <a:alpha val="50000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76" name="Rectangle"/>
          <p:cNvSpPr/>
          <p:nvPr/>
        </p:nvSpPr>
        <p:spPr>
          <a:xfrm>
            <a:off x="14701364" y="10954787"/>
            <a:ext cx="4729230" cy="1270001"/>
          </a:xfrm>
          <a:prstGeom prst="rect">
            <a:avLst/>
          </a:prstGeom>
          <a:solidFill>
            <a:schemeClr val="accent1">
              <a:lumOff val="-13575"/>
              <a:alpha val="50000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377" name="W: parameters of the model"/>
          <p:cNvSpPr txBox="1"/>
          <p:nvPr/>
        </p:nvSpPr>
        <p:spPr>
          <a:xfrm>
            <a:off x="9489964" y="12400974"/>
            <a:ext cx="3913938" cy="4625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chemeClr val="accent1">
                    <a:hueOff val="114395"/>
                    <a:lumOff val="-24975"/>
                  </a:schemeClr>
                </a:solidFill>
              </a:defRPr>
            </a:pPr>
            <a:r>
              <a:rPr b="1"/>
              <a:t>W</a:t>
            </a:r>
            <a:r>
              <a:t>: parameters of the model</a:t>
            </a:r>
          </a:p>
        </p:txBody>
      </p:sp>
      <p:sp>
        <p:nvSpPr>
          <p:cNvPr id="378" name="Line"/>
          <p:cNvSpPr/>
          <p:nvPr/>
        </p:nvSpPr>
        <p:spPr>
          <a:xfrm flipV="1">
            <a:off x="10540867" y="11830908"/>
            <a:ext cx="1" cy="583078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379" name="Line"/>
          <p:cNvSpPr/>
          <p:nvPr/>
        </p:nvSpPr>
        <p:spPr>
          <a:xfrm flipV="1">
            <a:off x="13173909" y="12018997"/>
            <a:ext cx="1409344" cy="408782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grpSp>
        <p:nvGrpSpPr>
          <p:cNvPr id="399" name="Group"/>
          <p:cNvGrpSpPr/>
          <p:nvPr/>
        </p:nvGrpSpPr>
        <p:grpSpPr>
          <a:xfrm>
            <a:off x="15024577" y="3407550"/>
            <a:ext cx="7921244" cy="1542983"/>
            <a:chOff x="0" y="0"/>
            <a:chExt cx="7921242" cy="1542982"/>
          </a:xfrm>
        </p:grpSpPr>
        <p:sp>
          <p:nvSpPr>
            <p:cNvPr id="380" name="The"/>
            <p:cNvSpPr txBox="1"/>
            <p:nvPr/>
          </p:nvSpPr>
          <p:spPr>
            <a:xfrm>
              <a:off x="-1" y="1081616"/>
              <a:ext cx="622403" cy="46136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The</a:t>
              </a:r>
            </a:p>
          </p:txBody>
        </p:sp>
        <p:sp>
          <p:nvSpPr>
            <p:cNvPr id="381" name="old"/>
            <p:cNvSpPr txBox="1"/>
            <p:nvPr/>
          </p:nvSpPr>
          <p:spPr>
            <a:xfrm>
              <a:off x="1859990" y="1081616"/>
              <a:ext cx="537668" cy="46136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old</a:t>
              </a:r>
            </a:p>
          </p:txBody>
        </p:sp>
        <p:sp>
          <p:nvSpPr>
            <p:cNvPr id="382" name="man"/>
            <p:cNvSpPr txBox="1"/>
            <p:nvPr/>
          </p:nvSpPr>
          <p:spPr>
            <a:xfrm>
              <a:off x="3553255" y="1081616"/>
              <a:ext cx="707442" cy="46136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man</a:t>
              </a:r>
            </a:p>
          </p:txBody>
        </p:sp>
        <p:sp>
          <p:nvSpPr>
            <p:cNvPr id="383" name="the"/>
            <p:cNvSpPr txBox="1"/>
            <p:nvPr/>
          </p:nvSpPr>
          <p:spPr>
            <a:xfrm>
              <a:off x="5416294" y="1081616"/>
              <a:ext cx="543459" cy="46136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the</a:t>
              </a:r>
            </a:p>
          </p:txBody>
        </p:sp>
        <p:sp>
          <p:nvSpPr>
            <p:cNvPr id="384" name="boat"/>
            <p:cNvSpPr txBox="1"/>
            <p:nvPr/>
          </p:nvSpPr>
          <p:spPr>
            <a:xfrm>
              <a:off x="7191551" y="1081616"/>
              <a:ext cx="729692" cy="46136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boat</a:t>
              </a:r>
            </a:p>
          </p:txBody>
        </p:sp>
        <p:sp>
          <p:nvSpPr>
            <p:cNvPr id="385" name="DT"/>
            <p:cNvSpPr txBox="1"/>
            <p:nvPr/>
          </p:nvSpPr>
          <p:spPr>
            <a:xfrm>
              <a:off x="27533" y="-1"/>
              <a:ext cx="567335" cy="524867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Off val="16847"/>
                  </a:schemeClr>
                </a:gs>
                <a:gs pos="100000">
                  <a:schemeClr val="accent1">
                    <a:lumOff val="-13575"/>
                  </a:schemeClr>
                </a:gs>
              </a:gsLst>
              <a:lin ang="5400000" scaled="0"/>
            </a:gradFill>
            <a:ln w="635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solidFill>
                    <a:srgbClr val="000000"/>
                  </a:solidFill>
                </a:defRPr>
              </a:lvl1pPr>
            </a:lstStyle>
            <a:p>
              <a:pPr/>
              <a:r>
                <a:t>DT</a:t>
              </a:r>
            </a:p>
          </p:txBody>
        </p:sp>
        <p:sp>
          <p:nvSpPr>
            <p:cNvPr id="386" name="NN"/>
            <p:cNvSpPr txBox="1"/>
            <p:nvPr/>
          </p:nvSpPr>
          <p:spPr>
            <a:xfrm>
              <a:off x="1819858" y="-1"/>
              <a:ext cx="617932" cy="524867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Off val="16847"/>
                  </a:schemeClr>
                </a:gs>
                <a:gs pos="100000">
                  <a:schemeClr val="accent1">
                    <a:lumOff val="-13575"/>
                  </a:schemeClr>
                </a:gs>
              </a:gsLst>
              <a:lin ang="5400000" scaled="0"/>
            </a:gradFill>
            <a:ln w="635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solidFill>
                    <a:srgbClr val="000000"/>
                  </a:solidFill>
                </a:defRPr>
              </a:lvl1pPr>
            </a:lstStyle>
            <a:p>
              <a:pPr/>
              <a:r>
                <a:t>NN</a:t>
              </a:r>
            </a:p>
          </p:txBody>
        </p:sp>
        <p:sp>
          <p:nvSpPr>
            <p:cNvPr id="387" name="VB"/>
            <p:cNvSpPr txBox="1"/>
            <p:nvPr/>
          </p:nvSpPr>
          <p:spPr>
            <a:xfrm>
              <a:off x="3620565" y="-1"/>
              <a:ext cx="572822" cy="524867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Off val="16847"/>
                  </a:schemeClr>
                </a:gs>
                <a:gs pos="100000">
                  <a:schemeClr val="accent1">
                    <a:lumOff val="-13575"/>
                  </a:schemeClr>
                </a:gs>
              </a:gsLst>
              <a:lin ang="5400000" scaled="0"/>
            </a:gradFill>
            <a:ln w="635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solidFill>
                    <a:srgbClr val="000000"/>
                  </a:solidFill>
                </a:defRPr>
              </a:lvl1pPr>
            </a:lstStyle>
            <a:p>
              <a:pPr/>
              <a:r>
                <a:t>VB</a:t>
              </a:r>
            </a:p>
          </p:txBody>
        </p:sp>
        <p:sp>
          <p:nvSpPr>
            <p:cNvPr id="388" name="DT"/>
            <p:cNvSpPr txBox="1"/>
            <p:nvPr/>
          </p:nvSpPr>
          <p:spPr>
            <a:xfrm>
              <a:off x="5404356" y="-1"/>
              <a:ext cx="567335" cy="524867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Off val="16847"/>
                  </a:schemeClr>
                </a:gs>
                <a:gs pos="100000">
                  <a:schemeClr val="accent1">
                    <a:lumOff val="-13575"/>
                  </a:schemeClr>
                </a:gs>
              </a:gsLst>
              <a:lin ang="5400000" scaled="0"/>
            </a:gradFill>
            <a:ln w="635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solidFill>
                    <a:srgbClr val="000000"/>
                  </a:solidFill>
                </a:defRPr>
              </a:lvl1pPr>
            </a:lstStyle>
            <a:p>
              <a:pPr/>
              <a:r>
                <a:t>DT</a:t>
              </a:r>
            </a:p>
          </p:txBody>
        </p:sp>
        <p:sp>
          <p:nvSpPr>
            <p:cNvPr id="389" name="NN"/>
            <p:cNvSpPr txBox="1"/>
            <p:nvPr/>
          </p:nvSpPr>
          <p:spPr>
            <a:xfrm>
              <a:off x="7247431" y="-1"/>
              <a:ext cx="617932" cy="524867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Off val="16847"/>
                  </a:schemeClr>
                </a:gs>
                <a:gs pos="100000">
                  <a:schemeClr val="accent1">
                    <a:lumOff val="-13575"/>
                  </a:schemeClr>
                </a:gs>
              </a:gsLst>
              <a:lin ang="5400000" scaled="0"/>
            </a:gradFill>
            <a:ln w="635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solidFill>
                    <a:srgbClr val="000000"/>
                  </a:solidFill>
                </a:defRPr>
              </a:lvl1pPr>
            </a:lstStyle>
            <a:p>
              <a:pPr/>
              <a:r>
                <a:t>NN</a:t>
              </a:r>
            </a:p>
          </p:txBody>
        </p:sp>
        <p:sp>
          <p:nvSpPr>
            <p:cNvPr id="390" name="Line"/>
            <p:cNvSpPr/>
            <p:nvPr/>
          </p:nvSpPr>
          <p:spPr>
            <a:xfrm flipH="1">
              <a:off x="311200" y="549419"/>
              <a:ext cx="1" cy="588366"/>
            </a:xfrm>
            <a:prstGeom prst="line">
              <a:avLst/>
            </a:prstGeom>
            <a:noFill/>
            <a:ln w="50800" cap="flat">
              <a:solidFill>
                <a:schemeClr val="accent1">
                  <a:hueOff val="114395"/>
                  <a:lumOff val="-24975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391" name="Line"/>
            <p:cNvSpPr/>
            <p:nvPr/>
          </p:nvSpPr>
          <p:spPr>
            <a:xfrm>
              <a:off x="2128823" y="549419"/>
              <a:ext cx="1" cy="588366"/>
            </a:xfrm>
            <a:prstGeom prst="line">
              <a:avLst/>
            </a:prstGeom>
            <a:noFill/>
            <a:ln w="50800" cap="flat">
              <a:solidFill>
                <a:schemeClr val="accent1">
                  <a:hueOff val="114395"/>
                  <a:lumOff val="-24975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392" name="Line"/>
            <p:cNvSpPr/>
            <p:nvPr/>
          </p:nvSpPr>
          <p:spPr>
            <a:xfrm>
              <a:off x="3921149" y="549419"/>
              <a:ext cx="1" cy="588366"/>
            </a:xfrm>
            <a:prstGeom prst="line">
              <a:avLst/>
            </a:prstGeom>
            <a:noFill/>
            <a:ln w="50800" cap="flat">
              <a:solidFill>
                <a:schemeClr val="accent1">
                  <a:hueOff val="114395"/>
                  <a:lumOff val="-24975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393" name="Line"/>
            <p:cNvSpPr/>
            <p:nvPr/>
          </p:nvSpPr>
          <p:spPr>
            <a:xfrm>
              <a:off x="5688022" y="549419"/>
              <a:ext cx="1" cy="588366"/>
            </a:xfrm>
            <a:prstGeom prst="line">
              <a:avLst/>
            </a:prstGeom>
            <a:noFill/>
            <a:ln w="50800" cap="flat">
              <a:solidFill>
                <a:schemeClr val="accent1">
                  <a:hueOff val="114395"/>
                  <a:lumOff val="-24975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394" name="Line"/>
            <p:cNvSpPr/>
            <p:nvPr/>
          </p:nvSpPr>
          <p:spPr>
            <a:xfrm>
              <a:off x="7556396" y="549419"/>
              <a:ext cx="1" cy="588366"/>
            </a:xfrm>
            <a:prstGeom prst="line">
              <a:avLst/>
            </a:prstGeom>
            <a:noFill/>
            <a:ln w="50800" cap="flat">
              <a:solidFill>
                <a:schemeClr val="accent1">
                  <a:hueOff val="114395"/>
                  <a:lumOff val="-24975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395" name="Line"/>
            <p:cNvSpPr/>
            <p:nvPr/>
          </p:nvSpPr>
          <p:spPr>
            <a:xfrm>
              <a:off x="590401" y="262432"/>
              <a:ext cx="1201319" cy="1"/>
            </a:xfrm>
            <a:prstGeom prst="line">
              <a:avLst/>
            </a:prstGeom>
            <a:noFill/>
            <a:ln w="50800" cap="flat">
              <a:solidFill>
                <a:schemeClr val="accent1">
                  <a:hueOff val="114395"/>
                  <a:lumOff val="-24975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396" name="Line"/>
            <p:cNvSpPr/>
            <p:nvPr/>
          </p:nvSpPr>
          <p:spPr>
            <a:xfrm>
              <a:off x="2398953" y="262432"/>
              <a:ext cx="1201319" cy="1"/>
            </a:xfrm>
            <a:prstGeom prst="line">
              <a:avLst/>
            </a:prstGeom>
            <a:noFill/>
            <a:ln w="50800" cap="flat">
              <a:solidFill>
                <a:schemeClr val="accent1">
                  <a:hueOff val="114395"/>
                  <a:lumOff val="-24975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397" name="Line"/>
            <p:cNvSpPr/>
            <p:nvPr/>
          </p:nvSpPr>
          <p:spPr>
            <a:xfrm>
              <a:off x="4207504" y="262432"/>
              <a:ext cx="1201319" cy="1"/>
            </a:xfrm>
            <a:prstGeom prst="line">
              <a:avLst/>
            </a:prstGeom>
            <a:noFill/>
            <a:ln w="50800" cap="flat">
              <a:solidFill>
                <a:schemeClr val="accent1">
                  <a:hueOff val="114395"/>
                  <a:lumOff val="-24975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398" name="Line"/>
            <p:cNvSpPr/>
            <p:nvPr/>
          </p:nvSpPr>
          <p:spPr>
            <a:xfrm>
              <a:off x="6022232" y="262432"/>
              <a:ext cx="1201319" cy="1"/>
            </a:xfrm>
            <a:prstGeom prst="line">
              <a:avLst/>
            </a:prstGeom>
            <a:noFill/>
            <a:ln w="50800" cap="flat">
              <a:solidFill>
                <a:schemeClr val="accent1">
                  <a:hueOff val="114395"/>
                  <a:lumOff val="-24975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HMM As Linear Classifier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HMM As Linear Classifier</a:t>
            </a:r>
          </a:p>
        </p:txBody>
      </p:sp>
      <p:sp>
        <p:nvSpPr>
          <p:cNvPr id="402" name="Consider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t>Consider </a:t>
            </a:r>
            <a14:m>
              <m:oMath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l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o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g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P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X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Y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limLow>
                  <m:e>
                    <m:r>
                      <a:rPr xmlns:a="http://schemas.openxmlformats.org/drawingml/2006/main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∑</m:t>
                    </m:r>
                  </m:e>
                  <m:lim>
                    <m:r>
                      <a:rPr xmlns:a="http://schemas.openxmlformats.org/drawingml/2006/main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</m:lim>
                </m:limLow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l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o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g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P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r>
                      <a:rPr xmlns:a="http://schemas.openxmlformats.org/drawingml/2006/main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</m:sub>
                </m:sSub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|</m:t>
                </m:r>
                <m:sSub>
                  <m:e>
                    <m:r>
                      <a:rPr xmlns:a="http://schemas.openxmlformats.org/drawingml/2006/main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  <m:r>
                      <a:rPr xmlns:a="http://schemas.openxmlformats.org/drawingml/2006/main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-</m:t>
                    </m:r>
                    <m:r>
                      <a:rPr xmlns:a="http://schemas.openxmlformats.org/drawingml/2006/main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l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o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g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P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r>
                      <a:rPr xmlns:a="http://schemas.openxmlformats.org/drawingml/2006/main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e>
                  <m:sub>
                    <m:r>
                      <a:rPr xmlns:a="http://schemas.openxmlformats.org/drawingml/2006/main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</m:sub>
                </m:sSub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|</m:t>
                </m:r>
                <m:sSub>
                  <m:e>
                    <m:r>
                      <a:rPr xmlns:a="http://schemas.openxmlformats.org/drawingml/2006/main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</m:sub>
                </m:sSub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</a:p>
        </p:txBody>
      </p:sp>
      <p:sp>
        <p:nvSpPr>
          <p:cNvPr id="403" name="+"/>
          <p:cNvSpPr txBox="1"/>
          <p:nvPr/>
        </p:nvSpPr>
        <p:spPr>
          <a:xfrm>
            <a:off x="13636836" y="8468851"/>
            <a:ext cx="480061" cy="808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>
                <a:solidFill>
                  <a:srgbClr val="000000"/>
                </a:solidFill>
              </a:defRPr>
            </a:lvl1pPr>
          </a:lstStyle>
          <a:p>
            <a:pPr/>
            <a:r>
              <a:t>+</a:t>
            </a:r>
          </a:p>
        </p:txBody>
      </p:sp>
      <p:sp>
        <p:nvSpPr>
          <p:cNvPr id="404" name="Text"/>
          <p:cNvSpPr txBox="1"/>
          <p:nvPr/>
        </p:nvSpPr>
        <p:spPr>
          <a:xfrm>
            <a:off x="6878166" y="7894202"/>
            <a:ext cx="6225002" cy="9646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>
                <a:solidFill>
                  <a:srgbClr val="000000"/>
                </a:solidFill>
              </a:defRPr>
            </a:lvl1pPr>
          </a:lstStyle>
          <a:p>
            <a:pPr/>
            <a14:m>
              <m:oMathPara>
                <m:oMathParaPr>
                  <m:jc m:val="center"/>
                </m:oMathParaPr>
                <m:oMath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l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o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g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D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T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→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×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2</m:t>
                  </m:r>
                </m:oMath>
              </m:oMathPara>
            </a14:m>
          </a:p>
        </p:txBody>
      </p:sp>
      <p:sp>
        <p:nvSpPr>
          <p:cNvPr id="405" name="Text"/>
          <p:cNvSpPr txBox="1"/>
          <p:nvPr/>
        </p:nvSpPr>
        <p:spPr>
          <a:xfrm>
            <a:off x="6650239" y="9257335"/>
            <a:ext cx="6680856" cy="9646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>
                <a:solidFill>
                  <a:srgbClr val="000000"/>
                </a:solidFill>
              </a:defRPr>
            </a:lvl1pPr>
          </a:lstStyle>
          <a:p>
            <a:pPr/>
            <a14:m>
              <m:oMathPara>
                <m:oMathParaPr>
                  <m:jc m:val="center"/>
                </m:oMathParaPr>
                <m:oMath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l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o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g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→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V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B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×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</m:t>
                  </m:r>
                </m:oMath>
              </m:oMathPara>
            </a14:m>
          </a:p>
        </p:txBody>
      </p:sp>
      <p:sp>
        <p:nvSpPr>
          <p:cNvPr id="406" name="Text"/>
          <p:cNvSpPr txBox="1"/>
          <p:nvPr/>
        </p:nvSpPr>
        <p:spPr>
          <a:xfrm>
            <a:off x="6640485" y="10620469"/>
            <a:ext cx="6700364" cy="9646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>
                <a:solidFill>
                  <a:srgbClr val="000000"/>
                </a:solidFill>
              </a:defRPr>
            </a:lvl1pPr>
          </a:lstStyle>
          <a:p>
            <a:pPr/>
            <a14:m>
              <m:oMathPara>
                <m:oMathParaPr>
                  <m:jc m:val="center"/>
                </m:oMathParaPr>
                <m:oMath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l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o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g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V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B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→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D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T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×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</m:t>
                  </m:r>
                </m:oMath>
              </m:oMathPara>
            </a14:m>
          </a:p>
        </p:txBody>
      </p:sp>
      <p:sp>
        <p:nvSpPr>
          <p:cNvPr id="407" name="Text"/>
          <p:cNvSpPr txBox="1"/>
          <p:nvPr/>
        </p:nvSpPr>
        <p:spPr>
          <a:xfrm>
            <a:off x="14481055" y="7065622"/>
            <a:ext cx="5463357" cy="9646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>
                <a:solidFill>
                  <a:srgbClr val="000000"/>
                </a:solidFill>
              </a:defRPr>
            </a:lvl1pPr>
          </a:lstStyle>
          <a:p>
            <a:pPr/>
            <a14:m>
              <m:oMathPara>
                <m:oMathParaPr>
                  <m:jc m:val="center"/>
                </m:oMathParaPr>
                <m:oMath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l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o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g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t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h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e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|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D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T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×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2</m:t>
                  </m:r>
                </m:oMath>
              </m:oMathPara>
            </a14:m>
          </a:p>
        </p:txBody>
      </p:sp>
      <p:sp>
        <p:nvSpPr>
          <p:cNvPr id="408" name="Text"/>
          <p:cNvSpPr txBox="1"/>
          <p:nvPr/>
        </p:nvSpPr>
        <p:spPr>
          <a:xfrm>
            <a:off x="14173419" y="8390759"/>
            <a:ext cx="6078630" cy="9646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>
                <a:solidFill>
                  <a:srgbClr val="000000"/>
                </a:solidFill>
              </a:defRPr>
            </a:lvl1pPr>
          </a:lstStyle>
          <a:p>
            <a:pPr/>
            <a14:m>
              <m:oMathPara>
                <m:oMathParaPr>
                  <m:jc m:val="center"/>
                </m:oMathParaPr>
                <m:oMath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l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o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g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o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l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d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|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×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</m:t>
                  </m:r>
                </m:oMath>
              </m:oMathPara>
            </a14:m>
          </a:p>
        </p:txBody>
      </p:sp>
      <p:sp>
        <p:nvSpPr>
          <p:cNvPr id="409" name="Text"/>
          <p:cNvSpPr txBox="1"/>
          <p:nvPr/>
        </p:nvSpPr>
        <p:spPr>
          <a:xfrm>
            <a:off x="14210395" y="9715897"/>
            <a:ext cx="6275610" cy="9646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>
                <a:solidFill>
                  <a:srgbClr val="000000"/>
                </a:solidFill>
              </a:defRPr>
            </a:lvl1pPr>
          </a:lstStyle>
          <a:p>
            <a:pPr/>
            <a14:m>
              <m:oMathPara>
                <m:oMathParaPr>
                  <m:jc m:val="center"/>
                </m:oMathParaPr>
                <m:oMath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l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o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g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m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|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V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B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×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</m:t>
                  </m:r>
                </m:oMath>
              </m:oMathPara>
            </a14:m>
          </a:p>
        </p:txBody>
      </p:sp>
      <p:sp>
        <p:nvSpPr>
          <p:cNvPr id="410" name="Text"/>
          <p:cNvSpPr txBox="1"/>
          <p:nvPr/>
        </p:nvSpPr>
        <p:spPr>
          <a:xfrm>
            <a:off x="14124427" y="11041035"/>
            <a:ext cx="6447547" cy="9646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>
                <a:solidFill>
                  <a:srgbClr val="000000"/>
                </a:solidFill>
              </a:defRPr>
            </a:lvl1pPr>
          </a:lstStyle>
          <a:p>
            <a:pPr/>
            <a14:m>
              <m:oMathPara>
                <m:oMathParaPr>
                  <m:jc m:val="center"/>
                </m:oMathParaPr>
                <m:oMath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l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o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g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b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o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a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t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|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×</m:t>
                  </m:r>
                  <m:r>
                    <a:rPr xmlns:a="http://schemas.openxmlformats.org/drawingml/2006/main" sz="57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</m:t>
                  </m:r>
                </m:oMath>
              </m:oMathPara>
            </a14:m>
          </a:p>
        </p:txBody>
      </p:sp>
      <p:sp>
        <p:nvSpPr>
          <p:cNvPr id="411" name="Rectangle"/>
          <p:cNvSpPr/>
          <p:nvPr/>
        </p:nvSpPr>
        <p:spPr>
          <a:xfrm>
            <a:off x="12564533" y="7741509"/>
            <a:ext cx="538635" cy="1270001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  <a:alpha val="50000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412" name=": properties of this output and the input"/>
          <p:cNvSpPr txBox="1"/>
          <p:nvPr/>
        </p:nvSpPr>
        <p:spPr>
          <a:xfrm>
            <a:off x="13530079" y="12564768"/>
            <a:ext cx="6535574" cy="5413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chemeClr val="accent5">
                    <a:lumOff val="-29866"/>
                  </a:schemeClr>
                </a:solidFill>
              </a:defRPr>
            </a:pPr>
            <a14:m>
              <m:oMath>
                <m:r>
                  <a:rPr xmlns:a="http://schemas.openxmlformats.org/drawingml/2006/main" sz="2850" i="1">
                    <a:solidFill>
                      <a:srgbClr val="B41700"/>
                    </a:solidFill>
                    <a:latin typeface="Cambria Math" panose="02040503050406030204" pitchFamily="18" charset="0"/>
                  </a:rPr>
                  <m:t>ϕ</m:t>
                </m:r>
                <m:r>
                  <a:rPr xmlns:a="http://schemas.openxmlformats.org/drawingml/2006/main" sz="2850" i="1">
                    <a:solidFill>
                      <a:srgbClr val="B417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2850" i="1">
                    <a:solidFill>
                      <a:srgbClr val="B41700"/>
                    </a:solidFill>
                    <a:latin typeface="Cambria Math" panose="02040503050406030204" pitchFamily="18" charset="0"/>
                  </a:rPr>
                  <m:t>X</m:t>
                </m:r>
                <m:r>
                  <a:rPr xmlns:a="http://schemas.openxmlformats.org/drawingml/2006/main" sz="2850" i="1">
                    <a:solidFill>
                      <a:srgbClr val="B417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2850" i="1">
                    <a:solidFill>
                      <a:srgbClr val="B41700"/>
                    </a:solidFill>
                    <a:latin typeface="Cambria Math" panose="02040503050406030204" pitchFamily="18" charset="0"/>
                  </a:rPr>
                  <m:t>Y</m:t>
                </m:r>
                <m:r>
                  <a:rPr xmlns:a="http://schemas.openxmlformats.org/drawingml/2006/main" sz="2850" i="1">
                    <a:solidFill>
                      <a:srgbClr val="B417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  <a:r>
              <a:t>: properties of this output and the input</a:t>
            </a:r>
            <a:endParaRPr>
              <a:solidFill>
                <a:srgbClr val="B51700"/>
              </a:solidFill>
            </a:endParaRPr>
          </a:p>
        </p:txBody>
      </p:sp>
      <p:sp>
        <p:nvSpPr>
          <p:cNvPr id="413" name="Line"/>
          <p:cNvSpPr/>
          <p:nvPr/>
        </p:nvSpPr>
        <p:spPr>
          <a:xfrm flipH="1" flipV="1">
            <a:off x="13077415" y="11834667"/>
            <a:ext cx="799452" cy="799452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414" name="Line"/>
          <p:cNvSpPr/>
          <p:nvPr/>
        </p:nvSpPr>
        <p:spPr>
          <a:xfrm flipV="1">
            <a:off x="19845642" y="12269952"/>
            <a:ext cx="412596" cy="412597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415" name="Rectangle"/>
          <p:cNvSpPr/>
          <p:nvPr/>
        </p:nvSpPr>
        <p:spPr>
          <a:xfrm>
            <a:off x="12784842" y="9104644"/>
            <a:ext cx="538635" cy="1270001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  <a:alpha val="50000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416" name="Rectangle"/>
          <p:cNvSpPr/>
          <p:nvPr/>
        </p:nvSpPr>
        <p:spPr>
          <a:xfrm>
            <a:off x="12784842" y="10467775"/>
            <a:ext cx="538635" cy="1270001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  <a:alpha val="50000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417" name="Rectangle"/>
          <p:cNvSpPr/>
          <p:nvPr/>
        </p:nvSpPr>
        <p:spPr>
          <a:xfrm>
            <a:off x="19431000" y="6912929"/>
            <a:ext cx="538634" cy="1270001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  <a:alpha val="50000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418" name="Rectangle"/>
          <p:cNvSpPr/>
          <p:nvPr/>
        </p:nvSpPr>
        <p:spPr>
          <a:xfrm>
            <a:off x="19778133" y="8238066"/>
            <a:ext cx="538635" cy="1270001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  <a:alpha val="50000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419" name="Rectangle"/>
          <p:cNvSpPr/>
          <p:nvPr/>
        </p:nvSpPr>
        <p:spPr>
          <a:xfrm>
            <a:off x="19989800" y="9601199"/>
            <a:ext cx="538634" cy="1270001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  <a:alpha val="50000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420" name="Rectangle"/>
          <p:cNvSpPr/>
          <p:nvPr/>
        </p:nvSpPr>
        <p:spPr>
          <a:xfrm>
            <a:off x="20066000" y="10954787"/>
            <a:ext cx="538634" cy="1270001"/>
          </a:xfrm>
          <a:prstGeom prst="rect">
            <a:avLst/>
          </a:prstGeom>
          <a:solidFill>
            <a:schemeClr val="accent5">
              <a:hueOff val="-82419"/>
              <a:satOff val="-9513"/>
              <a:lumOff val="-16343"/>
              <a:alpha val="50000"/>
            </a:schemeClr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grpSp>
        <p:nvGrpSpPr>
          <p:cNvPr id="440" name="Group"/>
          <p:cNvGrpSpPr/>
          <p:nvPr/>
        </p:nvGrpSpPr>
        <p:grpSpPr>
          <a:xfrm>
            <a:off x="15024577" y="3407550"/>
            <a:ext cx="7921244" cy="1542983"/>
            <a:chOff x="0" y="0"/>
            <a:chExt cx="7921242" cy="1542982"/>
          </a:xfrm>
        </p:grpSpPr>
        <p:sp>
          <p:nvSpPr>
            <p:cNvPr id="421" name="The"/>
            <p:cNvSpPr txBox="1"/>
            <p:nvPr/>
          </p:nvSpPr>
          <p:spPr>
            <a:xfrm>
              <a:off x="-1" y="1081616"/>
              <a:ext cx="622403" cy="46136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The</a:t>
              </a:r>
            </a:p>
          </p:txBody>
        </p:sp>
        <p:sp>
          <p:nvSpPr>
            <p:cNvPr id="422" name="old"/>
            <p:cNvSpPr txBox="1"/>
            <p:nvPr/>
          </p:nvSpPr>
          <p:spPr>
            <a:xfrm>
              <a:off x="1859990" y="1081616"/>
              <a:ext cx="537668" cy="46136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old</a:t>
              </a:r>
            </a:p>
          </p:txBody>
        </p:sp>
        <p:sp>
          <p:nvSpPr>
            <p:cNvPr id="423" name="man"/>
            <p:cNvSpPr txBox="1"/>
            <p:nvPr/>
          </p:nvSpPr>
          <p:spPr>
            <a:xfrm>
              <a:off x="3553255" y="1081616"/>
              <a:ext cx="707442" cy="46136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man</a:t>
              </a:r>
            </a:p>
          </p:txBody>
        </p:sp>
        <p:sp>
          <p:nvSpPr>
            <p:cNvPr id="424" name="the"/>
            <p:cNvSpPr txBox="1"/>
            <p:nvPr/>
          </p:nvSpPr>
          <p:spPr>
            <a:xfrm>
              <a:off x="5416294" y="1081616"/>
              <a:ext cx="543459" cy="46136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the</a:t>
              </a:r>
            </a:p>
          </p:txBody>
        </p:sp>
        <p:sp>
          <p:nvSpPr>
            <p:cNvPr id="425" name="boat"/>
            <p:cNvSpPr txBox="1"/>
            <p:nvPr/>
          </p:nvSpPr>
          <p:spPr>
            <a:xfrm>
              <a:off x="7191551" y="1081616"/>
              <a:ext cx="729692" cy="46136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boat</a:t>
              </a:r>
            </a:p>
          </p:txBody>
        </p:sp>
        <p:sp>
          <p:nvSpPr>
            <p:cNvPr id="426" name="DT"/>
            <p:cNvSpPr txBox="1"/>
            <p:nvPr/>
          </p:nvSpPr>
          <p:spPr>
            <a:xfrm>
              <a:off x="27533" y="-1"/>
              <a:ext cx="567335" cy="524867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Off val="16847"/>
                  </a:schemeClr>
                </a:gs>
                <a:gs pos="100000">
                  <a:schemeClr val="accent1">
                    <a:lumOff val="-13575"/>
                  </a:schemeClr>
                </a:gs>
              </a:gsLst>
              <a:lin ang="5400000" scaled="0"/>
            </a:gradFill>
            <a:ln w="635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solidFill>
                    <a:srgbClr val="000000"/>
                  </a:solidFill>
                </a:defRPr>
              </a:lvl1pPr>
            </a:lstStyle>
            <a:p>
              <a:pPr/>
              <a:r>
                <a:t>DT</a:t>
              </a:r>
            </a:p>
          </p:txBody>
        </p:sp>
        <p:sp>
          <p:nvSpPr>
            <p:cNvPr id="427" name="NN"/>
            <p:cNvSpPr txBox="1"/>
            <p:nvPr/>
          </p:nvSpPr>
          <p:spPr>
            <a:xfrm>
              <a:off x="1819858" y="-1"/>
              <a:ext cx="617932" cy="524867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Off val="16847"/>
                  </a:schemeClr>
                </a:gs>
                <a:gs pos="100000">
                  <a:schemeClr val="accent1">
                    <a:lumOff val="-13575"/>
                  </a:schemeClr>
                </a:gs>
              </a:gsLst>
              <a:lin ang="5400000" scaled="0"/>
            </a:gradFill>
            <a:ln w="635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solidFill>
                    <a:srgbClr val="000000"/>
                  </a:solidFill>
                </a:defRPr>
              </a:lvl1pPr>
            </a:lstStyle>
            <a:p>
              <a:pPr/>
              <a:r>
                <a:t>NN</a:t>
              </a:r>
            </a:p>
          </p:txBody>
        </p:sp>
        <p:sp>
          <p:nvSpPr>
            <p:cNvPr id="428" name="VB"/>
            <p:cNvSpPr txBox="1"/>
            <p:nvPr/>
          </p:nvSpPr>
          <p:spPr>
            <a:xfrm>
              <a:off x="3620565" y="-1"/>
              <a:ext cx="572822" cy="524867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Off val="16847"/>
                  </a:schemeClr>
                </a:gs>
                <a:gs pos="100000">
                  <a:schemeClr val="accent1">
                    <a:lumOff val="-13575"/>
                  </a:schemeClr>
                </a:gs>
              </a:gsLst>
              <a:lin ang="5400000" scaled="0"/>
            </a:gradFill>
            <a:ln w="635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solidFill>
                    <a:srgbClr val="000000"/>
                  </a:solidFill>
                </a:defRPr>
              </a:lvl1pPr>
            </a:lstStyle>
            <a:p>
              <a:pPr/>
              <a:r>
                <a:t>VB</a:t>
              </a:r>
            </a:p>
          </p:txBody>
        </p:sp>
        <p:sp>
          <p:nvSpPr>
            <p:cNvPr id="429" name="DT"/>
            <p:cNvSpPr txBox="1"/>
            <p:nvPr/>
          </p:nvSpPr>
          <p:spPr>
            <a:xfrm>
              <a:off x="5404356" y="-1"/>
              <a:ext cx="567335" cy="524867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Off val="16847"/>
                  </a:schemeClr>
                </a:gs>
                <a:gs pos="100000">
                  <a:schemeClr val="accent1">
                    <a:lumOff val="-13575"/>
                  </a:schemeClr>
                </a:gs>
              </a:gsLst>
              <a:lin ang="5400000" scaled="0"/>
            </a:gradFill>
            <a:ln w="635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solidFill>
                    <a:srgbClr val="000000"/>
                  </a:solidFill>
                </a:defRPr>
              </a:lvl1pPr>
            </a:lstStyle>
            <a:p>
              <a:pPr/>
              <a:r>
                <a:t>DT</a:t>
              </a:r>
            </a:p>
          </p:txBody>
        </p:sp>
        <p:sp>
          <p:nvSpPr>
            <p:cNvPr id="430" name="NN"/>
            <p:cNvSpPr txBox="1"/>
            <p:nvPr/>
          </p:nvSpPr>
          <p:spPr>
            <a:xfrm>
              <a:off x="7247431" y="-1"/>
              <a:ext cx="617932" cy="524867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Off val="16847"/>
                  </a:schemeClr>
                </a:gs>
                <a:gs pos="100000">
                  <a:schemeClr val="accent1">
                    <a:lumOff val="-13575"/>
                  </a:schemeClr>
                </a:gs>
              </a:gsLst>
              <a:lin ang="5400000" scaled="0"/>
            </a:gradFill>
            <a:ln w="635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solidFill>
                    <a:srgbClr val="000000"/>
                  </a:solidFill>
                </a:defRPr>
              </a:lvl1pPr>
            </a:lstStyle>
            <a:p>
              <a:pPr/>
              <a:r>
                <a:t>NN</a:t>
              </a:r>
            </a:p>
          </p:txBody>
        </p:sp>
        <p:sp>
          <p:nvSpPr>
            <p:cNvPr id="431" name="Line"/>
            <p:cNvSpPr/>
            <p:nvPr/>
          </p:nvSpPr>
          <p:spPr>
            <a:xfrm flipH="1">
              <a:off x="311200" y="549419"/>
              <a:ext cx="1" cy="588366"/>
            </a:xfrm>
            <a:prstGeom prst="line">
              <a:avLst/>
            </a:prstGeom>
            <a:noFill/>
            <a:ln w="50800" cap="flat">
              <a:solidFill>
                <a:schemeClr val="accent1">
                  <a:hueOff val="114395"/>
                  <a:lumOff val="-24975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432" name="Line"/>
            <p:cNvSpPr/>
            <p:nvPr/>
          </p:nvSpPr>
          <p:spPr>
            <a:xfrm>
              <a:off x="2128823" y="549419"/>
              <a:ext cx="1" cy="588366"/>
            </a:xfrm>
            <a:prstGeom prst="line">
              <a:avLst/>
            </a:prstGeom>
            <a:noFill/>
            <a:ln w="50800" cap="flat">
              <a:solidFill>
                <a:schemeClr val="accent1">
                  <a:hueOff val="114395"/>
                  <a:lumOff val="-24975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433" name="Line"/>
            <p:cNvSpPr/>
            <p:nvPr/>
          </p:nvSpPr>
          <p:spPr>
            <a:xfrm>
              <a:off x="3921149" y="549419"/>
              <a:ext cx="1" cy="588366"/>
            </a:xfrm>
            <a:prstGeom prst="line">
              <a:avLst/>
            </a:prstGeom>
            <a:noFill/>
            <a:ln w="50800" cap="flat">
              <a:solidFill>
                <a:schemeClr val="accent1">
                  <a:hueOff val="114395"/>
                  <a:lumOff val="-24975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434" name="Line"/>
            <p:cNvSpPr/>
            <p:nvPr/>
          </p:nvSpPr>
          <p:spPr>
            <a:xfrm>
              <a:off x="5688022" y="549419"/>
              <a:ext cx="1" cy="588366"/>
            </a:xfrm>
            <a:prstGeom prst="line">
              <a:avLst/>
            </a:prstGeom>
            <a:noFill/>
            <a:ln w="50800" cap="flat">
              <a:solidFill>
                <a:schemeClr val="accent1">
                  <a:hueOff val="114395"/>
                  <a:lumOff val="-24975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435" name="Line"/>
            <p:cNvSpPr/>
            <p:nvPr/>
          </p:nvSpPr>
          <p:spPr>
            <a:xfrm>
              <a:off x="7556396" y="549419"/>
              <a:ext cx="1" cy="588366"/>
            </a:xfrm>
            <a:prstGeom prst="line">
              <a:avLst/>
            </a:prstGeom>
            <a:noFill/>
            <a:ln w="50800" cap="flat">
              <a:solidFill>
                <a:schemeClr val="accent1">
                  <a:hueOff val="114395"/>
                  <a:lumOff val="-24975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436" name="Line"/>
            <p:cNvSpPr/>
            <p:nvPr/>
          </p:nvSpPr>
          <p:spPr>
            <a:xfrm>
              <a:off x="590401" y="262432"/>
              <a:ext cx="1201319" cy="1"/>
            </a:xfrm>
            <a:prstGeom prst="line">
              <a:avLst/>
            </a:prstGeom>
            <a:noFill/>
            <a:ln w="50800" cap="flat">
              <a:solidFill>
                <a:schemeClr val="accent1">
                  <a:hueOff val="114395"/>
                  <a:lumOff val="-24975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437" name="Line"/>
            <p:cNvSpPr/>
            <p:nvPr/>
          </p:nvSpPr>
          <p:spPr>
            <a:xfrm>
              <a:off x="2398953" y="262432"/>
              <a:ext cx="1201319" cy="1"/>
            </a:xfrm>
            <a:prstGeom prst="line">
              <a:avLst/>
            </a:prstGeom>
            <a:noFill/>
            <a:ln w="50800" cap="flat">
              <a:solidFill>
                <a:schemeClr val="accent1">
                  <a:hueOff val="114395"/>
                  <a:lumOff val="-24975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438" name="Line"/>
            <p:cNvSpPr/>
            <p:nvPr/>
          </p:nvSpPr>
          <p:spPr>
            <a:xfrm>
              <a:off x="4207504" y="262432"/>
              <a:ext cx="1201319" cy="1"/>
            </a:xfrm>
            <a:prstGeom prst="line">
              <a:avLst/>
            </a:prstGeom>
            <a:noFill/>
            <a:ln w="50800" cap="flat">
              <a:solidFill>
                <a:schemeClr val="accent1">
                  <a:hueOff val="114395"/>
                  <a:lumOff val="-24975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439" name="Line"/>
            <p:cNvSpPr/>
            <p:nvPr/>
          </p:nvSpPr>
          <p:spPr>
            <a:xfrm>
              <a:off x="6022232" y="262432"/>
              <a:ext cx="1201319" cy="1"/>
            </a:xfrm>
            <a:prstGeom prst="line">
              <a:avLst/>
            </a:prstGeom>
            <a:noFill/>
            <a:ln w="50800" cap="flat">
              <a:solidFill>
                <a:schemeClr val="accent1">
                  <a:hueOff val="114395"/>
                  <a:lumOff val="-24975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HMM As Linear Classifier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HMM As Linear Classifier</a:t>
            </a:r>
          </a:p>
        </p:txBody>
      </p:sp>
      <p:sp>
        <p:nvSpPr>
          <p:cNvPr id="443" name="Consider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t>Consider </a:t>
            </a:r>
            <a14:m>
              <m:oMath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l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o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g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P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X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Y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limLow>
                  <m:e>
                    <m:r>
                      <a:rPr xmlns:a="http://schemas.openxmlformats.org/drawingml/2006/main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∑</m:t>
                    </m:r>
                  </m:e>
                  <m:lim>
                    <m:r>
                      <a:rPr xmlns:a="http://schemas.openxmlformats.org/drawingml/2006/main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</m:lim>
                </m:limLow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l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o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g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P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r>
                      <a:rPr xmlns:a="http://schemas.openxmlformats.org/drawingml/2006/main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</m:sub>
                </m:sSub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|</m:t>
                </m:r>
                <m:sSub>
                  <m:e>
                    <m:r>
                      <a:rPr xmlns:a="http://schemas.openxmlformats.org/drawingml/2006/main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  <m:r>
                      <a:rPr xmlns:a="http://schemas.openxmlformats.org/drawingml/2006/main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-</m:t>
                    </m:r>
                    <m:r>
                      <a:rPr xmlns:a="http://schemas.openxmlformats.org/drawingml/2006/main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l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o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g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P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r>
                      <a:rPr xmlns:a="http://schemas.openxmlformats.org/drawingml/2006/main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e>
                  <m:sub>
                    <m:r>
                      <a:rPr xmlns:a="http://schemas.openxmlformats.org/drawingml/2006/main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</m:sub>
                </m:sSub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|</m:t>
                </m:r>
                <m:sSub>
                  <m:e>
                    <m:r>
                      <a:rPr xmlns:a="http://schemas.openxmlformats.org/drawingml/2006/main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</m:sub>
                </m:sSub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</a:p>
        </p:txBody>
      </p:sp>
      <p:sp>
        <p:nvSpPr>
          <p:cNvPr id="444" name="Text"/>
          <p:cNvSpPr txBox="1"/>
          <p:nvPr/>
        </p:nvSpPr>
        <p:spPr>
          <a:xfrm>
            <a:off x="9902844" y="7411917"/>
            <a:ext cx="4578313" cy="4200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800">
                <a:solidFill>
                  <a:srgbClr val="000000"/>
                </a:solidFill>
              </a:defRPr>
            </a:lvl1pPr>
          </a:lstStyle>
          <a:p>
            <a:pPr/>
            <a14:m>
              <m:oMathPara>
                <m:oMathParaPr>
                  <m:jc m:val="center"/>
                </m:oMathParaPr>
                <m:oMath>
                  <m:d>
                    <m:dPr>
                      <m:ctrlPr>
                        <a:rPr xmlns:a="http://schemas.openxmlformats.org/drawingml/2006/main" sz="32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begChr m:val="["/>
                      <m:endChr m:val="]"/>
                    </m:dPr>
                    <m:e>
                      <m:eqArr>
                        <m:eqArrPr>
                          <m:ctrlPr>
                            <a:rPr xmlns:a="http://schemas.openxmlformats.org/drawingml/2006/main" sz="32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eqArrPr>
                        <m:e>
                          <m:r>
                            <a:rPr xmlns:a="http://schemas.openxmlformats.org/drawingml/2006/main" sz="32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l</m:t>
                          </m:r>
                          <m:r>
                            <a:rPr xmlns:a="http://schemas.openxmlformats.org/drawingml/2006/main" sz="32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o</m:t>
                          </m:r>
                          <m:r>
                            <a:rPr xmlns:a="http://schemas.openxmlformats.org/drawingml/2006/main" sz="32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g</m:t>
                          </m:r>
                          <m:r>
                            <a:rPr xmlns:a="http://schemas.openxmlformats.org/drawingml/2006/main" sz="32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a:rPr xmlns:a="http://schemas.openxmlformats.org/drawingml/2006/main" sz="32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xmlns:a="http://schemas.openxmlformats.org/drawingml/2006/main" sz="32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xmlns:a="http://schemas.openxmlformats.org/drawingml/2006/main" sz="32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a:rPr xmlns:a="http://schemas.openxmlformats.org/drawingml/2006/main" sz="32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xmlns:a="http://schemas.openxmlformats.org/drawingml/2006/main" sz="32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  <m:r>
                            <a:rPr xmlns:a="http://schemas.openxmlformats.org/drawingml/2006/main" sz="32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  <m:r>
                            <a:rPr xmlns:a="http://schemas.openxmlformats.org/drawingml/2006/main" sz="32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e>
                          <m:r>
                            <a:rPr xmlns:a="http://schemas.openxmlformats.org/drawingml/2006/main" sz="32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l</m:t>
                          </m:r>
                          <m:r>
                            <a:rPr xmlns:a="http://schemas.openxmlformats.org/drawingml/2006/main" sz="32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o</m:t>
                          </m:r>
                          <m:r>
                            <a:rPr xmlns:a="http://schemas.openxmlformats.org/drawingml/2006/main" sz="32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g</m:t>
                          </m:r>
                          <m:r>
                            <a:rPr xmlns:a="http://schemas.openxmlformats.org/drawingml/2006/main" sz="32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a:rPr xmlns:a="http://schemas.openxmlformats.org/drawingml/2006/main" sz="32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xmlns:a="http://schemas.openxmlformats.org/drawingml/2006/main" sz="32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  <m:r>
                            <a:rPr xmlns:a="http://schemas.openxmlformats.org/drawingml/2006/main" sz="32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  <m:r>
                            <a:rPr xmlns:a="http://schemas.openxmlformats.org/drawingml/2006/main" sz="32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xmlns:a="http://schemas.openxmlformats.org/drawingml/2006/main" sz="32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  <m:r>
                            <a:rPr xmlns:a="http://schemas.openxmlformats.org/drawingml/2006/main" sz="32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  <m:r>
                            <a:rPr xmlns:a="http://schemas.openxmlformats.org/drawingml/2006/main" sz="32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e>
                          <m:r>
                            <a:rPr xmlns:a="http://schemas.openxmlformats.org/drawingml/2006/main" sz="32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l</m:t>
                          </m:r>
                          <m:r>
                            <a:rPr xmlns:a="http://schemas.openxmlformats.org/drawingml/2006/main" sz="32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o</m:t>
                          </m:r>
                          <m:r>
                            <a:rPr xmlns:a="http://schemas.openxmlformats.org/drawingml/2006/main" sz="32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g</m:t>
                          </m:r>
                          <m:r>
                            <a:rPr xmlns:a="http://schemas.openxmlformats.org/drawingml/2006/main" sz="32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a:rPr xmlns:a="http://schemas.openxmlformats.org/drawingml/2006/main" sz="32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xmlns:a="http://schemas.openxmlformats.org/drawingml/2006/main" sz="32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  <m:r>
                            <a:rPr xmlns:a="http://schemas.openxmlformats.org/drawingml/2006/main" sz="32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  <m:r>
                            <a:rPr xmlns:a="http://schemas.openxmlformats.org/drawingml/2006/main" sz="32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xmlns:a="http://schemas.openxmlformats.org/drawingml/2006/main" sz="32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xmlns:a="http://schemas.openxmlformats.org/drawingml/2006/main" sz="32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a:rPr xmlns:a="http://schemas.openxmlformats.org/drawingml/2006/main" sz="32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e>
                          <m:r>
                            <a:rPr xmlns:a="http://schemas.openxmlformats.org/drawingml/2006/main" sz="32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l</m:t>
                          </m:r>
                          <m:r>
                            <a:rPr xmlns:a="http://schemas.openxmlformats.org/drawingml/2006/main" sz="32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o</m:t>
                          </m:r>
                          <m:r>
                            <a:rPr xmlns:a="http://schemas.openxmlformats.org/drawingml/2006/main" sz="32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g</m:t>
                          </m:r>
                          <m:r>
                            <a:rPr xmlns:a="http://schemas.openxmlformats.org/drawingml/2006/main" sz="32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a:rPr xmlns:a="http://schemas.openxmlformats.org/drawingml/2006/main" sz="32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xmlns:a="http://schemas.openxmlformats.org/drawingml/2006/main" sz="32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a:rPr xmlns:a="http://schemas.openxmlformats.org/drawingml/2006/main" sz="32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xmlns:a="http://schemas.openxmlformats.org/drawingml/2006/main" sz="32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  <m:r>
                            <a:rPr xmlns:a="http://schemas.openxmlformats.org/drawingml/2006/main" sz="32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xmlns:a="http://schemas.openxmlformats.org/drawingml/2006/main" sz="32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xmlns:a="http://schemas.openxmlformats.org/drawingml/2006/main" sz="32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a:rPr xmlns:a="http://schemas.openxmlformats.org/drawingml/2006/main" sz="32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e>
                          <m:r>
                            <a:rPr xmlns:a="http://schemas.openxmlformats.org/drawingml/2006/main" sz="32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l</m:t>
                          </m:r>
                          <m:r>
                            <a:rPr xmlns:a="http://schemas.openxmlformats.org/drawingml/2006/main" sz="32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o</m:t>
                          </m:r>
                          <m:r>
                            <a:rPr xmlns:a="http://schemas.openxmlformats.org/drawingml/2006/main" sz="32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g</m:t>
                          </m:r>
                          <m:r>
                            <a:rPr xmlns:a="http://schemas.openxmlformats.org/drawingml/2006/main" sz="32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a:rPr xmlns:a="http://schemas.openxmlformats.org/drawingml/2006/main" sz="32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xmlns:a="http://schemas.openxmlformats.org/drawingml/2006/main" sz="32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o</m:t>
                          </m:r>
                          <m:r>
                            <a:rPr xmlns:a="http://schemas.openxmlformats.org/drawingml/2006/main" sz="32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l</m:t>
                          </m:r>
                          <m:r>
                            <a:rPr xmlns:a="http://schemas.openxmlformats.org/drawingml/2006/main" sz="32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d</m:t>
                          </m:r>
                          <m:r>
                            <a:rPr xmlns:a="http://schemas.openxmlformats.org/drawingml/2006/main" sz="32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xmlns:a="http://schemas.openxmlformats.org/drawingml/2006/main" sz="32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  <m:r>
                            <a:rPr xmlns:a="http://schemas.openxmlformats.org/drawingml/2006/main" sz="32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  <m:r>
                            <a:rPr xmlns:a="http://schemas.openxmlformats.org/drawingml/2006/main" sz="32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e>
                          <m:r>
                            <a:rPr xmlns:a="http://schemas.openxmlformats.org/drawingml/2006/main" sz="32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l</m:t>
                          </m:r>
                          <m:r>
                            <a:rPr xmlns:a="http://schemas.openxmlformats.org/drawingml/2006/main" sz="32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o</m:t>
                          </m:r>
                          <m:r>
                            <a:rPr xmlns:a="http://schemas.openxmlformats.org/drawingml/2006/main" sz="32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g</m:t>
                          </m:r>
                          <m:r>
                            <a:rPr xmlns:a="http://schemas.openxmlformats.org/drawingml/2006/main" sz="32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a:rPr xmlns:a="http://schemas.openxmlformats.org/drawingml/2006/main" sz="32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xmlns:a="http://schemas.openxmlformats.org/drawingml/2006/main" sz="32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  <m:r>
                            <a:rPr xmlns:a="http://schemas.openxmlformats.org/drawingml/2006/main" sz="32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a:rPr xmlns:a="http://schemas.openxmlformats.org/drawingml/2006/main" sz="32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  <m:r>
                            <a:rPr xmlns:a="http://schemas.openxmlformats.org/drawingml/2006/main" sz="32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xmlns:a="http://schemas.openxmlformats.org/drawingml/2006/main" sz="32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V</m:t>
                          </m:r>
                          <m:r>
                            <a:rPr xmlns:a="http://schemas.openxmlformats.org/drawingml/2006/main" sz="32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  <m:r>
                            <a:rPr xmlns:a="http://schemas.openxmlformats.org/drawingml/2006/main" sz="32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e>
                          <m:r>
                            <a:rPr xmlns:a="http://schemas.openxmlformats.org/drawingml/2006/main" sz="32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l</m:t>
                          </m:r>
                          <m:r>
                            <a:rPr xmlns:a="http://schemas.openxmlformats.org/drawingml/2006/main" sz="32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o</m:t>
                          </m:r>
                          <m:r>
                            <a:rPr xmlns:a="http://schemas.openxmlformats.org/drawingml/2006/main" sz="32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g</m:t>
                          </m:r>
                          <m:r>
                            <a:rPr xmlns:a="http://schemas.openxmlformats.org/drawingml/2006/main" sz="32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P</m:t>
                          </m:r>
                          <m:r>
                            <a:rPr xmlns:a="http://schemas.openxmlformats.org/drawingml/2006/main" sz="32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xmlns:a="http://schemas.openxmlformats.org/drawingml/2006/main" sz="32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  <m:r>
                            <a:rPr xmlns:a="http://schemas.openxmlformats.org/drawingml/2006/main" sz="32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o</m:t>
                          </m:r>
                          <m:r>
                            <a:rPr xmlns:a="http://schemas.openxmlformats.org/drawingml/2006/main" sz="32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a:rPr xmlns:a="http://schemas.openxmlformats.org/drawingml/2006/main" sz="32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a:rPr xmlns:a="http://schemas.openxmlformats.org/drawingml/2006/main" sz="32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xmlns:a="http://schemas.openxmlformats.org/drawingml/2006/main" sz="32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  <m:r>
                            <a:rPr xmlns:a="http://schemas.openxmlformats.org/drawingml/2006/main" sz="32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  <m:r>
                            <a:rPr xmlns:a="http://schemas.openxmlformats.org/drawingml/2006/main" sz="32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eqArr>
                    </m:e>
                  </m:d>
                  <m:r>
                    <a:rPr xmlns:a="http://schemas.openxmlformats.org/drawingml/2006/main" sz="32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⋅</m:t>
                  </m:r>
                  <m:d>
                    <m:dPr>
                      <m:ctrlPr>
                        <a:rPr xmlns:a="http://schemas.openxmlformats.org/drawingml/2006/main" sz="32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begChr m:val="["/>
                      <m:endChr m:val="]"/>
                    </m:dPr>
                    <m:e>
                      <m:eqArr>
                        <m:eqArrPr>
                          <m:ctrlPr>
                            <a:rPr xmlns:a="http://schemas.openxmlformats.org/drawingml/2006/main" sz="32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eqArrPr>
                        <m:e>
                          <m:r>
                            <a:rPr xmlns:a="http://schemas.openxmlformats.org/drawingml/2006/main" sz="32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e>
                          <m:r>
                            <a:rPr xmlns:a="http://schemas.openxmlformats.org/drawingml/2006/main" sz="32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e>
                          <m:r>
                            <a:rPr xmlns:a="http://schemas.openxmlformats.org/drawingml/2006/main" sz="32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e>
                          <m:r>
                            <a:rPr xmlns:a="http://schemas.openxmlformats.org/drawingml/2006/main" sz="32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e>
                          <m:r>
                            <a:rPr xmlns:a="http://schemas.openxmlformats.org/drawingml/2006/main" sz="32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e>
                          <m:r>
                            <a:rPr xmlns:a="http://schemas.openxmlformats.org/drawingml/2006/main" sz="32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e>
                          <m:r>
                            <a:rPr xmlns:a="http://schemas.openxmlformats.org/drawingml/2006/main" sz="32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eqArr>
                    </m:e>
                  </m:d>
                </m:oMath>
              </m:oMathPara>
            </a14:m>
          </a:p>
        </p:txBody>
      </p:sp>
      <p:sp>
        <p:nvSpPr>
          <p:cNvPr id="445" name=": properties of this output and the input"/>
          <p:cNvSpPr txBox="1"/>
          <p:nvPr/>
        </p:nvSpPr>
        <p:spPr>
          <a:xfrm>
            <a:off x="14884746" y="11963635"/>
            <a:ext cx="6535573" cy="5413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chemeClr val="accent5">
                    <a:lumOff val="-29866"/>
                  </a:schemeClr>
                </a:solidFill>
              </a:defRPr>
            </a:pPr>
            <a14:m>
              <m:oMath>
                <m:r>
                  <a:rPr xmlns:a="http://schemas.openxmlformats.org/drawingml/2006/main" sz="2850" i="1">
                    <a:solidFill>
                      <a:srgbClr val="B41700"/>
                    </a:solidFill>
                    <a:latin typeface="Cambria Math" panose="02040503050406030204" pitchFamily="18" charset="0"/>
                  </a:rPr>
                  <m:t>ϕ</m:t>
                </m:r>
                <m:r>
                  <a:rPr xmlns:a="http://schemas.openxmlformats.org/drawingml/2006/main" sz="2850" i="1">
                    <a:solidFill>
                      <a:srgbClr val="B417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2850" i="1">
                    <a:solidFill>
                      <a:srgbClr val="B41700"/>
                    </a:solidFill>
                    <a:latin typeface="Cambria Math" panose="02040503050406030204" pitchFamily="18" charset="0"/>
                  </a:rPr>
                  <m:t>X</m:t>
                </m:r>
                <m:r>
                  <a:rPr xmlns:a="http://schemas.openxmlformats.org/drawingml/2006/main" sz="2850" i="1">
                    <a:solidFill>
                      <a:srgbClr val="B417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2850" i="1">
                    <a:solidFill>
                      <a:srgbClr val="B41700"/>
                    </a:solidFill>
                    <a:latin typeface="Cambria Math" panose="02040503050406030204" pitchFamily="18" charset="0"/>
                  </a:rPr>
                  <m:t>Y</m:t>
                </m:r>
                <m:r>
                  <a:rPr xmlns:a="http://schemas.openxmlformats.org/drawingml/2006/main" sz="2850" i="1">
                    <a:solidFill>
                      <a:srgbClr val="B417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  <a:r>
              <a:t>: properties of this output and the input</a:t>
            </a:r>
            <a:endParaRPr>
              <a:solidFill>
                <a:srgbClr val="B51700"/>
              </a:solidFill>
            </a:endParaRPr>
          </a:p>
        </p:txBody>
      </p:sp>
      <p:sp>
        <p:nvSpPr>
          <p:cNvPr id="446" name="Line"/>
          <p:cNvSpPr/>
          <p:nvPr/>
        </p:nvSpPr>
        <p:spPr>
          <a:xfrm flipH="1" flipV="1">
            <a:off x="14432082" y="10852534"/>
            <a:ext cx="799452" cy="799452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447" name="W: parameters of the model"/>
          <p:cNvSpPr txBox="1"/>
          <p:nvPr/>
        </p:nvSpPr>
        <p:spPr>
          <a:xfrm>
            <a:off x="4901031" y="12003041"/>
            <a:ext cx="3913938" cy="4625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chemeClr val="accent1">
                    <a:hueOff val="114395"/>
                    <a:lumOff val="-24975"/>
                  </a:schemeClr>
                </a:solidFill>
              </a:defRPr>
            </a:pPr>
            <a:r>
              <a:rPr b="1"/>
              <a:t>W</a:t>
            </a:r>
            <a:r>
              <a:t>: parameters of the model</a:t>
            </a:r>
          </a:p>
        </p:txBody>
      </p:sp>
      <p:sp>
        <p:nvSpPr>
          <p:cNvPr id="448" name="Line"/>
          <p:cNvSpPr/>
          <p:nvPr/>
        </p:nvSpPr>
        <p:spPr>
          <a:xfrm flipV="1">
            <a:off x="8584976" y="11621064"/>
            <a:ext cx="1409344" cy="408782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grpSp>
        <p:nvGrpSpPr>
          <p:cNvPr id="451" name="= linear scoring function ="/>
          <p:cNvGrpSpPr/>
          <p:nvPr/>
        </p:nvGrpSpPr>
        <p:grpSpPr>
          <a:xfrm>
            <a:off x="15718366" y="8501746"/>
            <a:ext cx="7448010" cy="1117308"/>
            <a:chOff x="0" y="0"/>
            <a:chExt cx="7448009" cy="1117306"/>
          </a:xfrm>
        </p:grpSpPr>
        <p:sp>
          <p:nvSpPr>
            <p:cNvPr id="450" name="= linear scoring function ="/>
            <p:cNvSpPr txBox="1"/>
            <p:nvPr/>
          </p:nvSpPr>
          <p:spPr>
            <a:xfrm>
              <a:off x="215900" y="139699"/>
              <a:ext cx="7016210" cy="5585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algn="l"/>
              <a14:m>
                <m:oMath>
                  <m:r>
                    <a:rPr xmlns:a="http://schemas.openxmlformats.org/drawingml/2006/main" sz="2850" i="1">
                      <a:solidFill>
                        <a:srgbClr val="5E5E5E"/>
                      </a:solidFill>
                      <a:latin typeface="Cambria Math" panose="02040503050406030204" pitchFamily="18" charset="0"/>
                    </a:rPr>
                    <m:t>l</m:t>
                  </m:r>
                  <m:r>
                    <a:rPr xmlns:a="http://schemas.openxmlformats.org/drawingml/2006/main" sz="2850" i="1">
                      <a:solidFill>
                        <a:srgbClr val="5E5E5E"/>
                      </a:solidFill>
                      <a:latin typeface="Cambria Math" panose="02040503050406030204" pitchFamily="18" charset="0"/>
                    </a:rPr>
                    <m:t>o</m:t>
                  </m:r>
                  <m:r>
                    <a:rPr xmlns:a="http://schemas.openxmlformats.org/drawingml/2006/main" sz="2850" i="1">
                      <a:solidFill>
                        <a:srgbClr val="5E5E5E"/>
                      </a:solidFill>
                      <a:latin typeface="Cambria Math" panose="02040503050406030204" pitchFamily="18" charset="0"/>
                    </a:rPr>
                    <m:t>g</m:t>
                  </m:r>
                  <m:r>
                    <a:rPr xmlns:a="http://schemas.openxmlformats.org/drawingml/2006/main" sz="2850" i="1">
                      <a:solidFill>
                        <a:srgbClr val="5E5E5E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2850" i="1">
                      <a:solidFill>
                        <a:srgbClr val="5E5E5E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2850" i="1">
                      <a:solidFill>
                        <a:srgbClr val="5E5E5E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2850" i="1">
                      <a:solidFill>
                        <a:srgbClr val="5E5E5E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2850" i="1">
                      <a:solidFill>
                        <a:srgbClr val="5E5E5E"/>
                      </a:solidFill>
                      <a:latin typeface="Cambria Math" panose="02040503050406030204" pitchFamily="18" charset="0"/>
                    </a:rPr>
                    <m:t>Y</m:t>
                  </m:r>
                  <m:r>
                    <a:rPr xmlns:a="http://schemas.openxmlformats.org/drawingml/2006/main" sz="2850" i="1">
                      <a:solidFill>
                        <a:srgbClr val="5E5E5E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a14:m>
              <a:r>
                <a:t> = linear scoring function = </a:t>
              </a:r>
              <a14:m>
                <m:oMath>
                  <m:sSup>
                    <m:e>
                      <m:r>
                        <a:rPr xmlns:a="http://schemas.openxmlformats.org/drawingml/2006/main" sz="2850" i="1">
                          <a:solidFill>
                            <a:srgbClr val="5E5E5E"/>
                          </a:solidFill>
                          <a:latin typeface="Cambria Math" panose="02040503050406030204" pitchFamily="18" charset="0"/>
                        </a:rPr>
                        <m:t>W</m:t>
                      </m:r>
                    </m:e>
                    <m:sup>
                      <m:r>
                        <a:rPr xmlns:a="http://schemas.openxmlformats.org/drawingml/2006/main" sz="2850" i="1">
                          <a:solidFill>
                            <a:srgbClr val="5E5E5E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sup>
                  </m:sSup>
                  <m:r>
                    <a:rPr xmlns:a="http://schemas.openxmlformats.org/drawingml/2006/main" sz="2850" i="1">
                      <a:solidFill>
                        <a:srgbClr val="5E5E5E"/>
                      </a:solidFill>
                      <a:latin typeface="Cambria Math" panose="02040503050406030204" pitchFamily="18" charset="0"/>
                    </a:rPr>
                    <m:t>ϕ</m:t>
                  </m:r>
                  <m:r>
                    <a:rPr xmlns:a="http://schemas.openxmlformats.org/drawingml/2006/main" sz="2850" i="1">
                      <a:solidFill>
                        <a:srgbClr val="5E5E5E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2850" i="1">
                      <a:solidFill>
                        <a:srgbClr val="5E5E5E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2850" i="1">
                      <a:solidFill>
                        <a:srgbClr val="5E5E5E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2850" i="1">
                      <a:solidFill>
                        <a:srgbClr val="5E5E5E"/>
                      </a:solidFill>
                      <a:latin typeface="Cambria Math" panose="02040503050406030204" pitchFamily="18" charset="0"/>
                    </a:rPr>
                    <m:t>Y</m:t>
                  </m:r>
                  <m:r>
                    <a:rPr xmlns:a="http://schemas.openxmlformats.org/drawingml/2006/main" sz="2850" i="1">
                      <a:solidFill>
                        <a:srgbClr val="5E5E5E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a14:m>
            </a:p>
          </p:txBody>
        </p:sp>
        <p:pic>
          <p:nvPicPr>
            <p:cNvPr id="449" name="= linear scoring function = Equation  = linear scoring function =  Equation Square" descr="= linear scoring function = Equation  = linear scoring function =  Equation Squar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-1"/>
              <a:ext cx="7448010" cy="1117308"/>
            </a:xfrm>
            <a:prstGeom prst="rect">
              <a:avLst/>
            </a:prstGeom>
            <a:effectLst/>
          </p:spPr>
        </p:pic>
      </p:grpSp>
      <p:grpSp>
        <p:nvGrpSpPr>
          <p:cNvPr id="471" name="Group"/>
          <p:cNvGrpSpPr/>
          <p:nvPr/>
        </p:nvGrpSpPr>
        <p:grpSpPr>
          <a:xfrm>
            <a:off x="15024577" y="3407550"/>
            <a:ext cx="7921244" cy="1542983"/>
            <a:chOff x="0" y="0"/>
            <a:chExt cx="7921242" cy="1542982"/>
          </a:xfrm>
        </p:grpSpPr>
        <p:sp>
          <p:nvSpPr>
            <p:cNvPr id="452" name="The"/>
            <p:cNvSpPr txBox="1"/>
            <p:nvPr/>
          </p:nvSpPr>
          <p:spPr>
            <a:xfrm>
              <a:off x="-1" y="1081616"/>
              <a:ext cx="622403" cy="46136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The</a:t>
              </a:r>
            </a:p>
          </p:txBody>
        </p:sp>
        <p:sp>
          <p:nvSpPr>
            <p:cNvPr id="453" name="old"/>
            <p:cNvSpPr txBox="1"/>
            <p:nvPr/>
          </p:nvSpPr>
          <p:spPr>
            <a:xfrm>
              <a:off x="1859990" y="1081616"/>
              <a:ext cx="537668" cy="46136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old</a:t>
              </a:r>
            </a:p>
          </p:txBody>
        </p:sp>
        <p:sp>
          <p:nvSpPr>
            <p:cNvPr id="454" name="man"/>
            <p:cNvSpPr txBox="1"/>
            <p:nvPr/>
          </p:nvSpPr>
          <p:spPr>
            <a:xfrm>
              <a:off x="3553255" y="1081616"/>
              <a:ext cx="707442" cy="46136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man</a:t>
              </a:r>
            </a:p>
          </p:txBody>
        </p:sp>
        <p:sp>
          <p:nvSpPr>
            <p:cNvPr id="455" name="the"/>
            <p:cNvSpPr txBox="1"/>
            <p:nvPr/>
          </p:nvSpPr>
          <p:spPr>
            <a:xfrm>
              <a:off x="5416294" y="1081616"/>
              <a:ext cx="543459" cy="46136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the</a:t>
              </a:r>
            </a:p>
          </p:txBody>
        </p:sp>
        <p:sp>
          <p:nvSpPr>
            <p:cNvPr id="456" name="boat"/>
            <p:cNvSpPr txBox="1"/>
            <p:nvPr/>
          </p:nvSpPr>
          <p:spPr>
            <a:xfrm>
              <a:off x="7191551" y="1081616"/>
              <a:ext cx="729692" cy="46136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boat</a:t>
              </a:r>
            </a:p>
          </p:txBody>
        </p:sp>
        <p:sp>
          <p:nvSpPr>
            <p:cNvPr id="457" name="DT"/>
            <p:cNvSpPr txBox="1"/>
            <p:nvPr/>
          </p:nvSpPr>
          <p:spPr>
            <a:xfrm>
              <a:off x="27533" y="-1"/>
              <a:ext cx="567335" cy="524867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Off val="16847"/>
                  </a:schemeClr>
                </a:gs>
                <a:gs pos="100000">
                  <a:schemeClr val="accent1">
                    <a:lumOff val="-13575"/>
                  </a:schemeClr>
                </a:gs>
              </a:gsLst>
              <a:lin ang="5400000" scaled="0"/>
            </a:gradFill>
            <a:ln w="635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solidFill>
                    <a:srgbClr val="000000"/>
                  </a:solidFill>
                </a:defRPr>
              </a:lvl1pPr>
            </a:lstStyle>
            <a:p>
              <a:pPr/>
              <a:r>
                <a:t>DT</a:t>
              </a:r>
            </a:p>
          </p:txBody>
        </p:sp>
        <p:sp>
          <p:nvSpPr>
            <p:cNvPr id="458" name="NN"/>
            <p:cNvSpPr txBox="1"/>
            <p:nvPr/>
          </p:nvSpPr>
          <p:spPr>
            <a:xfrm>
              <a:off x="1819858" y="-1"/>
              <a:ext cx="617932" cy="524867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Off val="16847"/>
                  </a:schemeClr>
                </a:gs>
                <a:gs pos="100000">
                  <a:schemeClr val="accent1">
                    <a:lumOff val="-13575"/>
                  </a:schemeClr>
                </a:gs>
              </a:gsLst>
              <a:lin ang="5400000" scaled="0"/>
            </a:gradFill>
            <a:ln w="635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solidFill>
                    <a:srgbClr val="000000"/>
                  </a:solidFill>
                </a:defRPr>
              </a:lvl1pPr>
            </a:lstStyle>
            <a:p>
              <a:pPr/>
              <a:r>
                <a:t>NN</a:t>
              </a:r>
            </a:p>
          </p:txBody>
        </p:sp>
        <p:sp>
          <p:nvSpPr>
            <p:cNvPr id="459" name="VB"/>
            <p:cNvSpPr txBox="1"/>
            <p:nvPr/>
          </p:nvSpPr>
          <p:spPr>
            <a:xfrm>
              <a:off x="3620565" y="-1"/>
              <a:ext cx="572822" cy="524867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Off val="16847"/>
                  </a:schemeClr>
                </a:gs>
                <a:gs pos="100000">
                  <a:schemeClr val="accent1">
                    <a:lumOff val="-13575"/>
                  </a:schemeClr>
                </a:gs>
              </a:gsLst>
              <a:lin ang="5400000" scaled="0"/>
            </a:gradFill>
            <a:ln w="635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solidFill>
                    <a:srgbClr val="000000"/>
                  </a:solidFill>
                </a:defRPr>
              </a:lvl1pPr>
            </a:lstStyle>
            <a:p>
              <a:pPr/>
              <a:r>
                <a:t>VB</a:t>
              </a:r>
            </a:p>
          </p:txBody>
        </p:sp>
        <p:sp>
          <p:nvSpPr>
            <p:cNvPr id="460" name="DT"/>
            <p:cNvSpPr txBox="1"/>
            <p:nvPr/>
          </p:nvSpPr>
          <p:spPr>
            <a:xfrm>
              <a:off x="5404356" y="-1"/>
              <a:ext cx="567335" cy="524867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Off val="16847"/>
                  </a:schemeClr>
                </a:gs>
                <a:gs pos="100000">
                  <a:schemeClr val="accent1">
                    <a:lumOff val="-13575"/>
                  </a:schemeClr>
                </a:gs>
              </a:gsLst>
              <a:lin ang="5400000" scaled="0"/>
            </a:gradFill>
            <a:ln w="635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solidFill>
                    <a:srgbClr val="000000"/>
                  </a:solidFill>
                </a:defRPr>
              </a:lvl1pPr>
            </a:lstStyle>
            <a:p>
              <a:pPr/>
              <a:r>
                <a:t>DT</a:t>
              </a:r>
            </a:p>
          </p:txBody>
        </p:sp>
        <p:sp>
          <p:nvSpPr>
            <p:cNvPr id="461" name="NN"/>
            <p:cNvSpPr txBox="1"/>
            <p:nvPr/>
          </p:nvSpPr>
          <p:spPr>
            <a:xfrm>
              <a:off x="7247431" y="-1"/>
              <a:ext cx="617932" cy="524867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Off val="16847"/>
                  </a:schemeClr>
                </a:gs>
                <a:gs pos="100000">
                  <a:schemeClr val="accent1">
                    <a:lumOff val="-13575"/>
                  </a:schemeClr>
                </a:gs>
              </a:gsLst>
              <a:lin ang="5400000" scaled="0"/>
            </a:gradFill>
            <a:ln w="63500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solidFill>
                    <a:srgbClr val="000000"/>
                  </a:solidFill>
                </a:defRPr>
              </a:lvl1pPr>
            </a:lstStyle>
            <a:p>
              <a:pPr/>
              <a:r>
                <a:t>NN</a:t>
              </a:r>
            </a:p>
          </p:txBody>
        </p:sp>
        <p:sp>
          <p:nvSpPr>
            <p:cNvPr id="462" name="Line"/>
            <p:cNvSpPr/>
            <p:nvPr/>
          </p:nvSpPr>
          <p:spPr>
            <a:xfrm flipH="1">
              <a:off x="311200" y="549419"/>
              <a:ext cx="1" cy="588366"/>
            </a:xfrm>
            <a:prstGeom prst="line">
              <a:avLst/>
            </a:prstGeom>
            <a:noFill/>
            <a:ln w="50800" cap="flat">
              <a:solidFill>
                <a:schemeClr val="accent1">
                  <a:hueOff val="114395"/>
                  <a:lumOff val="-24975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463" name="Line"/>
            <p:cNvSpPr/>
            <p:nvPr/>
          </p:nvSpPr>
          <p:spPr>
            <a:xfrm>
              <a:off x="2128823" y="549419"/>
              <a:ext cx="1" cy="588366"/>
            </a:xfrm>
            <a:prstGeom prst="line">
              <a:avLst/>
            </a:prstGeom>
            <a:noFill/>
            <a:ln w="50800" cap="flat">
              <a:solidFill>
                <a:schemeClr val="accent1">
                  <a:hueOff val="114395"/>
                  <a:lumOff val="-24975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464" name="Line"/>
            <p:cNvSpPr/>
            <p:nvPr/>
          </p:nvSpPr>
          <p:spPr>
            <a:xfrm>
              <a:off x="3921149" y="549419"/>
              <a:ext cx="1" cy="588366"/>
            </a:xfrm>
            <a:prstGeom prst="line">
              <a:avLst/>
            </a:prstGeom>
            <a:noFill/>
            <a:ln w="50800" cap="flat">
              <a:solidFill>
                <a:schemeClr val="accent1">
                  <a:hueOff val="114395"/>
                  <a:lumOff val="-24975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465" name="Line"/>
            <p:cNvSpPr/>
            <p:nvPr/>
          </p:nvSpPr>
          <p:spPr>
            <a:xfrm>
              <a:off x="5688022" y="549419"/>
              <a:ext cx="1" cy="588366"/>
            </a:xfrm>
            <a:prstGeom prst="line">
              <a:avLst/>
            </a:prstGeom>
            <a:noFill/>
            <a:ln w="50800" cap="flat">
              <a:solidFill>
                <a:schemeClr val="accent1">
                  <a:hueOff val="114395"/>
                  <a:lumOff val="-24975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466" name="Line"/>
            <p:cNvSpPr/>
            <p:nvPr/>
          </p:nvSpPr>
          <p:spPr>
            <a:xfrm>
              <a:off x="7556396" y="549419"/>
              <a:ext cx="1" cy="588366"/>
            </a:xfrm>
            <a:prstGeom prst="line">
              <a:avLst/>
            </a:prstGeom>
            <a:noFill/>
            <a:ln w="50800" cap="flat">
              <a:solidFill>
                <a:schemeClr val="accent1">
                  <a:hueOff val="114395"/>
                  <a:lumOff val="-24975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467" name="Line"/>
            <p:cNvSpPr/>
            <p:nvPr/>
          </p:nvSpPr>
          <p:spPr>
            <a:xfrm>
              <a:off x="590401" y="262432"/>
              <a:ext cx="1201319" cy="1"/>
            </a:xfrm>
            <a:prstGeom prst="line">
              <a:avLst/>
            </a:prstGeom>
            <a:noFill/>
            <a:ln w="50800" cap="flat">
              <a:solidFill>
                <a:schemeClr val="accent1">
                  <a:hueOff val="114395"/>
                  <a:lumOff val="-24975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468" name="Line"/>
            <p:cNvSpPr/>
            <p:nvPr/>
          </p:nvSpPr>
          <p:spPr>
            <a:xfrm>
              <a:off x="2398953" y="262432"/>
              <a:ext cx="1201319" cy="1"/>
            </a:xfrm>
            <a:prstGeom prst="line">
              <a:avLst/>
            </a:prstGeom>
            <a:noFill/>
            <a:ln w="50800" cap="flat">
              <a:solidFill>
                <a:schemeClr val="accent1">
                  <a:hueOff val="114395"/>
                  <a:lumOff val="-24975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469" name="Line"/>
            <p:cNvSpPr/>
            <p:nvPr/>
          </p:nvSpPr>
          <p:spPr>
            <a:xfrm>
              <a:off x="4207504" y="262432"/>
              <a:ext cx="1201319" cy="1"/>
            </a:xfrm>
            <a:prstGeom prst="line">
              <a:avLst/>
            </a:prstGeom>
            <a:noFill/>
            <a:ln w="50800" cap="flat">
              <a:solidFill>
                <a:schemeClr val="accent1">
                  <a:hueOff val="114395"/>
                  <a:lumOff val="-24975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470" name="Line"/>
            <p:cNvSpPr/>
            <p:nvPr/>
          </p:nvSpPr>
          <p:spPr>
            <a:xfrm>
              <a:off x="6022232" y="262432"/>
              <a:ext cx="1201319" cy="1"/>
            </a:xfrm>
            <a:prstGeom prst="line">
              <a:avLst/>
            </a:prstGeom>
            <a:noFill/>
            <a:ln w="50800" cap="flat">
              <a:solidFill>
                <a:schemeClr val="accent1">
                  <a:hueOff val="114395"/>
                  <a:lumOff val="-24975"/>
                </a:schemeClr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51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Structured Perceptr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Structured Perceptron</a:t>
            </a:r>
          </a:p>
        </p:txBody>
      </p:sp>
      <p:sp>
        <p:nvSpPr>
          <p:cNvPr id="474" name="Section subheadline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Toward Structured Perceptr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Toward Structured Perceptron</a:t>
            </a:r>
          </a:p>
        </p:txBody>
      </p:sp>
      <p:sp>
        <p:nvSpPr>
          <p:cNvPr id="477" name="HMM is a linear classifier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657859" indent="-657859" defTabSz="1804370">
              <a:lnSpc>
                <a:spcPct val="90000"/>
              </a:lnSpc>
              <a:spcBef>
                <a:spcPts val="3300"/>
              </a:spcBef>
              <a:buFontTx/>
              <a:buAutoNum type="arabicPeriod" startAt="1"/>
              <a:defRPr sz="3552">
                <a:solidFill>
                  <a:srgbClr val="000000"/>
                </a:solidFill>
              </a:defRPr>
            </a:pPr>
            <a:r>
              <a:t>HMM is a linear classifier</a:t>
            </a:r>
          </a:p>
          <a:p>
            <a:pPr lvl="1" marL="1892483" indent="-978872" defTabSz="1804370">
              <a:lnSpc>
                <a:spcPct val="90000"/>
              </a:lnSpc>
              <a:spcBef>
                <a:spcPts val="3300"/>
              </a:spcBef>
              <a:defRPr sz="3552">
                <a:solidFill>
                  <a:srgbClr val="000000"/>
                </a:solidFill>
              </a:defRPr>
            </a:pPr>
            <a:r>
              <a:t>So can we use a classifier to solve sequence tagging problems?</a:t>
            </a:r>
          </a:p>
          <a:p>
            <a:pPr lvl="1" marL="1892483" indent="-978872" defTabSz="1804370">
              <a:lnSpc>
                <a:spcPct val="90000"/>
              </a:lnSpc>
              <a:spcBef>
                <a:spcPts val="3300"/>
              </a:spcBef>
              <a:defRPr sz="3552">
                <a:solidFill>
                  <a:srgbClr val="000000"/>
                </a:solidFill>
              </a:defRPr>
            </a:pPr>
            <a:r>
              <a:t>Can we train it like a classifier?</a:t>
            </a:r>
          </a:p>
          <a:p>
            <a:pPr lvl="1" marL="1892483" indent="-978872" defTabSz="1804370">
              <a:lnSpc>
                <a:spcPct val="90000"/>
              </a:lnSpc>
              <a:spcBef>
                <a:spcPts val="3300"/>
              </a:spcBef>
              <a:defRPr sz="3552">
                <a:solidFill>
                  <a:srgbClr val="000000"/>
                </a:solidFill>
              </a:defRPr>
            </a:pPr>
            <a:r>
              <a:t>If so, we could add additional features that are global properties</a:t>
            </a:r>
          </a:p>
          <a:p>
            <a:pPr lvl="2" marL="2610322" indent="-783094" defTabSz="1804370">
              <a:lnSpc>
                <a:spcPct val="90000"/>
              </a:lnSpc>
              <a:spcBef>
                <a:spcPts val="3300"/>
              </a:spcBef>
              <a:defRPr sz="3552">
                <a:solidFill>
                  <a:srgbClr val="000000"/>
                </a:solidFill>
              </a:defRPr>
            </a:pPr>
            <a:r>
              <a:t>As long as the output can be decomposed for easy inference</a:t>
            </a:r>
          </a:p>
          <a:p>
            <a:pPr lvl="2" marL="2610322" indent="-783094" defTabSz="1804370">
              <a:lnSpc>
                <a:spcPct val="90000"/>
              </a:lnSpc>
              <a:spcBef>
                <a:spcPts val="3300"/>
              </a:spcBef>
              <a:defRPr sz="3552">
                <a:solidFill>
                  <a:srgbClr val="000000"/>
                </a:solidFill>
              </a:defRPr>
            </a:pPr>
            <a:r>
              <a:t>Where have we seen this before?</a:t>
            </a:r>
          </a:p>
          <a:p>
            <a:pPr lvl="3" marL="3523933" indent="-783094" defTabSz="1804370">
              <a:lnSpc>
                <a:spcPct val="90000"/>
              </a:lnSpc>
              <a:spcBef>
                <a:spcPts val="3300"/>
              </a:spcBef>
              <a:defRPr sz="3552">
                <a:solidFill>
                  <a:srgbClr val="000000"/>
                </a:solidFill>
              </a:defRPr>
            </a:pPr>
            <a:r>
              <a:t>Sounds like Linear-Chain CRF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477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Toward Structured Perceptr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Toward Structured Perceptron</a:t>
            </a:r>
          </a:p>
        </p:txBody>
      </p:sp>
      <p:sp>
        <p:nvSpPr>
          <p:cNvPr id="480" name="Viterbi Algorithm calculat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604520" indent="-604520" defTabSz="1658070">
              <a:lnSpc>
                <a:spcPct val="90000"/>
              </a:lnSpc>
              <a:spcBef>
                <a:spcPts val="3000"/>
              </a:spcBef>
              <a:buFontTx/>
              <a:buAutoNum type="arabicPeriod" startAt="2"/>
              <a:defRPr sz="3264">
                <a:solidFill>
                  <a:srgbClr val="000000"/>
                </a:solidFill>
              </a:defRPr>
            </a:pPr>
            <a:r>
              <a:t>Viterbi Algorithm calculates</a:t>
            </a:r>
            <a:r>
              <a:t> </a:t>
            </a:r>
            <a14:m>
              <m:oMath>
                <m:r>
                  <m:rPr>
                    <m:nor/>
                  </m:rPr>
                  <a:rPr xmlns:a="http://schemas.openxmlformats.org/drawingml/2006/main" sz="32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max</m:t>
                </m:r>
                <m:r>
                  <a:rPr xmlns:a="http://schemas.openxmlformats.org/drawingml/2006/main" sz="32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sSup>
                  <m:e>
                    <m:r>
                      <a:rPr xmlns:a="http://schemas.openxmlformats.org/drawingml/2006/main" sz="32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W</m:t>
                    </m:r>
                  </m:e>
                  <m:sup>
                    <m:r>
                      <a:rPr xmlns:a="http://schemas.openxmlformats.org/drawingml/2006/main" sz="32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T</m:t>
                    </m:r>
                  </m:sup>
                </m:sSup>
                <m:r>
                  <a:rPr xmlns:a="http://schemas.openxmlformats.org/drawingml/2006/main" sz="32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ϕ</m:t>
                </m:r>
                <m:r>
                  <a:rPr xmlns:a="http://schemas.openxmlformats.org/drawingml/2006/main" sz="32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2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X</m:t>
                </m:r>
                <m:r>
                  <a:rPr xmlns:a="http://schemas.openxmlformats.org/drawingml/2006/main" sz="32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32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Y</m:t>
                </m:r>
                <m:r>
                  <a:rPr xmlns:a="http://schemas.openxmlformats.org/drawingml/2006/main" sz="32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2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</a:p>
          <a:p>
            <a:pPr lvl="1" marL="1739039" indent="-899504" defTabSz="1658070">
              <a:lnSpc>
                <a:spcPct val="90000"/>
              </a:lnSpc>
              <a:spcBef>
                <a:spcPts val="3000"/>
              </a:spcBef>
              <a:defRPr sz="3264">
                <a:solidFill>
                  <a:srgbClr val="000000"/>
                </a:solidFill>
              </a:defRPr>
            </a:pPr>
            <a:r>
              <a:t>Vit</a:t>
            </a:r>
            <a:r>
              <a:t>erbi only cares about scores to structures (not necessarily normalized)</a:t>
            </a:r>
          </a:p>
          <a:p>
            <a:pPr marL="604520" indent="-604520" defTabSz="1658070">
              <a:lnSpc>
                <a:spcPct val="90000"/>
              </a:lnSpc>
              <a:spcBef>
                <a:spcPts val="3000"/>
              </a:spcBef>
              <a:buFontTx/>
              <a:buAutoNum type="arabicPeriod" startAt="2"/>
              <a:defRPr sz="3264">
                <a:solidFill>
                  <a:srgbClr val="000000"/>
                </a:solidFill>
              </a:defRPr>
            </a:pPr>
            <a:r>
              <a:t>We could push the learning algorithm to train for un-normalized scores</a:t>
            </a:r>
          </a:p>
          <a:p>
            <a:pPr lvl="1" marL="1739039" indent="-899504" defTabSz="1658070">
              <a:lnSpc>
                <a:spcPct val="90000"/>
              </a:lnSpc>
              <a:spcBef>
                <a:spcPts val="3000"/>
              </a:spcBef>
              <a:defRPr sz="3264">
                <a:solidFill>
                  <a:srgbClr val="000000"/>
                </a:solidFill>
              </a:defRPr>
            </a:pPr>
            <a:r>
              <a:t>If we need normalization, we could always normalize by exponentiating and dividing by Z (the partition function)</a:t>
            </a:r>
          </a:p>
          <a:p>
            <a:pPr lvl="1" marL="1739039" indent="-899504" defTabSz="1658070">
              <a:lnSpc>
                <a:spcPct val="90000"/>
              </a:lnSpc>
              <a:spcBef>
                <a:spcPts val="3000"/>
              </a:spcBef>
              <a:defRPr sz="3264">
                <a:solidFill>
                  <a:srgbClr val="000000"/>
                </a:solidFill>
              </a:defRPr>
            </a:pPr>
            <a:r>
              <a:t>Also sounds like CRF 🧐 </a:t>
            </a:r>
          </a:p>
          <a:p>
            <a:pPr lvl="1" marL="1739039" indent="-899504" defTabSz="1658070">
              <a:lnSpc>
                <a:spcPct val="90000"/>
              </a:lnSpc>
              <a:spcBef>
                <a:spcPts val="3000"/>
              </a:spcBef>
              <a:defRPr sz="3264">
                <a:solidFill>
                  <a:srgbClr val="000000"/>
                </a:solidFill>
              </a:defRPr>
            </a:pPr>
            <a:r>
              <a:t>Learning algorithm can effectively just focus on the score of Y</a:t>
            </a:r>
            <a:r>
              <a:rPr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t>for a particular X</a:t>
            </a:r>
            <a:endParaRPr>
              <a:latin typeface="Poppins Bold"/>
              <a:ea typeface="Poppins Bold"/>
              <a:cs typeface="Poppins Bold"/>
              <a:sym typeface="Poppins Bold"/>
            </a:endParaRPr>
          </a:p>
          <a:p>
            <a:pPr lvl="1" marL="1739039" indent="-899504" defTabSz="1658070">
              <a:lnSpc>
                <a:spcPct val="90000"/>
              </a:lnSpc>
              <a:spcBef>
                <a:spcPts val="3000"/>
              </a:spcBef>
              <a:defRPr sz="3264">
                <a:solidFill>
                  <a:srgbClr val="000000"/>
                </a:solidFill>
              </a:defRPr>
            </a:pPr>
            <a:r>
              <a:t>Train a discriminative model instead of a generative one!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480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Relations Between NB, LR, HMM, CRF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Relations Between NB, LR, HMM, CRF</a:t>
            </a:r>
          </a:p>
        </p:txBody>
      </p:sp>
      <p:sp>
        <p:nvSpPr>
          <p:cNvPr id="483" name="Cop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pPr>
          </a:p>
        </p:txBody>
      </p:sp>
      <p:grpSp>
        <p:nvGrpSpPr>
          <p:cNvPr id="491" name="Group"/>
          <p:cNvGrpSpPr/>
          <p:nvPr/>
        </p:nvGrpSpPr>
        <p:grpSpPr>
          <a:xfrm>
            <a:off x="4137931" y="5551011"/>
            <a:ext cx="2770040" cy="2628407"/>
            <a:chOff x="0" y="0"/>
            <a:chExt cx="2770039" cy="2628405"/>
          </a:xfrm>
        </p:grpSpPr>
        <p:sp>
          <p:nvSpPr>
            <p:cNvPr id="484" name="Circle"/>
            <p:cNvSpPr/>
            <p:nvPr/>
          </p:nvSpPr>
          <p:spPr>
            <a:xfrm>
              <a:off x="1001605" y="0"/>
              <a:ext cx="766829" cy="766829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485" name="Circle"/>
            <p:cNvSpPr/>
            <p:nvPr/>
          </p:nvSpPr>
          <p:spPr>
            <a:xfrm>
              <a:off x="1001605" y="1861577"/>
              <a:ext cx="766829" cy="766829"/>
            </a:xfrm>
            <a:prstGeom prst="ellipse">
              <a:avLst/>
            </a:prstGeom>
            <a:solidFill>
              <a:srgbClr val="929292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486" name="Circle"/>
            <p:cNvSpPr/>
            <p:nvPr/>
          </p:nvSpPr>
          <p:spPr>
            <a:xfrm>
              <a:off x="2003210" y="1861577"/>
              <a:ext cx="766830" cy="766829"/>
            </a:xfrm>
            <a:prstGeom prst="ellipse">
              <a:avLst/>
            </a:prstGeom>
            <a:solidFill>
              <a:srgbClr val="929292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487" name="Circle"/>
            <p:cNvSpPr/>
            <p:nvPr/>
          </p:nvSpPr>
          <p:spPr>
            <a:xfrm>
              <a:off x="0" y="1861577"/>
              <a:ext cx="766829" cy="766829"/>
            </a:xfrm>
            <a:prstGeom prst="ellipse">
              <a:avLst/>
            </a:prstGeom>
            <a:solidFill>
              <a:srgbClr val="929292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cxnSp>
          <p:nvCxnSpPr>
            <p:cNvPr id="488" name="Connection Line"/>
            <p:cNvCxnSpPr>
              <a:stCxn id="484" idx="0"/>
              <a:endCxn id="486" idx="0"/>
            </p:cNvCxnSpPr>
            <p:nvPr/>
          </p:nvCxnSpPr>
          <p:spPr>
            <a:xfrm>
              <a:off x="1385019" y="383414"/>
              <a:ext cx="1001606" cy="1861578"/>
            </a:xfrm>
            <a:prstGeom prst="straightConnector1">
              <a:avLst/>
            </a:prstGeom>
            <a:ln w="635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</p:cxnSp>
        <p:cxnSp>
          <p:nvCxnSpPr>
            <p:cNvPr id="489" name="Connection Line"/>
            <p:cNvCxnSpPr>
              <a:stCxn id="484" idx="0"/>
              <a:endCxn id="485" idx="0"/>
            </p:cNvCxnSpPr>
            <p:nvPr/>
          </p:nvCxnSpPr>
          <p:spPr>
            <a:xfrm>
              <a:off x="1385019" y="383414"/>
              <a:ext cx="1" cy="1861578"/>
            </a:xfrm>
            <a:prstGeom prst="straightConnector1">
              <a:avLst/>
            </a:prstGeom>
            <a:ln w="635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</p:cxnSp>
        <p:cxnSp>
          <p:nvCxnSpPr>
            <p:cNvPr id="490" name="Connection Line"/>
            <p:cNvCxnSpPr>
              <a:stCxn id="484" idx="0"/>
              <a:endCxn id="487" idx="0"/>
            </p:cNvCxnSpPr>
            <p:nvPr/>
          </p:nvCxnSpPr>
          <p:spPr>
            <a:xfrm flipH="1">
              <a:off x="383414" y="383414"/>
              <a:ext cx="1001606" cy="1861578"/>
            </a:xfrm>
            <a:prstGeom prst="straightConnector1">
              <a:avLst/>
            </a:prstGeom>
            <a:ln w="635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</p:cxnSp>
      </p:grpSp>
      <p:grpSp>
        <p:nvGrpSpPr>
          <p:cNvPr id="503" name="Group"/>
          <p:cNvGrpSpPr/>
          <p:nvPr/>
        </p:nvGrpSpPr>
        <p:grpSpPr>
          <a:xfrm>
            <a:off x="10177264" y="5549586"/>
            <a:ext cx="3119882" cy="2629832"/>
            <a:chOff x="0" y="0"/>
            <a:chExt cx="3119881" cy="2629831"/>
          </a:xfrm>
        </p:grpSpPr>
        <p:sp>
          <p:nvSpPr>
            <p:cNvPr id="492" name="Circle"/>
            <p:cNvSpPr/>
            <p:nvPr/>
          </p:nvSpPr>
          <p:spPr>
            <a:xfrm>
              <a:off x="0" y="1425"/>
              <a:ext cx="766829" cy="766829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493" name="Circle"/>
            <p:cNvSpPr/>
            <p:nvPr/>
          </p:nvSpPr>
          <p:spPr>
            <a:xfrm>
              <a:off x="1176526" y="1863002"/>
              <a:ext cx="766830" cy="766830"/>
            </a:xfrm>
            <a:prstGeom prst="ellipse">
              <a:avLst/>
            </a:prstGeom>
            <a:solidFill>
              <a:srgbClr val="929292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494" name="Circle"/>
            <p:cNvSpPr/>
            <p:nvPr/>
          </p:nvSpPr>
          <p:spPr>
            <a:xfrm>
              <a:off x="2353052" y="1863002"/>
              <a:ext cx="766830" cy="766830"/>
            </a:xfrm>
            <a:prstGeom prst="ellipse">
              <a:avLst/>
            </a:prstGeom>
            <a:solidFill>
              <a:srgbClr val="929292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495" name="Circle"/>
            <p:cNvSpPr/>
            <p:nvPr/>
          </p:nvSpPr>
          <p:spPr>
            <a:xfrm>
              <a:off x="0" y="1863002"/>
              <a:ext cx="766829" cy="766830"/>
            </a:xfrm>
            <a:prstGeom prst="ellipse">
              <a:avLst/>
            </a:prstGeom>
            <a:solidFill>
              <a:srgbClr val="929292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cxnSp>
          <p:nvCxnSpPr>
            <p:cNvPr id="496" name="Connection Line"/>
            <p:cNvCxnSpPr>
              <a:stCxn id="500" idx="0"/>
              <a:endCxn id="494" idx="0"/>
            </p:cNvCxnSpPr>
            <p:nvPr/>
          </p:nvCxnSpPr>
          <p:spPr>
            <a:xfrm>
              <a:off x="2736466" y="383414"/>
              <a:ext cx="1" cy="1863003"/>
            </a:xfrm>
            <a:prstGeom prst="straightConnector1">
              <a:avLst/>
            </a:prstGeom>
            <a:ln w="635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</p:cxnSp>
        <p:cxnSp>
          <p:nvCxnSpPr>
            <p:cNvPr id="497" name="Connection Line"/>
            <p:cNvCxnSpPr>
              <a:stCxn id="499" idx="0"/>
              <a:endCxn id="493" idx="0"/>
            </p:cNvCxnSpPr>
            <p:nvPr/>
          </p:nvCxnSpPr>
          <p:spPr>
            <a:xfrm>
              <a:off x="1559940" y="384839"/>
              <a:ext cx="1" cy="1861578"/>
            </a:xfrm>
            <a:prstGeom prst="straightConnector1">
              <a:avLst/>
            </a:prstGeom>
            <a:ln w="635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</p:cxnSp>
        <p:cxnSp>
          <p:nvCxnSpPr>
            <p:cNvPr id="498" name="Connection Line"/>
            <p:cNvCxnSpPr>
              <a:stCxn id="492" idx="0"/>
              <a:endCxn id="495" idx="0"/>
            </p:cNvCxnSpPr>
            <p:nvPr/>
          </p:nvCxnSpPr>
          <p:spPr>
            <a:xfrm>
              <a:off x="383414" y="384839"/>
              <a:ext cx="1" cy="1861578"/>
            </a:xfrm>
            <a:prstGeom prst="straightConnector1">
              <a:avLst/>
            </a:prstGeom>
            <a:ln w="635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</p:cxnSp>
        <p:sp>
          <p:nvSpPr>
            <p:cNvPr id="499" name="Circle"/>
            <p:cNvSpPr/>
            <p:nvPr/>
          </p:nvSpPr>
          <p:spPr>
            <a:xfrm>
              <a:off x="1176526" y="1425"/>
              <a:ext cx="766830" cy="766829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500" name="Circle"/>
            <p:cNvSpPr/>
            <p:nvPr/>
          </p:nvSpPr>
          <p:spPr>
            <a:xfrm>
              <a:off x="2353052" y="0"/>
              <a:ext cx="766830" cy="766829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cxnSp>
          <p:nvCxnSpPr>
            <p:cNvPr id="501" name="Connection Line"/>
            <p:cNvCxnSpPr>
              <a:stCxn id="492" idx="0"/>
              <a:endCxn id="499" idx="0"/>
            </p:cNvCxnSpPr>
            <p:nvPr/>
          </p:nvCxnSpPr>
          <p:spPr>
            <a:xfrm>
              <a:off x="383414" y="384839"/>
              <a:ext cx="1176527" cy="1"/>
            </a:xfrm>
            <a:prstGeom prst="straightConnector1">
              <a:avLst/>
            </a:prstGeom>
            <a:ln w="635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</p:cxnSp>
        <p:cxnSp>
          <p:nvCxnSpPr>
            <p:cNvPr id="502" name="Connection Line"/>
            <p:cNvCxnSpPr>
              <a:stCxn id="499" idx="0"/>
              <a:endCxn id="500" idx="0"/>
            </p:cNvCxnSpPr>
            <p:nvPr/>
          </p:nvCxnSpPr>
          <p:spPr>
            <a:xfrm flipV="1">
              <a:off x="1559940" y="383414"/>
              <a:ext cx="1176527" cy="1426"/>
            </a:xfrm>
            <a:prstGeom prst="straightConnector1">
              <a:avLst/>
            </a:prstGeom>
            <a:ln w="635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</p:cxnSp>
      </p:grpSp>
      <p:grpSp>
        <p:nvGrpSpPr>
          <p:cNvPr id="517" name="Group"/>
          <p:cNvGrpSpPr/>
          <p:nvPr/>
        </p:nvGrpSpPr>
        <p:grpSpPr>
          <a:xfrm>
            <a:off x="16164121" y="5549942"/>
            <a:ext cx="4081948" cy="2629476"/>
            <a:chOff x="0" y="0"/>
            <a:chExt cx="4081947" cy="2629474"/>
          </a:xfrm>
        </p:grpSpPr>
        <p:sp>
          <p:nvSpPr>
            <p:cNvPr id="504" name="Circle"/>
            <p:cNvSpPr/>
            <p:nvPr/>
          </p:nvSpPr>
          <p:spPr>
            <a:xfrm>
              <a:off x="0" y="1781"/>
              <a:ext cx="766829" cy="766830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505" name="Circle"/>
            <p:cNvSpPr/>
            <p:nvPr/>
          </p:nvSpPr>
          <p:spPr>
            <a:xfrm>
              <a:off x="3315118" y="1862646"/>
              <a:ext cx="766830" cy="766829"/>
            </a:xfrm>
            <a:prstGeom prst="ellipse">
              <a:avLst/>
            </a:prstGeom>
            <a:solidFill>
              <a:srgbClr val="929292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506" name="Circle"/>
            <p:cNvSpPr/>
            <p:nvPr/>
          </p:nvSpPr>
          <p:spPr>
            <a:xfrm>
              <a:off x="1657559" y="1862646"/>
              <a:ext cx="766829" cy="766829"/>
            </a:xfrm>
            <a:prstGeom prst="ellipse">
              <a:avLst/>
            </a:prstGeom>
            <a:solidFill>
              <a:srgbClr val="929292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507" name="Circle"/>
            <p:cNvSpPr/>
            <p:nvPr/>
          </p:nvSpPr>
          <p:spPr>
            <a:xfrm>
              <a:off x="0" y="1862646"/>
              <a:ext cx="766829" cy="766829"/>
            </a:xfrm>
            <a:prstGeom prst="ellipse">
              <a:avLst/>
            </a:prstGeom>
            <a:solidFill>
              <a:srgbClr val="929292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cxnSp>
          <p:nvCxnSpPr>
            <p:cNvPr id="508" name="Connection Line"/>
            <p:cNvCxnSpPr>
              <a:stCxn id="512" idx="0"/>
              <a:endCxn id="506" idx="0"/>
            </p:cNvCxnSpPr>
            <p:nvPr/>
          </p:nvCxnSpPr>
          <p:spPr>
            <a:xfrm>
              <a:off x="1559940" y="1044144"/>
              <a:ext cx="481034" cy="1201917"/>
            </a:xfrm>
            <a:prstGeom prst="straightConnector1">
              <a:avLst/>
            </a:prstGeom>
            <a:ln w="635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</p:cxnSp>
        <p:cxnSp>
          <p:nvCxnSpPr>
            <p:cNvPr id="509" name="Connection Line"/>
            <p:cNvCxnSpPr>
              <a:stCxn id="511" idx="0"/>
              <a:endCxn id="505" idx="0"/>
            </p:cNvCxnSpPr>
            <p:nvPr/>
          </p:nvCxnSpPr>
          <p:spPr>
            <a:xfrm>
              <a:off x="2736465" y="383414"/>
              <a:ext cx="962068" cy="1862647"/>
            </a:xfrm>
            <a:prstGeom prst="straightConnector1">
              <a:avLst/>
            </a:prstGeom>
            <a:ln w="635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</p:cxnSp>
        <p:cxnSp>
          <p:nvCxnSpPr>
            <p:cNvPr id="510" name="Connection Line"/>
            <p:cNvCxnSpPr>
              <a:stCxn id="504" idx="0"/>
              <a:endCxn id="507" idx="0"/>
            </p:cNvCxnSpPr>
            <p:nvPr/>
          </p:nvCxnSpPr>
          <p:spPr>
            <a:xfrm>
              <a:off x="383414" y="385195"/>
              <a:ext cx="1" cy="1860866"/>
            </a:xfrm>
            <a:prstGeom prst="straightConnector1">
              <a:avLst/>
            </a:prstGeom>
            <a:ln w="635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</p:cxnSp>
        <p:sp>
          <p:nvSpPr>
            <p:cNvPr id="511" name="Circle"/>
            <p:cNvSpPr/>
            <p:nvPr/>
          </p:nvSpPr>
          <p:spPr>
            <a:xfrm>
              <a:off x="2353051" y="0"/>
              <a:ext cx="766830" cy="766829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512" name="Circle"/>
            <p:cNvSpPr/>
            <p:nvPr/>
          </p:nvSpPr>
          <p:spPr>
            <a:xfrm>
              <a:off x="1176526" y="660730"/>
              <a:ext cx="766830" cy="766829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cxnSp>
          <p:nvCxnSpPr>
            <p:cNvPr id="513" name="Connection Line"/>
            <p:cNvCxnSpPr>
              <a:stCxn id="504" idx="0"/>
              <a:endCxn id="511" idx="0"/>
            </p:cNvCxnSpPr>
            <p:nvPr/>
          </p:nvCxnSpPr>
          <p:spPr>
            <a:xfrm flipV="1">
              <a:off x="383414" y="383414"/>
              <a:ext cx="2353052" cy="1782"/>
            </a:xfrm>
            <a:prstGeom prst="straightConnector1">
              <a:avLst/>
            </a:prstGeom>
            <a:ln w="635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</p:cxnSp>
        <p:cxnSp>
          <p:nvCxnSpPr>
            <p:cNvPr id="514" name="Connection Line"/>
            <p:cNvCxnSpPr>
              <a:stCxn id="511" idx="0"/>
              <a:endCxn id="512" idx="0"/>
            </p:cNvCxnSpPr>
            <p:nvPr/>
          </p:nvCxnSpPr>
          <p:spPr>
            <a:xfrm flipH="1">
              <a:off x="1559940" y="383414"/>
              <a:ext cx="1176526" cy="660731"/>
            </a:xfrm>
            <a:prstGeom prst="straightConnector1">
              <a:avLst/>
            </a:prstGeom>
            <a:ln w="63500" cap="flat">
              <a:solidFill>
                <a:srgbClr val="000000"/>
              </a:solidFill>
              <a:prstDash val="solid"/>
              <a:miter lim="400000"/>
              <a:headEnd type="triangle" w="med" len="med"/>
            </a:ln>
            <a:effectLst/>
          </p:spPr>
        </p:cxnSp>
        <p:cxnSp>
          <p:nvCxnSpPr>
            <p:cNvPr id="515" name="Connection Line"/>
            <p:cNvCxnSpPr>
              <a:stCxn id="512" idx="0"/>
              <a:endCxn id="505" idx="0"/>
            </p:cNvCxnSpPr>
            <p:nvPr/>
          </p:nvCxnSpPr>
          <p:spPr>
            <a:xfrm>
              <a:off x="1559940" y="1044144"/>
              <a:ext cx="2138593" cy="1201917"/>
            </a:xfrm>
            <a:prstGeom prst="straightConnector1">
              <a:avLst/>
            </a:prstGeom>
            <a:ln w="635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</p:cxnSp>
        <p:cxnSp>
          <p:nvCxnSpPr>
            <p:cNvPr id="516" name="Connection Line"/>
            <p:cNvCxnSpPr>
              <a:stCxn id="507" idx="0"/>
              <a:endCxn id="506" idx="0"/>
            </p:cNvCxnSpPr>
            <p:nvPr/>
          </p:nvCxnSpPr>
          <p:spPr>
            <a:xfrm>
              <a:off x="383414" y="2246060"/>
              <a:ext cx="1657560" cy="1"/>
            </a:xfrm>
            <a:prstGeom prst="straightConnector1">
              <a:avLst/>
            </a:prstGeom>
            <a:ln w="63500" cap="flat">
              <a:solidFill>
                <a:srgbClr val="000000"/>
              </a:solidFill>
              <a:prstDash val="solid"/>
              <a:miter lim="400000"/>
              <a:tailEnd type="triangle" w="med" len="med"/>
            </a:ln>
            <a:effectLst/>
          </p:spPr>
        </p:cxnSp>
      </p:grpSp>
      <p:grpSp>
        <p:nvGrpSpPr>
          <p:cNvPr id="525" name="Group"/>
          <p:cNvGrpSpPr/>
          <p:nvPr/>
        </p:nvGrpSpPr>
        <p:grpSpPr>
          <a:xfrm>
            <a:off x="4137931" y="10330912"/>
            <a:ext cx="2770040" cy="2628407"/>
            <a:chOff x="0" y="0"/>
            <a:chExt cx="2770039" cy="2628405"/>
          </a:xfrm>
        </p:grpSpPr>
        <p:sp>
          <p:nvSpPr>
            <p:cNvPr id="518" name="Circle"/>
            <p:cNvSpPr/>
            <p:nvPr/>
          </p:nvSpPr>
          <p:spPr>
            <a:xfrm>
              <a:off x="1001605" y="0"/>
              <a:ext cx="766829" cy="766829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519" name="Circle"/>
            <p:cNvSpPr/>
            <p:nvPr/>
          </p:nvSpPr>
          <p:spPr>
            <a:xfrm>
              <a:off x="1001605" y="1861577"/>
              <a:ext cx="766829" cy="766829"/>
            </a:xfrm>
            <a:prstGeom prst="ellipse">
              <a:avLst/>
            </a:prstGeom>
            <a:solidFill>
              <a:srgbClr val="929292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520" name="Circle"/>
            <p:cNvSpPr/>
            <p:nvPr/>
          </p:nvSpPr>
          <p:spPr>
            <a:xfrm>
              <a:off x="2003210" y="1861577"/>
              <a:ext cx="766830" cy="766829"/>
            </a:xfrm>
            <a:prstGeom prst="ellipse">
              <a:avLst/>
            </a:prstGeom>
            <a:solidFill>
              <a:srgbClr val="929292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521" name="Circle"/>
            <p:cNvSpPr/>
            <p:nvPr/>
          </p:nvSpPr>
          <p:spPr>
            <a:xfrm>
              <a:off x="0" y="1861577"/>
              <a:ext cx="766829" cy="766829"/>
            </a:xfrm>
            <a:prstGeom prst="ellipse">
              <a:avLst/>
            </a:prstGeom>
            <a:solidFill>
              <a:srgbClr val="929292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cxnSp>
          <p:nvCxnSpPr>
            <p:cNvPr id="522" name="Connection Line"/>
            <p:cNvCxnSpPr>
              <a:stCxn id="518" idx="0"/>
              <a:endCxn id="520" idx="0"/>
            </p:cNvCxnSpPr>
            <p:nvPr/>
          </p:nvCxnSpPr>
          <p:spPr>
            <a:xfrm>
              <a:off x="1385019" y="383414"/>
              <a:ext cx="1001606" cy="1861578"/>
            </a:xfrm>
            <a:prstGeom prst="straightConnector1">
              <a:avLst/>
            </a:prstGeom>
            <a:ln w="63500" cap="flat">
              <a:solidFill>
                <a:srgbClr val="000000"/>
              </a:solidFill>
              <a:prstDash val="solid"/>
              <a:miter lim="400000"/>
              <a:headEnd type="diamond" w="med" len="med"/>
              <a:tailEnd type="diamond" w="med" len="med"/>
            </a:ln>
            <a:effectLst/>
          </p:spPr>
        </p:cxnSp>
        <p:cxnSp>
          <p:nvCxnSpPr>
            <p:cNvPr id="523" name="Connection Line"/>
            <p:cNvCxnSpPr>
              <a:stCxn id="518" idx="0"/>
              <a:endCxn id="519" idx="0"/>
            </p:cNvCxnSpPr>
            <p:nvPr/>
          </p:nvCxnSpPr>
          <p:spPr>
            <a:xfrm>
              <a:off x="1385019" y="383414"/>
              <a:ext cx="1" cy="1861578"/>
            </a:xfrm>
            <a:prstGeom prst="straightConnector1">
              <a:avLst/>
            </a:prstGeom>
            <a:ln w="63500" cap="flat">
              <a:solidFill>
                <a:srgbClr val="000000"/>
              </a:solidFill>
              <a:prstDash val="solid"/>
              <a:miter lim="400000"/>
              <a:headEnd type="diamond" w="med" len="med"/>
              <a:tailEnd type="diamond" w="med" len="med"/>
            </a:ln>
            <a:effectLst/>
          </p:spPr>
        </p:cxnSp>
        <p:cxnSp>
          <p:nvCxnSpPr>
            <p:cNvPr id="524" name="Connection Line"/>
            <p:cNvCxnSpPr>
              <a:stCxn id="518" idx="0"/>
              <a:endCxn id="521" idx="0"/>
            </p:cNvCxnSpPr>
            <p:nvPr/>
          </p:nvCxnSpPr>
          <p:spPr>
            <a:xfrm flipH="1">
              <a:off x="383414" y="383414"/>
              <a:ext cx="1001606" cy="1861578"/>
            </a:xfrm>
            <a:prstGeom prst="straightConnector1">
              <a:avLst/>
            </a:prstGeom>
            <a:ln w="63500" cap="flat">
              <a:solidFill>
                <a:srgbClr val="000000"/>
              </a:solidFill>
              <a:prstDash val="solid"/>
              <a:miter lim="400000"/>
              <a:headEnd type="diamond" w="med" len="med"/>
              <a:tailEnd type="diamond" w="med" len="med"/>
            </a:ln>
            <a:effectLst/>
          </p:spPr>
        </p:cxnSp>
      </p:grpSp>
      <p:grpSp>
        <p:nvGrpSpPr>
          <p:cNvPr id="537" name="Group"/>
          <p:cNvGrpSpPr/>
          <p:nvPr/>
        </p:nvGrpSpPr>
        <p:grpSpPr>
          <a:xfrm>
            <a:off x="10177264" y="10329487"/>
            <a:ext cx="3119882" cy="2629832"/>
            <a:chOff x="0" y="0"/>
            <a:chExt cx="3119881" cy="2629831"/>
          </a:xfrm>
        </p:grpSpPr>
        <p:sp>
          <p:nvSpPr>
            <p:cNvPr id="526" name="Circle"/>
            <p:cNvSpPr/>
            <p:nvPr/>
          </p:nvSpPr>
          <p:spPr>
            <a:xfrm>
              <a:off x="0" y="1425"/>
              <a:ext cx="766829" cy="766829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527" name="Circle"/>
            <p:cNvSpPr/>
            <p:nvPr/>
          </p:nvSpPr>
          <p:spPr>
            <a:xfrm>
              <a:off x="1176526" y="1863002"/>
              <a:ext cx="766830" cy="766830"/>
            </a:xfrm>
            <a:prstGeom prst="ellipse">
              <a:avLst/>
            </a:prstGeom>
            <a:solidFill>
              <a:srgbClr val="929292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528" name="Circle"/>
            <p:cNvSpPr/>
            <p:nvPr/>
          </p:nvSpPr>
          <p:spPr>
            <a:xfrm>
              <a:off x="2353052" y="1863002"/>
              <a:ext cx="766830" cy="766830"/>
            </a:xfrm>
            <a:prstGeom prst="ellipse">
              <a:avLst/>
            </a:prstGeom>
            <a:solidFill>
              <a:srgbClr val="929292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529" name="Circle"/>
            <p:cNvSpPr/>
            <p:nvPr/>
          </p:nvSpPr>
          <p:spPr>
            <a:xfrm>
              <a:off x="0" y="1863002"/>
              <a:ext cx="766829" cy="766830"/>
            </a:xfrm>
            <a:prstGeom prst="ellipse">
              <a:avLst/>
            </a:prstGeom>
            <a:solidFill>
              <a:srgbClr val="929292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cxnSp>
          <p:nvCxnSpPr>
            <p:cNvPr id="530" name="Connection Line"/>
            <p:cNvCxnSpPr>
              <a:stCxn id="534" idx="0"/>
              <a:endCxn id="528" idx="0"/>
            </p:cNvCxnSpPr>
            <p:nvPr/>
          </p:nvCxnSpPr>
          <p:spPr>
            <a:xfrm>
              <a:off x="2736466" y="383414"/>
              <a:ext cx="1" cy="1863003"/>
            </a:xfrm>
            <a:prstGeom prst="straightConnector1">
              <a:avLst/>
            </a:prstGeom>
            <a:ln w="63500" cap="flat">
              <a:solidFill>
                <a:srgbClr val="000000"/>
              </a:solidFill>
              <a:prstDash val="solid"/>
              <a:miter lim="400000"/>
              <a:headEnd type="diamond" w="med" len="med"/>
              <a:tailEnd type="diamond" w="med" len="med"/>
            </a:ln>
            <a:effectLst/>
          </p:spPr>
        </p:cxnSp>
        <p:cxnSp>
          <p:nvCxnSpPr>
            <p:cNvPr id="531" name="Connection Line"/>
            <p:cNvCxnSpPr>
              <a:stCxn id="533" idx="0"/>
              <a:endCxn id="527" idx="0"/>
            </p:cNvCxnSpPr>
            <p:nvPr/>
          </p:nvCxnSpPr>
          <p:spPr>
            <a:xfrm>
              <a:off x="1559940" y="384839"/>
              <a:ext cx="1" cy="1861578"/>
            </a:xfrm>
            <a:prstGeom prst="straightConnector1">
              <a:avLst/>
            </a:prstGeom>
            <a:ln w="63500" cap="flat">
              <a:solidFill>
                <a:srgbClr val="000000"/>
              </a:solidFill>
              <a:prstDash val="solid"/>
              <a:miter lim="400000"/>
              <a:headEnd type="diamond" w="med" len="med"/>
              <a:tailEnd type="diamond" w="med" len="med"/>
            </a:ln>
            <a:effectLst/>
          </p:spPr>
        </p:cxnSp>
        <p:cxnSp>
          <p:nvCxnSpPr>
            <p:cNvPr id="532" name="Connection Line"/>
            <p:cNvCxnSpPr>
              <a:stCxn id="526" idx="0"/>
              <a:endCxn id="529" idx="0"/>
            </p:cNvCxnSpPr>
            <p:nvPr/>
          </p:nvCxnSpPr>
          <p:spPr>
            <a:xfrm>
              <a:off x="383414" y="384839"/>
              <a:ext cx="1" cy="1861578"/>
            </a:xfrm>
            <a:prstGeom prst="straightConnector1">
              <a:avLst/>
            </a:prstGeom>
            <a:ln w="63500" cap="flat">
              <a:solidFill>
                <a:srgbClr val="000000"/>
              </a:solidFill>
              <a:prstDash val="solid"/>
              <a:miter lim="400000"/>
              <a:headEnd type="diamond" w="med" len="med"/>
              <a:tailEnd type="diamond" w="med" len="med"/>
            </a:ln>
            <a:effectLst/>
          </p:spPr>
        </p:cxnSp>
        <p:sp>
          <p:nvSpPr>
            <p:cNvPr id="533" name="Circle"/>
            <p:cNvSpPr/>
            <p:nvPr/>
          </p:nvSpPr>
          <p:spPr>
            <a:xfrm>
              <a:off x="1176526" y="1425"/>
              <a:ext cx="766830" cy="766829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534" name="Circle"/>
            <p:cNvSpPr/>
            <p:nvPr/>
          </p:nvSpPr>
          <p:spPr>
            <a:xfrm>
              <a:off x="2353052" y="0"/>
              <a:ext cx="766830" cy="766829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cxnSp>
          <p:nvCxnSpPr>
            <p:cNvPr id="535" name="Connection Line"/>
            <p:cNvCxnSpPr>
              <a:stCxn id="526" idx="0"/>
              <a:endCxn id="533" idx="0"/>
            </p:cNvCxnSpPr>
            <p:nvPr/>
          </p:nvCxnSpPr>
          <p:spPr>
            <a:xfrm>
              <a:off x="383414" y="384839"/>
              <a:ext cx="1176527" cy="1"/>
            </a:xfrm>
            <a:prstGeom prst="straightConnector1">
              <a:avLst/>
            </a:prstGeom>
            <a:ln w="63500" cap="flat">
              <a:solidFill>
                <a:srgbClr val="000000"/>
              </a:solidFill>
              <a:prstDash val="solid"/>
              <a:miter lim="400000"/>
              <a:headEnd type="diamond" w="med" len="med"/>
              <a:tailEnd type="diamond" w="med" len="med"/>
            </a:ln>
            <a:effectLst/>
          </p:spPr>
        </p:cxnSp>
        <p:cxnSp>
          <p:nvCxnSpPr>
            <p:cNvPr id="536" name="Connection Line"/>
            <p:cNvCxnSpPr>
              <a:stCxn id="533" idx="0"/>
              <a:endCxn id="534" idx="0"/>
            </p:cNvCxnSpPr>
            <p:nvPr/>
          </p:nvCxnSpPr>
          <p:spPr>
            <a:xfrm flipV="1">
              <a:off x="1559940" y="383414"/>
              <a:ext cx="1176527" cy="1426"/>
            </a:xfrm>
            <a:prstGeom prst="straightConnector1">
              <a:avLst/>
            </a:prstGeom>
            <a:ln w="63500" cap="flat">
              <a:solidFill>
                <a:srgbClr val="000000"/>
              </a:solidFill>
              <a:prstDash val="solid"/>
              <a:miter lim="400000"/>
              <a:headEnd type="diamond" w="med" len="med"/>
              <a:tailEnd type="diamond" w="med" len="med"/>
            </a:ln>
            <a:effectLst/>
          </p:spPr>
        </p:cxnSp>
      </p:grpSp>
      <p:grpSp>
        <p:nvGrpSpPr>
          <p:cNvPr id="551" name="Group"/>
          <p:cNvGrpSpPr/>
          <p:nvPr/>
        </p:nvGrpSpPr>
        <p:grpSpPr>
          <a:xfrm>
            <a:off x="16164121" y="10329843"/>
            <a:ext cx="4081948" cy="2629476"/>
            <a:chOff x="0" y="0"/>
            <a:chExt cx="4081947" cy="2629474"/>
          </a:xfrm>
        </p:grpSpPr>
        <p:sp>
          <p:nvSpPr>
            <p:cNvPr id="538" name="Circle"/>
            <p:cNvSpPr/>
            <p:nvPr/>
          </p:nvSpPr>
          <p:spPr>
            <a:xfrm>
              <a:off x="0" y="1781"/>
              <a:ext cx="766829" cy="766830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539" name="Circle"/>
            <p:cNvSpPr/>
            <p:nvPr/>
          </p:nvSpPr>
          <p:spPr>
            <a:xfrm>
              <a:off x="3315118" y="1862646"/>
              <a:ext cx="766830" cy="766829"/>
            </a:xfrm>
            <a:prstGeom prst="ellipse">
              <a:avLst/>
            </a:prstGeom>
            <a:solidFill>
              <a:srgbClr val="929292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540" name="Circle"/>
            <p:cNvSpPr/>
            <p:nvPr/>
          </p:nvSpPr>
          <p:spPr>
            <a:xfrm>
              <a:off x="1657559" y="1862646"/>
              <a:ext cx="766829" cy="766829"/>
            </a:xfrm>
            <a:prstGeom prst="ellipse">
              <a:avLst/>
            </a:prstGeom>
            <a:solidFill>
              <a:srgbClr val="929292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541" name="Circle"/>
            <p:cNvSpPr/>
            <p:nvPr/>
          </p:nvSpPr>
          <p:spPr>
            <a:xfrm>
              <a:off x="0" y="1862646"/>
              <a:ext cx="766829" cy="766829"/>
            </a:xfrm>
            <a:prstGeom prst="ellipse">
              <a:avLst/>
            </a:prstGeom>
            <a:solidFill>
              <a:srgbClr val="929292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cxnSp>
          <p:nvCxnSpPr>
            <p:cNvPr id="542" name="Connection Line"/>
            <p:cNvCxnSpPr>
              <a:stCxn id="546" idx="0"/>
              <a:endCxn id="540" idx="0"/>
            </p:cNvCxnSpPr>
            <p:nvPr/>
          </p:nvCxnSpPr>
          <p:spPr>
            <a:xfrm>
              <a:off x="1559940" y="1044144"/>
              <a:ext cx="481034" cy="1201917"/>
            </a:xfrm>
            <a:prstGeom prst="straightConnector1">
              <a:avLst/>
            </a:prstGeom>
            <a:ln w="63500" cap="flat">
              <a:solidFill>
                <a:srgbClr val="000000"/>
              </a:solidFill>
              <a:prstDash val="solid"/>
              <a:miter lim="400000"/>
              <a:headEnd type="diamond" w="med" len="med"/>
              <a:tailEnd type="diamond" w="med" len="med"/>
            </a:ln>
            <a:effectLst/>
          </p:spPr>
        </p:cxnSp>
        <p:cxnSp>
          <p:nvCxnSpPr>
            <p:cNvPr id="543" name="Connection Line"/>
            <p:cNvCxnSpPr>
              <a:stCxn id="545" idx="0"/>
              <a:endCxn id="539" idx="0"/>
            </p:cNvCxnSpPr>
            <p:nvPr/>
          </p:nvCxnSpPr>
          <p:spPr>
            <a:xfrm>
              <a:off x="2736465" y="383414"/>
              <a:ext cx="962068" cy="1862647"/>
            </a:xfrm>
            <a:prstGeom prst="straightConnector1">
              <a:avLst/>
            </a:prstGeom>
            <a:ln w="63500" cap="flat">
              <a:solidFill>
                <a:srgbClr val="000000"/>
              </a:solidFill>
              <a:prstDash val="solid"/>
              <a:miter lim="400000"/>
              <a:headEnd type="diamond" w="med" len="med"/>
              <a:tailEnd type="diamond" w="med" len="med"/>
            </a:ln>
            <a:effectLst/>
          </p:spPr>
        </p:cxnSp>
        <p:cxnSp>
          <p:nvCxnSpPr>
            <p:cNvPr id="544" name="Connection Line"/>
            <p:cNvCxnSpPr>
              <a:stCxn id="538" idx="0"/>
              <a:endCxn id="541" idx="0"/>
            </p:cNvCxnSpPr>
            <p:nvPr/>
          </p:nvCxnSpPr>
          <p:spPr>
            <a:xfrm>
              <a:off x="383414" y="385195"/>
              <a:ext cx="1" cy="1860866"/>
            </a:xfrm>
            <a:prstGeom prst="straightConnector1">
              <a:avLst/>
            </a:prstGeom>
            <a:ln w="63500" cap="flat">
              <a:solidFill>
                <a:srgbClr val="000000"/>
              </a:solidFill>
              <a:prstDash val="solid"/>
              <a:miter lim="400000"/>
              <a:headEnd type="diamond" w="med" len="med"/>
              <a:tailEnd type="diamond" w="med" len="med"/>
            </a:ln>
            <a:effectLst/>
          </p:spPr>
        </p:cxnSp>
        <p:sp>
          <p:nvSpPr>
            <p:cNvPr id="545" name="Circle"/>
            <p:cNvSpPr/>
            <p:nvPr/>
          </p:nvSpPr>
          <p:spPr>
            <a:xfrm>
              <a:off x="2353051" y="0"/>
              <a:ext cx="766830" cy="766829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546" name="Circle"/>
            <p:cNvSpPr/>
            <p:nvPr/>
          </p:nvSpPr>
          <p:spPr>
            <a:xfrm>
              <a:off x="1176526" y="660730"/>
              <a:ext cx="766830" cy="766829"/>
            </a:xfrm>
            <a:prstGeom prst="ellipse">
              <a:avLst/>
            </a:prstGeom>
            <a:solidFill>
              <a:srgbClr val="FFFFFF"/>
            </a:solidFill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cxnSp>
          <p:nvCxnSpPr>
            <p:cNvPr id="547" name="Connection Line"/>
            <p:cNvCxnSpPr>
              <a:stCxn id="538" idx="0"/>
              <a:endCxn id="545" idx="0"/>
            </p:cNvCxnSpPr>
            <p:nvPr/>
          </p:nvCxnSpPr>
          <p:spPr>
            <a:xfrm flipV="1">
              <a:off x="383414" y="383414"/>
              <a:ext cx="2353052" cy="1782"/>
            </a:xfrm>
            <a:prstGeom prst="straightConnector1">
              <a:avLst/>
            </a:prstGeom>
            <a:ln w="63500" cap="flat">
              <a:solidFill>
                <a:srgbClr val="000000"/>
              </a:solidFill>
              <a:prstDash val="solid"/>
              <a:miter lim="400000"/>
              <a:headEnd type="diamond" w="med" len="med"/>
              <a:tailEnd type="diamond" w="med" len="med"/>
            </a:ln>
            <a:effectLst/>
          </p:spPr>
        </p:cxnSp>
        <p:cxnSp>
          <p:nvCxnSpPr>
            <p:cNvPr id="548" name="Connection Line"/>
            <p:cNvCxnSpPr>
              <a:stCxn id="545" idx="0"/>
              <a:endCxn id="546" idx="0"/>
            </p:cNvCxnSpPr>
            <p:nvPr/>
          </p:nvCxnSpPr>
          <p:spPr>
            <a:xfrm flipH="1">
              <a:off x="1559940" y="383414"/>
              <a:ext cx="1176526" cy="660731"/>
            </a:xfrm>
            <a:prstGeom prst="straightConnector1">
              <a:avLst/>
            </a:prstGeom>
            <a:ln w="63500" cap="flat">
              <a:solidFill>
                <a:srgbClr val="000000"/>
              </a:solidFill>
              <a:prstDash val="solid"/>
              <a:miter lim="400000"/>
              <a:headEnd type="diamond" w="med" len="med"/>
              <a:tailEnd type="diamond" w="med" len="med"/>
            </a:ln>
            <a:effectLst/>
          </p:spPr>
        </p:cxnSp>
        <p:cxnSp>
          <p:nvCxnSpPr>
            <p:cNvPr id="549" name="Connection Line"/>
            <p:cNvCxnSpPr>
              <a:stCxn id="546" idx="0"/>
              <a:endCxn id="539" idx="0"/>
            </p:cNvCxnSpPr>
            <p:nvPr/>
          </p:nvCxnSpPr>
          <p:spPr>
            <a:xfrm>
              <a:off x="1559940" y="1044144"/>
              <a:ext cx="2138593" cy="1201917"/>
            </a:xfrm>
            <a:prstGeom prst="straightConnector1">
              <a:avLst/>
            </a:prstGeom>
            <a:ln w="63500" cap="flat">
              <a:solidFill>
                <a:srgbClr val="000000"/>
              </a:solidFill>
              <a:prstDash val="solid"/>
              <a:miter lim="400000"/>
              <a:headEnd type="diamond" w="med" len="med"/>
              <a:tailEnd type="diamond" w="med" len="med"/>
            </a:ln>
            <a:effectLst/>
          </p:spPr>
        </p:cxnSp>
        <p:cxnSp>
          <p:nvCxnSpPr>
            <p:cNvPr id="550" name="Connection Line"/>
            <p:cNvCxnSpPr>
              <a:stCxn id="541" idx="0"/>
              <a:endCxn id="540" idx="0"/>
            </p:cNvCxnSpPr>
            <p:nvPr/>
          </p:nvCxnSpPr>
          <p:spPr>
            <a:xfrm>
              <a:off x="383414" y="2246060"/>
              <a:ext cx="1657560" cy="1"/>
            </a:xfrm>
            <a:prstGeom prst="straightConnector1">
              <a:avLst/>
            </a:prstGeom>
            <a:ln w="63500" cap="flat">
              <a:solidFill>
                <a:srgbClr val="000000"/>
              </a:solidFill>
              <a:prstDash val="solid"/>
              <a:miter lim="400000"/>
              <a:headEnd type="diamond" w="med" len="med"/>
              <a:tailEnd type="diamond" w="med" len="med"/>
            </a:ln>
            <a:effectLst/>
          </p:spPr>
        </p:cxnSp>
      </p:grpSp>
      <p:sp>
        <p:nvSpPr>
          <p:cNvPr id="552" name="Arrow"/>
          <p:cNvSpPr/>
          <p:nvPr/>
        </p:nvSpPr>
        <p:spPr>
          <a:xfrm>
            <a:off x="14095632" y="6230214"/>
            <a:ext cx="1270001" cy="1270001"/>
          </a:xfrm>
          <a:prstGeom prst="rightArrow">
            <a:avLst>
              <a:gd name="adj1" fmla="val 32000"/>
              <a:gd name="adj2" fmla="val 64000"/>
            </a:avLst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553" name="Arrow"/>
          <p:cNvSpPr/>
          <p:nvPr/>
        </p:nvSpPr>
        <p:spPr>
          <a:xfrm>
            <a:off x="7907617" y="6230214"/>
            <a:ext cx="1270001" cy="1270001"/>
          </a:xfrm>
          <a:prstGeom prst="rightArrow">
            <a:avLst>
              <a:gd name="adj1" fmla="val 32000"/>
              <a:gd name="adj2" fmla="val 64000"/>
            </a:avLst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554" name="Arrow"/>
          <p:cNvSpPr/>
          <p:nvPr/>
        </p:nvSpPr>
        <p:spPr>
          <a:xfrm>
            <a:off x="14095634" y="11010115"/>
            <a:ext cx="1270001" cy="1270001"/>
          </a:xfrm>
          <a:prstGeom prst="rightArrow">
            <a:avLst>
              <a:gd name="adj1" fmla="val 32000"/>
              <a:gd name="adj2" fmla="val 64000"/>
            </a:avLst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555" name="Arrow"/>
          <p:cNvSpPr/>
          <p:nvPr/>
        </p:nvSpPr>
        <p:spPr>
          <a:xfrm>
            <a:off x="7907617" y="11010115"/>
            <a:ext cx="1270001" cy="1270001"/>
          </a:xfrm>
          <a:prstGeom prst="rightArrow">
            <a:avLst>
              <a:gd name="adj1" fmla="val 32000"/>
              <a:gd name="adj2" fmla="val 64000"/>
            </a:avLst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556" name="Arrow"/>
          <p:cNvSpPr/>
          <p:nvPr/>
        </p:nvSpPr>
        <p:spPr>
          <a:xfrm rot="5400000">
            <a:off x="17570094" y="8620165"/>
            <a:ext cx="1270001" cy="1270001"/>
          </a:xfrm>
          <a:prstGeom prst="rightArrow">
            <a:avLst>
              <a:gd name="adj1" fmla="val 32000"/>
              <a:gd name="adj2" fmla="val 64000"/>
            </a:avLst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557" name="Arrow"/>
          <p:cNvSpPr/>
          <p:nvPr/>
        </p:nvSpPr>
        <p:spPr>
          <a:xfrm rot="5400000">
            <a:off x="4887950" y="8770263"/>
            <a:ext cx="1270001" cy="1270001"/>
          </a:xfrm>
          <a:prstGeom prst="rightArrow">
            <a:avLst>
              <a:gd name="adj1" fmla="val 32000"/>
              <a:gd name="adj2" fmla="val 64000"/>
            </a:avLst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558" name="Arrow"/>
          <p:cNvSpPr/>
          <p:nvPr/>
        </p:nvSpPr>
        <p:spPr>
          <a:xfrm rot="5400000">
            <a:off x="11108521" y="8770263"/>
            <a:ext cx="1270001" cy="1270001"/>
          </a:xfrm>
          <a:prstGeom prst="rightArrow">
            <a:avLst>
              <a:gd name="adj1" fmla="val 32000"/>
              <a:gd name="adj2" fmla="val 64000"/>
            </a:avLst>
          </a:prstGeom>
          <a:solidFill>
            <a:srgbClr val="000000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559" name="Sequence"/>
          <p:cNvSpPr txBox="1"/>
          <p:nvPr/>
        </p:nvSpPr>
        <p:spPr>
          <a:xfrm>
            <a:off x="7721943" y="7726619"/>
            <a:ext cx="1641349" cy="5156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Poppins Regular"/>
                <a:ea typeface="Poppins Regular"/>
                <a:cs typeface="Poppins Regular"/>
                <a:sym typeface="Poppins Regular"/>
              </a:defRPr>
            </a:lvl1pPr>
          </a:lstStyle>
          <a:p>
            <a:pPr/>
            <a:r>
              <a:t>Sequence</a:t>
            </a:r>
          </a:p>
        </p:txBody>
      </p:sp>
      <p:sp>
        <p:nvSpPr>
          <p:cNvPr id="560" name="General Graph"/>
          <p:cNvSpPr txBox="1"/>
          <p:nvPr/>
        </p:nvSpPr>
        <p:spPr>
          <a:xfrm>
            <a:off x="13551361" y="7726619"/>
            <a:ext cx="2358543" cy="5156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Poppins Regular"/>
                <a:ea typeface="Poppins Regular"/>
                <a:cs typeface="Poppins Regular"/>
                <a:sym typeface="Poppins Regular"/>
              </a:defRPr>
            </a:lvl1pPr>
          </a:lstStyle>
          <a:p>
            <a:pPr/>
            <a:r>
              <a:t>General Graph</a:t>
            </a:r>
          </a:p>
        </p:txBody>
      </p:sp>
      <p:sp>
        <p:nvSpPr>
          <p:cNvPr id="561" name="Sequence"/>
          <p:cNvSpPr txBox="1"/>
          <p:nvPr/>
        </p:nvSpPr>
        <p:spPr>
          <a:xfrm>
            <a:off x="7721943" y="12314107"/>
            <a:ext cx="1641349" cy="5156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Poppins Regular"/>
                <a:ea typeface="Poppins Regular"/>
                <a:cs typeface="Poppins Regular"/>
                <a:sym typeface="Poppins Regular"/>
              </a:defRPr>
            </a:lvl1pPr>
          </a:lstStyle>
          <a:p>
            <a:pPr/>
            <a:r>
              <a:t>Sequence</a:t>
            </a:r>
          </a:p>
        </p:txBody>
      </p:sp>
      <p:sp>
        <p:nvSpPr>
          <p:cNvPr id="562" name="General Graph"/>
          <p:cNvSpPr txBox="1"/>
          <p:nvPr/>
        </p:nvSpPr>
        <p:spPr>
          <a:xfrm>
            <a:off x="13551361" y="12314107"/>
            <a:ext cx="2358543" cy="5156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Poppins Regular"/>
                <a:ea typeface="Poppins Regular"/>
                <a:cs typeface="Poppins Regular"/>
                <a:sym typeface="Poppins Regular"/>
              </a:defRPr>
            </a:lvl1pPr>
          </a:lstStyle>
          <a:p>
            <a:pPr/>
            <a:r>
              <a:t>General Graph</a:t>
            </a:r>
          </a:p>
        </p:txBody>
      </p:sp>
      <p:sp>
        <p:nvSpPr>
          <p:cNvPr id="563" name="Generative"/>
          <p:cNvSpPr txBox="1"/>
          <p:nvPr/>
        </p:nvSpPr>
        <p:spPr>
          <a:xfrm>
            <a:off x="1409916" y="6607405"/>
            <a:ext cx="1790091" cy="5156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Poppins Regular"/>
                <a:ea typeface="Poppins Regular"/>
                <a:cs typeface="Poppins Regular"/>
                <a:sym typeface="Poppins Regular"/>
              </a:defRPr>
            </a:lvl1pPr>
          </a:lstStyle>
          <a:p>
            <a:pPr/>
            <a:r>
              <a:t>Generative</a:t>
            </a:r>
          </a:p>
        </p:txBody>
      </p:sp>
      <p:sp>
        <p:nvSpPr>
          <p:cNvPr id="564" name="Conditional"/>
          <p:cNvSpPr txBox="1"/>
          <p:nvPr/>
        </p:nvSpPr>
        <p:spPr>
          <a:xfrm>
            <a:off x="1366024" y="11387306"/>
            <a:ext cx="1877874" cy="5156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Poppins Regular"/>
                <a:ea typeface="Poppins Regular"/>
                <a:cs typeface="Poppins Regular"/>
                <a:sym typeface="Poppins Regular"/>
              </a:defRPr>
            </a:lvl1pPr>
          </a:lstStyle>
          <a:p>
            <a:pPr/>
            <a:r>
              <a:t>Conditional</a:t>
            </a:r>
          </a:p>
        </p:txBody>
      </p:sp>
      <p:sp>
        <p:nvSpPr>
          <p:cNvPr id="565" name="Naive Bayes"/>
          <p:cNvSpPr txBox="1"/>
          <p:nvPr/>
        </p:nvSpPr>
        <p:spPr>
          <a:xfrm>
            <a:off x="4541190" y="4997067"/>
            <a:ext cx="1963523" cy="5156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Poppins Regular"/>
                <a:ea typeface="Poppins Regular"/>
                <a:cs typeface="Poppins Regular"/>
                <a:sym typeface="Poppins Regular"/>
              </a:defRPr>
            </a:lvl1pPr>
          </a:lstStyle>
          <a:p>
            <a:pPr/>
            <a:r>
              <a:t>Naive Bayes</a:t>
            </a:r>
          </a:p>
        </p:txBody>
      </p:sp>
      <p:sp>
        <p:nvSpPr>
          <p:cNvPr id="566" name="HMM"/>
          <p:cNvSpPr txBox="1"/>
          <p:nvPr/>
        </p:nvSpPr>
        <p:spPr>
          <a:xfrm>
            <a:off x="11318477" y="4997067"/>
            <a:ext cx="850088" cy="5156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Poppins Regular"/>
                <a:ea typeface="Poppins Regular"/>
                <a:cs typeface="Poppins Regular"/>
                <a:sym typeface="Poppins Regular"/>
              </a:defRPr>
            </a:lvl1pPr>
          </a:lstStyle>
          <a:p>
            <a:pPr/>
            <a:r>
              <a:t>HMM</a:t>
            </a:r>
          </a:p>
        </p:txBody>
      </p:sp>
      <p:sp>
        <p:nvSpPr>
          <p:cNvPr id="567" name="Generative Directed Models"/>
          <p:cNvSpPr txBox="1"/>
          <p:nvPr/>
        </p:nvSpPr>
        <p:spPr>
          <a:xfrm>
            <a:off x="16043300" y="4997067"/>
            <a:ext cx="4323589" cy="5156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Poppins Regular"/>
                <a:ea typeface="Poppins Regular"/>
                <a:cs typeface="Poppins Regular"/>
                <a:sym typeface="Poppins Regular"/>
              </a:defRPr>
            </a:lvl1pPr>
          </a:lstStyle>
          <a:p>
            <a:pPr/>
            <a:r>
              <a:t>Generative Directed Models</a:t>
            </a:r>
          </a:p>
        </p:txBody>
      </p:sp>
      <p:sp>
        <p:nvSpPr>
          <p:cNvPr id="568" name="General CRFs"/>
          <p:cNvSpPr txBox="1"/>
          <p:nvPr/>
        </p:nvSpPr>
        <p:spPr>
          <a:xfrm>
            <a:off x="17138142" y="12997645"/>
            <a:ext cx="2133906" cy="5156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Poppins Regular"/>
                <a:ea typeface="Poppins Regular"/>
                <a:cs typeface="Poppins Regular"/>
                <a:sym typeface="Poppins Regular"/>
              </a:defRPr>
            </a:lvl1pPr>
          </a:lstStyle>
          <a:p>
            <a:pPr/>
            <a:r>
              <a:t>General CRFs</a:t>
            </a:r>
          </a:p>
        </p:txBody>
      </p:sp>
      <p:sp>
        <p:nvSpPr>
          <p:cNvPr id="569" name="Linear-Chain CRFs"/>
          <p:cNvSpPr txBox="1"/>
          <p:nvPr/>
        </p:nvSpPr>
        <p:spPr>
          <a:xfrm>
            <a:off x="10286577" y="12997645"/>
            <a:ext cx="2913889" cy="5156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Poppins Regular"/>
                <a:ea typeface="Poppins Regular"/>
                <a:cs typeface="Poppins Regular"/>
                <a:sym typeface="Poppins Regular"/>
              </a:defRPr>
            </a:lvl1pPr>
          </a:lstStyle>
          <a:p>
            <a:pPr/>
            <a:r>
              <a:t>Linear-Chain CRFs</a:t>
            </a:r>
          </a:p>
        </p:txBody>
      </p:sp>
      <p:sp>
        <p:nvSpPr>
          <p:cNvPr id="570" name="MaxEnt (LR)"/>
          <p:cNvSpPr txBox="1"/>
          <p:nvPr/>
        </p:nvSpPr>
        <p:spPr>
          <a:xfrm>
            <a:off x="4589805" y="12997645"/>
            <a:ext cx="1866292" cy="5156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Poppins Regular"/>
                <a:ea typeface="Poppins Regular"/>
                <a:cs typeface="Poppins Regular"/>
                <a:sym typeface="Poppins Regular"/>
              </a:defRPr>
            </a:lvl1pPr>
          </a:lstStyle>
          <a:p>
            <a:pPr/>
            <a:r>
              <a:t>MaxEnt (LR)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HMM As Linear Classifier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HMM As Linear Classifier</a:t>
            </a:r>
          </a:p>
        </p:txBody>
      </p:sp>
      <p:sp>
        <p:nvSpPr>
          <p:cNvPr id="252" name="Equivalently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Y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limLow>
                    <m:e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∏</m:t>
                      </m:r>
                    </m:e>
                    <m:lim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lim>
                  </m:limLow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sSub>
                    <m:e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e>
                    <m:sub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|</m:t>
                  </m:r>
                  <m:sSub>
                    <m:e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e>
                    <m:sub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sSub>
                    <m:e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|</m:t>
                  </m:r>
                  <m:sSub>
                    <m:e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e>
                    <m:sub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</a:p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t>Equivalently:</a:t>
            </a:r>
          </a:p>
          <a:p>
            <a:pPr lvl="1" marL="2557410" indent="-1322801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l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o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g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Y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limLow>
                    <m:e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∑</m:t>
                      </m:r>
                    </m:e>
                    <m:lim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lim>
                  </m:limLow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l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o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g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sSub>
                    <m:e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e>
                    <m:sub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|</m:t>
                  </m:r>
                  <m:sSub>
                    <m:e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e>
                    <m:sub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l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o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g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sSub>
                    <m:e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|</m:t>
                  </m:r>
                  <m:sSub>
                    <m:e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e>
                    <m:sub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r>
                    <a:rPr xmlns:a="http://schemas.openxmlformats.org/drawingml/2006/main" sz="48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</a:p>
          <a:p>
            <a:pPr lvl="1" marL="2557410" indent="-1322801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t>Log joint probability = log transition probability + log emission probability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Structured Perceptron Algorith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Structured Perceptron Algorithm</a:t>
            </a:r>
          </a:p>
        </p:txBody>
      </p:sp>
      <p:sp>
        <p:nvSpPr>
          <p:cNvPr id="573" name="Given training set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081520" indent="-1081520" defTabSz="1779987">
              <a:lnSpc>
                <a:spcPct val="90000"/>
              </a:lnSpc>
              <a:spcBef>
                <a:spcPts val="3200"/>
              </a:spcBef>
              <a:defRPr sz="3504">
                <a:solidFill>
                  <a:srgbClr val="000000"/>
                </a:solidFill>
              </a:defRPr>
            </a:pPr>
            <a:r>
              <a:t>Given training set </a:t>
            </a:r>
            <a14:m>
              <m:oMath>
                <m:r>
                  <a:rPr xmlns:a="http://schemas.openxmlformats.org/drawingml/2006/main" sz="3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D</m:t>
                </m:r>
                <m:r>
                  <a:rPr xmlns:a="http://schemas.openxmlformats.org/drawingml/2006/main" sz="3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3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{</m:t>
                </m:r>
                <m:r>
                  <a:rPr xmlns:a="http://schemas.openxmlformats.org/drawingml/2006/main" sz="3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X</m:t>
                </m:r>
                <m:r>
                  <a:rPr xmlns:a="http://schemas.openxmlformats.org/drawingml/2006/main" sz="3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3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Y</m:t>
                </m:r>
                <m:r>
                  <a:rPr xmlns:a="http://schemas.openxmlformats.org/drawingml/2006/main" sz="3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}</m:t>
                </m:r>
              </m:oMath>
            </a14:m>
          </a:p>
          <a:p>
            <a:pPr marL="648970" indent="-648970" defTabSz="1779987">
              <a:lnSpc>
                <a:spcPct val="90000"/>
              </a:lnSpc>
              <a:spcBef>
                <a:spcPts val="3200"/>
              </a:spcBef>
              <a:buFontTx/>
              <a:buAutoNum type="arabicPeriod" startAt="1"/>
              <a:defRPr sz="3504">
                <a:solidFill>
                  <a:srgbClr val="000000"/>
                </a:solidFill>
              </a:defRPr>
            </a:pPr>
            <a:r>
              <a:t>Initialize </a:t>
            </a:r>
            <a14:m>
              <m:oMath>
                <m:r>
                  <a:rPr xmlns:a="http://schemas.openxmlformats.org/drawingml/2006/main" sz="3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W</m:t>
                </m:r>
                <m:r>
                  <a:rPr xmlns:a="http://schemas.openxmlformats.org/drawingml/2006/main" sz="3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3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0</m:t>
                </m:r>
                <m:r>
                  <a:rPr xmlns:a="http://schemas.openxmlformats.org/drawingml/2006/main" sz="3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∈</m:t>
                </m:r>
                <m:sSup>
                  <m:e>
                    <m:r>
                      <m:rPr>
                        <m:scr m:val="script"/>
                      </m:rPr>
                      <a:rPr xmlns:a="http://schemas.openxmlformats.org/drawingml/2006/main" sz="35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R</m:t>
                    </m:r>
                  </m:e>
                  <m:sup>
                    <m:r>
                      <a:rPr xmlns:a="http://schemas.openxmlformats.org/drawingml/2006/main" sz="35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</m:sup>
                </m:sSup>
              </m:oMath>
            </a14:m>
          </a:p>
          <a:p>
            <a:pPr marL="648970" indent="-648970" defTabSz="1779987">
              <a:lnSpc>
                <a:spcPct val="90000"/>
              </a:lnSpc>
              <a:spcBef>
                <a:spcPts val="3200"/>
              </a:spcBef>
              <a:buFontTx/>
              <a:buAutoNum type="arabicPeriod" startAt="1"/>
              <a:defRPr sz="3504">
                <a:solidFill>
                  <a:srgbClr val="000000"/>
                </a:solidFill>
              </a:defRPr>
            </a:pPr>
            <a:r>
              <a:t>For each epoch 1..T:</a:t>
            </a:r>
          </a:p>
          <a:p>
            <a:pPr lvl="1" marL="1297940" indent="-648970" defTabSz="1779987">
              <a:lnSpc>
                <a:spcPct val="90000"/>
              </a:lnSpc>
              <a:spcBef>
                <a:spcPts val="3200"/>
              </a:spcBef>
              <a:buFontTx/>
              <a:buAutoNum type="arabicPeriod" startAt="1"/>
              <a:defRPr sz="3504">
                <a:solidFill>
                  <a:srgbClr val="000000"/>
                </a:solidFill>
              </a:defRPr>
            </a:pPr>
            <a:r>
              <a:t>For each training example </a:t>
            </a:r>
            <a14:m>
              <m:oMath>
                <m:r>
                  <a:rPr xmlns:a="http://schemas.openxmlformats.org/drawingml/2006/main" sz="3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x</m:t>
                </m:r>
                <m:r>
                  <a:rPr xmlns:a="http://schemas.openxmlformats.org/drawingml/2006/main" sz="3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3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y</m:t>
                </m:r>
                <m:r>
                  <a:rPr xmlns:a="http://schemas.openxmlformats.org/drawingml/2006/main" sz="3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∈</m:t>
                </m:r>
                <m:r>
                  <a:rPr xmlns:a="http://schemas.openxmlformats.org/drawingml/2006/main" sz="3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D</m:t>
                </m:r>
              </m:oMath>
            </a14:m>
          </a:p>
          <a:p>
            <a:pPr lvl="1" marL="1297940" indent="-648970" defTabSz="1779987">
              <a:lnSpc>
                <a:spcPct val="90000"/>
              </a:lnSpc>
              <a:spcBef>
                <a:spcPts val="3200"/>
              </a:spcBef>
              <a:buFontTx/>
              <a:buAutoNum type="arabicPeriod" startAt="1"/>
              <a:defRPr sz="3504">
                <a:solidFill>
                  <a:schemeClr val="accent1">
                    <a:hueOff val="114395"/>
                    <a:lumOff val="-24975"/>
                  </a:schemeClr>
                </a:solidFill>
              </a:defRPr>
            </a:pPr>
            <a:r>
              <a:t>Structured Perceptron update???</a:t>
            </a:r>
          </a:p>
          <a:p>
            <a:pPr marL="648970" indent="-648970" defTabSz="1779987">
              <a:lnSpc>
                <a:spcPct val="90000"/>
              </a:lnSpc>
              <a:spcBef>
                <a:spcPts val="3200"/>
              </a:spcBef>
              <a:buFontTx/>
              <a:buAutoNum type="arabicPeriod" startAt="1"/>
              <a:defRPr sz="3504">
                <a:solidFill>
                  <a:srgbClr val="000000"/>
                </a:solidFill>
              </a:defRPr>
            </a:pPr>
            <a:r>
              <a:rPr strike="sngStrike"/>
              <a:t>Profit</a:t>
            </a:r>
            <a:r>
              <a:t> Return </a:t>
            </a:r>
            <a14:m>
              <m:oMath>
                <m:r>
                  <a:rPr xmlns:a="http://schemas.openxmlformats.org/drawingml/2006/main" sz="3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W</m:t>
                </m:r>
              </m:oMath>
            </a14:m>
          </a:p>
          <a:p>
            <a:pPr marL="648970" indent="-648970" defTabSz="1779987">
              <a:lnSpc>
                <a:spcPct val="90000"/>
              </a:lnSpc>
              <a:spcBef>
                <a:spcPts val="3200"/>
              </a:spcBef>
              <a:buFontTx/>
              <a:buAutoNum type="arabicPeriod" startAt="1"/>
              <a:defRPr sz="3504">
                <a:solidFill>
                  <a:srgbClr val="000000"/>
                </a:solidFill>
              </a:defRPr>
            </a:pPr>
            <a:r>
              <a:t>Predict </a:t>
            </a:r>
            <a14:m>
              <m:oMath>
                <m:sSub>
                  <m:e>
                    <m:r>
                      <m:rPr>
                        <m:nor/>
                      </m:rPr>
                      <a:rPr xmlns:a="http://schemas.openxmlformats.org/drawingml/2006/main" sz="35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argmax</m:t>
                    </m:r>
                  </m:e>
                  <m:sub>
                    <m:r>
                      <a:rPr xmlns:a="http://schemas.openxmlformats.org/drawingml/2006/main" sz="35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sub>
                </m:sSub>
                <m:sSup>
                  <m:e>
                    <m:r>
                      <a:rPr xmlns:a="http://schemas.openxmlformats.org/drawingml/2006/main" sz="35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W</m:t>
                    </m:r>
                  </m:e>
                  <m:sup>
                    <m:r>
                      <a:rPr xmlns:a="http://schemas.openxmlformats.org/drawingml/2006/main" sz="35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T</m:t>
                    </m:r>
                  </m:sup>
                </m:sSup>
                <m:r>
                  <a:rPr xmlns:a="http://schemas.openxmlformats.org/drawingml/2006/main" sz="3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ϕ</m:t>
                </m:r>
                <m:r>
                  <a:rPr xmlns:a="http://schemas.openxmlformats.org/drawingml/2006/main" sz="3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X</m:t>
                </m:r>
                <m:r>
                  <a:rPr xmlns:a="http://schemas.openxmlformats.org/drawingml/2006/main" sz="3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3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Y</m:t>
                </m:r>
                <m:r>
                  <a:rPr xmlns:a="http://schemas.openxmlformats.org/drawingml/2006/main" sz="35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  <a:endParaRPr sz="4800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Structured Perceptron Algorith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Structured Perceptron Algorithm</a:t>
            </a:r>
          </a:p>
        </p:txBody>
      </p:sp>
      <p:sp>
        <p:nvSpPr>
          <p:cNvPr id="576" name="Given training set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933366" indent="-933366" defTabSz="1536153">
              <a:lnSpc>
                <a:spcPct val="90000"/>
              </a:lnSpc>
              <a:spcBef>
                <a:spcPts val="2800"/>
              </a:spcBef>
              <a:defRPr sz="3024">
                <a:solidFill>
                  <a:srgbClr val="000000"/>
                </a:solidFill>
              </a:defRPr>
            </a:pPr>
            <a:r>
              <a:t>Given training set </a:t>
            </a:r>
            <a14:m>
              <m:oMath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D</m:t>
                </m:r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{</m:t>
                </m:r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X</m:t>
                </m:r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Y</m:t>
                </m:r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}</m:t>
                </m:r>
              </m:oMath>
            </a14:m>
          </a:p>
          <a:p>
            <a:pPr marL="560069" indent="-560069" defTabSz="1536153">
              <a:lnSpc>
                <a:spcPct val="90000"/>
              </a:lnSpc>
              <a:spcBef>
                <a:spcPts val="2800"/>
              </a:spcBef>
              <a:buFontTx/>
              <a:buAutoNum type="arabicPeriod" startAt="1"/>
              <a:defRPr sz="3024">
                <a:solidFill>
                  <a:srgbClr val="000000"/>
                </a:solidFill>
              </a:defRPr>
            </a:pPr>
            <a:r>
              <a:t>Initialize </a:t>
            </a:r>
            <a14:m>
              <m:oMath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W</m:t>
                </m:r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0</m:t>
                </m:r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∈</m:t>
                </m:r>
                <m:sSup>
                  <m:e>
                    <m:r>
                      <m:rPr>
                        <m:scr m:val="script"/>
                      </m:rPr>
                      <a:rPr xmlns:a="http://schemas.openxmlformats.org/drawingml/2006/main"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R</m:t>
                    </m:r>
                  </m:e>
                  <m:sup>
                    <m:r>
                      <a:rPr xmlns:a="http://schemas.openxmlformats.org/drawingml/2006/main"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</m:sup>
                </m:sSup>
              </m:oMath>
            </a14:m>
          </a:p>
          <a:p>
            <a:pPr marL="560069" indent="-560069" defTabSz="1536153">
              <a:lnSpc>
                <a:spcPct val="90000"/>
              </a:lnSpc>
              <a:spcBef>
                <a:spcPts val="2800"/>
              </a:spcBef>
              <a:buFontTx/>
              <a:buAutoNum type="arabicPeriod" startAt="1"/>
              <a:defRPr sz="3024">
                <a:solidFill>
                  <a:srgbClr val="000000"/>
                </a:solidFill>
              </a:defRPr>
            </a:pPr>
            <a:r>
              <a:t>For each epoch 1..T:</a:t>
            </a:r>
          </a:p>
          <a:p>
            <a:pPr lvl="1" marL="1120139" indent="-560069" defTabSz="1536153">
              <a:lnSpc>
                <a:spcPct val="90000"/>
              </a:lnSpc>
              <a:spcBef>
                <a:spcPts val="2800"/>
              </a:spcBef>
              <a:buFontTx/>
              <a:buAutoNum type="arabicPeriod" startAt="1"/>
              <a:defRPr sz="3024">
                <a:solidFill>
                  <a:srgbClr val="000000"/>
                </a:solidFill>
              </a:defRPr>
            </a:pPr>
            <a:r>
              <a:t>For each training example </a:t>
            </a:r>
            <a14:m>
              <m:oMath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x</m:t>
                </m:r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y</m:t>
                </m:r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∈</m:t>
                </m:r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D</m:t>
                </m:r>
              </m:oMath>
            </a14:m>
          </a:p>
          <a:p>
            <a:pPr lvl="2" marL="1680210" indent="-560069" defTabSz="1536153">
              <a:lnSpc>
                <a:spcPct val="90000"/>
              </a:lnSpc>
              <a:spcBef>
                <a:spcPts val="2800"/>
              </a:spcBef>
              <a:buFontTx/>
              <a:buAutoNum type="arabicPeriod" startAt="1"/>
              <a:defRPr sz="3024">
                <a:solidFill>
                  <a:srgbClr val="000000"/>
                </a:solidFill>
              </a:defRPr>
            </a:pPr>
            <a:r>
              <a:t>Predict </a:t>
            </a:r>
            <a14:m>
              <m:oMath>
                <m:sSup>
                  <m:e>
                    <m:r>
                      <a:rPr xmlns:a="http://schemas.openxmlformats.org/drawingml/2006/main"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p>
                    <m:r>
                      <a:rPr xmlns:a="http://schemas.openxmlformats.org/drawingml/2006/main"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sup>
                </m:sSup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sSubSup>
                  <m:e>
                    <m:r>
                      <m:rPr>
                        <m:nor/>
                      </m:rPr>
                      <a:rPr xmlns:a="http://schemas.openxmlformats.org/drawingml/2006/main"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argmax</m:t>
                    </m:r>
                  </m:e>
                  <m:sub>
                    <m:r>
                      <a:rPr xmlns:a="http://schemas.openxmlformats.org/drawingml/2006/main"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sub>
                  <m:sup>
                    <m:r>
                      <a:rPr xmlns:a="http://schemas.openxmlformats.org/drawingml/2006/main"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sup>
                </m:sSubSup>
                <m:sSup>
                  <m:e>
                    <m:r>
                      <a:rPr xmlns:a="http://schemas.openxmlformats.org/drawingml/2006/main"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W</m:t>
                    </m:r>
                  </m:e>
                  <m:sup>
                    <m:r>
                      <a:rPr xmlns:a="http://schemas.openxmlformats.org/drawingml/2006/main"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T</m:t>
                    </m:r>
                  </m:sup>
                </m:sSup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ϕ</m:t>
                </m:r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X</m:t>
                </m:r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sSup>
                  <m:e>
                    <m:r>
                      <a:rPr xmlns:a="http://schemas.openxmlformats.org/drawingml/2006/main"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p>
                    <m:r>
                      <a:rPr xmlns:a="http://schemas.openxmlformats.org/drawingml/2006/main"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sup>
                </m:sSup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</a:p>
          <a:p>
            <a:pPr lvl="2" marL="1680210" indent="-560069" defTabSz="1536153">
              <a:lnSpc>
                <a:spcPct val="90000"/>
              </a:lnSpc>
              <a:spcBef>
                <a:spcPts val="2800"/>
              </a:spcBef>
              <a:buFontTx/>
              <a:buAutoNum type="arabicPeriod" startAt="1"/>
              <a:defRPr sz="3024">
                <a:solidFill>
                  <a:srgbClr val="000000"/>
                </a:solidFill>
              </a:defRPr>
            </a:pPr>
            <a:r>
              <a:t>If </a:t>
            </a:r>
            <a14:m>
              <m:oMath>
                <m:sSup>
                  <m:e>
                    <m:r>
                      <a:rPr xmlns:a="http://schemas.openxmlformats.org/drawingml/2006/main"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p>
                    <m:r>
                      <a:rPr xmlns:a="http://schemas.openxmlformats.org/drawingml/2006/main"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sup>
                </m:sSup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≠</m:t>
                </m:r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Y</m:t>
                </m:r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</m:oMath>
            </a14:m>
            <a:r>
              <a:t> update </a:t>
            </a:r>
            <a14:m>
              <m:oMath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W</m:t>
                </m:r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←</m:t>
                </m:r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W</m:t>
                </m:r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η</m:t>
                </m:r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ϕ</m:t>
                </m:r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X</m:t>
                </m:r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Y</m:t>
                </m:r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-</m:t>
                </m:r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ϕ</m:t>
                </m:r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X</m:t>
                </m:r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sSup>
                  <m:e>
                    <m:r>
                      <a:rPr xmlns:a="http://schemas.openxmlformats.org/drawingml/2006/main"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p>
                    <m:r>
                      <a:rPr xmlns:a="http://schemas.openxmlformats.org/drawingml/2006/main"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sup>
                </m:sSup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</a:p>
          <a:p>
            <a:pPr marL="560069" indent="-560069" defTabSz="1536153">
              <a:lnSpc>
                <a:spcPct val="90000"/>
              </a:lnSpc>
              <a:spcBef>
                <a:spcPts val="2800"/>
              </a:spcBef>
              <a:buFontTx/>
              <a:buAutoNum type="arabicPeriod" startAt="1"/>
              <a:defRPr sz="3024">
                <a:solidFill>
                  <a:srgbClr val="000000"/>
                </a:solidFill>
              </a:defRPr>
            </a:pPr>
            <a:r>
              <a:t>Return </a:t>
            </a:r>
            <a14:m>
              <m:oMath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W</m:t>
                </m:r>
              </m:oMath>
            </a14:m>
          </a:p>
          <a:p>
            <a:pPr marL="560069" indent="-560069" defTabSz="1536153">
              <a:lnSpc>
                <a:spcPct val="90000"/>
              </a:lnSpc>
              <a:spcBef>
                <a:spcPts val="2800"/>
              </a:spcBef>
              <a:buFontTx/>
              <a:buAutoNum type="arabicPeriod" startAt="1"/>
              <a:defRPr sz="3024">
                <a:solidFill>
                  <a:srgbClr val="000000"/>
                </a:solidFill>
              </a:defRPr>
            </a:pPr>
            <a:r>
              <a:t>Predict </a:t>
            </a:r>
            <a14:m>
              <m:oMath>
                <m:sSub>
                  <m:e>
                    <m:r>
                      <m:rPr>
                        <m:nor/>
                      </m:rPr>
                      <a:rPr xmlns:a="http://schemas.openxmlformats.org/drawingml/2006/main"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argmax</m:t>
                    </m:r>
                  </m:e>
                  <m:sub>
                    <m:r>
                      <a:rPr xmlns:a="http://schemas.openxmlformats.org/drawingml/2006/main"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sub>
                </m:sSub>
                <m:sSup>
                  <m:e>
                    <m:r>
                      <a:rPr xmlns:a="http://schemas.openxmlformats.org/drawingml/2006/main"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W</m:t>
                    </m:r>
                  </m:e>
                  <m:sup>
                    <m:r>
                      <a:rPr xmlns:a="http://schemas.openxmlformats.org/drawingml/2006/main"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T</m:t>
                    </m:r>
                  </m:sup>
                </m:sSup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ϕ</m:t>
                </m:r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X</m:t>
                </m:r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Y</m:t>
                </m:r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  <a:endParaRPr sz="4800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Structured Perceptron Algorith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Structured Perceptron Algorithm</a:t>
            </a:r>
          </a:p>
        </p:txBody>
      </p:sp>
      <p:sp>
        <p:nvSpPr>
          <p:cNvPr id="579" name="Given training set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933366" indent="-933366" defTabSz="1536153">
              <a:lnSpc>
                <a:spcPct val="90000"/>
              </a:lnSpc>
              <a:spcBef>
                <a:spcPts val="2800"/>
              </a:spcBef>
              <a:defRPr sz="3024">
                <a:solidFill>
                  <a:srgbClr val="000000"/>
                </a:solidFill>
              </a:defRPr>
            </a:pPr>
            <a:r>
              <a:t>Given training set </a:t>
            </a:r>
            <a14:m>
              <m:oMath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D</m:t>
                </m:r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{</m:t>
                </m:r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X</m:t>
                </m:r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Y</m:t>
                </m:r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}</m:t>
                </m:r>
              </m:oMath>
            </a14:m>
          </a:p>
          <a:p>
            <a:pPr marL="560069" indent="-560069" defTabSz="1536153">
              <a:lnSpc>
                <a:spcPct val="90000"/>
              </a:lnSpc>
              <a:spcBef>
                <a:spcPts val="2800"/>
              </a:spcBef>
              <a:buFontTx/>
              <a:buAutoNum type="arabicPeriod" startAt="1"/>
              <a:defRPr sz="3024">
                <a:solidFill>
                  <a:srgbClr val="000000"/>
                </a:solidFill>
              </a:defRPr>
            </a:pPr>
            <a:r>
              <a:t>Initialize </a:t>
            </a:r>
            <a14:m>
              <m:oMath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W</m:t>
                </m:r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0</m:t>
                </m:r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∈</m:t>
                </m:r>
                <m:sSup>
                  <m:e>
                    <m:r>
                      <m:rPr>
                        <m:scr m:val="script"/>
                      </m:rPr>
                      <a:rPr xmlns:a="http://schemas.openxmlformats.org/drawingml/2006/main"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R</m:t>
                    </m:r>
                  </m:e>
                  <m:sup>
                    <m:r>
                      <a:rPr xmlns:a="http://schemas.openxmlformats.org/drawingml/2006/main"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</m:sup>
                </m:sSup>
              </m:oMath>
            </a14:m>
          </a:p>
          <a:p>
            <a:pPr marL="560069" indent="-560069" defTabSz="1536153">
              <a:lnSpc>
                <a:spcPct val="90000"/>
              </a:lnSpc>
              <a:spcBef>
                <a:spcPts val="2800"/>
              </a:spcBef>
              <a:buFontTx/>
              <a:buAutoNum type="arabicPeriod" startAt="1"/>
              <a:defRPr sz="3024">
                <a:solidFill>
                  <a:srgbClr val="000000"/>
                </a:solidFill>
              </a:defRPr>
            </a:pPr>
            <a:r>
              <a:t>For each epoch 1..T:</a:t>
            </a:r>
          </a:p>
          <a:p>
            <a:pPr lvl="1" marL="1120139" indent="-560069" defTabSz="1536153">
              <a:lnSpc>
                <a:spcPct val="90000"/>
              </a:lnSpc>
              <a:spcBef>
                <a:spcPts val="2800"/>
              </a:spcBef>
              <a:buFontTx/>
              <a:buAutoNum type="arabicPeriod" startAt="1"/>
              <a:defRPr sz="3024">
                <a:solidFill>
                  <a:srgbClr val="000000"/>
                </a:solidFill>
              </a:defRPr>
            </a:pPr>
            <a:r>
              <a:t>For each training example </a:t>
            </a:r>
            <a14:m>
              <m:oMath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x</m:t>
                </m:r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y</m:t>
                </m:r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∈</m:t>
                </m:r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D</m:t>
                </m:r>
              </m:oMath>
            </a14:m>
          </a:p>
          <a:p>
            <a:pPr lvl="2" marL="1680210" indent="-560069" defTabSz="1536153">
              <a:lnSpc>
                <a:spcPct val="90000"/>
              </a:lnSpc>
              <a:spcBef>
                <a:spcPts val="2800"/>
              </a:spcBef>
              <a:buFontTx/>
              <a:buAutoNum type="arabicPeriod" startAt="1"/>
              <a:defRPr sz="3024">
                <a:solidFill>
                  <a:srgbClr val="000000"/>
                </a:solidFill>
              </a:defRPr>
            </a:pPr>
            <a:r>
              <a:t>Predict </a:t>
            </a:r>
            <a14:m>
              <m:oMath>
                <m:sSup>
                  <m:e>
                    <m:r>
                      <a:rPr xmlns:a="http://schemas.openxmlformats.org/drawingml/2006/main"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p>
                    <m:r>
                      <a:rPr xmlns:a="http://schemas.openxmlformats.org/drawingml/2006/main"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sup>
                </m:sSup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sSubSup>
                  <m:e>
                    <m:r>
                      <m:rPr>
                        <m:nor/>
                      </m:rPr>
                      <a:rPr xmlns:a="http://schemas.openxmlformats.org/drawingml/2006/main"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argmax</m:t>
                    </m:r>
                  </m:e>
                  <m:sub>
                    <m:r>
                      <a:rPr xmlns:a="http://schemas.openxmlformats.org/drawingml/2006/main"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sub>
                  <m:sup>
                    <m:r>
                      <a:rPr xmlns:a="http://schemas.openxmlformats.org/drawingml/2006/main"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sup>
                </m:sSubSup>
                <m:sSup>
                  <m:e>
                    <m:r>
                      <a:rPr xmlns:a="http://schemas.openxmlformats.org/drawingml/2006/main"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W</m:t>
                    </m:r>
                  </m:e>
                  <m:sup>
                    <m:r>
                      <a:rPr xmlns:a="http://schemas.openxmlformats.org/drawingml/2006/main"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T</m:t>
                    </m:r>
                  </m:sup>
                </m:sSup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ϕ</m:t>
                </m:r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X</m:t>
                </m:r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sSup>
                  <m:e>
                    <m:r>
                      <a:rPr xmlns:a="http://schemas.openxmlformats.org/drawingml/2006/main"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p>
                    <m:r>
                      <a:rPr xmlns:a="http://schemas.openxmlformats.org/drawingml/2006/main"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sup>
                </m:sSup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</a:p>
          <a:p>
            <a:pPr lvl="2" marL="1680210" indent="-560069" defTabSz="1536153">
              <a:lnSpc>
                <a:spcPct val="90000"/>
              </a:lnSpc>
              <a:spcBef>
                <a:spcPts val="2800"/>
              </a:spcBef>
              <a:buFontTx/>
              <a:buAutoNum type="arabicPeriod" startAt="1"/>
              <a:defRPr sz="3024">
                <a:solidFill>
                  <a:srgbClr val="000000"/>
                </a:solidFill>
              </a:defRPr>
            </a:pPr>
            <a:r>
              <a:t>If </a:t>
            </a:r>
            <a14:m>
              <m:oMath>
                <m:sSup>
                  <m:e>
                    <m:r>
                      <a:rPr xmlns:a="http://schemas.openxmlformats.org/drawingml/2006/main"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p>
                    <m:r>
                      <a:rPr xmlns:a="http://schemas.openxmlformats.org/drawingml/2006/main"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sup>
                </m:sSup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≠</m:t>
                </m:r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Y</m:t>
                </m:r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</m:oMath>
            </a14:m>
            <a:r>
              <a:t> update </a:t>
            </a:r>
            <a14:m>
              <m:oMath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W</m:t>
                </m:r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←</m:t>
                </m:r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W</m:t>
                </m:r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η</m:t>
                </m:r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ϕ</m:t>
                </m:r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X</m:t>
                </m:r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Y</m:t>
                </m:r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-</m:t>
                </m:r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ϕ</m:t>
                </m:r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X</m:t>
                </m:r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sSup>
                  <m:e>
                    <m:r>
                      <a:rPr xmlns:a="http://schemas.openxmlformats.org/drawingml/2006/main"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p>
                    <m:r>
                      <a:rPr xmlns:a="http://schemas.openxmlformats.org/drawingml/2006/main"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sup>
                </m:sSup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</a:p>
          <a:p>
            <a:pPr marL="560069" indent="-560069" defTabSz="1536153">
              <a:lnSpc>
                <a:spcPct val="90000"/>
              </a:lnSpc>
              <a:spcBef>
                <a:spcPts val="2800"/>
              </a:spcBef>
              <a:buFontTx/>
              <a:buAutoNum type="arabicPeriod" startAt="1"/>
              <a:defRPr sz="3024">
                <a:solidFill>
                  <a:srgbClr val="000000"/>
                </a:solidFill>
              </a:defRPr>
            </a:pPr>
            <a:r>
              <a:t>Return </a:t>
            </a:r>
            <a14:m>
              <m:oMath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W</m:t>
                </m:r>
              </m:oMath>
            </a14:m>
          </a:p>
          <a:p>
            <a:pPr marL="560069" indent="-560069" defTabSz="1536153">
              <a:lnSpc>
                <a:spcPct val="90000"/>
              </a:lnSpc>
              <a:spcBef>
                <a:spcPts val="2800"/>
              </a:spcBef>
              <a:buFontTx/>
              <a:buAutoNum type="arabicPeriod" startAt="1"/>
              <a:defRPr sz="3024">
                <a:solidFill>
                  <a:srgbClr val="000000"/>
                </a:solidFill>
              </a:defRPr>
            </a:pPr>
            <a:r>
              <a:t>Predict </a:t>
            </a:r>
            <a14:m>
              <m:oMath>
                <m:sSub>
                  <m:e>
                    <m:r>
                      <m:rPr>
                        <m:nor/>
                      </m:rPr>
                      <a:rPr xmlns:a="http://schemas.openxmlformats.org/drawingml/2006/main"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argmax</m:t>
                    </m:r>
                  </m:e>
                  <m:sub>
                    <m:r>
                      <a:rPr xmlns:a="http://schemas.openxmlformats.org/drawingml/2006/main"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sub>
                </m:sSub>
                <m:sSup>
                  <m:e>
                    <m:r>
                      <a:rPr xmlns:a="http://schemas.openxmlformats.org/drawingml/2006/main"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W</m:t>
                    </m:r>
                  </m:e>
                  <m:sup>
                    <m:r>
                      <a:rPr xmlns:a="http://schemas.openxmlformats.org/drawingml/2006/main"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T</m:t>
                    </m:r>
                  </m:sup>
                </m:sSup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ϕ</m:t>
                </m:r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X</m:t>
                </m:r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Y</m:t>
                </m:r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  <a:endParaRPr sz="4800"/>
          </a:p>
        </p:txBody>
      </p:sp>
      <p:grpSp>
        <p:nvGrpSpPr>
          <p:cNvPr id="582" name="Update only on an error.…"/>
          <p:cNvGrpSpPr/>
          <p:nvPr/>
        </p:nvGrpSpPr>
        <p:grpSpPr>
          <a:xfrm>
            <a:off x="16384111" y="9007003"/>
            <a:ext cx="6172201" cy="1782167"/>
            <a:chOff x="0" y="0"/>
            <a:chExt cx="6172200" cy="1782165"/>
          </a:xfrm>
        </p:grpSpPr>
        <p:sp>
          <p:nvSpPr>
            <p:cNvPr id="581" name="Update only on an error.…"/>
            <p:cNvSpPr txBox="1"/>
            <p:nvPr/>
          </p:nvSpPr>
          <p:spPr>
            <a:xfrm>
              <a:off x="215900" y="139700"/>
              <a:ext cx="5740400" cy="1223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algn="l"/>
              <a:r>
                <a:t>Update only on an error.</a:t>
              </a:r>
            </a:p>
            <a:p>
              <a:pPr algn="l"/>
              <a:r>
                <a:t>Perceptron is a mistake-driven algorithm.</a:t>
              </a:r>
            </a:p>
            <a:p>
              <a:pPr algn="l"/>
              <a:r>
                <a:t>If mistake, promote Y and demote Y’</a:t>
              </a:r>
            </a:p>
          </p:txBody>
        </p:sp>
        <p:pic>
          <p:nvPicPr>
            <p:cNvPr id="580" name="Update only on an error.… Update only on an error.Perceptron is a mistake-driven algorithm.If mistake, promote Y and demote Y’" descr="Update only on an error.… Update only on an error.Perceptron is a mistake-driven algorithm.If mistake, promote Y and demote Y’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6172200" cy="1782166"/>
            </a:xfrm>
            <a:prstGeom prst="rect">
              <a:avLst/>
            </a:prstGeom>
            <a:effectLst/>
          </p:spPr>
        </p:pic>
      </p:grpSp>
      <p:sp>
        <p:nvSpPr>
          <p:cNvPr id="583" name="Line"/>
          <p:cNvSpPr/>
          <p:nvPr/>
        </p:nvSpPr>
        <p:spPr>
          <a:xfrm flipH="1">
            <a:off x="14831738" y="9898086"/>
            <a:ext cx="1418541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Structured Perceptron Algorith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Structured Perceptron Algorithm</a:t>
            </a:r>
          </a:p>
        </p:txBody>
      </p:sp>
      <p:sp>
        <p:nvSpPr>
          <p:cNvPr id="586" name="Given training set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933366" indent="-933366" defTabSz="1536153">
              <a:lnSpc>
                <a:spcPct val="90000"/>
              </a:lnSpc>
              <a:spcBef>
                <a:spcPts val="2800"/>
              </a:spcBef>
              <a:defRPr sz="3024">
                <a:solidFill>
                  <a:srgbClr val="000000"/>
                </a:solidFill>
              </a:defRPr>
            </a:pPr>
            <a:r>
              <a:t>Given training set </a:t>
            </a:r>
            <a14:m>
              <m:oMath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D</m:t>
                </m:r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{</m:t>
                </m:r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X</m:t>
                </m:r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Y</m:t>
                </m:r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}</m:t>
                </m:r>
              </m:oMath>
            </a14:m>
          </a:p>
          <a:p>
            <a:pPr marL="560069" indent="-560069" defTabSz="1536153">
              <a:lnSpc>
                <a:spcPct val="90000"/>
              </a:lnSpc>
              <a:spcBef>
                <a:spcPts val="2800"/>
              </a:spcBef>
              <a:buFontTx/>
              <a:buAutoNum type="arabicPeriod" startAt="1"/>
              <a:defRPr sz="3024">
                <a:solidFill>
                  <a:srgbClr val="000000"/>
                </a:solidFill>
              </a:defRPr>
            </a:pPr>
            <a:r>
              <a:t>Initialize </a:t>
            </a:r>
            <a14:m>
              <m:oMath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W</m:t>
                </m:r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0</m:t>
                </m:r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∈</m:t>
                </m:r>
                <m:sSup>
                  <m:e>
                    <m:r>
                      <m:rPr>
                        <m:scr m:val="script"/>
                      </m:rPr>
                      <a:rPr xmlns:a="http://schemas.openxmlformats.org/drawingml/2006/main"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R</m:t>
                    </m:r>
                  </m:e>
                  <m:sup>
                    <m:r>
                      <a:rPr xmlns:a="http://schemas.openxmlformats.org/drawingml/2006/main"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</m:sup>
                </m:sSup>
              </m:oMath>
            </a14:m>
          </a:p>
          <a:p>
            <a:pPr marL="560069" indent="-560069" defTabSz="1536153">
              <a:lnSpc>
                <a:spcPct val="90000"/>
              </a:lnSpc>
              <a:spcBef>
                <a:spcPts val="2800"/>
              </a:spcBef>
              <a:buFontTx/>
              <a:buAutoNum type="arabicPeriod" startAt="1"/>
              <a:defRPr sz="3024">
                <a:solidFill>
                  <a:srgbClr val="000000"/>
                </a:solidFill>
              </a:defRPr>
            </a:pPr>
            <a:r>
              <a:t>For each epoch 1..T:</a:t>
            </a:r>
          </a:p>
          <a:p>
            <a:pPr lvl="1" marL="1120139" indent="-560069" defTabSz="1536153">
              <a:lnSpc>
                <a:spcPct val="90000"/>
              </a:lnSpc>
              <a:spcBef>
                <a:spcPts val="2800"/>
              </a:spcBef>
              <a:buFontTx/>
              <a:buAutoNum type="arabicPeriod" startAt="1"/>
              <a:defRPr sz="3024">
                <a:solidFill>
                  <a:srgbClr val="000000"/>
                </a:solidFill>
              </a:defRPr>
            </a:pPr>
            <a:r>
              <a:t>For each training example </a:t>
            </a:r>
            <a14:m>
              <m:oMath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x</m:t>
                </m:r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y</m:t>
                </m:r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∈</m:t>
                </m:r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D</m:t>
                </m:r>
              </m:oMath>
            </a14:m>
          </a:p>
          <a:p>
            <a:pPr lvl="2" marL="1680210" indent="-560069" defTabSz="1536153">
              <a:lnSpc>
                <a:spcPct val="90000"/>
              </a:lnSpc>
              <a:spcBef>
                <a:spcPts val="2800"/>
              </a:spcBef>
              <a:buFontTx/>
              <a:buAutoNum type="arabicPeriod" startAt="1"/>
              <a:defRPr sz="3024">
                <a:solidFill>
                  <a:srgbClr val="000000"/>
                </a:solidFill>
              </a:defRPr>
            </a:pPr>
            <a:r>
              <a:t>Predict </a:t>
            </a:r>
            <a14:m>
              <m:oMath>
                <m:sSup>
                  <m:e>
                    <m:r>
                      <a:rPr xmlns:a="http://schemas.openxmlformats.org/drawingml/2006/main"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p>
                    <m:r>
                      <a:rPr xmlns:a="http://schemas.openxmlformats.org/drawingml/2006/main"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sup>
                </m:sSup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sSubSup>
                  <m:e>
                    <m:r>
                      <m:rPr>
                        <m:nor/>
                      </m:rPr>
                      <a:rPr xmlns:a="http://schemas.openxmlformats.org/drawingml/2006/main"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argmax</m:t>
                    </m:r>
                  </m:e>
                  <m:sub>
                    <m:r>
                      <a:rPr xmlns:a="http://schemas.openxmlformats.org/drawingml/2006/main"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sub>
                  <m:sup>
                    <m:r>
                      <a:rPr xmlns:a="http://schemas.openxmlformats.org/drawingml/2006/main"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sup>
                </m:sSubSup>
                <m:sSup>
                  <m:e>
                    <m:r>
                      <a:rPr xmlns:a="http://schemas.openxmlformats.org/drawingml/2006/main"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W</m:t>
                    </m:r>
                  </m:e>
                  <m:sup>
                    <m:r>
                      <a:rPr xmlns:a="http://schemas.openxmlformats.org/drawingml/2006/main"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T</m:t>
                    </m:r>
                  </m:sup>
                </m:sSup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ϕ</m:t>
                </m:r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X</m:t>
                </m:r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sSup>
                  <m:e>
                    <m:r>
                      <a:rPr xmlns:a="http://schemas.openxmlformats.org/drawingml/2006/main"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p>
                    <m:r>
                      <a:rPr xmlns:a="http://schemas.openxmlformats.org/drawingml/2006/main"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sup>
                </m:sSup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</a:p>
          <a:p>
            <a:pPr lvl="2" marL="1680210" indent="-560069" defTabSz="1536153">
              <a:lnSpc>
                <a:spcPct val="90000"/>
              </a:lnSpc>
              <a:spcBef>
                <a:spcPts val="2800"/>
              </a:spcBef>
              <a:buFontTx/>
              <a:buAutoNum type="arabicPeriod" startAt="1"/>
              <a:defRPr sz="3024">
                <a:solidFill>
                  <a:srgbClr val="000000"/>
                </a:solidFill>
              </a:defRPr>
            </a:pPr>
            <a:r>
              <a:t>If </a:t>
            </a:r>
            <a14:m>
              <m:oMath>
                <m:sSup>
                  <m:e>
                    <m:r>
                      <a:rPr xmlns:a="http://schemas.openxmlformats.org/drawingml/2006/main"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p>
                    <m:r>
                      <a:rPr xmlns:a="http://schemas.openxmlformats.org/drawingml/2006/main"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sup>
                </m:sSup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≠</m:t>
                </m:r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Y</m:t>
                </m:r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</m:oMath>
            </a14:m>
            <a:r>
              <a:t> update </a:t>
            </a:r>
            <a14:m>
              <m:oMath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W</m:t>
                </m:r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←</m:t>
                </m:r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W</m:t>
                </m:r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η</m:t>
                </m:r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ϕ</m:t>
                </m:r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X</m:t>
                </m:r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Y</m:t>
                </m:r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-</m:t>
                </m:r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ϕ</m:t>
                </m:r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X</m:t>
                </m:r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sSup>
                  <m:e>
                    <m:r>
                      <a:rPr xmlns:a="http://schemas.openxmlformats.org/drawingml/2006/main"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p>
                    <m:r>
                      <a:rPr xmlns:a="http://schemas.openxmlformats.org/drawingml/2006/main"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sup>
                </m:sSup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</a:p>
          <a:p>
            <a:pPr marL="560069" indent="-560069" defTabSz="1536153">
              <a:lnSpc>
                <a:spcPct val="90000"/>
              </a:lnSpc>
              <a:spcBef>
                <a:spcPts val="2800"/>
              </a:spcBef>
              <a:buFontTx/>
              <a:buAutoNum type="arabicPeriod" startAt="1"/>
              <a:defRPr sz="3024">
                <a:solidFill>
                  <a:srgbClr val="000000"/>
                </a:solidFill>
              </a:defRPr>
            </a:pPr>
            <a:r>
              <a:t>Return </a:t>
            </a:r>
            <a14:m>
              <m:oMath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W</m:t>
                </m:r>
              </m:oMath>
            </a14:m>
          </a:p>
          <a:p>
            <a:pPr marL="560069" indent="-560069" defTabSz="1536153">
              <a:lnSpc>
                <a:spcPct val="90000"/>
              </a:lnSpc>
              <a:spcBef>
                <a:spcPts val="2800"/>
              </a:spcBef>
              <a:buFontTx/>
              <a:buAutoNum type="arabicPeriod" startAt="1"/>
              <a:defRPr sz="3024">
                <a:solidFill>
                  <a:srgbClr val="000000"/>
                </a:solidFill>
              </a:defRPr>
            </a:pPr>
            <a:r>
              <a:t>Predict </a:t>
            </a:r>
            <a14:m>
              <m:oMath>
                <m:sSub>
                  <m:e>
                    <m:r>
                      <m:rPr>
                        <m:nor/>
                      </m:rPr>
                      <a:rPr xmlns:a="http://schemas.openxmlformats.org/drawingml/2006/main"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argmax</m:t>
                    </m:r>
                  </m:e>
                  <m:sub>
                    <m:r>
                      <a:rPr xmlns:a="http://schemas.openxmlformats.org/drawingml/2006/main"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sub>
                </m:sSub>
                <m:sSup>
                  <m:e>
                    <m:r>
                      <a:rPr xmlns:a="http://schemas.openxmlformats.org/drawingml/2006/main"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W</m:t>
                    </m:r>
                  </m:e>
                  <m:sup>
                    <m:r>
                      <a:rPr xmlns:a="http://schemas.openxmlformats.org/drawingml/2006/main"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T</m:t>
                    </m:r>
                  </m:sup>
                </m:sSup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ϕ</m:t>
                </m:r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X</m:t>
                </m:r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Y</m:t>
                </m:r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  <a:endParaRPr sz="4800"/>
          </a:p>
        </p:txBody>
      </p:sp>
      <p:grpSp>
        <p:nvGrpSpPr>
          <p:cNvPr id="589" name="T is hyperparameter"/>
          <p:cNvGrpSpPr/>
          <p:nvPr/>
        </p:nvGrpSpPr>
        <p:grpSpPr>
          <a:xfrm>
            <a:off x="8057867" y="6174247"/>
            <a:ext cx="3298242" cy="1045567"/>
            <a:chOff x="0" y="0"/>
            <a:chExt cx="3298240" cy="1045565"/>
          </a:xfrm>
        </p:grpSpPr>
        <p:sp>
          <p:nvSpPr>
            <p:cNvPr id="588" name="T is hyperparameter"/>
            <p:cNvSpPr txBox="1"/>
            <p:nvPr/>
          </p:nvSpPr>
          <p:spPr>
            <a:xfrm>
              <a:off x="215900" y="139700"/>
              <a:ext cx="2866441" cy="4867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/>
            </a:lstStyle>
            <a:p>
              <a:pPr/>
              <a:r>
                <a:t>T is hyperparameter</a:t>
              </a:r>
            </a:p>
          </p:txBody>
        </p:sp>
        <p:pic>
          <p:nvPicPr>
            <p:cNvPr id="587" name="T is hyperparameter T is hyperparameter" descr="T is hyperparameter T is hyperparameter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3298241" cy="1045566"/>
            </a:xfrm>
            <a:prstGeom prst="rect">
              <a:avLst/>
            </a:prstGeom>
            <a:effectLst/>
          </p:spPr>
        </p:pic>
      </p:grpSp>
      <p:sp>
        <p:nvSpPr>
          <p:cNvPr id="590" name="Line"/>
          <p:cNvSpPr/>
          <p:nvPr/>
        </p:nvSpPr>
        <p:spPr>
          <a:xfrm flipH="1">
            <a:off x="6505494" y="6697030"/>
            <a:ext cx="1418541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Structured Perceptron Algorith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Structured Perceptron Algorithm</a:t>
            </a:r>
          </a:p>
        </p:txBody>
      </p:sp>
      <p:sp>
        <p:nvSpPr>
          <p:cNvPr id="593" name="Given training set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933366" indent="-933366" defTabSz="1536153">
              <a:lnSpc>
                <a:spcPct val="90000"/>
              </a:lnSpc>
              <a:spcBef>
                <a:spcPts val="2800"/>
              </a:spcBef>
              <a:defRPr sz="3024">
                <a:solidFill>
                  <a:srgbClr val="000000"/>
                </a:solidFill>
              </a:defRPr>
            </a:pPr>
            <a:r>
              <a:t>Given training set </a:t>
            </a:r>
            <a14:m>
              <m:oMath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D</m:t>
                </m:r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{</m:t>
                </m:r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X</m:t>
                </m:r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Y</m:t>
                </m:r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}</m:t>
                </m:r>
              </m:oMath>
            </a14:m>
          </a:p>
          <a:p>
            <a:pPr marL="560069" indent="-560069" defTabSz="1536153">
              <a:lnSpc>
                <a:spcPct val="90000"/>
              </a:lnSpc>
              <a:spcBef>
                <a:spcPts val="2800"/>
              </a:spcBef>
              <a:buFontTx/>
              <a:buAutoNum type="arabicPeriod" startAt="1"/>
              <a:defRPr sz="3024">
                <a:solidFill>
                  <a:srgbClr val="000000"/>
                </a:solidFill>
              </a:defRPr>
            </a:pPr>
            <a:r>
              <a:t>Initialize </a:t>
            </a:r>
            <a14:m>
              <m:oMath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W</m:t>
                </m:r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0</m:t>
                </m:r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∈</m:t>
                </m:r>
                <m:sSup>
                  <m:e>
                    <m:r>
                      <m:rPr>
                        <m:scr m:val="script"/>
                      </m:rPr>
                      <a:rPr xmlns:a="http://schemas.openxmlformats.org/drawingml/2006/main"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R</m:t>
                    </m:r>
                  </m:e>
                  <m:sup>
                    <m:r>
                      <a:rPr xmlns:a="http://schemas.openxmlformats.org/drawingml/2006/main"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</m:sup>
                </m:sSup>
              </m:oMath>
            </a14:m>
          </a:p>
          <a:p>
            <a:pPr marL="560069" indent="-560069" defTabSz="1536153">
              <a:lnSpc>
                <a:spcPct val="90000"/>
              </a:lnSpc>
              <a:spcBef>
                <a:spcPts val="2800"/>
              </a:spcBef>
              <a:buFontTx/>
              <a:buAutoNum type="arabicPeriod" startAt="1"/>
              <a:defRPr sz="3024">
                <a:solidFill>
                  <a:srgbClr val="000000"/>
                </a:solidFill>
              </a:defRPr>
            </a:pPr>
            <a:r>
              <a:t>For each epoch 1..T:</a:t>
            </a:r>
          </a:p>
          <a:p>
            <a:pPr lvl="1" marL="1120139" indent="-560069" defTabSz="1536153">
              <a:lnSpc>
                <a:spcPct val="90000"/>
              </a:lnSpc>
              <a:spcBef>
                <a:spcPts val="2800"/>
              </a:spcBef>
              <a:buFontTx/>
              <a:buAutoNum type="arabicPeriod" startAt="1"/>
              <a:defRPr sz="3024">
                <a:solidFill>
                  <a:srgbClr val="000000"/>
                </a:solidFill>
              </a:defRPr>
            </a:pPr>
            <a:r>
              <a:t>For each training example </a:t>
            </a:r>
            <a14:m>
              <m:oMath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x</m:t>
                </m:r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y</m:t>
                </m:r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∈</m:t>
                </m:r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D</m:t>
                </m:r>
              </m:oMath>
            </a14:m>
          </a:p>
          <a:p>
            <a:pPr lvl="2" marL="1680210" indent="-560069" defTabSz="1536153">
              <a:lnSpc>
                <a:spcPct val="90000"/>
              </a:lnSpc>
              <a:spcBef>
                <a:spcPts val="2800"/>
              </a:spcBef>
              <a:buFontTx/>
              <a:buAutoNum type="arabicPeriod" startAt="1"/>
              <a:defRPr sz="3024">
                <a:solidFill>
                  <a:srgbClr val="000000"/>
                </a:solidFill>
              </a:defRPr>
            </a:pPr>
            <a:r>
              <a:t>Predict </a:t>
            </a:r>
            <a14:m>
              <m:oMath>
                <m:sSup>
                  <m:e>
                    <m:r>
                      <a:rPr xmlns:a="http://schemas.openxmlformats.org/drawingml/2006/main"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p>
                    <m:r>
                      <a:rPr xmlns:a="http://schemas.openxmlformats.org/drawingml/2006/main"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sup>
                </m:sSup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sSubSup>
                  <m:e>
                    <m:r>
                      <m:rPr>
                        <m:nor/>
                      </m:rPr>
                      <a:rPr xmlns:a="http://schemas.openxmlformats.org/drawingml/2006/main"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argmax</m:t>
                    </m:r>
                  </m:e>
                  <m:sub>
                    <m:r>
                      <a:rPr xmlns:a="http://schemas.openxmlformats.org/drawingml/2006/main"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sub>
                  <m:sup>
                    <m:r>
                      <a:rPr xmlns:a="http://schemas.openxmlformats.org/drawingml/2006/main"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sup>
                </m:sSubSup>
                <m:sSup>
                  <m:e>
                    <m:r>
                      <a:rPr xmlns:a="http://schemas.openxmlformats.org/drawingml/2006/main"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W</m:t>
                    </m:r>
                  </m:e>
                  <m:sup>
                    <m:r>
                      <a:rPr xmlns:a="http://schemas.openxmlformats.org/drawingml/2006/main"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T</m:t>
                    </m:r>
                  </m:sup>
                </m:sSup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ϕ</m:t>
                </m:r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X</m:t>
                </m:r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sSup>
                  <m:e>
                    <m:r>
                      <a:rPr xmlns:a="http://schemas.openxmlformats.org/drawingml/2006/main"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p>
                    <m:r>
                      <a:rPr xmlns:a="http://schemas.openxmlformats.org/drawingml/2006/main"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sup>
                </m:sSup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</a:p>
          <a:p>
            <a:pPr lvl="2" marL="1680210" indent="-560069" defTabSz="1536153">
              <a:lnSpc>
                <a:spcPct val="90000"/>
              </a:lnSpc>
              <a:spcBef>
                <a:spcPts val="2800"/>
              </a:spcBef>
              <a:buFontTx/>
              <a:buAutoNum type="arabicPeriod" startAt="1"/>
              <a:defRPr sz="3024">
                <a:solidFill>
                  <a:srgbClr val="000000"/>
                </a:solidFill>
              </a:defRPr>
            </a:pPr>
            <a:r>
              <a:t>If </a:t>
            </a:r>
            <a14:m>
              <m:oMath>
                <m:sSup>
                  <m:e>
                    <m:r>
                      <a:rPr xmlns:a="http://schemas.openxmlformats.org/drawingml/2006/main"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p>
                    <m:r>
                      <a:rPr xmlns:a="http://schemas.openxmlformats.org/drawingml/2006/main"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sup>
                </m:sSup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≠</m:t>
                </m:r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Y</m:t>
                </m:r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</m:oMath>
            </a14:m>
            <a:r>
              <a:t> update </a:t>
            </a:r>
            <a14:m>
              <m:oMath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W</m:t>
                </m:r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←</m:t>
                </m:r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W</m:t>
                </m:r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η</m:t>
                </m:r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ϕ</m:t>
                </m:r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X</m:t>
                </m:r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Y</m:t>
                </m:r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-</m:t>
                </m:r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ϕ</m:t>
                </m:r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X</m:t>
                </m:r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sSup>
                  <m:e>
                    <m:r>
                      <a:rPr xmlns:a="http://schemas.openxmlformats.org/drawingml/2006/main"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p>
                    <m:r>
                      <a:rPr xmlns:a="http://schemas.openxmlformats.org/drawingml/2006/main"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sup>
                </m:sSup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</a:p>
          <a:p>
            <a:pPr marL="560069" indent="-560069" defTabSz="1536153">
              <a:lnSpc>
                <a:spcPct val="90000"/>
              </a:lnSpc>
              <a:spcBef>
                <a:spcPts val="2800"/>
              </a:spcBef>
              <a:buFontTx/>
              <a:buAutoNum type="arabicPeriod" startAt="1"/>
              <a:defRPr sz="3024">
                <a:solidFill>
                  <a:srgbClr val="000000"/>
                </a:solidFill>
              </a:defRPr>
            </a:pPr>
            <a:r>
              <a:t>Return </a:t>
            </a:r>
            <a14:m>
              <m:oMath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W</m:t>
                </m:r>
              </m:oMath>
            </a14:m>
          </a:p>
          <a:p>
            <a:pPr marL="560069" indent="-560069" defTabSz="1536153">
              <a:lnSpc>
                <a:spcPct val="90000"/>
              </a:lnSpc>
              <a:spcBef>
                <a:spcPts val="2800"/>
              </a:spcBef>
              <a:buFontTx/>
              <a:buAutoNum type="arabicPeriod" startAt="1"/>
              <a:defRPr sz="3024">
                <a:solidFill>
                  <a:srgbClr val="000000"/>
                </a:solidFill>
              </a:defRPr>
            </a:pPr>
            <a:r>
              <a:t>Predict </a:t>
            </a:r>
            <a14:m>
              <m:oMath>
                <m:sSub>
                  <m:e>
                    <m:r>
                      <m:rPr>
                        <m:nor/>
                      </m:rPr>
                      <a:rPr xmlns:a="http://schemas.openxmlformats.org/drawingml/2006/main"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argmax</m:t>
                    </m:r>
                  </m:e>
                  <m:sub>
                    <m:r>
                      <a:rPr xmlns:a="http://schemas.openxmlformats.org/drawingml/2006/main"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sub>
                </m:sSub>
                <m:sSup>
                  <m:e>
                    <m:r>
                      <a:rPr xmlns:a="http://schemas.openxmlformats.org/drawingml/2006/main"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W</m:t>
                    </m:r>
                  </m:e>
                  <m:sup>
                    <m:r>
                      <a:rPr xmlns:a="http://schemas.openxmlformats.org/drawingml/2006/main"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T</m:t>
                    </m:r>
                  </m:sup>
                </m:sSup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ϕ</m:t>
                </m:r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X</m:t>
                </m:r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Y</m:t>
                </m:r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  <a:endParaRPr sz="4800"/>
          </a:p>
        </p:txBody>
      </p:sp>
      <p:grpSp>
        <p:nvGrpSpPr>
          <p:cNvPr id="596" name="Good practice to shuffle D before inner loop"/>
          <p:cNvGrpSpPr/>
          <p:nvPr/>
        </p:nvGrpSpPr>
        <p:grpSpPr>
          <a:xfrm>
            <a:off x="12448387" y="7188789"/>
            <a:ext cx="6550763" cy="1045567"/>
            <a:chOff x="0" y="0"/>
            <a:chExt cx="6550761" cy="1045565"/>
          </a:xfrm>
        </p:grpSpPr>
        <p:sp>
          <p:nvSpPr>
            <p:cNvPr id="595" name="Good practice to shuffle D before inner loop"/>
            <p:cNvSpPr txBox="1"/>
            <p:nvPr/>
          </p:nvSpPr>
          <p:spPr>
            <a:xfrm>
              <a:off x="215899" y="139700"/>
              <a:ext cx="6118963" cy="4867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/>
            </a:lstStyle>
            <a:p>
              <a:pPr/>
              <a:r>
                <a:t>Good practice to shuffle D before inner loop</a:t>
              </a:r>
            </a:p>
          </p:txBody>
        </p:sp>
        <p:pic>
          <p:nvPicPr>
            <p:cNvPr id="594" name="Good practice to shuffle D before inner loop Good practice to shuffle D before inner loop" descr="Good practice to shuffle D before inner loop Good practice to shuffle D before inner loop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6550762" cy="1045566"/>
            </a:xfrm>
            <a:prstGeom prst="rect">
              <a:avLst/>
            </a:prstGeom>
            <a:effectLst/>
          </p:spPr>
        </p:pic>
      </p:grpSp>
      <p:sp>
        <p:nvSpPr>
          <p:cNvPr id="597" name="Line"/>
          <p:cNvSpPr/>
          <p:nvPr/>
        </p:nvSpPr>
        <p:spPr>
          <a:xfrm flipH="1">
            <a:off x="10896014" y="7711572"/>
            <a:ext cx="1418541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Structured Perceptron Algorith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Structured Perceptron Algorithm</a:t>
            </a:r>
          </a:p>
        </p:txBody>
      </p:sp>
      <p:sp>
        <p:nvSpPr>
          <p:cNvPr id="600" name="Given training set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933366" indent="-933366" defTabSz="1536153">
              <a:lnSpc>
                <a:spcPct val="90000"/>
              </a:lnSpc>
              <a:spcBef>
                <a:spcPts val="2800"/>
              </a:spcBef>
              <a:defRPr sz="3024">
                <a:solidFill>
                  <a:srgbClr val="000000"/>
                </a:solidFill>
              </a:defRPr>
            </a:pPr>
            <a:r>
              <a:t>Given training set </a:t>
            </a:r>
            <a14:m>
              <m:oMath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D</m:t>
                </m:r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{</m:t>
                </m:r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X</m:t>
                </m:r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Y</m:t>
                </m:r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}</m:t>
                </m:r>
              </m:oMath>
            </a14:m>
          </a:p>
          <a:p>
            <a:pPr marL="560069" indent="-560069" defTabSz="1536153">
              <a:lnSpc>
                <a:spcPct val="90000"/>
              </a:lnSpc>
              <a:spcBef>
                <a:spcPts val="2800"/>
              </a:spcBef>
              <a:buFontTx/>
              <a:buAutoNum type="arabicPeriod" startAt="1"/>
              <a:defRPr sz="3024">
                <a:solidFill>
                  <a:srgbClr val="000000"/>
                </a:solidFill>
              </a:defRPr>
            </a:pPr>
            <a:r>
              <a:t>Initialize </a:t>
            </a:r>
            <a14:m>
              <m:oMath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W</m:t>
                </m:r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0</m:t>
                </m:r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∈</m:t>
                </m:r>
                <m:sSup>
                  <m:e>
                    <m:r>
                      <m:rPr>
                        <m:scr m:val="script"/>
                      </m:rPr>
                      <a:rPr xmlns:a="http://schemas.openxmlformats.org/drawingml/2006/main"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R</m:t>
                    </m:r>
                  </m:e>
                  <m:sup>
                    <m:r>
                      <a:rPr xmlns:a="http://schemas.openxmlformats.org/drawingml/2006/main"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</m:sup>
                </m:sSup>
              </m:oMath>
            </a14:m>
          </a:p>
          <a:p>
            <a:pPr marL="560069" indent="-560069" defTabSz="1536153">
              <a:lnSpc>
                <a:spcPct val="90000"/>
              </a:lnSpc>
              <a:spcBef>
                <a:spcPts val="2800"/>
              </a:spcBef>
              <a:buFontTx/>
              <a:buAutoNum type="arabicPeriod" startAt="1"/>
              <a:defRPr sz="3024">
                <a:solidFill>
                  <a:srgbClr val="000000"/>
                </a:solidFill>
              </a:defRPr>
            </a:pPr>
            <a:r>
              <a:t>For each epoch 1..T:</a:t>
            </a:r>
          </a:p>
          <a:p>
            <a:pPr lvl="1" marL="1120139" indent="-560069" defTabSz="1536153">
              <a:lnSpc>
                <a:spcPct val="90000"/>
              </a:lnSpc>
              <a:spcBef>
                <a:spcPts val="2800"/>
              </a:spcBef>
              <a:buFontTx/>
              <a:buAutoNum type="arabicPeriod" startAt="1"/>
              <a:defRPr sz="3024">
                <a:solidFill>
                  <a:srgbClr val="000000"/>
                </a:solidFill>
              </a:defRPr>
            </a:pPr>
            <a:r>
              <a:t>For each training example </a:t>
            </a:r>
            <a14:m>
              <m:oMath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x</m:t>
                </m:r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y</m:t>
                </m:r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∈</m:t>
                </m:r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D</m:t>
                </m:r>
              </m:oMath>
            </a14:m>
          </a:p>
          <a:p>
            <a:pPr lvl="2" marL="1680210" indent="-560069" defTabSz="1536153">
              <a:lnSpc>
                <a:spcPct val="90000"/>
              </a:lnSpc>
              <a:spcBef>
                <a:spcPts val="2800"/>
              </a:spcBef>
              <a:buFontTx/>
              <a:buAutoNum type="arabicPeriod" startAt="1"/>
              <a:defRPr sz="3024">
                <a:solidFill>
                  <a:srgbClr val="000000"/>
                </a:solidFill>
              </a:defRPr>
            </a:pPr>
            <a:r>
              <a:t>Predict </a:t>
            </a:r>
            <a14:m>
              <m:oMath>
                <m:sSup>
                  <m:e>
                    <m:r>
                      <a:rPr xmlns:a="http://schemas.openxmlformats.org/drawingml/2006/main"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p>
                    <m:r>
                      <a:rPr xmlns:a="http://schemas.openxmlformats.org/drawingml/2006/main"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sup>
                </m:sSup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sSubSup>
                  <m:e>
                    <m:r>
                      <m:rPr>
                        <m:nor/>
                      </m:rPr>
                      <a:rPr xmlns:a="http://schemas.openxmlformats.org/drawingml/2006/main"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argmax</m:t>
                    </m:r>
                  </m:e>
                  <m:sub>
                    <m:r>
                      <a:rPr xmlns:a="http://schemas.openxmlformats.org/drawingml/2006/main"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sub>
                  <m:sup>
                    <m:r>
                      <a:rPr xmlns:a="http://schemas.openxmlformats.org/drawingml/2006/main"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sup>
                </m:sSubSup>
                <m:sSup>
                  <m:e>
                    <m:r>
                      <a:rPr xmlns:a="http://schemas.openxmlformats.org/drawingml/2006/main"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W</m:t>
                    </m:r>
                  </m:e>
                  <m:sup>
                    <m:r>
                      <a:rPr xmlns:a="http://schemas.openxmlformats.org/drawingml/2006/main"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T</m:t>
                    </m:r>
                  </m:sup>
                </m:sSup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ϕ</m:t>
                </m:r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X</m:t>
                </m:r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sSup>
                  <m:e>
                    <m:r>
                      <a:rPr xmlns:a="http://schemas.openxmlformats.org/drawingml/2006/main"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p>
                    <m:r>
                      <a:rPr xmlns:a="http://schemas.openxmlformats.org/drawingml/2006/main"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sup>
                </m:sSup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</a:p>
          <a:p>
            <a:pPr lvl="2" marL="1680210" indent="-560069" defTabSz="1536153">
              <a:lnSpc>
                <a:spcPct val="90000"/>
              </a:lnSpc>
              <a:spcBef>
                <a:spcPts val="2800"/>
              </a:spcBef>
              <a:buFontTx/>
              <a:buAutoNum type="arabicPeriod" startAt="1"/>
              <a:defRPr sz="3024">
                <a:solidFill>
                  <a:srgbClr val="000000"/>
                </a:solidFill>
              </a:defRPr>
            </a:pPr>
            <a:r>
              <a:t>If </a:t>
            </a:r>
            <a14:m>
              <m:oMath>
                <m:sSup>
                  <m:e>
                    <m:r>
                      <a:rPr xmlns:a="http://schemas.openxmlformats.org/drawingml/2006/main"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p>
                    <m:r>
                      <a:rPr xmlns:a="http://schemas.openxmlformats.org/drawingml/2006/main"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sup>
                </m:sSup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≠</m:t>
                </m:r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Y</m:t>
                </m:r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</m:oMath>
            </a14:m>
            <a:r>
              <a:t> update </a:t>
            </a:r>
            <a14:m>
              <m:oMath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W</m:t>
                </m:r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←</m:t>
                </m:r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W</m:t>
                </m:r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η</m:t>
                </m:r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ϕ</m:t>
                </m:r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X</m:t>
                </m:r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Y</m:t>
                </m:r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-</m:t>
                </m:r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ϕ</m:t>
                </m:r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X</m:t>
                </m:r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sSup>
                  <m:e>
                    <m:r>
                      <a:rPr xmlns:a="http://schemas.openxmlformats.org/drawingml/2006/main"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p>
                    <m:r>
                      <a:rPr xmlns:a="http://schemas.openxmlformats.org/drawingml/2006/main"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sup>
                </m:sSup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</a:p>
          <a:p>
            <a:pPr marL="560069" indent="-560069" defTabSz="1536153">
              <a:lnSpc>
                <a:spcPct val="90000"/>
              </a:lnSpc>
              <a:spcBef>
                <a:spcPts val="2800"/>
              </a:spcBef>
              <a:buFontTx/>
              <a:buAutoNum type="arabicPeriod" startAt="1"/>
              <a:defRPr sz="3024">
                <a:solidFill>
                  <a:srgbClr val="000000"/>
                </a:solidFill>
              </a:defRPr>
            </a:pPr>
            <a:r>
              <a:t>Return </a:t>
            </a:r>
            <a14:m>
              <m:oMath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W</m:t>
                </m:r>
              </m:oMath>
            </a14:m>
          </a:p>
          <a:p>
            <a:pPr marL="560069" indent="-560069" defTabSz="1536153">
              <a:lnSpc>
                <a:spcPct val="90000"/>
              </a:lnSpc>
              <a:spcBef>
                <a:spcPts val="2800"/>
              </a:spcBef>
              <a:buFontTx/>
              <a:buAutoNum type="arabicPeriod" startAt="1"/>
              <a:defRPr sz="3024">
                <a:solidFill>
                  <a:srgbClr val="000000"/>
                </a:solidFill>
              </a:defRPr>
            </a:pPr>
            <a:r>
              <a:t>Predict </a:t>
            </a:r>
            <a14:m>
              <m:oMath>
                <m:sSub>
                  <m:e>
                    <m:r>
                      <m:rPr>
                        <m:nor/>
                      </m:rPr>
                      <a:rPr xmlns:a="http://schemas.openxmlformats.org/drawingml/2006/main"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argmax</m:t>
                    </m:r>
                  </m:e>
                  <m:sub>
                    <m:r>
                      <a:rPr xmlns:a="http://schemas.openxmlformats.org/drawingml/2006/main"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sub>
                </m:sSub>
                <m:sSup>
                  <m:e>
                    <m:r>
                      <a:rPr xmlns:a="http://schemas.openxmlformats.org/drawingml/2006/main"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W</m:t>
                    </m:r>
                  </m:e>
                  <m:sup>
                    <m:r>
                      <a:rPr xmlns:a="http://schemas.openxmlformats.org/drawingml/2006/main" sz="3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T</m:t>
                    </m:r>
                  </m:sup>
                </m:sSup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ϕ</m:t>
                </m:r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X</m:t>
                </m:r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Y</m:t>
                </m:r>
                <m:r>
                  <a:rPr xmlns:a="http://schemas.openxmlformats.org/drawingml/2006/main" sz="30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  <a:endParaRPr sz="4800"/>
          </a:p>
        </p:txBody>
      </p:sp>
      <p:grpSp>
        <p:nvGrpSpPr>
          <p:cNvPr id="603" name="Inference in training loop"/>
          <p:cNvGrpSpPr/>
          <p:nvPr/>
        </p:nvGrpSpPr>
        <p:grpSpPr>
          <a:xfrm>
            <a:off x="12518356" y="8763808"/>
            <a:ext cx="3930397" cy="1045567"/>
            <a:chOff x="0" y="0"/>
            <a:chExt cx="3930396" cy="1045565"/>
          </a:xfrm>
        </p:grpSpPr>
        <p:sp>
          <p:nvSpPr>
            <p:cNvPr id="602" name="Inference in training loop"/>
            <p:cNvSpPr txBox="1"/>
            <p:nvPr/>
          </p:nvSpPr>
          <p:spPr>
            <a:xfrm>
              <a:off x="215899" y="139700"/>
              <a:ext cx="3498598" cy="4867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/>
            </a:lstStyle>
            <a:p>
              <a:pPr/>
              <a:r>
                <a:t>Inference in training loop</a:t>
              </a:r>
            </a:p>
          </p:txBody>
        </p:sp>
        <p:pic>
          <p:nvPicPr>
            <p:cNvPr id="601" name="Inference in training loop Inference in training loop" descr="Inference in training loop Inference in training loop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3930397" cy="1045566"/>
            </a:xfrm>
            <a:prstGeom prst="rect">
              <a:avLst/>
            </a:prstGeom>
            <a:effectLst/>
          </p:spPr>
        </p:pic>
      </p:grpSp>
      <p:sp>
        <p:nvSpPr>
          <p:cNvPr id="604" name="Line"/>
          <p:cNvSpPr/>
          <p:nvPr/>
        </p:nvSpPr>
        <p:spPr>
          <a:xfrm flipH="1">
            <a:off x="10965982" y="9286591"/>
            <a:ext cx="1418542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Structured Perceptron Algorith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Structured Perceptron Algorithm</a:t>
            </a:r>
          </a:p>
        </p:txBody>
      </p:sp>
      <p:sp>
        <p:nvSpPr>
          <p:cNvPr id="607" name="Mistake bound for separable data, like perceptron*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t>Mistake bound for separable data, like perceptron*</a:t>
            </a:r>
          </a:p>
          <a:p>
            <a:pPr lvl="1" marL="2557410" indent="-1322801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t>Mistake bound = total number of training errors made before arriving at correct hypothesis</a:t>
            </a:r>
          </a:p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t>Global update</a:t>
            </a:r>
          </a:p>
          <a:p>
            <a:pPr lvl="1" marL="2557410" indent="-1322801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t>One weight vector for entire sequence, not each position</a:t>
            </a:r>
          </a:p>
        </p:txBody>
      </p:sp>
      <p:sp>
        <p:nvSpPr>
          <p:cNvPr id="608" name="*Not familiar with perceptron?  Think logistic regression except it won’t return a class probability, only a prediction."/>
          <p:cNvSpPr txBox="1"/>
          <p:nvPr/>
        </p:nvSpPr>
        <p:spPr>
          <a:xfrm>
            <a:off x="3500018" y="12808796"/>
            <a:ext cx="17383964" cy="5156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Poppins Regular"/>
                <a:ea typeface="Poppins Regular"/>
                <a:cs typeface="Poppins Regular"/>
                <a:sym typeface="Poppins Regular"/>
              </a:defRPr>
            </a:lvl1pPr>
          </a:lstStyle>
          <a:p>
            <a:pPr/>
            <a:r>
              <a:t>*Not familiar with perceptron?  Think logistic regression except it won’t return a class probability, only a prediction.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Structured Perceptron Algorith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Structured Perceptron Algorithm</a:t>
            </a:r>
          </a:p>
        </p:txBody>
      </p:sp>
      <p:sp>
        <p:nvSpPr>
          <p:cNvPr id="611" name="In practice, use averaging for better generalization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t>In practice, use averaging for better generalization:</a:t>
            </a:r>
          </a:p>
          <a:p>
            <a:pPr lvl="1" marL="2557410" indent="-1322801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t>Initialize </a:t>
            </a:r>
            <a14:m>
              <m:oMath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A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0</m:t>
                </m:r>
              </m:oMath>
            </a14:m>
          </a:p>
          <a:p>
            <a:pPr lvl="1" marL="2557410" indent="-1322801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t>After each step, whether there is an update or not, </a:t>
            </a:r>
            <a14:m>
              <m:oMath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A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←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W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A</m:t>
                </m:r>
              </m:oMath>
            </a14:m>
          </a:p>
          <a:p>
            <a:pPr lvl="2" marL="3527462" indent="-1058235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t>Still check for mistake using </a:t>
            </a:r>
            <a14:m>
              <m:oMath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W</m:t>
                </m:r>
              </m:oMath>
            </a14:m>
          </a:p>
          <a:p>
            <a:pPr lvl="1" marL="2557410" indent="-1322801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t>Return </a:t>
            </a:r>
            <a14:m>
              <m:oMath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A</m:t>
                </m:r>
              </m:oMath>
            </a14:m>
            <a:r>
              <a:t> at end instead of </a:t>
            </a:r>
            <a14:m>
              <m:oMath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W</m:t>
                </m:r>
              </m:oMath>
            </a14:m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Structured Perceptron Algorith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Structured Perceptron Algorithm</a:t>
            </a:r>
          </a:p>
        </p:txBody>
      </p:sp>
      <p:sp>
        <p:nvSpPr>
          <p:cNvPr id="614" name="Given training set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948181" indent="-948181" defTabSz="1560536">
              <a:lnSpc>
                <a:spcPct val="90000"/>
              </a:lnSpc>
              <a:spcBef>
                <a:spcPts val="2800"/>
              </a:spcBef>
              <a:defRPr sz="3072">
                <a:solidFill>
                  <a:srgbClr val="000000"/>
                </a:solidFill>
              </a:defRPr>
            </a:pPr>
            <a:r>
              <a:t>Given training set </a:t>
            </a:r>
            <a14:m>
              <m:oMath>
                <m:r>
                  <a:rPr xmlns:a="http://schemas.openxmlformats.org/drawingml/2006/main" sz="3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D</m:t>
                </m:r>
                <m:r>
                  <a:rPr xmlns:a="http://schemas.openxmlformats.org/drawingml/2006/main" sz="3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3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{</m:t>
                </m:r>
                <m:r>
                  <a:rPr xmlns:a="http://schemas.openxmlformats.org/drawingml/2006/main" sz="3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X</m:t>
                </m:r>
                <m:r>
                  <a:rPr xmlns:a="http://schemas.openxmlformats.org/drawingml/2006/main" sz="3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3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Y</m:t>
                </m:r>
                <m:r>
                  <a:rPr xmlns:a="http://schemas.openxmlformats.org/drawingml/2006/main" sz="3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}</m:t>
                </m:r>
              </m:oMath>
            </a14:m>
          </a:p>
          <a:p>
            <a:pPr marL="568959" indent="-568959" defTabSz="1560536">
              <a:lnSpc>
                <a:spcPct val="90000"/>
              </a:lnSpc>
              <a:spcBef>
                <a:spcPts val="2800"/>
              </a:spcBef>
              <a:buFontTx/>
              <a:buAutoNum type="arabicPeriod" startAt="1"/>
              <a:defRPr sz="3072">
                <a:solidFill>
                  <a:srgbClr val="000000"/>
                </a:solidFill>
              </a:defRPr>
            </a:pPr>
            <a:r>
              <a:t>Initialize </a:t>
            </a:r>
            <a14:m>
              <m:oMath>
                <m:r>
                  <a:rPr xmlns:a="http://schemas.openxmlformats.org/drawingml/2006/main" sz="3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W</m:t>
                </m:r>
                <m:r>
                  <a:rPr xmlns:a="http://schemas.openxmlformats.org/drawingml/2006/main" sz="3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3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0</m:t>
                </m:r>
                <m:r>
                  <a:rPr xmlns:a="http://schemas.openxmlformats.org/drawingml/2006/main" sz="3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∈</m:t>
                </m:r>
                <m:sSup>
                  <m:e>
                    <m:r>
                      <m:rPr>
                        <m:scr m:val="script"/>
                      </m:rPr>
                      <a:rPr xmlns:a="http://schemas.openxmlformats.org/drawingml/2006/main" sz="30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R</m:t>
                    </m:r>
                  </m:e>
                  <m:sup>
                    <m:r>
                      <a:rPr xmlns:a="http://schemas.openxmlformats.org/drawingml/2006/main" sz="30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n</m:t>
                    </m:r>
                  </m:sup>
                </m:sSup>
              </m:oMath>
            </a14:m>
            <a:r>
              <a:t>, </a:t>
            </a:r>
            <a14:m>
              <m:oMath>
                <m:r>
                  <a:rPr xmlns:a="http://schemas.openxmlformats.org/drawingml/2006/main" sz="3050" i="1">
                    <a:solidFill>
                      <a:srgbClr val="004C7F"/>
                    </a:solidFill>
                    <a:latin typeface="Cambria Math" panose="02040503050406030204" pitchFamily="18" charset="0"/>
                  </a:rPr>
                  <m:t>A</m:t>
                </m:r>
                <m:r>
                  <a:rPr xmlns:a="http://schemas.openxmlformats.org/drawingml/2006/main" sz="3050" i="1">
                    <a:solidFill>
                      <a:srgbClr val="004C7F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3050" i="1">
                    <a:solidFill>
                      <a:srgbClr val="004C7F"/>
                    </a:solidFill>
                    <a:latin typeface="Cambria Math" panose="02040503050406030204" pitchFamily="18" charset="0"/>
                  </a:rPr>
                  <m:t>0</m:t>
                </m:r>
                <m:r>
                  <a:rPr xmlns:a="http://schemas.openxmlformats.org/drawingml/2006/main" sz="3050" i="1">
                    <a:solidFill>
                      <a:srgbClr val="004C7F"/>
                    </a:solidFill>
                    <a:latin typeface="Cambria Math" panose="02040503050406030204" pitchFamily="18" charset="0"/>
                  </a:rPr>
                  <m:t>∈</m:t>
                </m:r>
                <m:sSup>
                  <m:e>
                    <m:r>
                      <m:rPr>
                        <m:scr m:val="script"/>
                      </m:rPr>
                      <a:rPr xmlns:a="http://schemas.openxmlformats.org/drawingml/2006/main" sz="3050" i="1">
                        <a:solidFill>
                          <a:srgbClr val="004C7F"/>
                        </a:solidFill>
                        <a:latin typeface="Cambria Math" panose="02040503050406030204" pitchFamily="18" charset="0"/>
                      </a:rPr>
                      <m:t>R</m:t>
                    </m:r>
                  </m:e>
                  <m:sup>
                    <m:r>
                      <a:rPr xmlns:a="http://schemas.openxmlformats.org/drawingml/2006/main" sz="3050" i="1">
                        <a:solidFill>
                          <a:srgbClr val="004C7F"/>
                        </a:solidFill>
                        <a:latin typeface="Cambria Math" panose="02040503050406030204" pitchFamily="18" charset="0"/>
                      </a:rPr>
                      <m:t>n</m:t>
                    </m:r>
                  </m:sup>
                </m:sSup>
              </m:oMath>
            </a14:m>
          </a:p>
          <a:p>
            <a:pPr marL="568959" indent="-568959" defTabSz="1560536">
              <a:lnSpc>
                <a:spcPct val="90000"/>
              </a:lnSpc>
              <a:spcBef>
                <a:spcPts val="2800"/>
              </a:spcBef>
              <a:buFontTx/>
              <a:buAutoNum type="arabicPeriod" startAt="1"/>
              <a:defRPr sz="3072">
                <a:solidFill>
                  <a:srgbClr val="000000"/>
                </a:solidFill>
              </a:defRPr>
            </a:pPr>
            <a:r>
              <a:t>For each epoch 1..T:</a:t>
            </a:r>
          </a:p>
          <a:p>
            <a:pPr lvl="1" marL="1137919" indent="-568959" defTabSz="1560536">
              <a:lnSpc>
                <a:spcPct val="90000"/>
              </a:lnSpc>
              <a:spcBef>
                <a:spcPts val="2800"/>
              </a:spcBef>
              <a:buFontTx/>
              <a:buAutoNum type="arabicPeriod" startAt="1"/>
              <a:defRPr sz="3072">
                <a:solidFill>
                  <a:srgbClr val="000000"/>
                </a:solidFill>
              </a:defRPr>
            </a:pPr>
            <a:r>
              <a:t>For each training example </a:t>
            </a:r>
            <a14:m>
              <m:oMath>
                <m:r>
                  <a:rPr xmlns:a="http://schemas.openxmlformats.org/drawingml/2006/main" sz="3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x</m:t>
                </m:r>
                <m:r>
                  <a:rPr xmlns:a="http://schemas.openxmlformats.org/drawingml/2006/main" sz="3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3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y</m:t>
                </m:r>
                <m:r>
                  <a:rPr xmlns:a="http://schemas.openxmlformats.org/drawingml/2006/main" sz="3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∈</m:t>
                </m:r>
                <m:r>
                  <a:rPr xmlns:a="http://schemas.openxmlformats.org/drawingml/2006/main" sz="3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D</m:t>
                </m:r>
              </m:oMath>
            </a14:m>
          </a:p>
          <a:p>
            <a:pPr lvl="2" marL="1706879" indent="-568959" defTabSz="1560536">
              <a:lnSpc>
                <a:spcPct val="90000"/>
              </a:lnSpc>
              <a:spcBef>
                <a:spcPts val="2800"/>
              </a:spcBef>
              <a:buFontTx/>
              <a:buAutoNum type="arabicPeriod" startAt="1"/>
              <a:defRPr sz="3072">
                <a:solidFill>
                  <a:srgbClr val="000000"/>
                </a:solidFill>
              </a:defRPr>
            </a:pPr>
            <a:r>
              <a:t>Predict </a:t>
            </a:r>
            <a14:m>
              <m:oMath>
                <m:sSup>
                  <m:e>
                    <m:r>
                      <a:rPr xmlns:a="http://schemas.openxmlformats.org/drawingml/2006/main" sz="30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p>
                    <m:r>
                      <a:rPr xmlns:a="http://schemas.openxmlformats.org/drawingml/2006/main" sz="30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sup>
                </m:sSup>
                <m:r>
                  <a:rPr xmlns:a="http://schemas.openxmlformats.org/drawingml/2006/main" sz="3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sSubSup>
                  <m:e>
                    <m:r>
                      <m:rPr>
                        <m:nor/>
                      </m:rPr>
                      <a:rPr xmlns:a="http://schemas.openxmlformats.org/drawingml/2006/main" sz="30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argmax</m:t>
                    </m:r>
                  </m:e>
                  <m:sub>
                    <m:r>
                      <a:rPr xmlns:a="http://schemas.openxmlformats.org/drawingml/2006/main" sz="30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sub>
                  <m:sup>
                    <m:r>
                      <a:rPr xmlns:a="http://schemas.openxmlformats.org/drawingml/2006/main" sz="30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sup>
                </m:sSubSup>
                <m:sSup>
                  <m:e>
                    <m:r>
                      <a:rPr xmlns:a="http://schemas.openxmlformats.org/drawingml/2006/main" sz="30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W</m:t>
                    </m:r>
                  </m:e>
                  <m:sup>
                    <m:r>
                      <a:rPr xmlns:a="http://schemas.openxmlformats.org/drawingml/2006/main" sz="30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T</m:t>
                    </m:r>
                  </m:sup>
                </m:sSup>
                <m:r>
                  <a:rPr xmlns:a="http://schemas.openxmlformats.org/drawingml/2006/main" sz="3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ϕ</m:t>
                </m:r>
                <m:r>
                  <a:rPr xmlns:a="http://schemas.openxmlformats.org/drawingml/2006/main" sz="3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X</m:t>
                </m:r>
                <m:r>
                  <a:rPr xmlns:a="http://schemas.openxmlformats.org/drawingml/2006/main" sz="3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sSup>
                  <m:e>
                    <m:r>
                      <a:rPr xmlns:a="http://schemas.openxmlformats.org/drawingml/2006/main" sz="30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p>
                    <m:r>
                      <a:rPr xmlns:a="http://schemas.openxmlformats.org/drawingml/2006/main" sz="30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sup>
                </m:sSup>
                <m:r>
                  <a:rPr xmlns:a="http://schemas.openxmlformats.org/drawingml/2006/main" sz="3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</a:p>
          <a:p>
            <a:pPr lvl="2" marL="1706879" indent="-568959" defTabSz="1560536">
              <a:lnSpc>
                <a:spcPct val="90000"/>
              </a:lnSpc>
              <a:spcBef>
                <a:spcPts val="2800"/>
              </a:spcBef>
              <a:buFontTx/>
              <a:buAutoNum type="arabicPeriod" startAt="1"/>
              <a:defRPr sz="3072">
                <a:solidFill>
                  <a:srgbClr val="000000"/>
                </a:solidFill>
              </a:defRPr>
            </a:pPr>
            <a:r>
              <a:t>If </a:t>
            </a:r>
            <a14:m>
              <m:oMath>
                <m:sSup>
                  <m:e>
                    <m:r>
                      <a:rPr xmlns:a="http://schemas.openxmlformats.org/drawingml/2006/main" sz="30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p>
                    <m:r>
                      <a:rPr xmlns:a="http://schemas.openxmlformats.org/drawingml/2006/main" sz="30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sup>
                </m:sSup>
                <m:r>
                  <a:rPr xmlns:a="http://schemas.openxmlformats.org/drawingml/2006/main" sz="3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≠</m:t>
                </m:r>
                <m:r>
                  <a:rPr xmlns:a="http://schemas.openxmlformats.org/drawingml/2006/main" sz="3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Y</m:t>
                </m:r>
                <m:r>
                  <a:rPr xmlns:a="http://schemas.openxmlformats.org/drawingml/2006/main" sz="3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</m:oMath>
            </a14:m>
            <a:r>
              <a:t> update </a:t>
            </a:r>
            <a14:m>
              <m:oMath>
                <m:r>
                  <a:rPr xmlns:a="http://schemas.openxmlformats.org/drawingml/2006/main" sz="3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W</m:t>
                </m:r>
                <m:r>
                  <a:rPr xmlns:a="http://schemas.openxmlformats.org/drawingml/2006/main" sz="3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←</m:t>
                </m:r>
                <m:r>
                  <a:rPr xmlns:a="http://schemas.openxmlformats.org/drawingml/2006/main" sz="3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W</m:t>
                </m:r>
                <m:r>
                  <a:rPr xmlns:a="http://schemas.openxmlformats.org/drawingml/2006/main" sz="3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3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η</m:t>
                </m:r>
                <m:r>
                  <a:rPr xmlns:a="http://schemas.openxmlformats.org/drawingml/2006/main" sz="3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ϕ</m:t>
                </m:r>
                <m:r>
                  <a:rPr xmlns:a="http://schemas.openxmlformats.org/drawingml/2006/main" sz="3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X</m:t>
                </m:r>
                <m:r>
                  <a:rPr xmlns:a="http://schemas.openxmlformats.org/drawingml/2006/main" sz="3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3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Y</m:t>
                </m:r>
                <m:r>
                  <a:rPr xmlns:a="http://schemas.openxmlformats.org/drawingml/2006/main" sz="3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-</m:t>
                </m:r>
                <m:r>
                  <a:rPr xmlns:a="http://schemas.openxmlformats.org/drawingml/2006/main" sz="3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ϕ</m:t>
                </m:r>
                <m:r>
                  <a:rPr xmlns:a="http://schemas.openxmlformats.org/drawingml/2006/main" sz="3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X</m:t>
                </m:r>
                <m:r>
                  <a:rPr xmlns:a="http://schemas.openxmlformats.org/drawingml/2006/main" sz="3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sSup>
                  <m:e>
                    <m:r>
                      <a:rPr xmlns:a="http://schemas.openxmlformats.org/drawingml/2006/main" sz="30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p>
                    <m:r>
                      <a:rPr xmlns:a="http://schemas.openxmlformats.org/drawingml/2006/main" sz="30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sup>
                </m:sSup>
                <m:r>
                  <a:rPr xmlns:a="http://schemas.openxmlformats.org/drawingml/2006/main" sz="3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0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</a:p>
          <a:p>
            <a:pPr lvl="2" marL="1706879" indent="-568959" defTabSz="1560536">
              <a:lnSpc>
                <a:spcPct val="90000"/>
              </a:lnSpc>
              <a:spcBef>
                <a:spcPts val="2800"/>
              </a:spcBef>
              <a:buFontTx/>
              <a:buAutoNum type="arabicPeriod" startAt="1"/>
              <a:defRPr sz="3072">
                <a:solidFill>
                  <a:schemeClr val="accent1">
                    <a:hueOff val="114395"/>
                    <a:lumOff val="-24975"/>
                  </a:schemeClr>
                </a:solidFill>
              </a:defRPr>
            </a:pPr>
            <a:r>
              <a:t>Set </a:t>
            </a:r>
            <a14:m>
              <m:oMath>
                <m:r>
                  <a:rPr xmlns:a="http://schemas.openxmlformats.org/drawingml/2006/main" sz="3050" i="1">
                    <a:solidFill>
                      <a:srgbClr val="004C7F"/>
                    </a:solidFill>
                    <a:latin typeface="Cambria Math" panose="02040503050406030204" pitchFamily="18" charset="0"/>
                  </a:rPr>
                  <m:t>A</m:t>
                </m:r>
                <m:r>
                  <a:rPr xmlns:a="http://schemas.openxmlformats.org/drawingml/2006/main" sz="3050" i="1">
                    <a:solidFill>
                      <a:srgbClr val="004C7F"/>
                    </a:solidFill>
                    <a:latin typeface="Cambria Math" panose="02040503050406030204" pitchFamily="18" charset="0"/>
                  </a:rPr>
                  <m:t>←</m:t>
                </m:r>
                <m:r>
                  <a:rPr xmlns:a="http://schemas.openxmlformats.org/drawingml/2006/main" sz="3050" i="1">
                    <a:solidFill>
                      <a:srgbClr val="004C7F"/>
                    </a:solidFill>
                    <a:latin typeface="Cambria Math" panose="02040503050406030204" pitchFamily="18" charset="0"/>
                  </a:rPr>
                  <m:t>W</m:t>
                </m:r>
                <m:r>
                  <a:rPr xmlns:a="http://schemas.openxmlformats.org/drawingml/2006/main" sz="3050" i="1">
                    <a:solidFill>
                      <a:srgbClr val="004C7F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3050" i="1">
                    <a:solidFill>
                      <a:srgbClr val="004C7F"/>
                    </a:solidFill>
                    <a:latin typeface="Cambria Math" panose="02040503050406030204" pitchFamily="18" charset="0"/>
                  </a:rPr>
                  <m:t>A</m:t>
                </m:r>
              </m:oMath>
            </a14:m>
          </a:p>
          <a:p>
            <a:pPr marL="568959" indent="-568959" defTabSz="1560536">
              <a:lnSpc>
                <a:spcPct val="90000"/>
              </a:lnSpc>
              <a:spcBef>
                <a:spcPts val="2800"/>
              </a:spcBef>
              <a:buFontTx/>
              <a:buAutoNum type="arabicPeriod" startAt="1"/>
              <a:defRPr sz="3072">
                <a:solidFill>
                  <a:schemeClr val="accent1">
                    <a:hueOff val="114395"/>
                    <a:lumOff val="-24975"/>
                  </a:schemeClr>
                </a:solidFill>
              </a:defRPr>
            </a:pPr>
            <a:r>
              <a:t>Return </a:t>
            </a:r>
            <a14:m>
              <m:oMath>
                <m:r>
                  <a:rPr xmlns:a="http://schemas.openxmlformats.org/drawingml/2006/main" sz="3050" i="1">
                    <a:solidFill>
                      <a:srgbClr val="004C7F"/>
                    </a:solidFill>
                    <a:latin typeface="Cambria Math" panose="02040503050406030204" pitchFamily="18" charset="0"/>
                  </a:rPr>
                  <m:t>A</m:t>
                </m:r>
              </m:oMath>
            </a14:m>
            <a:endParaRPr sz="4800">
              <a:solidFill>
                <a:srgbClr val="004D8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Structured Perceptron vs. CRF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Structured Perceptron vs. CRF</a:t>
            </a:r>
          </a:p>
        </p:txBody>
      </p:sp>
      <p:sp>
        <p:nvSpPr>
          <p:cNvPr id="617" name="SGD update for CRF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288934" indent="-1288934" defTabSz="2121354">
              <a:lnSpc>
                <a:spcPct val="90000"/>
              </a:lnSpc>
              <a:spcBef>
                <a:spcPts val="3900"/>
              </a:spcBef>
              <a:defRPr sz="4176">
                <a:solidFill>
                  <a:srgbClr val="000000"/>
                </a:solidFill>
              </a:defRPr>
            </a:pPr>
            <a:r>
              <a:t>SGD update for CRF</a:t>
            </a:r>
          </a:p>
          <a:p>
            <a:pPr lvl="1" marL="2224946" indent="-1150837" defTabSz="2121354">
              <a:lnSpc>
                <a:spcPct val="90000"/>
              </a:lnSpc>
              <a:spcBef>
                <a:spcPts val="3900"/>
              </a:spcBef>
              <a:defRPr sz="4176">
                <a:solidFill>
                  <a:srgbClr val="000000"/>
                </a:solidFill>
              </a:defRPr>
            </a:pPr>
            <a:r>
              <a:t>For training example </a:t>
            </a:r>
            <a14:m>
              <m:oMath>
                <m:r>
                  <a:rPr xmlns:a="http://schemas.openxmlformats.org/drawingml/2006/main" sz="4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r>
                      <a:rPr xmlns:a="http://schemas.openxmlformats.org/drawingml/2006/main" sz="41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e>
                  <m:sub>
                    <m:r>
                      <a:rPr xmlns:a="http://schemas.openxmlformats.org/drawingml/2006/main" sz="41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</m:sub>
                </m:sSub>
                <m:r>
                  <a:rPr xmlns:a="http://schemas.openxmlformats.org/drawingml/2006/main" sz="4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sSub>
                  <m:e>
                    <m:r>
                      <a:rPr xmlns:a="http://schemas.openxmlformats.org/drawingml/2006/main" sz="41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41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</m:sub>
                </m:sSub>
                <m:r>
                  <a:rPr xmlns:a="http://schemas.openxmlformats.org/drawingml/2006/main" sz="4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  <a:r>
              <a:t>:</a:t>
            </a:r>
          </a:p>
          <a:p>
            <a:pPr lvl="2" marL="3068892" indent="-920664" defTabSz="2121354">
              <a:lnSpc>
                <a:spcPct val="90000"/>
              </a:lnSpc>
              <a:spcBef>
                <a:spcPts val="3900"/>
              </a:spcBef>
              <a:defRPr sz="4176">
                <a:solidFill>
                  <a:srgbClr val="000000"/>
                </a:solidFill>
              </a:defRPr>
            </a:pPr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4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W</m:t>
                  </m:r>
                  <m:r>
                    <a:rPr xmlns:a="http://schemas.openxmlformats.org/drawingml/2006/main" sz="4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←</m:t>
                  </m:r>
                  <m:r>
                    <a:rPr xmlns:a="http://schemas.openxmlformats.org/drawingml/2006/main" sz="4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W</m:t>
                  </m:r>
                  <m:r>
                    <a:rPr xmlns:a="http://schemas.openxmlformats.org/drawingml/2006/main" sz="4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sSub>
                    <m:e>
                      <m:r>
                        <a:rPr xmlns:a="http://schemas.openxmlformats.org/drawingml/2006/main" sz="4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η</m:t>
                      </m:r>
                    </m:e>
                    <m:sub>
                      <m:r>
                        <a:rPr xmlns:a="http://schemas.openxmlformats.org/drawingml/2006/main" sz="4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sub>
                  </m:sSub>
                  <m:r>
                    <a:rPr xmlns:a="http://schemas.openxmlformats.org/drawingml/2006/main" sz="4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4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ϕ</m:t>
                  </m:r>
                  <m:r>
                    <a:rPr xmlns:a="http://schemas.openxmlformats.org/drawingml/2006/main" sz="4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sSub>
                    <m:e>
                      <m:r>
                        <a:rPr xmlns:a="http://schemas.openxmlformats.org/drawingml/2006/main" sz="4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4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r>
                    <a:rPr xmlns:a="http://schemas.openxmlformats.org/drawingml/2006/main" sz="4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sSub>
                    <m:e>
                      <m:r>
                        <a:rPr xmlns:a="http://schemas.openxmlformats.org/drawingml/2006/main" sz="4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e>
                    <m:sub>
                      <m:r>
                        <a:rPr xmlns:a="http://schemas.openxmlformats.org/drawingml/2006/main" sz="4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r>
                    <a:rPr xmlns:a="http://schemas.openxmlformats.org/drawingml/2006/main" sz="4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4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sSub>
                    <m:e>
                      <m:r>
                        <m:rPr>
                          <m:sty m:val="b"/>
                        </m:rPr>
                        <a:rPr xmlns:a="http://schemas.openxmlformats.org/drawingml/2006/main" sz="4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E</m:t>
                      </m:r>
                    </m:e>
                    <m:sub>
                      <m:r>
                        <a:rPr xmlns:a="http://schemas.openxmlformats.org/drawingml/2006/main" sz="4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sub>
                  </m:sSub>
                  <m:r>
                    <a:rPr xmlns:a="http://schemas.openxmlformats.org/drawingml/2006/main" sz="4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[</m:t>
                  </m:r>
                  <m:r>
                    <a:rPr xmlns:a="http://schemas.openxmlformats.org/drawingml/2006/main" sz="4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ϕ</m:t>
                  </m:r>
                  <m:r>
                    <a:rPr xmlns:a="http://schemas.openxmlformats.org/drawingml/2006/main" sz="4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sSub>
                    <m:e>
                      <m:r>
                        <a:rPr xmlns:a="http://schemas.openxmlformats.org/drawingml/2006/main" sz="4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4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r>
                    <a:rPr xmlns:a="http://schemas.openxmlformats.org/drawingml/2006/main" sz="4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4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Y</m:t>
                  </m:r>
                  <m:r>
                    <a:rPr xmlns:a="http://schemas.openxmlformats.org/drawingml/2006/main" sz="4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4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]</m:t>
                  </m:r>
                  <m:r>
                    <a:rPr xmlns:a="http://schemas.openxmlformats.org/drawingml/2006/main" sz="4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</a:p>
          <a:p>
            <a:pPr marL="1288934" indent="-1288934" defTabSz="2121354">
              <a:lnSpc>
                <a:spcPct val="90000"/>
              </a:lnSpc>
              <a:spcBef>
                <a:spcPts val="3900"/>
              </a:spcBef>
              <a:defRPr sz="4176">
                <a:solidFill>
                  <a:srgbClr val="000000"/>
                </a:solidFill>
              </a:defRPr>
            </a:pPr>
            <a:r>
              <a:t>SGD update for Structured Perceptron</a:t>
            </a:r>
          </a:p>
          <a:p>
            <a:pPr lvl="1" marL="2224946" indent="-1150837" defTabSz="2121354">
              <a:lnSpc>
                <a:spcPct val="90000"/>
              </a:lnSpc>
              <a:spcBef>
                <a:spcPts val="3900"/>
              </a:spcBef>
              <a:defRPr sz="4176">
                <a:solidFill>
                  <a:srgbClr val="000000"/>
                </a:solidFill>
              </a:defRPr>
            </a:pPr>
            <a:r>
              <a:t>For training example </a:t>
            </a:r>
            <a14:m>
              <m:oMath>
                <m:r>
                  <a:rPr xmlns:a="http://schemas.openxmlformats.org/drawingml/2006/main" sz="4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r>
                      <a:rPr xmlns:a="http://schemas.openxmlformats.org/drawingml/2006/main" sz="41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e>
                  <m:sub>
                    <m:r>
                      <a:rPr xmlns:a="http://schemas.openxmlformats.org/drawingml/2006/main" sz="41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</m:sub>
                </m:sSub>
                <m:r>
                  <a:rPr xmlns:a="http://schemas.openxmlformats.org/drawingml/2006/main" sz="4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sSub>
                  <m:e>
                    <m:r>
                      <a:rPr xmlns:a="http://schemas.openxmlformats.org/drawingml/2006/main" sz="41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41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</m:sub>
                </m:sSub>
                <m:r>
                  <a:rPr xmlns:a="http://schemas.openxmlformats.org/drawingml/2006/main" sz="4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  <a:r>
              <a:t>:</a:t>
            </a:r>
          </a:p>
          <a:p>
            <a:pPr lvl="2" marL="3068892" indent="-920664" defTabSz="2121354">
              <a:lnSpc>
                <a:spcPct val="90000"/>
              </a:lnSpc>
              <a:spcBef>
                <a:spcPts val="3900"/>
              </a:spcBef>
              <a:defRPr sz="4176">
                <a:solidFill>
                  <a:srgbClr val="000000"/>
                </a:solidFill>
              </a:defRPr>
            </a:pPr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4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W</m:t>
                  </m:r>
                  <m:r>
                    <a:rPr xmlns:a="http://schemas.openxmlformats.org/drawingml/2006/main" sz="4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←</m:t>
                  </m:r>
                  <m:r>
                    <a:rPr xmlns:a="http://schemas.openxmlformats.org/drawingml/2006/main" sz="4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W</m:t>
                  </m:r>
                  <m:r>
                    <a:rPr xmlns:a="http://schemas.openxmlformats.org/drawingml/2006/main" sz="4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sSub>
                    <m:e>
                      <m:r>
                        <a:rPr xmlns:a="http://schemas.openxmlformats.org/drawingml/2006/main" sz="4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η</m:t>
                      </m:r>
                    </m:e>
                    <m:sub>
                      <m:r>
                        <a:rPr xmlns:a="http://schemas.openxmlformats.org/drawingml/2006/main" sz="4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sub>
                  </m:sSub>
                  <m:r>
                    <a:rPr xmlns:a="http://schemas.openxmlformats.org/drawingml/2006/main" sz="4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4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ϕ</m:t>
                  </m:r>
                  <m:r>
                    <a:rPr xmlns:a="http://schemas.openxmlformats.org/drawingml/2006/main" sz="4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sSub>
                    <m:e>
                      <m:r>
                        <a:rPr xmlns:a="http://schemas.openxmlformats.org/drawingml/2006/main" sz="4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4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r>
                    <a:rPr xmlns:a="http://schemas.openxmlformats.org/drawingml/2006/main" sz="4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sSub>
                    <m:e>
                      <m:r>
                        <a:rPr xmlns:a="http://schemas.openxmlformats.org/drawingml/2006/main" sz="4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e>
                    <m:sub>
                      <m:r>
                        <a:rPr xmlns:a="http://schemas.openxmlformats.org/drawingml/2006/main" sz="4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r>
                    <a:rPr xmlns:a="http://schemas.openxmlformats.org/drawingml/2006/main" sz="4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4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r>
                    <a:rPr xmlns:a="http://schemas.openxmlformats.org/drawingml/2006/main" sz="4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ϕ</m:t>
                  </m:r>
                  <m:r>
                    <a:rPr xmlns:a="http://schemas.openxmlformats.org/drawingml/2006/main" sz="4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sSub>
                    <m:e>
                      <m:r>
                        <a:rPr xmlns:a="http://schemas.openxmlformats.org/drawingml/2006/main" sz="4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4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r>
                    <a:rPr xmlns:a="http://schemas.openxmlformats.org/drawingml/2006/main" sz="4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limUpp>
                    <m:e>
                      <m:r>
                        <a:rPr xmlns:a="http://schemas.openxmlformats.org/drawingml/2006/main" sz="4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e>
                    <m:lim>
                      <m:r>
                        <a:rPr xmlns:a="http://schemas.openxmlformats.org/drawingml/2006/main" sz="41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̂</m:t>
                      </m:r>
                    </m:lim>
                  </m:limUpp>
                  <m:r>
                    <a:rPr xmlns:a="http://schemas.openxmlformats.org/drawingml/2006/main" sz="41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  <a:endParaRPr sz="4800"/>
          </a:p>
        </p:txBody>
      </p:sp>
      <p:grpSp>
        <p:nvGrpSpPr>
          <p:cNvPr id="625" name="Group"/>
          <p:cNvGrpSpPr/>
          <p:nvPr/>
        </p:nvGrpSpPr>
        <p:grpSpPr>
          <a:xfrm>
            <a:off x="9934788" y="7670654"/>
            <a:ext cx="6826279" cy="5004202"/>
            <a:chOff x="0" y="0"/>
            <a:chExt cx="6826277" cy="5004200"/>
          </a:xfrm>
        </p:grpSpPr>
        <p:sp>
          <p:nvSpPr>
            <p:cNvPr id="618" name="Rectangle"/>
            <p:cNvSpPr/>
            <p:nvPr/>
          </p:nvSpPr>
          <p:spPr>
            <a:xfrm>
              <a:off x="0" y="0"/>
              <a:ext cx="2967685" cy="1270000"/>
            </a:xfrm>
            <a:prstGeom prst="rect">
              <a:avLst/>
            </a:prstGeom>
            <a:solidFill>
              <a:schemeClr val="accent1">
                <a:hueOff val="114395"/>
                <a:lumOff val="-24975"/>
                <a:alpha val="5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sp>
          <p:nvSpPr>
            <p:cNvPr id="619" name="Rectangle"/>
            <p:cNvSpPr/>
            <p:nvPr/>
          </p:nvSpPr>
          <p:spPr>
            <a:xfrm>
              <a:off x="0" y="3734200"/>
              <a:ext cx="2210949" cy="1270001"/>
            </a:xfrm>
            <a:prstGeom prst="rect">
              <a:avLst/>
            </a:prstGeom>
            <a:solidFill>
              <a:schemeClr val="accent1">
                <a:hueOff val="114395"/>
                <a:lumOff val="-24975"/>
                <a:alpha val="5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</a:p>
          </p:txBody>
        </p:sp>
        <p:grpSp>
          <p:nvGrpSpPr>
            <p:cNvPr id="622" name="Expectation vs. max"/>
            <p:cNvGrpSpPr/>
            <p:nvPr/>
          </p:nvGrpSpPr>
          <p:grpSpPr>
            <a:xfrm>
              <a:off x="5124477" y="2265829"/>
              <a:ext cx="1701801" cy="1828801"/>
              <a:chOff x="0" y="0"/>
              <a:chExt cx="1701800" cy="1828800"/>
            </a:xfrm>
          </p:grpSpPr>
          <p:sp>
            <p:nvSpPr>
              <p:cNvPr id="621" name="Expectation vs. max"/>
              <p:cNvSpPr/>
              <p:nvPr/>
            </p:nvSpPr>
            <p:spPr>
              <a:xfrm>
                <a:off x="215900" y="139700"/>
                <a:ext cx="1270000" cy="127000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/>
                <a:r>
                  <a:t>Expectation vs. max</a:t>
                </a:r>
              </a:p>
            </p:txBody>
          </p:sp>
          <p:pic>
            <p:nvPicPr>
              <p:cNvPr id="620" name="Expectation vs. max Expectation vs. max" descr="Expectation vs. max Expectation vs. max"/>
              <p:cNvPicPr>
                <a:picLocks noChangeAspect="0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0" y="0"/>
                <a:ext cx="1701800" cy="1828800"/>
              </a:xfrm>
              <a:prstGeom prst="rect">
                <a:avLst/>
              </a:prstGeom>
              <a:effectLst/>
            </p:spPr>
          </p:pic>
        </p:grpSp>
        <p:sp>
          <p:nvSpPr>
            <p:cNvPr id="629" name="Connection Line"/>
            <p:cNvSpPr/>
            <p:nvPr/>
          </p:nvSpPr>
          <p:spPr>
            <a:xfrm>
              <a:off x="2967684" y="789505"/>
              <a:ext cx="2039791" cy="12329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8189" y="3638"/>
                    <a:pt x="15389" y="10838"/>
                    <a:pt x="21600" y="21600"/>
                  </a:cubicBezTo>
                </a:path>
              </a:pathLst>
            </a:custGeom>
            <a:noFill/>
            <a:ln w="63500" cap="flat">
              <a:solidFill>
                <a:srgbClr val="000000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/>
            <a:lstStyle/>
            <a:p>
              <a:pPr/>
            </a:p>
          </p:txBody>
        </p:sp>
        <p:sp>
          <p:nvSpPr>
            <p:cNvPr id="630" name="Connection Line"/>
            <p:cNvSpPr/>
            <p:nvPr/>
          </p:nvSpPr>
          <p:spPr>
            <a:xfrm>
              <a:off x="2210948" y="3068011"/>
              <a:ext cx="2920593" cy="1121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1382" y="16027"/>
                    <a:pt x="18582" y="8827"/>
                    <a:pt x="21600" y="0"/>
                  </a:cubicBezTo>
                </a:path>
              </a:pathLst>
            </a:custGeom>
            <a:noFill/>
            <a:ln w="63500" cap="flat">
              <a:solidFill>
                <a:srgbClr val="000000"/>
              </a:solidFill>
              <a:prstDash val="solid"/>
              <a:miter lim="400000"/>
              <a:headEnd type="triangle" w="med" len="med"/>
            </a:ln>
            <a:effectLst/>
          </p:spPr>
          <p:txBody>
            <a:bodyPr/>
            <a:lstStyle/>
            <a:p>
              <a:pPr/>
            </a:p>
          </p:txBody>
        </p:sp>
      </p:grpSp>
      <p:grpSp>
        <p:nvGrpSpPr>
          <p:cNvPr id="628" name="Text"/>
          <p:cNvGrpSpPr/>
          <p:nvPr/>
        </p:nvGrpSpPr>
        <p:grpSpPr>
          <a:xfrm>
            <a:off x="13753585" y="11691493"/>
            <a:ext cx="3987736" cy="1163983"/>
            <a:chOff x="0" y="0"/>
            <a:chExt cx="3987735" cy="1163981"/>
          </a:xfrm>
        </p:grpSpPr>
        <p:sp>
          <p:nvSpPr>
            <p:cNvPr id="627" name="Text"/>
            <p:cNvSpPr txBox="1"/>
            <p:nvPr/>
          </p:nvSpPr>
          <p:spPr>
            <a:xfrm>
              <a:off x="215899" y="139699"/>
              <a:ext cx="3555937" cy="6051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>
                  <a:solidFill>
                    <a:srgbClr val="000000"/>
                  </a:solidFill>
                </a:defRPr>
              </a:lvl1pPr>
            </a:lstStyle>
            <a:p>
              <a:pPr/>
              <a14:m>
                <m:oMathPara>
                  <m:oMathParaPr>
                    <m:jc m:val="center"/>
                  </m:oMathParaPr>
                  <m:oMath>
                    <m:limUpp>
                      <m:e>
                        <m:r>
                          <a:rPr xmlns:a="http://schemas.openxmlformats.org/drawingml/2006/main" sz="28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lim>
                        <m:r>
                          <a:rPr xmlns:a="http://schemas.openxmlformats.org/drawingml/2006/main" sz="28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̂</m:t>
                        </m:r>
                      </m:lim>
                    </m:limUpp>
                    <m:r>
                      <a:rPr xmlns:a="http://schemas.openxmlformats.org/drawingml/2006/main" sz="2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e>
                        <m:r>
                          <m:rPr>
                            <m:nor/>
                          </m:rPr>
                          <a:rPr xmlns:a="http://schemas.openxmlformats.org/drawingml/2006/main" sz="28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argmax</m:t>
                        </m:r>
                      </m:e>
                      <m:sub>
                        <m:r>
                          <a:rPr xmlns:a="http://schemas.openxmlformats.org/drawingml/2006/main" sz="28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sub>
                    </m:sSub>
                    <m:sSup>
                      <m:e>
                        <m:r>
                          <a:rPr xmlns:a="http://schemas.openxmlformats.org/drawingml/2006/main" sz="28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p>
                        <m:r>
                          <a:rPr xmlns:a="http://schemas.openxmlformats.org/drawingml/2006/main" sz="28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  <m:r>
                      <a:rPr xmlns:a="http://schemas.openxmlformats.org/drawingml/2006/main" sz="2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ϕ</m:t>
                    </m:r>
                    <m:r>
                      <a:rPr xmlns:a="http://schemas.openxmlformats.org/drawingml/2006/main" sz="2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xmlns:a="http://schemas.openxmlformats.org/drawingml/2006/main" sz="2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xmlns:a="http://schemas.openxmlformats.org/drawingml/2006/main" sz="2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xmlns:a="http://schemas.openxmlformats.org/drawingml/2006/main" sz="2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xmlns:a="http://schemas.openxmlformats.org/drawingml/2006/main" sz="2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m:oMathPara>
              </a14:m>
            </a:p>
          </p:txBody>
        </p:sp>
        <p:pic>
          <p:nvPicPr>
            <p:cNvPr id="626" name="Text Equation Square" descr="Text Equation Squar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3987736" cy="1163982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625" grpId="1"/>
      <p:bldP build="whole" bldLvl="1" animBg="1" rev="0" advAuto="0" spid="628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HMM As Linear Classifier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HMM As Linear Classifier</a:t>
            </a:r>
          </a:p>
        </p:txBody>
      </p:sp>
      <p:sp>
        <p:nvSpPr>
          <p:cNvPr id="255" name="Log joint probability = log transition probability + log emission probability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214858" indent="-1214858" defTabSz="1999437">
              <a:lnSpc>
                <a:spcPct val="90000"/>
              </a:lnSpc>
              <a:spcBef>
                <a:spcPts val="3600"/>
              </a:spcBef>
              <a:defRPr sz="3936">
                <a:solidFill>
                  <a:srgbClr val="000000"/>
                </a:solidFill>
              </a:defRPr>
            </a:pPr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l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o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g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Y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limLow>
                    <m:e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∑</m:t>
                      </m:r>
                    </m:e>
                    <m:lim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lim>
                  </m:limLow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l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o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g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sSub>
                    <m:e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e>
                    <m:sub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|</m:t>
                  </m:r>
                  <m:sSub>
                    <m:e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e>
                    <m:sub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l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o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g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sSub>
                    <m:e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|</m:t>
                  </m:r>
                  <m:sSub>
                    <m:e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e>
                    <m:sub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</a:p>
          <a:p>
            <a:pPr marL="1214858" indent="-1214858" defTabSz="1999437">
              <a:lnSpc>
                <a:spcPct val="90000"/>
              </a:lnSpc>
              <a:spcBef>
                <a:spcPts val="3600"/>
              </a:spcBef>
              <a:defRPr sz="3936">
                <a:solidFill>
                  <a:srgbClr val="000000"/>
                </a:solidFill>
              </a:defRPr>
            </a:pPr>
            <a:r>
              <a:t>Log joint probability = log transition probability + log emission probability</a:t>
            </a:r>
          </a:p>
          <a:p>
            <a:pPr marL="1214858" indent="-1214858" defTabSz="1999437">
              <a:lnSpc>
                <a:spcPct val="90000"/>
              </a:lnSpc>
              <a:spcBef>
                <a:spcPts val="3600"/>
              </a:spcBef>
              <a:defRPr sz="3936">
                <a:solidFill>
                  <a:srgbClr val="000000"/>
                </a:solidFill>
              </a:defRPr>
            </a:pPr>
            <a:r>
              <a:t>Let us examine this expression using a carefully-defined set of </a:t>
            </a:r>
            <a:r>
              <a:rPr>
                <a:solidFill>
                  <a:schemeClr val="accent1">
                    <a:hueOff val="114395"/>
                    <a:lumOff val="-24975"/>
                  </a:schemeClr>
                </a:solidFill>
              </a:rPr>
              <a:t>indicator functions</a:t>
            </a:r>
            <a:endParaRPr>
              <a:solidFill>
                <a:schemeClr val="accent1">
                  <a:hueOff val="114395"/>
                  <a:lumOff val="-24975"/>
                </a:schemeClr>
              </a:solidFill>
            </a:endParaRPr>
          </a:p>
          <a:p>
            <a:pPr marL="1214858" indent="-1214858" defTabSz="1999437">
              <a:lnSpc>
                <a:spcPct val="90000"/>
              </a:lnSpc>
              <a:spcBef>
                <a:spcPts val="3600"/>
              </a:spcBef>
              <a:defRPr sz="3936">
                <a:solidFill>
                  <a:srgbClr val="000000"/>
                </a:solidFill>
              </a:defRPr>
            </a:pPr>
            <a:r>
              <a:t>Indicators are functions that map booleans to 0 or 1</a:t>
            </a:r>
          </a:p>
          <a:p>
            <a:pPr marL="1214858" indent="-1214858" defTabSz="1999437">
              <a:lnSpc>
                <a:spcPct val="90000"/>
              </a:lnSpc>
              <a:spcBef>
                <a:spcPts val="3600"/>
              </a:spcBef>
              <a:defRPr sz="3936">
                <a:solidFill>
                  <a:srgbClr val="000000"/>
                </a:solidFill>
              </a:defRPr>
            </a:pPr>
            <a14:m>
              <m:oMathPara>
                <m:oMathParaPr>
                  <m:jc m:val="left"/>
                </m:oMathParaPr>
                <m:oMath>
                  <m:sSub>
                    <m:e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e>
                    <m:sub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z</m:t>
                      </m:r>
                      <m: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sub>
                  </m:sSub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39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{</m:t>
                  </m:r>
                  <m:m>
                    <m:mPr>
                      <m:ctrlPr>
                        <a:rPr xmlns:a="http://schemas.openxmlformats.org/drawingml/2006/main" sz="39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baseJc m:val="center"/>
                      <m:plcHide m:val="on"/>
                      <m:mcs>
                        <m:mc>
                          <m:mcPr>
                            <m:count m:val="2"/>
                            <m:mcJc m:val="center"/>
                          </m:mcPr>
                        </m:mc>
                      </m:mcs>
                    </m:mPr>
                    <m:mr>
                      <m:e>
                        <m:r>
                          <a:rPr xmlns:a="http://schemas.openxmlformats.org/drawingml/2006/main" sz="39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1,</m:t>
                        </m:r>
                      </m:e>
                      <m:e>
                        <m:r>
                          <a:rPr xmlns:a="http://schemas.openxmlformats.org/drawingml/2006/main" sz="39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z</m:t>
                        </m:r>
                        <m:r>
                          <m:rPr>
                            <m:nor/>
                          </m:rPr>
                          <a:rPr xmlns:a="http://schemas.openxmlformats.org/drawingml/2006/main" sz="39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is true</m:t>
                        </m:r>
                      </m:e>
                    </m:mr>
                    <m:mr>
                      <m:e>
                        <m:r>
                          <a:rPr xmlns:a="http://schemas.openxmlformats.org/drawingml/2006/main" sz="39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0,</m:t>
                        </m:r>
                      </m:e>
                      <m:e>
                        <m:r>
                          <a:rPr xmlns:a="http://schemas.openxmlformats.org/drawingml/2006/main" sz="39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z</m:t>
                        </m:r>
                        <m:r>
                          <m:rPr>
                            <m:nor/>
                          </m:rPr>
                          <a:rPr xmlns:a="http://schemas.openxmlformats.org/drawingml/2006/main" sz="39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is false</m:t>
                        </m:r>
                      </m:e>
                    </m:mr>
                  </m:m>
                </m:oMath>
              </m:oMathPara>
            </a14:m>
            <a:endParaRPr sz="4800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POS Tagging Exa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POS Tagging Example</a:t>
            </a:r>
          </a:p>
        </p:txBody>
      </p:sp>
      <p:sp>
        <p:nvSpPr>
          <p:cNvPr id="633" name="Section subheadline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Structured Perceptr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Structured Perceptron</a:t>
            </a:r>
          </a:p>
        </p:txBody>
      </p:sp>
      <p:sp>
        <p:nvSpPr>
          <p:cNvPr id="636" name="Suppose we have the following weight matrix:…"/>
          <p:cNvSpPr txBox="1"/>
          <p:nvPr>
            <p:ph type="body" sz="half" idx="1"/>
          </p:nvPr>
        </p:nvSpPr>
        <p:spPr>
          <a:xfrm>
            <a:off x="1619468" y="5342182"/>
            <a:ext cx="10582460" cy="7112001"/>
          </a:xfrm>
          <a:prstGeom prst="rect">
            <a:avLst/>
          </a:prstGeom>
        </p:spPr>
        <p:txBody>
          <a:bodyPr/>
          <a:lstStyle/>
          <a:p>
            <a:pPr marL="1229673" indent="-1229673" defTabSz="2023821">
              <a:lnSpc>
                <a:spcPct val="90000"/>
              </a:lnSpc>
              <a:spcBef>
                <a:spcPts val="3700"/>
              </a:spcBef>
              <a:defRPr sz="3984">
                <a:solidFill>
                  <a:srgbClr val="000000"/>
                </a:solidFill>
              </a:defRPr>
            </a:pPr>
            <a:r>
              <a:t>Suppose we have the following weight matrix:</a:t>
            </a:r>
          </a:p>
          <a:p>
            <a:pPr marL="1229673" indent="-1229673" defTabSz="2023821">
              <a:lnSpc>
                <a:spcPct val="90000"/>
              </a:lnSpc>
              <a:spcBef>
                <a:spcPts val="3700"/>
              </a:spcBef>
              <a:defRPr sz="3984">
                <a:solidFill>
                  <a:srgbClr val="000000"/>
                </a:solidFill>
              </a:defRPr>
            </a:pPr>
            <a:r>
              <a:t>If you think this looks like π, A, B from</a:t>
            </a:r>
            <a:br/>
            <a:r>
              <a:t>an HMM stacked on top of each</a:t>
            </a:r>
            <a:br/>
            <a:r>
              <a:t>other, you’re right!</a:t>
            </a:r>
          </a:p>
          <a:p>
            <a:pPr marL="1229673" indent="-1229673" defTabSz="2023821">
              <a:lnSpc>
                <a:spcPct val="90000"/>
              </a:lnSpc>
              <a:spcBef>
                <a:spcPts val="3700"/>
              </a:spcBef>
              <a:defRPr sz="3984">
                <a:solidFill>
                  <a:srgbClr val="000000"/>
                </a:solidFill>
              </a:defRPr>
            </a:pPr>
            <a:r>
              <a:t>For simplicity, we won’t account for</a:t>
            </a:r>
            <a:br/>
            <a:r>
              <a:t>&lt;UNK&gt; and we’ll ignore the bias term</a:t>
            </a:r>
          </a:p>
        </p:txBody>
      </p:sp>
      <p:graphicFrame>
        <p:nvGraphicFramePr>
          <p:cNvPr id="637" name="Table 1"/>
          <p:cNvGraphicFramePr/>
          <p:nvPr/>
        </p:nvGraphicFramePr>
        <p:xfrm>
          <a:off x="12425519" y="5246561"/>
          <a:ext cx="10985501" cy="808228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743200"/>
                <a:gridCol w="2743200"/>
                <a:gridCol w="2743200"/>
                <a:gridCol w="2743200"/>
              </a:tblGrid>
              <a:tr h="576398">
                <a:tc rowSpan="2">
                  <a:txBody>
                    <a:bodyPr/>
                    <a:lstStyle/>
                    <a:p>
                      <a:pPr defTabSz="914400"/>
                      <a:r>
                        <a:rPr b="1" sz="3200"/>
                        <a:t>Θ</a:t>
                      </a:r>
                    </a:p>
                  </a:txBody>
                  <a:tcPr marL="50800" marR="50800" marT="50800" marB="50800" anchor="ctr" anchorCtr="0" horzOverflow="overflow"/>
                </a:tc>
                <a:tc gridSpan="3">
                  <a:txBody>
                    <a:bodyPr/>
                    <a:lstStyle/>
                    <a:p>
                      <a:pPr defTabSz="914400">
                        <a:defRPr b="1" sz="3200"/>
                      </a:pPr>
                      <a:r>
                        <a:t>y</a:t>
                      </a:r>
                      <a:r>
                        <a:rPr baseline="-5999"/>
                        <a:t>i</a:t>
                      </a:r>
                      <a:r>
                        <a:t> = …</a:t>
                      </a:r>
                    </a:p>
                  </a:txBody>
                  <a:tcPr marL="50800" marR="50800" marT="50800" marB="50800" anchor="ctr" anchorCtr="0" horzOverflow="overflow"/>
                </a:tc>
                <a:tc hMerge="1">
                  <a:tcPr/>
                </a:tc>
                <a:tc hMerge="1">
                  <a:tcPr/>
                </a:tc>
              </a:tr>
              <a:tr h="576398">
                <a:tc vMerge="1">
                  <a:tcPr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NN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VB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DT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76398">
                <a:tc>
                  <a:txBody>
                    <a:bodyPr/>
                    <a:lstStyle/>
                    <a:p>
                      <a:pPr defTabSz="914400">
                        <a:defRPr b="1" sz="3200"/>
                      </a:pPr>
                      <a:r>
                        <a:t>y</a:t>
                      </a:r>
                      <a:r>
                        <a:rPr baseline="-5999"/>
                        <a:t>i-1</a:t>
                      </a:r>
                      <a:r>
                        <a:t> = &lt;S&gt;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b="1" sz="32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76398">
                <a:tc>
                  <a:txBody>
                    <a:bodyPr/>
                    <a:lstStyle/>
                    <a:p>
                      <a:pPr defTabSz="914400">
                        <a:defRPr b="1" sz="3200"/>
                      </a:pPr>
                      <a:r>
                        <a:t>y</a:t>
                      </a:r>
                      <a:r>
                        <a:rPr baseline="-5999"/>
                        <a:t>i-1</a:t>
                      </a:r>
                      <a:r>
                        <a:t> = NN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76398">
                <a:tc>
                  <a:txBody>
                    <a:bodyPr/>
                    <a:lstStyle/>
                    <a:p>
                      <a:pPr defTabSz="914400">
                        <a:defRPr b="1" sz="3200"/>
                      </a:pPr>
                      <a:r>
                        <a:t>y</a:t>
                      </a:r>
                      <a:r>
                        <a:rPr baseline="-5999"/>
                        <a:t>i-1</a:t>
                      </a:r>
                      <a:r>
                        <a:t> = VB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76398">
                <a:tc>
                  <a:txBody>
                    <a:bodyPr/>
                    <a:lstStyle/>
                    <a:p>
                      <a:pPr defTabSz="914400">
                        <a:defRPr b="1" sz="3200"/>
                      </a:pPr>
                      <a:r>
                        <a:t>y</a:t>
                      </a:r>
                      <a:r>
                        <a:rPr baseline="-5999"/>
                        <a:t>i-1</a:t>
                      </a:r>
                      <a:r>
                        <a:t> = DT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b="1" sz="32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576398">
                <a:tc>
                  <a:txBody>
                    <a:bodyPr/>
                    <a:lstStyle/>
                    <a:p>
                      <a:pPr defTabSz="914400">
                        <a:defRPr b="1" sz="3200"/>
                      </a:pPr>
                      <a:r>
                        <a:t>x</a:t>
                      </a:r>
                      <a:r>
                        <a:rPr baseline="-5999"/>
                        <a:t>i </a:t>
                      </a:r>
                      <a:r>
                        <a:t>= Alice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76398">
                <a:tc>
                  <a:txBody>
                    <a:bodyPr/>
                    <a:lstStyle/>
                    <a:p>
                      <a:pPr defTabSz="914400">
                        <a:defRPr b="1" sz="3200"/>
                      </a:pPr>
                      <a:r>
                        <a:t>x</a:t>
                      </a:r>
                      <a:r>
                        <a:rPr baseline="-5999"/>
                        <a:t>i </a:t>
                      </a:r>
                      <a:r>
                        <a:t>= admired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76398">
                <a:tc>
                  <a:txBody>
                    <a:bodyPr/>
                    <a:lstStyle/>
                    <a:p>
                      <a:pPr defTabSz="914400">
                        <a:defRPr b="1" sz="3200"/>
                      </a:pPr>
                      <a:r>
                        <a:t>x</a:t>
                      </a:r>
                      <a:r>
                        <a:rPr baseline="-5999"/>
                        <a:t>i </a:t>
                      </a:r>
                      <a:r>
                        <a:t>= Dorothy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76398">
                <a:tc>
                  <a:txBody>
                    <a:bodyPr/>
                    <a:lstStyle/>
                    <a:p>
                      <a:pPr defTabSz="914400">
                        <a:defRPr b="1" sz="3200"/>
                      </a:pPr>
                      <a:r>
                        <a:t>x</a:t>
                      </a:r>
                      <a:r>
                        <a:rPr baseline="-5999"/>
                        <a:t>i </a:t>
                      </a:r>
                      <a:r>
                        <a:t>= every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76398">
                <a:tc>
                  <a:txBody>
                    <a:bodyPr/>
                    <a:lstStyle/>
                    <a:p>
                      <a:pPr defTabSz="914400">
                        <a:defRPr b="1" sz="3200"/>
                      </a:pPr>
                      <a:r>
                        <a:t>x</a:t>
                      </a:r>
                      <a:r>
                        <a:rPr baseline="-5999"/>
                        <a:t>i </a:t>
                      </a:r>
                      <a:r>
                        <a:t>= dwarf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576398">
                <a:tc>
                  <a:txBody>
                    <a:bodyPr/>
                    <a:lstStyle/>
                    <a:p>
                      <a:pPr defTabSz="914400">
                        <a:defRPr b="1" sz="3200"/>
                      </a:pPr>
                      <a:r>
                        <a:t>x</a:t>
                      </a:r>
                      <a:r>
                        <a:rPr baseline="-5999"/>
                        <a:t>i </a:t>
                      </a:r>
                      <a:r>
                        <a:t>= cheered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Structured Perceptr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Structured Perceptron</a:t>
            </a:r>
          </a:p>
        </p:txBody>
      </p:sp>
      <p:sp>
        <p:nvSpPr>
          <p:cNvPr id="640" name="Given the following training sentence: Alice/NN admired/VB Dorothy/NN…"/>
          <p:cNvSpPr txBox="1"/>
          <p:nvPr>
            <p:ph type="body" sz="quarter" idx="1"/>
          </p:nvPr>
        </p:nvSpPr>
        <p:spPr>
          <a:xfrm>
            <a:off x="1619468" y="5342182"/>
            <a:ext cx="21876637" cy="1947744"/>
          </a:xfrm>
          <a:prstGeom prst="rect">
            <a:avLst/>
          </a:prstGeom>
        </p:spPr>
        <p:txBody>
          <a:bodyPr/>
          <a:lstStyle/>
          <a:p>
            <a:pPr marL="903736" indent="-903736" defTabSz="1487386">
              <a:lnSpc>
                <a:spcPct val="90000"/>
              </a:lnSpc>
              <a:spcBef>
                <a:spcPts val="2700"/>
              </a:spcBef>
              <a:defRPr sz="2928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rPr>
                <a:latin typeface="Poppins Regular"/>
                <a:ea typeface="Poppins Regular"/>
                <a:cs typeface="Poppins Regular"/>
                <a:sym typeface="Poppins Regular"/>
              </a:rPr>
              <a:t>Given the following training sentence:</a:t>
            </a:r>
            <a:br>
              <a:rPr>
                <a:latin typeface="Poppins Regular"/>
                <a:ea typeface="Poppins Regular"/>
                <a:cs typeface="Poppins Regular"/>
                <a:sym typeface="Poppins Regular"/>
              </a:rPr>
            </a:br>
            <a:r>
              <a:rPr>
                <a:latin typeface="Courier New"/>
                <a:ea typeface="Courier New"/>
                <a:cs typeface="Courier New"/>
                <a:sym typeface="Courier New"/>
              </a:rPr>
              <a:t>Alice/NN admired/VB Dorothy/NN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marL="903736" indent="-903736" defTabSz="1487386">
              <a:lnSpc>
                <a:spcPct val="90000"/>
              </a:lnSpc>
              <a:spcBef>
                <a:spcPts val="2700"/>
              </a:spcBef>
              <a:defRPr sz="2928">
                <a:solidFill>
                  <a:srgbClr val="000000"/>
                </a:solidFill>
              </a:defRPr>
            </a:pPr>
            <a:r>
              <a:t>Use the Viterbi algorithm to compute the best tag sequence</a:t>
            </a:r>
          </a:p>
        </p:txBody>
      </p:sp>
      <p:graphicFrame>
        <p:nvGraphicFramePr>
          <p:cNvPr id="641" name="Table 1"/>
          <p:cNvGraphicFramePr/>
          <p:nvPr/>
        </p:nvGraphicFramePr>
        <p:xfrm>
          <a:off x="18092963" y="3061570"/>
          <a:ext cx="6202717" cy="40416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1547504"/>
                <a:gridCol w="1547504"/>
                <a:gridCol w="1547504"/>
                <a:gridCol w="1547504"/>
              </a:tblGrid>
              <a:tr h="316696">
                <a:tc rowSpan="2">
                  <a:txBody>
                    <a:bodyPr/>
                    <a:lstStyle/>
                    <a:p>
                      <a:pPr defTabSz="914400"/>
                      <a:r>
                        <a:rPr b="1" sz="1600"/>
                        <a:t>Θ</a:t>
                      </a:r>
                    </a:p>
                  </a:txBody>
                  <a:tcPr marL="50800" marR="50800" marT="50800" marB="50800" anchor="ctr" anchorCtr="0" horzOverflow="overflow"/>
                </a:tc>
                <a:tc gridSpan="3"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y</a:t>
                      </a:r>
                      <a:r>
                        <a:rPr baseline="-5999"/>
                        <a:t>i</a:t>
                      </a:r>
                      <a:r>
                        <a:t> = …</a:t>
                      </a:r>
                    </a:p>
                  </a:txBody>
                  <a:tcPr marL="50800" marR="50800" marT="50800" marB="50800" anchor="ctr" anchorCtr="0" horzOverflow="overflow"/>
                </a:tc>
                <a:tc hMerge="1">
                  <a:tcPr/>
                </a:tc>
                <a:tc hMerge="1">
                  <a:tcPr/>
                </a:tc>
              </a:tr>
              <a:tr h="316696">
                <a:tc vMerge="1">
                  <a:tcPr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1600"/>
                        <a:t>NN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1600"/>
                        <a:t>VB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1600"/>
                        <a:t>DT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16696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y</a:t>
                      </a:r>
                      <a:r>
                        <a:rPr baseline="-5999"/>
                        <a:t>i-1</a:t>
                      </a:r>
                      <a:r>
                        <a:t> = &lt;S&gt;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6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316696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y</a:t>
                      </a:r>
                      <a:r>
                        <a:rPr baseline="-5999"/>
                        <a:t>i-1</a:t>
                      </a:r>
                      <a:r>
                        <a:t> = NN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16696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y</a:t>
                      </a:r>
                      <a:r>
                        <a:rPr baseline="-5999"/>
                        <a:t>i-1</a:t>
                      </a:r>
                      <a:r>
                        <a:t> = VB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16696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y</a:t>
                      </a:r>
                      <a:r>
                        <a:rPr baseline="-5999"/>
                        <a:t>i-1</a:t>
                      </a:r>
                      <a:r>
                        <a:t> = DT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6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316696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x</a:t>
                      </a:r>
                      <a:r>
                        <a:rPr baseline="-5999"/>
                        <a:t>i </a:t>
                      </a:r>
                      <a:r>
                        <a:t>= Alice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16696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x</a:t>
                      </a:r>
                      <a:r>
                        <a:rPr baseline="-5999"/>
                        <a:t>i </a:t>
                      </a:r>
                      <a:r>
                        <a:t>= admired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16696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x</a:t>
                      </a:r>
                      <a:r>
                        <a:rPr baseline="-5999"/>
                        <a:t>i </a:t>
                      </a:r>
                      <a:r>
                        <a:t>= Dorothy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16696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x</a:t>
                      </a:r>
                      <a:r>
                        <a:rPr baseline="-5999"/>
                        <a:t>i </a:t>
                      </a:r>
                      <a:r>
                        <a:t>= every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16696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x</a:t>
                      </a:r>
                      <a:r>
                        <a:rPr baseline="-5999"/>
                        <a:t>i </a:t>
                      </a:r>
                      <a:r>
                        <a:t>= dwarf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16696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x</a:t>
                      </a:r>
                      <a:r>
                        <a:rPr baseline="-5999"/>
                        <a:t>i </a:t>
                      </a:r>
                      <a:r>
                        <a:t>= cheered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graphicFrame>
        <p:nvGraphicFramePr>
          <p:cNvPr id="642" name="Table 2"/>
          <p:cNvGraphicFramePr/>
          <p:nvPr/>
        </p:nvGraphicFramePr>
        <p:xfrm>
          <a:off x="990600" y="7415583"/>
          <a:ext cx="10985500" cy="494047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743200"/>
                <a:gridCol w="2743200"/>
                <a:gridCol w="2743200"/>
                <a:gridCol w="2743200"/>
              </a:tblGrid>
              <a:tr h="1231942">
                <a:tc>
                  <a:txBody>
                    <a:bodyPr/>
                    <a:lstStyle/>
                    <a:p>
                      <a:pPr defTabSz="914400">
                        <a:defRPr b="1" sz="3200"/>
                      </a:pPr>
                      <a:r>
                        <a:t>viterbi(y</a:t>
                      </a:r>
                      <a:r>
                        <a:rPr baseline="-5999"/>
                        <a:t>i</a:t>
                      </a:r>
                      <a:r>
                        <a:t>,x</a:t>
                      </a:r>
                      <a:r>
                        <a:rPr baseline="-5999"/>
                        <a:t>i</a:t>
                      </a:r>
                      <a:r>
                        <a:t>)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Alice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admired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Dorothy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231942"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NN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231942"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VB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231942"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DT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graphicFrame>
        <p:nvGraphicFramePr>
          <p:cNvPr id="643" name="Table 2-1"/>
          <p:cNvGraphicFramePr/>
          <p:nvPr/>
        </p:nvGraphicFramePr>
        <p:xfrm>
          <a:off x="12510247" y="7415583"/>
          <a:ext cx="10985501" cy="494047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743200"/>
                <a:gridCol w="2743200"/>
                <a:gridCol w="2743200"/>
                <a:gridCol w="2743200"/>
              </a:tblGrid>
              <a:tr h="1231942">
                <a:tc>
                  <a:txBody>
                    <a:bodyPr/>
                    <a:lstStyle/>
                    <a:p>
                      <a:pPr defTabSz="914400">
                        <a:defRPr b="1" sz="3200"/>
                      </a:pPr>
                      <a:r>
                        <a:t>backptr(y</a:t>
                      </a:r>
                      <a:r>
                        <a:rPr baseline="-5999"/>
                        <a:t>i</a:t>
                      </a:r>
                      <a:r>
                        <a:t>,x</a:t>
                      </a:r>
                      <a:r>
                        <a:rPr baseline="-5999"/>
                        <a:t>i</a:t>
                      </a:r>
                      <a:r>
                        <a:t>)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Alice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admired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Dorothy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231942"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NN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Ø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0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0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231942"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VB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Ø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231942"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DT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Ø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sp>
        <p:nvSpPr>
          <p:cNvPr id="644" name="We also keep a backpointer trellis.  At y1 the back pointer goes nowhere."/>
          <p:cNvSpPr txBox="1"/>
          <p:nvPr/>
        </p:nvSpPr>
        <p:spPr>
          <a:xfrm>
            <a:off x="13099844" y="12577146"/>
            <a:ext cx="9793606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We also keep a backpointer trellis.  At y</a:t>
            </a:r>
            <a:r>
              <a:rPr baseline="-5999"/>
              <a:t>1</a:t>
            </a:r>
            <a:r>
              <a:rPr sz="2300"/>
              <a:t> the back pointer goes nowhere.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Structured Perceptr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Structured Perceptron</a:t>
            </a:r>
          </a:p>
        </p:txBody>
      </p:sp>
      <p:sp>
        <p:nvSpPr>
          <p:cNvPr id="647" name="Fill the first column using values from…"/>
          <p:cNvSpPr txBox="1"/>
          <p:nvPr>
            <p:ph type="body" sz="quarter" idx="1"/>
          </p:nvPr>
        </p:nvSpPr>
        <p:spPr>
          <a:xfrm>
            <a:off x="1619468" y="5342182"/>
            <a:ext cx="21876637" cy="1538884"/>
          </a:xfrm>
          <a:prstGeom prst="rect">
            <a:avLst/>
          </a:prstGeom>
        </p:spPr>
        <p:txBody>
          <a:bodyPr/>
          <a:lstStyle/>
          <a:p>
            <a:pPr marL="888920" indent="-888920" defTabSz="1463003">
              <a:lnSpc>
                <a:spcPct val="90000"/>
              </a:lnSpc>
              <a:spcBef>
                <a:spcPts val="2700"/>
              </a:spcBef>
              <a:defRPr sz="2880">
                <a:solidFill>
                  <a:srgbClr val="000000"/>
                </a:solidFill>
              </a:defRPr>
            </a:pPr>
            <a:r>
              <a:t>Fill the first column using values from </a:t>
            </a:r>
            <a14:m>
              <m:oMath>
                <m:r>
                  <m:rPr>
                    <m:sty m:val="p"/>
                  </m:rPr>
                  <a:rPr xmlns:a="http://schemas.openxmlformats.org/drawingml/2006/main" sz="2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Θ</m:t>
                </m:r>
              </m:oMath>
            </a14:m>
          </a:p>
          <a:p>
            <a:pPr marL="888920" indent="-888920" defTabSz="1463003">
              <a:lnSpc>
                <a:spcPct val="90000"/>
              </a:lnSpc>
              <a:spcBef>
                <a:spcPts val="2700"/>
              </a:spcBef>
              <a:defRPr sz="2880">
                <a:solidFill>
                  <a:srgbClr val="000000"/>
                </a:solidFill>
              </a:defRPr>
            </a:pPr>
            <a:r>
              <a:t>Because these are weights and not probabilities, we add rather than multiply</a:t>
            </a:r>
          </a:p>
        </p:txBody>
      </p:sp>
      <p:graphicFrame>
        <p:nvGraphicFramePr>
          <p:cNvPr id="648" name="Table 2"/>
          <p:cNvGraphicFramePr/>
          <p:nvPr/>
        </p:nvGraphicFramePr>
        <p:xfrm>
          <a:off x="990600" y="7415583"/>
          <a:ext cx="10985500" cy="494047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743200"/>
                <a:gridCol w="2743200"/>
                <a:gridCol w="2743200"/>
                <a:gridCol w="2743200"/>
              </a:tblGrid>
              <a:tr h="1231942">
                <a:tc>
                  <a:txBody>
                    <a:bodyPr/>
                    <a:lstStyle/>
                    <a:p>
                      <a:pPr defTabSz="914400">
                        <a:defRPr b="1" sz="3200"/>
                      </a:pPr>
                      <a:r>
                        <a:t>viterbi(y</a:t>
                      </a:r>
                      <a:r>
                        <a:rPr baseline="-5999"/>
                        <a:t>i</a:t>
                      </a:r>
                      <a:r>
                        <a:t>,x</a:t>
                      </a:r>
                      <a:r>
                        <a:rPr baseline="-5999"/>
                        <a:t>i</a:t>
                      </a:r>
                      <a:r>
                        <a:t>)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Alice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admired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Dorothy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231942"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NN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000"/>
                        <a:t>Θ(&lt;S&gt;,NN)+Θ(Alice,NN)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0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0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231942"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VB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000"/>
                        <a:t>Θ(&lt;S&gt;,VB)+Θ(Alice,VB)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231942"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DT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000"/>
                        <a:t>Θ(&lt;S&gt;,DT)+Θ(Alice,DT)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graphicFrame>
        <p:nvGraphicFramePr>
          <p:cNvPr id="649" name="Table 2-1"/>
          <p:cNvGraphicFramePr/>
          <p:nvPr/>
        </p:nvGraphicFramePr>
        <p:xfrm>
          <a:off x="12510247" y="7415583"/>
          <a:ext cx="10985501" cy="494047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743200"/>
                <a:gridCol w="2743200"/>
                <a:gridCol w="2743200"/>
                <a:gridCol w="2743200"/>
              </a:tblGrid>
              <a:tr h="1231942">
                <a:tc>
                  <a:txBody>
                    <a:bodyPr/>
                    <a:lstStyle/>
                    <a:p>
                      <a:pPr defTabSz="914400">
                        <a:defRPr b="1" sz="3200"/>
                      </a:pPr>
                      <a:r>
                        <a:t>backptr(y</a:t>
                      </a:r>
                      <a:r>
                        <a:rPr baseline="-5999"/>
                        <a:t>i</a:t>
                      </a:r>
                      <a:r>
                        <a:t>,x</a:t>
                      </a:r>
                      <a:r>
                        <a:rPr baseline="-5999"/>
                        <a:t>i</a:t>
                      </a:r>
                      <a:r>
                        <a:t>)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Alice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admired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Dorothy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231942"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NN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Ø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0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0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231942"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VB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Ø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231942"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DT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Ø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graphicFrame>
        <p:nvGraphicFramePr>
          <p:cNvPr id="650" name="Table 1"/>
          <p:cNvGraphicFramePr/>
          <p:nvPr/>
        </p:nvGraphicFramePr>
        <p:xfrm>
          <a:off x="18092963" y="3061570"/>
          <a:ext cx="6202717" cy="40416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1547504"/>
                <a:gridCol w="1547504"/>
                <a:gridCol w="1547504"/>
                <a:gridCol w="1547504"/>
              </a:tblGrid>
              <a:tr h="316696">
                <a:tc rowSpan="2">
                  <a:txBody>
                    <a:bodyPr/>
                    <a:lstStyle/>
                    <a:p>
                      <a:pPr defTabSz="914400"/>
                      <a:r>
                        <a:rPr b="1" sz="1600"/>
                        <a:t>Θ</a:t>
                      </a:r>
                    </a:p>
                  </a:txBody>
                  <a:tcPr marL="50800" marR="50800" marT="50800" marB="50800" anchor="ctr" anchorCtr="0" horzOverflow="overflow"/>
                </a:tc>
                <a:tc gridSpan="3"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y</a:t>
                      </a:r>
                      <a:r>
                        <a:rPr baseline="-5999"/>
                        <a:t>i</a:t>
                      </a:r>
                      <a:r>
                        <a:t> = …</a:t>
                      </a:r>
                    </a:p>
                  </a:txBody>
                  <a:tcPr marL="50800" marR="50800" marT="50800" marB="50800" anchor="ctr" anchorCtr="0" horzOverflow="overflow"/>
                </a:tc>
                <a:tc hMerge="1">
                  <a:tcPr/>
                </a:tc>
                <a:tc hMerge="1">
                  <a:tcPr/>
                </a:tc>
              </a:tr>
              <a:tr h="316696">
                <a:tc vMerge="1">
                  <a:tcPr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1600"/>
                        <a:t>NN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1600"/>
                        <a:t>VB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1600"/>
                        <a:t>DT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16696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y</a:t>
                      </a:r>
                      <a:r>
                        <a:rPr baseline="-5999"/>
                        <a:t>i-1</a:t>
                      </a:r>
                      <a:r>
                        <a:t> = &lt;S&gt;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6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316696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y</a:t>
                      </a:r>
                      <a:r>
                        <a:rPr baseline="-5999"/>
                        <a:t>i-1</a:t>
                      </a:r>
                      <a:r>
                        <a:t> = NN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16696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y</a:t>
                      </a:r>
                      <a:r>
                        <a:rPr baseline="-5999"/>
                        <a:t>i-1</a:t>
                      </a:r>
                      <a:r>
                        <a:t> = VB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16696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y</a:t>
                      </a:r>
                      <a:r>
                        <a:rPr baseline="-5999"/>
                        <a:t>i-1</a:t>
                      </a:r>
                      <a:r>
                        <a:t> = DT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6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316696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x</a:t>
                      </a:r>
                      <a:r>
                        <a:rPr baseline="-5999"/>
                        <a:t>i </a:t>
                      </a:r>
                      <a:r>
                        <a:t>= Alice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16696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x</a:t>
                      </a:r>
                      <a:r>
                        <a:rPr baseline="-5999"/>
                        <a:t>i </a:t>
                      </a:r>
                      <a:r>
                        <a:t>= admired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16696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x</a:t>
                      </a:r>
                      <a:r>
                        <a:rPr baseline="-5999"/>
                        <a:t>i </a:t>
                      </a:r>
                      <a:r>
                        <a:t>= Dorothy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16696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x</a:t>
                      </a:r>
                      <a:r>
                        <a:rPr baseline="-5999"/>
                        <a:t>i </a:t>
                      </a:r>
                      <a:r>
                        <a:t>= every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16696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x</a:t>
                      </a:r>
                      <a:r>
                        <a:rPr baseline="-5999"/>
                        <a:t>i </a:t>
                      </a:r>
                      <a:r>
                        <a:t>= dwarf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16696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x</a:t>
                      </a:r>
                      <a:r>
                        <a:rPr baseline="-5999"/>
                        <a:t>i </a:t>
                      </a:r>
                      <a:r>
                        <a:t>= cheered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Structured Perceptr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Structured Perceptron</a:t>
            </a:r>
          </a:p>
        </p:txBody>
      </p:sp>
      <p:graphicFrame>
        <p:nvGraphicFramePr>
          <p:cNvPr id="653" name="Table 2"/>
          <p:cNvGraphicFramePr/>
          <p:nvPr/>
        </p:nvGraphicFramePr>
        <p:xfrm>
          <a:off x="990600" y="7415583"/>
          <a:ext cx="10985500" cy="494047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743200"/>
                <a:gridCol w="2743200"/>
                <a:gridCol w="2743200"/>
                <a:gridCol w="2743200"/>
              </a:tblGrid>
              <a:tr h="1231942">
                <a:tc>
                  <a:txBody>
                    <a:bodyPr/>
                    <a:lstStyle/>
                    <a:p>
                      <a:pPr defTabSz="914400">
                        <a:defRPr b="1" sz="3200"/>
                      </a:pPr>
                      <a:r>
                        <a:t>viterbi(y</a:t>
                      </a:r>
                      <a:r>
                        <a:rPr baseline="-5999"/>
                        <a:t>i</a:t>
                      </a:r>
                      <a:r>
                        <a:t>,x</a:t>
                      </a:r>
                      <a:r>
                        <a:rPr baseline="-5999"/>
                        <a:t>i</a:t>
                      </a:r>
                      <a:r>
                        <a:t>)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Alice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admired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Dorothy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231942"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NN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000"/>
                        <a:t>-0.3 + -0.3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0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0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231942"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VB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000"/>
                        <a:t>-0.7 + 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231942"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DT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000"/>
                        <a:t>0.3 + 0.3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graphicFrame>
        <p:nvGraphicFramePr>
          <p:cNvPr id="654" name="Table 2-1"/>
          <p:cNvGraphicFramePr/>
          <p:nvPr/>
        </p:nvGraphicFramePr>
        <p:xfrm>
          <a:off x="12510247" y="7415583"/>
          <a:ext cx="10985501" cy="494047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743200"/>
                <a:gridCol w="2743200"/>
                <a:gridCol w="2743200"/>
                <a:gridCol w="2743200"/>
              </a:tblGrid>
              <a:tr h="1231942">
                <a:tc>
                  <a:txBody>
                    <a:bodyPr/>
                    <a:lstStyle/>
                    <a:p>
                      <a:pPr defTabSz="914400">
                        <a:defRPr b="1" sz="3200"/>
                      </a:pPr>
                      <a:r>
                        <a:t>backptr(y</a:t>
                      </a:r>
                      <a:r>
                        <a:rPr baseline="-5999"/>
                        <a:t>i</a:t>
                      </a:r>
                      <a:r>
                        <a:t>,x</a:t>
                      </a:r>
                      <a:r>
                        <a:rPr baseline="-5999"/>
                        <a:t>i</a:t>
                      </a:r>
                      <a:r>
                        <a:t>)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Alice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admired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Dorothy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231942"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NN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Ø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0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0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231942"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VB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Ø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231942"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DT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Ø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sp>
        <p:nvSpPr>
          <p:cNvPr id="655" name="Fill the first column using values from…"/>
          <p:cNvSpPr txBox="1"/>
          <p:nvPr>
            <p:ph type="body" sz="quarter" idx="1"/>
          </p:nvPr>
        </p:nvSpPr>
        <p:spPr>
          <a:xfrm>
            <a:off x="1619468" y="5342182"/>
            <a:ext cx="21876637" cy="1538884"/>
          </a:xfrm>
          <a:prstGeom prst="rect">
            <a:avLst/>
          </a:prstGeom>
        </p:spPr>
        <p:txBody>
          <a:bodyPr/>
          <a:lstStyle/>
          <a:p>
            <a:pPr marL="888920" indent="-888920" defTabSz="1463003">
              <a:lnSpc>
                <a:spcPct val="90000"/>
              </a:lnSpc>
              <a:spcBef>
                <a:spcPts val="2700"/>
              </a:spcBef>
              <a:defRPr sz="2880">
                <a:solidFill>
                  <a:srgbClr val="000000"/>
                </a:solidFill>
              </a:defRPr>
            </a:pPr>
            <a:r>
              <a:t>Fill the first column using values from </a:t>
            </a:r>
            <a14:m>
              <m:oMath>
                <m:r>
                  <m:rPr>
                    <m:sty m:val="p"/>
                  </m:rPr>
                  <a:rPr xmlns:a="http://schemas.openxmlformats.org/drawingml/2006/main" sz="2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Θ</m:t>
                </m:r>
              </m:oMath>
            </a14:m>
          </a:p>
          <a:p>
            <a:pPr marL="888920" indent="-888920" defTabSz="1463003">
              <a:lnSpc>
                <a:spcPct val="90000"/>
              </a:lnSpc>
              <a:spcBef>
                <a:spcPts val="2700"/>
              </a:spcBef>
              <a:defRPr sz="2880">
                <a:solidFill>
                  <a:srgbClr val="000000"/>
                </a:solidFill>
              </a:defRPr>
            </a:pPr>
            <a:r>
              <a:t>Because these are weights and not probabilities, we add rather than multiply</a:t>
            </a:r>
          </a:p>
        </p:txBody>
      </p:sp>
      <p:graphicFrame>
        <p:nvGraphicFramePr>
          <p:cNvPr id="656" name="Table 1"/>
          <p:cNvGraphicFramePr/>
          <p:nvPr/>
        </p:nvGraphicFramePr>
        <p:xfrm>
          <a:off x="18092963" y="3061570"/>
          <a:ext cx="6202717" cy="40416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1547504"/>
                <a:gridCol w="1547504"/>
                <a:gridCol w="1547504"/>
                <a:gridCol w="1547504"/>
              </a:tblGrid>
              <a:tr h="316696">
                <a:tc rowSpan="2">
                  <a:txBody>
                    <a:bodyPr/>
                    <a:lstStyle/>
                    <a:p>
                      <a:pPr defTabSz="914400"/>
                      <a:r>
                        <a:rPr b="1" sz="1600"/>
                        <a:t>Θ</a:t>
                      </a:r>
                    </a:p>
                  </a:txBody>
                  <a:tcPr marL="50800" marR="50800" marT="50800" marB="50800" anchor="ctr" anchorCtr="0" horzOverflow="overflow"/>
                </a:tc>
                <a:tc gridSpan="3"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y</a:t>
                      </a:r>
                      <a:r>
                        <a:rPr baseline="-5999"/>
                        <a:t>i</a:t>
                      </a:r>
                      <a:r>
                        <a:t> = …</a:t>
                      </a:r>
                    </a:p>
                  </a:txBody>
                  <a:tcPr marL="50800" marR="50800" marT="50800" marB="50800" anchor="ctr" anchorCtr="0" horzOverflow="overflow"/>
                </a:tc>
                <a:tc hMerge="1">
                  <a:tcPr/>
                </a:tc>
                <a:tc hMerge="1">
                  <a:tcPr/>
                </a:tc>
              </a:tr>
              <a:tr h="316696">
                <a:tc vMerge="1">
                  <a:tcPr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1600"/>
                        <a:t>NN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1600"/>
                        <a:t>VB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1600"/>
                        <a:t>DT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16696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y</a:t>
                      </a:r>
                      <a:r>
                        <a:rPr baseline="-5999"/>
                        <a:t>i-1</a:t>
                      </a:r>
                      <a:r>
                        <a:t> = &lt;S&gt;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6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316696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y</a:t>
                      </a:r>
                      <a:r>
                        <a:rPr baseline="-5999"/>
                        <a:t>i-1</a:t>
                      </a:r>
                      <a:r>
                        <a:t> = NN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16696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y</a:t>
                      </a:r>
                      <a:r>
                        <a:rPr baseline="-5999"/>
                        <a:t>i-1</a:t>
                      </a:r>
                      <a:r>
                        <a:t> = VB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16696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y</a:t>
                      </a:r>
                      <a:r>
                        <a:rPr baseline="-5999"/>
                        <a:t>i-1</a:t>
                      </a:r>
                      <a:r>
                        <a:t> = DT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6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316696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x</a:t>
                      </a:r>
                      <a:r>
                        <a:rPr baseline="-5999"/>
                        <a:t>i </a:t>
                      </a:r>
                      <a:r>
                        <a:t>= Alice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16696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x</a:t>
                      </a:r>
                      <a:r>
                        <a:rPr baseline="-5999"/>
                        <a:t>i </a:t>
                      </a:r>
                      <a:r>
                        <a:t>= admired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16696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x</a:t>
                      </a:r>
                      <a:r>
                        <a:rPr baseline="-5999"/>
                        <a:t>i </a:t>
                      </a:r>
                      <a:r>
                        <a:t>= Dorothy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16696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x</a:t>
                      </a:r>
                      <a:r>
                        <a:rPr baseline="-5999"/>
                        <a:t>i </a:t>
                      </a:r>
                      <a:r>
                        <a:t>= every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16696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x</a:t>
                      </a:r>
                      <a:r>
                        <a:rPr baseline="-5999"/>
                        <a:t>i </a:t>
                      </a:r>
                      <a:r>
                        <a:t>= dwarf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16696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x</a:t>
                      </a:r>
                      <a:r>
                        <a:rPr baseline="-5999"/>
                        <a:t>i </a:t>
                      </a:r>
                      <a:r>
                        <a:t>= cheered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Structured Perceptr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Structured Perceptron</a:t>
            </a:r>
          </a:p>
        </p:txBody>
      </p:sp>
      <p:graphicFrame>
        <p:nvGraphicFramePr>
          <p:cNvPr id="659" name="Table 2"/>
          <p:cNvGraphicFramePr/>
          <p:nvPr/>
        </p:nvGraphicFramePr>
        <p:xfrm>
          <a:off x="990600" y="7415583"/>
          <a:ext cx="10985500" cy="494047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743200"/>
                <a:gridCol w="2743200"/>
                <a:gridCol w="2743200"/>
                <a:gridCol w="2743200"/>
              </a:tblGrid>
              <a:tr h="1231942">
                <a:tc>
                  <a:txBody>
                    <a:bodyPr/>
                    <a:lstStyle/>
                    <a:p>
                      <a:pPr defTabSz="914400">
                        <a:defRPr b="1" sz="3200"/>
                      </a:pPr>
                      <a:r>
                        <a:t>viterbi(y</a:t>
                      </a:r>
                      <a:r>
                        <a:rPr baseline="-5999"/>
                        <a:t>i</a:t>
                      </a:r>
                      <a:r>
                        <a:t>,x</a:t>
                      </a:r>
                      <a:r>
                        <a:rPr baseline="-5999"/>
                        <a:t>i</a:t>
                      </a:r>
                      <a:r>
                        <a:t>)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Alice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admired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Dorothy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231942"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NN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-0.6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0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0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231942"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VB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-1.4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231942"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DT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0.6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graphicFrame>
        <p:nvGraphicFramePr>
          <p:cNvPr id="660" name="Table 2-1"/>
          <p:cNvGraphicFramePr/>
          <p:nvPr/>
        </p:nvGraphicFramePr>
        <p:xfrm>
          <a:off x="12510247" y="7415583"/>
          <a:ext cx="10985501" cy="494047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743200"/>
                <a:gridCol w="2743200"/>
                <a:gridCol w="2743200"/>
                <a:gridCol w="2743200"/>
              </a:tblGrid>
              <a:tr h="1231942">
                <a:tc>
                  <a:txBody>
                    <a:bodyPr/>
                    <a:lstStyle/>
                    <a:p>
                      <a:pPr defTabSz="914400">
                        <a:defRPr b="1" sz="3200"/>
                      </a:pPr>
                      <a:r>
                        <a:t>backptr(y</a:t>
                      </a:r>
                      <a:r>
                        <a:rPr baseline="-5999"/>
                        <a:t>i</a:t>
                      </a:r>
                      <a:r>
                        <a:t>,x</a:t>
                      </a:r>
                      <a:r>
                        <a:rPr baseline="-5999"/>
                        <a:t>i</a:t>
                      </a:r>
                      <a:r>
                        <a:t>)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Alice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admired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Dorothy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231942"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NN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Ø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0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0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231942"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VB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Ø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231942"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DT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Ø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sp>
        <p:nvSpPr>
          <p:cNvPr id="661" name="Fill the first column using values from…"/>
          <p:cNvSpPr txBox="1"/>
          <p:nvPr>
            <p:ph type="body" sz="quarter" idx="1"/>
          </p:nvPr>
        </p:nvSpPr>
        <p:spPr>
          <a:xfrm>
            <a:off x="1619468" y="5342182"/>
            <a:ext cx="21876637" cy="1538884"/>
          </a:xfrm>
          <a:prstGeom prst="rect">
            <a:avLst/>
          </a:prstGeom>
        </p:spPr>
        <p:txBody>
          <a:bodyPr/>
          <a:lstStyle/>
          <a:p>
            <a:pPr marL="888920" indent="-888920" defTabSz="1463003">
              <a:lnSpc>
                <a:spcPct val="90000"/>
              </a:lnSpc>
              <a:spcBef>
                <a:spcPts val="2700"/>
              </a:spcBef>
              <a:defRPr sz="2880">
                <a:solidFill>
                  <a:srgbClr val="000000"/>
                </a:solidFill>
              </a:defRPr>
            </a:pPr>
            <a:r>
              <a:t>Fill the first column using values from </a:t>
            </a:r>
            <a14:m>
              <m:oMath>
                <m:r>
                  <m:rPr>
                    <m:sty m:val="p"/>
                  </m:rPr>
                  <a:rPr xmlns:a="http://schemas.openxmlformats.org/drawingml/2006/main" sz="2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Θ</m:t>
                </m:r>
              </m:oMath>
            </a14:m>
          </a:p>
          <a:p>
            <a:pPr marL="888920" indent="-888920" defTabSz="1463003">
              <a:lnSpc>
                <a:spcPct val="90000"/>
              </a:lnSpc>
              <a:spcBef>
                <a:spcPts val="2700"/>
              </a:spcBef>
              <a:defRPr sz="2880">
                <a:solidFill>
                  <a:srgbClr val="000000"/>
                </a:solidFill>
              </a:defRPr>
            </a:pPr>
            <a:r>
              <a:t>Because these are weights and not probabilities, we add rather than multiply</a:t>
            </a:r>
          </a:p>
        </p:txBody>
      </p:sp>
      <p:graphicFrame>
        <p:nvGraphicFramePr>
          <p:cNvPr id="662" name="Table 1"/>
          <p:cNvGraphicFramePr/>
          <p:nvPr/>
        </p:nvGraphicFramePr>
        <p:xfrm>
          <a:off x="18092963" y="3061570"/>
          <a:ext cx="6202717" cy="40416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1547504"/>
                <a:gridCol w="1547504"/>
                <a:gridCol w="1547504"/>
                <a:gridCol w="1547504"/>
              </a:tblGrid>
              <a:tr h="316696">
                <a:tc rowSpan="2">
                  <a:txBody>
                    <a:bodyPr/>
                    <a:lstStyle/>
                    <a:p>
                      <a:pPr defTabSz="914400"/>
                      <a:r>
                        <a:rPr b="1" sz="1600"/>
                        <a:t>Θ</a:t>
                      </a:r>
                    </a:p>
                  </a:txBody>
                  <a:tcPr marL="50800" marR="50800" marT="50800" marB="50800" anchor="ctr" anchorCtr="0" horzOverflow="overflow"/>
                </a:tc>
                <a:tc gridSpan="3"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y</a:t>
                      </a:r>
                      <a:r>
                        <a:rPr baseline="-5999"/>
                        <a:t>i</a:t>
                      </a:r>
                      <a:r>
                        <a:t> = …</a:t>
                      </a:r>
                    </a:p>
                  </a:txBody>
                  <a:tcPr marL="50800" marR="50800" marT="50800" marB="50800" anchor="ctr" anchorCtr="0" horzOverflow="overflow"/>
                </a:tc>
                <a:tc hMerge="1">
                  <a:tcPr/>
                </a:tc>
                <a:tc hMerge="1">
                  <a:tcPr/>
                </a:tc>
              </a:tr>
              <a:tr h="316696">
                <a:tc vMerge="1">
                  <a:tcPr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1600"/>
                        <a:t>NN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1600"/>
                        <a:t>VB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1600"/>
                        <a:t>DT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16696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y</a:t>
                      </a:r>
                      <a:r>
                        <a:rPr baseline="-5999"/>
                        <a:t>i-1</a:t>
                      </a:r>
                      <a:r>
                        <a:t> = &lt;S&gt;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6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316696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y</a:t>
                      </a:r>
                      <a:r>
                        <a:rPr baseline="-5999"/>
                        <a:t>i-1</a:t>
                      </a:r>
                      <a:r>
                        <a:t> = NN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16696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y</a:t>
                      </a:r>
                      <a:r>
                        <a:rPr baseline="-5999"/>
                        <a:t>i-1</a:t>
                      </a:r>
                      <a:r>
                        <a:t> = VB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16696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y</a:t>
                      </a:r>
                      <a:r>
                        <a:rPr baseline="-5999"/>
                        <a:t>i-1</a:t>
                      </a:r>
                      <a:r>
                        <a:t> = DT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6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316696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x</a:t>
                      </a:r>
                      <a:r>
                        <a:rPr baseline="-5999"/>
                        <a:t>i </a:t>
                      </a:r>
                      <a:r>
                        <a:t>= Alice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16696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x</a:t>
                      </a:r>
                      <a:r>
                        <a:rPr baseline="-5999"/>
                        <a:t>i </a:t>
                      </a:r>
                      <a:r>
                        <a:t>= admired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16696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x</a:t>
                      </a:r>
                      <a:r>
                        <a:rPr baseline="-5999"/>
                        <a:t>i </a:t>
                      </a:r>
                      <a:r>
                        <a:t>= Dorothy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16696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x</a:t>
                      </a:r>
                      <a:r>
                        <a:rPr baseline="-5999"/>
                        <a:t>i </a:t>
                      </a:r>
                      <a:r>
                        <a:t>= every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16696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x</a:t>
                      </a:r>
                      <a:r>
                        <a:rPr baseline="-5999"/>
                        <a:t>i </a:t>
                      </a:r>
                      <a:r>
                        <a:t>= dwarf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16696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x</a:t>
                      </a:r>
                      <a:r>
                        <a:rPr baseline="-5999"/>
                        <a:t>i </a:t>
                      </a:r>
                      <a:r>
                        <a:t>= cheered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Structured Perceptr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Structured Perceptron</a:t>
            </a:r>
          </a:p>
        </p:txBody>
      </p:sp>
      <p:sp>
        <p:nvSpPr>
          <p:cNvPr id="665" name="Now fill in the second column of the trellises (backptr, viterbi)…"/>
          <p:cNvSpPr txBox="1"/>
          <p:nvPr>
            <p:ph type="body" sz="quarter" idx="1"/>
          </p:nvPr>
        </p:nvSpPr>
        <p:spPr>
          <a:xfrm>
            <a:off x="1619468" y="5342182"/>
            <a:ext cx="21876637" cy="1446029"/>
          </a:xfrm>
          <a:prstGeom prst="rect">
            <a:avLst/>
          </a:prstGeom>
        </p:spPr>
        <p:txBody>
          <a:bodyPr/>
          <a:lstStyle/>
          <a:p>
            <a:pPr marL="874105" indent="-874105" defTabSz="1438619">
              <a:lnSpc>
                <a:spcPct val="90000"/>
              </a:lnSpc>
              <a:spcBef>
                <a:spcPts val="2600"/>
              </a:spcBef>
              <a:defRPr sz="2832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Now fill in the second column of the trellises (backptr, viterbi)</a:t>
            </a:r>
          </a:p>
          <a:p>
            <a:pPr marL="874105" indent="-874105" defTabSz="1438619">
              <a:lnSpc>
                <a:spcPct val="90000"/>
              </a:lnSpc>
              <a:spcBef>
                <a:spcPts val="2600"/>
              </a:spcBef>
              <a:defRPr sz="2832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This will be </a:t>
            </a:r>
            <a14:m>
              <m:oMath>
                <m:r>
                  <m:rPr>
                    <m:nor/>
                  </m:rP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max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-</m:t>
                    </m:r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v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i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t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e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r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b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i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-</m:t>
                    </m:r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sSub>
                  <m:e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e>
                  <m:sub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-</m:t>
                    </m:r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m:rPr>
                    <m:sty m:val="p"/>
                  </m:rP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Θ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-</m:t>
                    </m:r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sSub>
                  <m:e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</m:sub>
                </m:sSub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m:rPr>
                    <m:sty m:val="p"/>
                  </m:rP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Θ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e>
                  <m:sub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</m:sub>
                </m:sSub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sSub>
                  <m:e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</m:sub>
                </m:sSub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.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.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.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  <a:r>
              <a:t> for every possible </a:t>
            </a:r>
            <a14:m>
              <m:oMath>
                <m:sSub>
                  <m:e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-</m:t>
                    </m:r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</m:oMath>
            </a14:m>
            <a:endParaRPr sz="4800"/>
          </a:p>
        </p:txBody>
      </p:sp>
      <p:graphicFrame>
        <p:nvGraphicFramePr>
          <p:cNvPr id="666" name="Table 2"/>
          <p:cNvGraphicFramePr/>
          <p:nvPr/>
        </p:nvGraphicFramePr>
        <p:xfrm>
          <a:off x="990600" y="7415583"/>
          <a:ext cx="10985500" cy="494047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743200"/>
                <a:gridCol w="2743200"/>
                <a:gridCol w="2743200"/>
                <a:gridCol w="2743200"/>
              </a:tblGrid>
              <a:tr h="1231942">
                <a:tc>
                  <a:txBody>
                    <a:bodyPr/>
                    <a:lstStyle/>
                    <a:p>
                      <a:pPr defTabSz="914400">
                        <a:defRPr b="1" sz="3200"/>
                      </a:pPr>
                      <a:r>
                        <a:t>viterbi(y</a:t>
                      </a:r>
                      <a:r>
                        <a:rPr baseline="-5999"/>
                        <a:t>i</a:t>
                      </a:r>
                      <a:r>
                        <a:t>,x</a:t>
                      </a:r>
                      <a:r>
                        <a:rPr baseline="-5999"/>
                        <a:t>i</a:t>
                      </a:r>
                      <a:r>
                        <a:t>)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Alice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admired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Dorothy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231942"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NN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-0.6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0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0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231942"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VB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-1.4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231942"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DT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0.6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graphicFrame>
        <p:nvGraphicFramePr>
          <p:cNvPr id="667" name="Table 2-1"/>
          <p:cNvGraphicFramePr/>
          <p:nvPr/>
        </p:nvGraphicFramePr>
        <p:xfrm>
          <a:off x="12510247" y="7415583"/>
          <a:ext cx="10985501" cy="494047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743200"/>
                <a:gridCol w="2743200"/>
                <a:gridCol w="2743200"/>
                <a:gridCol w="2743200"/>
              </a:tblGrid>
              <a:tr h="1231942">
                <a:tc>
                  <a:txBody>
                    <a:bodyPr/>
                    <a:lstStyle/>
                    <a:p>
                      <a:pPr defTabSz="914400">
                        <a:defRPr b="1" sz="3200"/>
                      </a:pPr>
                      <a:r>
                        <a:t>backptr(y</a:t>
                      </a:r>
                      <a:r>
                        <a:rPr baseline="-5999"/>
                        <a:t>i</a:t>
                      </a:r>
                      <a:r>
                        <a:t>,x</a:t>
                      </a:r>
                      <a:r>
                        <a:rPr baseline="-5999"/>
                        <a:t>i</a:t>
                      </a:r>
                      <a:r>
                        <a:t>)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Alice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admired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Dorothy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231942"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NN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Ø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0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0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231942"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VB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Ø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231942"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DT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Ø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graphicFrame>
        <p:nvGraphicFramePr>
          <p:cNvPr id="668" name="Table 1-1"/>
          <p:cNvGraphicFramePr/>
          <p:nvPr/>
        </p:nvGraphicFramePr>
        <p:xfrm>
          <a:off x="18092963" y="3061570"/>
          <a:ext cx="6202717" cy="40416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1547504"/>
                <a:gridCol w="1547504"/>
                <a:gridCol w="1547504"/>
                <a:gridCol w="1547504"/>
              </a:tblGrid>
              <a:tr h="316696">
                <a:tc rowSpan="2">
                  <a:txBody>
                    <a:bodyPr/>
                    <a:lstStyle/>
                    <a:p>
                      <a:pPr defTabSz="914400"/>
                      <a:r>
                        <a:rPr b="1" sz="1600"/>
                        <a:t>Θ</a:t>
                      </a:r>
                    </a:p>
                  </a:txBody>
                  <a:tcPr marL="50800" marR="50800" marT="50800" marB="50800" anchor="ctr" anchorCtr="0" horzOverflow="overflow"/>
                </a:tc>
                <a:tc gridSpan="3"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y</a:t>
                      </a:r>
                      <a:r>
                        <a:rPr baseline="-5999"/>
                        <a:t>i</a:t>
                      </a:r>
                      <a:r>
                        <a:t> = …</a:t>
                      </a:r>
                    </a:p>
                  </a:txBody>
                  <a:tcPr marL="50800" marR="50800" marT="50800" marB="50800" anchor="ctr" anchorCtr="0" horzOverflow="overflow"/>
                </a:tc>
                <a:tc hMerge="1">
                  <a:tcPr/>
                </a:tc>
                <a:tc hMerge="1">
                  <a:tcPr/>
                </a:tc>
              </a:tr>
              <a:tr h="316696">
                <a:tc vMerge="1">
                  <a:tcPr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1600"/>
                        <a:t>NN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1600"/>
                        <a:t>VB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1600"/>
                        <a:t>DT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16696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y</a:t>
                      </a:r>
                      <a:r>
                        <a:rPr baseline="-5999"/>
                        <a:t>i-1</a:t>
                      </a:r>
                      <a:r>
                        <a:t> = &lt;S&gt;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6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316696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y</a:t>
                      </a:r>
                      <a:r>
                        <a:rPr baseline="-5999"/>
                        <a:t>i-1</a:t>
                      </a:r>
                      <a:r>
                        <a:t> = NN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16696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y</a:t>
                      </a:r>
                      <a:r>
                        <a:rPr baseline="-5999"/>
                        <a:t>i-1</a:t>
                      </a:r>
                      <a:r>
                        <a:t> = VB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16696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y</a:t>
                      </a:r>
                      <a:r>
                        <a:rPr baseline="-5999"/>
                        <a:t>i-1</a:t>
                      </a:r>
                      <a:r>
                        <a:t> = DT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6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316696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x</a:t>
                      </a:r>
                      <a:r>
                        <a:rPr baseline="-5999"/>
                        <a:t>i </a:t>
                      </a:r>
                      <a:r>
                        <a:t>= Alice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16696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x</a:t>
                      </a:r>
                      <a:r>
                        <a:rPr baseline="-5999"/>
                        <a:t>i </a:t>
                      </a:r>
                      <a:r>
                        <a:t>= admired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16696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x</a:t>
                      </a:r>
                      <a:r>
                        <a:rPr baseline="-5999"/>
                        <a:t>i </a:t>
                      </a:r>
                      <a:r>
                        <a:t>= Dorothy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16696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x</a:t>
                      </a:r>
                      <a:r>
                        <a:rPr baseline="-5999"/>
                        <a:t>i </a:t>
                      </a:r>
                      <a:r>
                        <a:t>= every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16696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x</a:t>
                      </a:r>
                      <a:r>
                        <a:rPr baseline="-5999"/>
                        <a:t>i </a:t>
                      </a:r>
                      <a:r>
                        <a:t>= dwarf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16696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x</a:t>
                      </a:r>
                      <a:r>
                        <a:rPr baseline="-5999"/>
                        <a:t>i </a:t>
                      </a:r>
                      <a:r>
                        <a:t>= cheered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Structured Perceptr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Structured Perceptron</a:t>
            </a:r>
          </a:p>
        </p:txBody>
      </p:sp>
      <p:graphicFrame>
        <p:nvGraphicFramePr>
          <p:cNvPr id="671" name="Table 2"/>
          <p:cNvGraphicFramePr/>
          <p:nvPr/>
        </p:nvGraphicFramePr>
        <p:xfrm>
          <a:off x="990600" y="7415583"/>
          <a:ext cx="10985500" cy="494047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743200"/>
                <a:gridCol w="2743200"/>
                <a:gridCol w="2743200"/>
                <a:gridCol w="2743200"/>
              </a:tblGrid>
              <a:tr h="1231942">
                <a:tc>
                  <a:txBody>
                    <a:bodyPr/>
                    <a:lstStyle/>
                    <a:p>
                      <a:pPr defTabSz="914400">
                        <a:defRPr b="1" sz="3200"/>
                      </a:pPr>
                      <a:r>
                        <a:t>viterbi(y</a:t>
                      </a:r>
                      <a:r>
                        <a:rPr baseline="-5999"/>
                        <a:t>i</a:t>
                      </a:r>
                      <a:r>
                        <a:t>,x</a:t>
                      </a:r>
                      <a:r>
                        <a:rPr baseline="-5999"/>
                        <a:t>i</a:t>
                      </a:r>
                      <a:r>
                        <a:t>)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Alice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admired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Dorothy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231942"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NN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-0.6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000"/>
                        <a:t>max(   (NN,viterbi(NN,Alice)+Θ(NN,NN)
  +Θ(admired,NN)),   (VB,viterbi(VB,Alice)+Θ(VB,NN)
  +Θ(admired,NN)),   (DT,viterbi(DT,Alice)+Θ(DT,NN)
  +Θ(admired,NN)))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0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231942"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VB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-1.4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231942"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DT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0.6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graphicFrame>
        <p:nvGraphicFramePr>
          <p:cNvPr id="672" name="Table 2-1"/>
          <p:cNvGraphicFramePr/>
          <p:nvPr/>
        </p:nvGraphicFramePr>
        <p:xfrm>
          <a:off x="12510247" y="7415583"/>
          <a:ext cx="10985501" cy="494047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743200"/>
                <a:gridCol w="2743200"/>
                <a:gridCol w="2743200"/>
                <a:gridCol w="2743200"/>
              </a:tblGrid>
              <a:tr h="1231942">
                <a:tc>
                  <a:txBody>
                    <a:bodyPr/>
                    <a:lstStyle/>
                    <a:p>
                      <a:pPr defTabSz="914400">
                        <a:defRPr b="1" sz="3200"/>
                      </a:pPr>
                      <a:r>
                        <a:t>backptr(y</a:t>
                      </a:r>
                      <a:r>
                        <a:rPr baseline="-5999"/>
                        <a:t>i</a:t>
                      </a:r>
                      <a:r>
                        <a:t>,x</a:t>
                      </a:r>
                      <a:r>
                        <a:rPr baseline="-5999"/>
                        <a:t>i</a:t>
                      </a:r>
                      <a:r>
                        <a:t>)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Alice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admired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Dorothy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231942"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NN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Ø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0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0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231942"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VB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Ø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231942"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DT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Ø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sp>
        <p:nvSpPr>
          <p:cNvPr id="673" name="Now fill in the second column of the trellises (backptr, viterbi)…"/>
          <p:cNvSpPr txBox="1"/>
          <p:nvPr>
            <p:ph type="body" sz="quarter" idx="1"/>
          </p:nvPr>
        </p:nvSpPr>
        <p:spPr>
          <a:xfrm>
            <a:off x="1619468" y="5342182"/>
            <a:ext cx="21876637" cy="1446029"/>
          </a:xfrm>
          <a:prstGeom prst="rect">
            <a:avLst/>
          </a:prstGeom>
        </p:spPr>
        <p:txBody>
          <a:bodyPr/>
          <a:lstStyle/>
          <a:p>
            <a:pPr marL="874105" indent="-874105" defTabSz="1438619">
              <a:lnSpc>
                <a:spcPct val="90000"/>
              </a:lnSpc>
              <a:spcBef>
                <a:spcPts val="2600"/>
              </a:spcBef>
              <a:defRPr sz="2832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Now fill in the second column of the trellises (backptr, viterbi)</a:t>
            </a:r>
          </a:p>
          <a:p>
            <a:pPr marL="874105" indent="-874105" defTabSz="1438619">
              <a:lnSpc>
                <a:spcPct val="90000"/>
              </a:lnSpc>
              <a:spcBef>
                <a:spcPts val="2600"/>
              </a:spcBef>
              <a:defRPr sz="2832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This will be </a:t>
            </a:r>
            <a14:m>
              <m:oMath>
                <m:r>
                  <m:rPr>
                    <m:nor/>
                  </m:rP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max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-</m:t>
                    </m:r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v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i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t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e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r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b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i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-</m:t>
                    </m:r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sSub>
                  <m:e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e>
                  <m:sub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-</m:t>
                    </m:r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m:rPr>
                    <m:sty m:val="p"/>
                  </m:rP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Θ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-</m:t>
                    </m:r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sSub>
                  <m:e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</m:sub>
                </m:sSub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m:rPr>
                    <m:sty m:val="p"/>
                  </m:rP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Θ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e>
                  <m:sub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</m:sub>
                </m:sSub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sSub>
                  <m:e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</m:sub>
                </m:sSub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.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.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.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  <a:r>
              <a:t> for every possible </a:t>
            </a:r>
            <a14:m>
              <m:oMath>
                <m:sSub>
                  <m:e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-</m:t>
                    </m:r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</m:oMath>
            </a14:m>
            <a:endParaRPr sz="4800"/>
          </a:p>
        </p:txBody>
      </p:sp>
      <p:graphicFrame>
        <p:nvGraphicFramePr>
          <p:cNvPr id="674" name="Table 1-1"/>
          <p:cNvGraphicFramePr/>
          <p:nvPr/>
        </p:nvGraphicFramePr>
        <p:xfrm>
          <a:off x="18092963" y="3061570"/>
          <a:ext cx="6202717" cy="40416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1547504"/>
                <a:gridCol w="1547504"/>
                <a:gridCol w="1547504"/>
                <a:gridCol w="1547504"/>
              </a:tblGrid>
              <a:tr h="316696">
                <a:tc rowSpan="2">
                  <a:txBody>
                    <a:bodyPr/>
                    <a:lstStyle/>
                    <a:p>
                      <a:pPr defTabSz="914400"/>
                      <a:r>
                        <a:rPr b="1" sz="1600"/>
                        <a:t>Θ</a:t>
                      </a:r>
                    </a:p>
                  </a:txBody>
                  <a:tcPr marL="50800" marR="50800" marT="50800" marB="50800" anchor="ctr" anchorCtr="0" horzOverflow="overflow"/>
                </a:tc>
                <a:tc gridSpan="3"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y</a:t>
                      </a:r>
                      <a:r>
                        <a:rPr baseline="-5999"/>
                        <a:t>i</a:t>
                      </a:r>
                      <a:r>
                        <a:t> = …</a:t>
                      </a:r>
                    </a:p>
                  </a:txBody>
                  <a:tcPr marL="50800" marR="50800" marT="50800" marB="50800" anchor="ctr" anchorCtr="0" horzOverflow="overflow"/>
                </a:tc>
                <a:tc hMerge="1">
                  <a:tcPr/>
                </a:tc>
                <a:tc hMerge="1">
                  <a:tcPr/>
                </a:tc>
              </a:tr>
              <a:tr h="316696">
                <a:tc vMerge="1">
                  <a:tcPr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1600"/>
                        <a:t>NN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1600"/>
                        <a:t>VB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1600"/>
                        <a:t>DT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16696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y</a:t>
                      </a:r>
                      <a:r>
                        <a:rPr baseline="-5999"/>
                        <a:t>i-1</a:t>
                      </a:r>
                      <a:r>
                        <a:t> = &lt;S&gt;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6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316696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y</a:t>
                      </a:r>
                      <a:r>
                        <a:rPr baseline="-5999"/>
                        <a:t>i-1</a:t>
                      </a:r>
                      <a:r>
                        <a:t> = NN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16696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y</a:t>
                      </a:r>
                      <a:r>
                        <a:rPr baseline="-5999"/>
                        <a:t>i-1</a:t>
                      </a:r>
                      <a:r>
                        <a:t> = VB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16696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y</a:t>
                      </a:r>
                      <a:r>
                        <a:rPr baseline="-5999"/>
                        <a:t>i-1</a:t>
                      </a:r>
                      <a:r>
                        <a:t> = DT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6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316696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x</a:t>
                      </a:r>
                      <a:r>
                        <a:rPr baseline="-5999"/>
                        <a:t>i </a:t>
                      </a:r>
                      <a:r>
                        <a:t>= Alice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16696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x</a:t>
                      </a:r>
                      <a:r>
                        <a:rPr baseline="-5999"/>
                        <a:t>i </a:t>
                      </a:r>
                      <a:r>
                        <a:t>= admired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16696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x</a:t>
                      </a:r>
                      <a:r>
                        <a:rPr baseline="-5999"/>
                        <a:t>i </a:t>
                      </a:r>
                      <a:r>
                        <a:t>= Dorothy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16696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x</a:t>
                      </a:r>
                      <a:r>
                        <a:rPr baseline="-5999"/>
                        <a:t>i </a:t>
                      </a:r>
                      <a:r>
                        <a:t>= every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16696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x</a:t>
                      </a:r>
                      <a:r>
                        <a:rPr baseline="-5999"/>
                        <a:t>i </a:t>
                      </a:r>
                      <a:r>
                        <a:t>= dwarf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16696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x</a:t>
                      </a:r>
                      <a:r>
                        <a:rPr baseline="-5999"/>
                        <a:t>i </a:t>
                      </a:r>
                      <a:r>
                        <a:t>= cheered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Structured Perceptr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Structured Perceptron</a:t>
            </a:r>
          </a:p>
        </p:txBody>
      </p:sp>
      <p:graphicFrame>
        <p:nvGraphicFramePr>
          <p:cNvPr id="677" name="Table 2"/>
          <p:cNvGraphicFramePr/>
          <p:nvPr/>
        </p:nvGraphicFramePr>
        <p:xfrm>
          <a:off x="990600" y="7415583"/>
          <a:ext cx="10985500" cy="494047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743200"/>
                <a:gridCol w="2743200"/>
                <a:gridCol w="2743200"/>
                <a:gridCol w="2743200"/>
              </a:tblGrid>
              <a:tr h="1231942">
                <a:tc>
                  <a:txBody>
                    <a:bodyPr/>
                    <a:lstStyle/>
                    <a:p>
                      <a:pPr defTabSz="914400">
                        <a:defRPr b="1" sz="3200"/>
                      </a:pPr>
                      <a:r>
                        <a:t>viterbi(y</a:t>
                      </a:r>
                      <a:r>
                        <a:rPr baseline="-5999"/>
                        <a:t>i</a:t>
                      </a:r>
                      <a:r>
                        <a:t>,x</a:t>
                      </a:r>
                      <a:r>
                        <a:rPr baseline="-5999"/>
                        <a:t>i</a:t>
                      </a:r>
                      <a:r>
                        <a:t>)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Alice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admired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Dorothy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231942"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NN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-0.6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2000"/>
                        <a:t>max((NN,-0.6-0.7+0.3), (VB,-1.4-0.3+0.3), (DT,0.6+0.3+0.3))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0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231942"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VB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-1.4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231942"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DT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0.6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graphicFrame>
        <p:nvGraphicFramePr>
          <p:cNvPr id="678" name="Table 2-1"/>
          <p:cNvGraphicFramePr/>
          <p:nvPr/>
        </p:nvGraphicFramePr>
        <p:xfrm>
          <a:off x="12510247" y="7415583"/>
          <a:ext cx="10985501" cy="494047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743200"/>
                <a:gridCol w="2743200"/>
                <a:gridCol w="2743200"/>
                <a:gridCol w="2743200"/>
              </a:tblGrid>
              <a:tr h="1231942">
                <a:tc>
                  <a:txBody>
                    <a:bodyPr/>
                    <a:lstStyle/>
                    <a:p>
                      <a:pPr defTabSz="914400">
                        <a:defRPr b="1" sz="3200"/>
                      </a:pPr>
                      <a:r>
                        <a:t>backptr(y</a:t>
                      </a:r>
                      <a:r>
                        <a:rPr baseline="-5999"/>
                        <a:t>i</a:t>
                      </a:r>
                      <a:r>
                        <a:t>,x</a:t>
                      </a:r>
                      <a:r>
                        <a:rPr baseline="-5999"/>
                        <a:t>i</a:t>
                      </a:r>
                      <a:r>
                        <a:t>)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Alice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admired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Dorothy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231942"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NN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Ø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0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0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231942"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VB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Ø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231942"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DT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Ø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sp>
        <p:nvSpPr>
          <p:cNvPr id="679" name="Now fill in the second column of the trellises (backptr, viterbi)…"/>
          <p:cNvSpPr txBox="1"/>
          <p:nvPr>
            <p:ph type="body" sz="quarter" idx="1"/>
          </p:nvPr>
        </p:nvSpPr>
        <p:spPr>
          <a:xfrm>
            <a:off x="1619468" y="5342182"/>
            <a:ext cx="21876637" cy="1446029"/>
          </a:xfrm>
          <a:prstGeom prst="rect">
            <a:avLst/>
          </a:prstGeom>
        </p:spPr>
        <p:txBody>
          <a:bodyPr/>
          <a:lstStyle/>
          <a:p>
            <a:pPr marL="874105" indent="-874105" defTabSz="1438619">
              <a:lnSpc>
                <a:spcPct val="90000"/>
              </a:lnSpc>
              <a:spcBef>
                <a:spcPts val="2600"/>
              </a:spcBef>
              <a:defRPr sz="2832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Now fill in the second column of the trellises (backptr, viterbi)</a:t>
            </a:r>
          </a:p>
          <a:p>
            <a:pPr marL="874105" indent="-874105" defTabSz="1438619">
              <a:lnSpc>
                <a:spcPct val="90000"/>
              </a:lnSpc>
              <a:spcBef>
                <a:spcPts val="2600"/>
              </a:spcBef>
              <a:defRPr sz="2832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This will be </a:t>
            </a:r>
            <a14:m>
              <m:oMath>
                <m:r>
                  <m:rPr>
                    <m:nor/>
                  </m:rP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max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-</m:t>
                    </m:r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v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i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t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e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r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b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i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-</m:t>
                    </m:r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sSub>
                  <m:e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e>
                  <m:sub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-</m:t>
                    </m:r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m:rPr>
                    <m:sty m:val="p"/>
                  </m:rP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Θ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-</m:t>
                    </m:r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sSub>
                  <m:e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</m:sub>
                </m:sSub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m:rPr>
                    <m:sty m:val="p"/>
                  </m:rP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Θ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e>
                  <m:sub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</m:sub>
                </m:sSub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sSub>
                  <m:e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</m:sub>
                </m:sSub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.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.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.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  <a:r>
              <a:t> for every possible </a:t>
            </a:r>
            <a14:m>
              <m:oMath>
                <m:sSub>
                  <m:e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-</m:t>
                    </m:r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</m:oMath>
            </a14:m>
            <a:endParaRPr sz="4800"/>
          </a:p>
        </p:txBody>
      </p:sp>
      <p:graphicFrame>
        <p:nvGraphicFramePr>
          <p:cNvPr id="680" name="Table 1-1"/>
          <p:cNvGraphicFramePr/>
          <p:nvPr/>
        </p:nvGraphicFramePr>
        <p:xfrm>
          <a:off x="18092963" y="3061570"/>
          <a:ext cx="6202717" cy="40416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1547504"/>
                <a:gridCol w="1547504"/>
                <a:gridCol w="1547504"/>
                <a:gridCol w="1547504"/>
              </a:tblGrid>
              <a:tr h="316696">
                <a:tc rowSpan="2">
                  <a:txBody>
                    <a:bodyPr/>
                    <a:lstStyle/>
                    <a:p>
                      <a:pPr defTabSz="914400"/>
                      <a:r>
                        <a:rPr b="1" sz="1600"/>
                        <a:t>Θ</a:t>
                      </a:r>
                    </a:p>
                  </a:txBody>
                  <a:tcPr marL="50800" marR="50800" marT="50800" marB="50800" anchor="ctr" anchorCtr="0" horzOverflow="overflow"/>
                </a:tc>
                <a:tc gridSpan="3"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y</a:t>
                      </a:r>
                      <a:r>
                        <a:rPr baseline="-5999"/>
                        <a:t>i</a:t>
                      </a:r>
                      <a:r>
                        <a:t> = …</a:t>
                      </a:r>
                    </a:p>
                  </a:txBody>
                  <a:tcPr marL="50800" marR="50800" marT="50800" marB="50800" anchor="ctr" anchorCtr="0" horzOverflow="overflow"/>
                </a:tc>
                <a:tc hMerge="1">
                  <a:tcPr/>
                </a:tc>
                <a:tc hMerge="1">
                  <a:tcPr/>
                </a:tc>
              </a:tr>
              <a:tr h="316696">
                <a:tc vMerge="1">
                  <a:tcPr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1600"/>
                        <a:t>NN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1600"/>
                        <a:t>VB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1600"/>
                        <a:t>DT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16696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y</a:t>
                      </a:r>
                      <a:r>
                        <a:rPr baseline="-5999"/>
                        <a:t>i-1</a:t>
                      </a:r>
                      <a:r>
                        <a:t> = &lt;S&gt;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6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316696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y</a:t>
                      </a:r>
                      <a:r>
                        <a:rPr baseline="-5999"/>
                        <a:t>i-1</a:t>
                      </a:r>
                      <a:r>
                        <a:t> = NN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16696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y</a:t>
                      </a:r>
                      <a:r>
                        <a:rPr baseline="-5999"/>
                        <a:t>i-1</a:t>
                      </a:r>
                      <a:r>
                        <a:t> = VB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16696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y</a:t>
                      </a:r>
                      <a:r>
                        <a:rPr baseline="-5999"/>
                        <a:t>i-1</a:t>
                      </a:r>
                      <a:r>
                        <a:t> = DT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6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316696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x</a:t>
                      </a:r>
                      <a:r>
                        <a:rPr baseline="-5999"/>
                        <a:t>i </a:t>
                      </a:r>
                      <a:r>
                        <a:t>= Alice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16696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x</a:t>
                      </a:r>
                      <a:r>
                        <a:rPr baseline="-5999"/>
                        <a:t>i </a:t>
                      </a:r>
                      <a:r>
                        <a:t>= admired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16696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x</a:t>
                      </a:r>
                      <a:r>
                        <a:rPr baseline="-5999"/>
                        <a:t>i </a:t>
                      </a:r>
                      <a:r>
                        <a:t>= Dorothy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16696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x</a:t>
                      </a:r>
                      <a:r>
                        <a:rPr baseline="-5999"/>
                        <a:t>i </a:t>
                      </a:r>
                      <a:r>
                        <a:t>= every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16696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x</a:t>
                      </a:r>
                      <a:r>
                        <a:rPr baseline="-5999"/>
                        <a:t>i </a:t>
                      </a:r>
                      <a:r>
                        <a:t>= dwarf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16696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x</a:t>
                      </a:r>
                      <a:r>
                        <a:rPr baseline="-5999"/>
                        <a:t>i </a:t>
                      </a:r>
                      <a:r>
                        <a:t>= cheered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Structured Perceptr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Structured Perceptron</a:t>
            </a:r>
          </a:p>
        </p:txBody>
      </p:sp>
      <p:graphicFrame>
        <p:nvGraphicFramePr>
          <p:cNvPr id="683" name="Table 2"/>
          <p:cNvGraphicFramePr/>
          <p:nvPr/>
        </p:nvGraphicFramePr>
        <p:xfrm>
          <a:off x="990600" y="7415583"/>
          <a:ext cx="10985500" cy="494047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743200"/>
                <a:gridCol w="2743200"/>
                <a:gridCol w="2743200"/>
                <a:gridCol w="2743200"/>
              </a:tblGrid>
              <a:tr h="1231942">
                <a:tc>
                  <a:txBody>
                    <a:bodyPr/>
                    <a:lstStyle/>
                    <a:p>
                      <a:pPr defTabSz="914400">
                        <a:defRPr b="1" sz="3200"/>
                      </a:pPr>
                      <a:r>
                        <a:t>viterbi(y</a:t>
                      </a:r>
                      <a:r>
                        <a:rPr baseline="-5999"/>
                        <a:t>i</a:t>
                      </a:r>
                      <a:r>
                        <a:t>,x</a:t>
                      </a:r>
                      <a:r>
                        <a:rPr baseline="-5999"/>
                        <a:t>i</a:t>
                      </a:r>
                      <a:r>
                        <a:t>)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Alice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admired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Dorothy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231942"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NN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-0.6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2000"/>
                        <a:t>max((NN,-1.0), (VB,-1.4), (DT,1.2))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0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231942"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VB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-1.4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231942"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DT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0.6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graphicFrame>
        <p:nvGraphicFramePr>
          <p:cNvPr id="684" name="Table 2-1"/>
          <p:cNvGraphicFramePr/>
          <p:nvPr/>
        </p:nvGraphicFramePr>
        <p:xfrm>
          <a:off x="12510247" y="7415583"/>
          <a:ext cx="10985501" cy="494047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743200"/>
                <a:gridCol w="2743200"/>
                <a:gridCol w="2743200"/>
                <a:gridCol w="2743200"/>
              </a:tblGrid>
              <a:tr h="1231942">
                <a:tc>
                  <a:txBody>
                    <a:bodyPr/>
                    <a:lstStyle/>
                    <a:p>
                      <a:pPr defTabSz="914400">
                        <a:defRPr b="1" sz="3200"/>
                      </a:pPr>
                      <a:r>
                        <a:t>backptr(y</a:t>
                      </a:r>
                      <a:r>
                        <a:rPr baseline="-5999"/>
                        <a:t>i</a:t>
                      </a:r>
                      <a:r>
                        <a:t>,x</a:t>
                      </a:r>
                      <a:r>
                        <a:rPr baseline="-5999"/>
                        <a:t>i</a:t>
                      </a:r>
                      <a:r>
                        <a:t>)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Alice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admired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Dorothy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231942"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NN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Ø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0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0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231942"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VB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Ø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231942"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DT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Ø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sp>
        <p:nvSpPr>
          <p:cNvPr id="685" name="Now fill in the second column of the trellises (backptr, viterbi)…"/>
          <p:cNvSpPr txBox="1"/>
          <p:nvPr>
            <p:ph type="body" sz="quarter" idx="1"/>
          </p:nvPr>
        </p:nvSpPr>
        <p:spPr>
          <a:xfrm>
            <a:off x="1619468" y="5342182"/>
            <a:ext cx="21876637" cy="1446029"/>
          </a:xfrm>
          <a:prstGeom prst="rect">
            <a:avLst/>
          </a:prstGeom>
        </p:spPr>
        <p:txBody>
          <a:bodyPr/>
          <a:lstStyle/>
          <a:p>
            <a:pPr marL="874105" indent="-874105" defTabSz="1438619">
              <a:lnSpc>
                <a:spcPct val="90000"/>
              </a:lnSpc>
              <a:spcBef>
                <a:spcPts val="2600"/>
              </a:spcBef>
              <a:defRPr sz="2832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Now fill in the second column of the trellises (backptr, viterbi)</a:t>
            </a:r>
          </a:p>
          <a:p>
            <a:pPr marL="874105" indent="-874105" defTabSz="1438619">
              <a:lnSpc>
                <a:spcPct val="90000"/>
              </a:lnSpc>
              <a:spcBef>
                <a:spcPts val="2600"/>
              </a:spcBef>
              <a:defRPr sz="2832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This will be </a:t>
            </a:r>
            <a14:m>
              <m:oMath>
                <m:r>
                  <m:rPr>
                    <m:nor/>
                  </m:rP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max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-</m:t>
                    </m:r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v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i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t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e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r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b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i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-</m:t>
                    </m:r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sSub>
                  <m:e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e>
                  <m:sub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-</m:t>
                    </m:r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m:rPr>
                    <m:sty m:val="p"/>
                  </m:rP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Θ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-</m:t>
                    </m:r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sSub>
                  <m:e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</m:sub>
                </m:sSub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m:rPr>
                    <m:sty m:val="p"/>
                  </m:rP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Θ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e>
                  <m:sub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</m:sub>
                </m:sSub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sSub>
                  <m:e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</m:sub>
                </m:sSub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.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.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.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  <a:r>
              <a:t> for every possible </a:t>
            </a:r>
            <a14:m>
              <m:oMath>
                <m:sSub>
                  <m:e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-</m:t>
                    </m:r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</m:oMath>
            </a14:m>
            <a:endParaRPr sz="4800"/>
          </a:p>
        </p:txBody>
      </p:sp>
      <p:graphicFrame>
        <p:nvGraphicFramePr>
          <p:cNvPr id="686" name="Table 1-1"/>
          <p:cNvGraphicFramePr/>
          <p:nvPr/>
        </p:nvGraphicFramePr>
        <p:xfrm>
          <a:off x="18092963" y="3061570"/>
          <a:ext cx="6202717" cy="40416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1547504"/>
                <a:gridCol w="1547504"/>
                <a:gridCol w="1547504"/>
                <a:gridCol w="1547504"/>
              </a:tblGrid>
              <a:tr h="316696">
                <a:tc rowSpan="2">
                  <a:txBody>
                    <a:bodyPr/>
                    <a:lstStyle/>
                    <a:p>
                      <a:pPr defTabSz="914400"/>
                      <a:r>
                        <a:rPr b="1" sz="1600"/>
                        <a:t>Θ</a:t>
                      </a:r>
                    </a:p>
                  </a:txBody>
                  <a:tcPr marL="50800" marR="50800" marT="50800" marB="50800" anchor="ctr" anchorCtr="0" horzOverflow="overflow"/>
                </a:tc>
                <a:tc gridSpan="3"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y</a:t>
                      </a:r>
                      <a:r>
                        <a:rPr baseline="-5999"/>
                        <a:t>i</a:t>
                      </a:r>
                      <a:r>
                        <a:t> = …</a:t>
                      </a:r>
                    </a:p>
                  </a:txBody>
                  <a:tcPr marL="50800" marR="50800" marT="50800" marB="50800" anchor="ctr" anchorCtr="0" horzOverflow="overflow"/>
                </a:tc>
                <a:tc hMerge="1">
                  <a:tcPr/>
                </a:tc>
                <a:tc hMerge="1">
                  <a:tcPr/>
                </a:tc>
              </a:tr>
              <a:tr h="316696">
                <a:tc vMerge="1">
                  <a:tcPr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1600"/>
                        <a:t>NN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1600"/>
                        <a:t>VB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1600"/>
                        <a:t>DT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16696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y</a:t>
                      </a:r>
                      <a:r>
                        <a:rPr baseline="-5999"/>
                        <a:t>i-1</a:t>
                      </a:r>
                      <a:r>
                        <a:t> = &lt;S&gt;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6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316696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y</a:t>
                      </a:r>
                      <a:r>
                        <a:rPr baseline="-5999"/>
                        <a:t>i-1</a:t>
                      </a:r>
                      <a:r>
                        <a:t> = NN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16696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y</a:t>
                      </a:r>
                      <a:r>
                        <a:rPr baseline="-5999"/>
                        <a:t>i-1</a:t>
                      </a:r>
                      <a:r>
                        <a:t> = VB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16696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y</a:t>
                      </a:r>
                      <a:r>
                        <a:rPr baseline="-5999"/>
                        <a:t>i-1</a:t>
                      </a:r>
                      <a:r>
                        <a:t> = DT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6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316696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x</a:t>
                      </a:r>
                      <a:r>
                        <a:rPr baseline="-5999"/>
                        <a:t>i </a:t>
                      </a:r>
                      <a:r>
                        <a:t>= Alice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16696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x</a:t>
                      </a:r>
                      <a:r>
                        <a:rPr baseline="-5999"/>
                        <a:t>i </a:t>
                      </a:r>
                      <a:r>
                        <a:t>= admired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16696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x</a:t>
                      </a:r>
                      <a:r>
                        <a:rPr baseline="-5999"/>
                        <a:t>i </a:t>
                      </a:r>
                      <a:r>
                        <a:t>= Dorothy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16696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x</a:t>
                      </a:r>
                      <a:r>
                        <a:rPr baseline="-5999"/>
                        <a:t>i </a:t>
                      </a:r>
                      <a:r>
                        <a:t>= every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16696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x</a:t>
                      </a:r>
                      <a:r>
                        <a:rPr baseline="-5999"/>
                        <a:t>i </a:t>
                      </a:r>
                      <a:r>
                        <a:t>= dwarf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16696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x</a:t>
                      </a:r>
                      <a:r>
                        <a:rPr baseline="-5999"/>
                        <a:t>i </a:t>
                      </a:r>
                      <a:r>
                        <a:t>= cheered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HMM As Linear Classifier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HMM As Linear Classifier</a:t>
            </a:r>
          </a:p>
        </p:txBody>
      </p:sp>
      <p:sp>
        <p:nvSpPr>
          <p:cNvPr id="258" name="Equivalent to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363011" indent="-1363011" defTabSz="2243271">
              <a:lnSpc>
                <a:spcPct val="90000"/>
              </a:lnSpc>
              <a:spcBef>
                <a:spcPts val="4100"/>
              </a:spcBef>
              <a:defRPr sz="4416">
                <a:solidFill>
                  <a:srgbClr val="000000"/>
                </a:solidFill>
              </a:defRPr>
            </a:pPr>
            <a14:m>
              <m:oMathPara>
                <m:oMathParaPr>
                  <m:jc m:val="left"/>
                </m:oMathParaPr>
                <m:oMath>
                  <m:limLow>
                    <m:e>
                      <m:r>
                        <a:rPr xmlns:a="http://schemas.openxmlformats.org/drawingml/2006/main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∑</m:t>
                      </m:r>
                    </m:e>
                    <m:lim>
                      <m:r>
                        <a:rPr xmlns:a="http://schemas.openxmlformats.org/drawingml/2006/main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lim>
                  </m:limLow>
                  <m:r>
                    <a:rPr xmlns:a="http://schemas.openxmlformats.org/drawingml/2006/main" sz="4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l</m:t>
                  </m:r>
                  <m:r>
                    <a:rPr xmlns:a="http://schemas.openxmlformats.org/drawingml/2006/main" sz="4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o</m:t>
                  </m:r>
                  <m:r>
                    <a:rPr xmlns:a="http://schemas.openxmlformats.org/drawingml/2006/main" sz="4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g</m:t>
                  </m:r>
                  <m:r>
                    <a:rPr xmlns:a="http://schemas.openxmlformats.org/drawingml/2006/main" sz="4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4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sSub>
                    <m:e>
                      <m:r>
                        <a:rPr xmlns:a="http://schemas.openxmlformats.org/drawingml/2006/main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e>
                    <m:sub>
                      <m:r>
                        <a:rPr xmlns:a="http://schemas.openxmlformats.org/drawingml/2006/main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r>
                    <a:rPr xmlns:a="http://schemas.openxmlformats.org/drawingml/2006/main" sz="4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|</m:t>
                  </m:r>
                  <m:sSub>
                    <m:e>
                      <m:r>
                        <a:rPr xmlns:a="http://schemas.openxmlformats.org/drawingml/2006/main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e>
                    <m:sub>
                      <m:r>
                        <a:rPr xmlns:a="http://schemas.openxmlformats.org/drawingml/2006/main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xmlns:a="http://schemas.openxmlformats.org/drawingml/2006/main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r>
                        <a:rPr xmlns:a="http://schemas.openxmlformats.org/drawingml/2006/main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xmlns:a="http://schemas.openxmlformats.org/drawingml/2006/main" sz="4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</a:p>
          <a:p>
            <a:pPr marL="1363011" indent="-1363011" defTabSz="2243271">
              <a:lnSpc>
                <a:spcPct val="90000"/>
              </a:lnSpc>
              <a:spcBef>
                <a:spcPts val="4100"/>
              </a:spcBef>
              <a:defRPr sz="4416">
                <a:solidFill>
                  <a:srgbClr val="000000"/>
                </a:solidFill>
              </a:defRPr>
            </a:pPr>
            <a:r>
              <a:t>Equivalent to </a:t>
            </a:r>
            <a14:m>
              <m:oMath>
                <m:limLow>
                  <m:e>
                    <m:r>
                      <a:rPr xmlns:a="http://schemas.openxmlformats.org/drawingml/2006/main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∑</m:t>
                    </m:r>
                  </m:e>
                  <m:lim>
                    <m:r>
                      <a:rPr xmlns:a="http://schemas.openxmlformats.org/drawingml/2006/main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s</m:t>
                    </m:r>
                  </m:lim>
                </m:limLow>
                <m:limLow>
                  <m:e>
                    <m:r>
                      <a:rPr xmlns:a="http://schemas.openxmlformats.org/drawingml/2006/main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∑</m:t>
                    </m:r>
                  </m:e>
                  <m:lim>
                    <m:sSup>
                      <m:e>
                        <m:r>
                          <a:rPr xmlns:a="http://schemas.openxmlformats.org/drawingml/2006/mai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xmlns:a="http://schemas.openxmlformats.org/drawingml/2006/mai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lim>
                </m:limLow>
                <m:r>
                  <a:rPr xmlns:a="http://schemas.openxmlformats.org/drawingml/2006/main" sz="4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l</m:t>
                </m:r>
                <m:r>
                  <a:rPr xmlns:a="http://schemas.openxmlformats.org/drawingml/2006/main" sz="4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o</m:t>
                </m:r>
                <m:r>
                  <a:rPr xmlns:a="http://schemas.openxmlformats.org/drawingml/2006/main" sz="4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g</m:t>
                </m:r>
                <m:r>
                  <a:rPr xmlns:a="http://schemas.openxmlformats.org/drawingml/2006/main" sz="4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P</m:t>
                </m:r>
                <m:r>
                  <a:rPr xmlns:a="http://schemas.openxmlformats.org/drawingml/2006/main" sz="4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4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s</m:t>
                </m:r>
                <m:r>
                  <a:rPr xmlns:a="http://schemas.openxmlformats.org/drawingml/2006/main" sz="4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|</m:t>
                </m:r>
                <m:sSup>
                  <m:e>
                    <m:r>
                      <a:rPr xmlns:a="http://schemas.openxmlformats.org/drawingml/2006/main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s</m:t>
                    </m:r>
                  </m:e>
                  <m:sup>
                    <m:r>
                      <a:rPr xmlns:a="http://schemas.openxmlformats.org/drawingml/2006/main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sup>
                </m:sSup>
                <m:r>
                  <a:rPr xmlns:a="http://schemas.openxmlformats.org/drawingml/2006/main" sz="4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4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*</m:t>
                </m:r>
                <m:sSub>
                  <m:e>
                    <m:r>
                      <a:rPr xmlns:a="http://schemas.openxmlformats.org/drawingml/2006/main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</m:e>
                  <m:sub>
                    <m:r>
                      <a:rPr xmlns:a="http://schemas.openxmlformats.org/drawingml/2006/main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sSub>
                      <m:e>
                        <m:r>
                          <a:rPr xmlns:a="http://schemas.openxmlformats.org/drawingml/2006/mai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a:rPr xmlns:a="http://schemas.openxmlformats.org/drawingml/2006/mai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xmlns:a="http://schemas.openxmlformats.org/drawingml/2006/main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xmlns:a="http://schemas.openxmlformats.org/drawingml/2006/main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xmlns:a="http://schemas.openxmlformats.org/drawingml/2006/main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sub>
                </m:sSub>
                <m:r>
                  <a:rPr xmlns:a="http://schemas.openxmlformats.org/drawingml/2006/main" sz="4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*</m:t>
                </m:r>
                <m:sSub>
                  <m:e>
                    <m:r>
                      <a:rPr xmlns:a="http://schemas.openxmlformats.org/drawingml/2006/main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</m:e>
                  <m:sub>
                    <m:r>
                      <a:rPr xmlns:a="http://schemas.openxmlformats.org/drawingml/2006/main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sSub>
                      <m:e>
                        <m:r>
                          <a:rPr xmlns:a="http://schemas.openxmlformats.org/drawingml/2006/mai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a:rPr xmlns:a="http://schemas.openxmlformats.org/drawingml/2006/mai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xmlns:a="http://schemas.openxmlformats.org/drawingml/2006/mai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-</m:t>
                        </m:r>
                        <m:r>
                          <a:rPr xmlns:a="http://schemas.openxmlformats.org/drawingml/2006/mai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xmlns:a="http://schemas.openxmlformats.org/drawingml/2006/main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e>
                        <m:r>
                          <a:rPr xmlns:a="http://schemas.openxmlformats.org/drawingml/2006/mai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xmlns:a="http://schemas.openxmlformats.org/drawingml/2006/mai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xmlns:a="http://schemas.openxmlformats.org/drawingml/2006/main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sub>
                </m:sSub>
              </m:oMath>
            </a14:m>
          </a:p>
          <a:p>
            <a:pPr marL="1363011" indent="-1363011" defTabSz="2243271">
              <a:lnSpc>
                <a:spcPct val="90000"/>
              </a:lnSpc>
              <a:spcBef>
                <a:spcPts val="4100"/>
              </a:spcBef>
              <a:defRPr sz="4416">
                <a:solidFill>
                  <a:srgbClr val="000000"/>
                </a:solidFill>
              </a:defRPr>
            </a:pPr>
            <a:r>
              <a:t>The indicators ensure that only one element of the double summation is non-zero (when </a:t>
            </a:r>
            <a14:m>
              <m:oMath>
                <m:sSub>
                  <m:e>
                    <m:r>
                      <a:rPr xmlns:a="http://schemas.openxmlformats.org/drawingml/2006/main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</m:sub>
                </m:sSub>
                <m:r>
                  <a:rPr xmlns:a="http://schemas.openxmlformats.org/drawingml/2006/main" sz="4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4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s</m:t>
                </m:r>
                <m:r>
                  <a:rPr xmlns:a="http://schemas.openxmlformats.org/drawingml/2006/main" sz="4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∧</m:t>
                </m:r>
                <m:sSub>
                  <m:e>
                    <m:r>
                      <a:rPr xmlns:a="http://schemas.openxmlformats.org/drawingml/2006/main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  <m:r>
                      <a:rPr xmlns:a="http://schemas.openxmlformats.org/drawingml/2006/main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-</m:t>
                    </m:r>
                    <m:r>
                      <a:rPr xmlns:a="http://schemas.openxmlformats.org/drawingml/2006/main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  <m:r>
                  <a:rPr xmlns:a="http://schemas.openxmlformats.org/drawingml/2006/main" sz="4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sSup>
                  <m:e>
                    <m:r>
                      <a:rPr xmlns:a="http://schemas.openxmlformats.org/drawingml/2006/main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s</m:t>
                    </m:r>
                  </m:e>
                  <m:sup>
                    <m:r>
                      <a:rPr xmlns:a="http://schemas.openxmlformats.org/drawingml/2006/main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sup>
                </m:sSup>
              </m:oMath>
            </a14:m>
            <a:r>
              <a:t>)</a:t>
            </a:r>
          </a:p>
          <a:p>
            <a:pPr marL="1363011" indent="-1363011" defTabSz="2243271">
              <a:lnSpc>
                <a:spcPct val="90000"/>
              </a:lnSpc>
              <a:spcBef>
                <a:spcPts val="4100"/>
              </a:spcBef>
              <a:defRPr sz="4416">
                <a:solidFill>
                  <a:srgbClr val="000000"/>
                </a:solidFill>
              </a:defRPr>
            </a:pPr>
            <a14:m>
              <m:oMathPara>
                <m:oMathParaPr>
                  <m:jc m:val="left"/>
                </m:oMathParaPr>
                <m:oMath>
                  <m:limLow>
                    <m:e>
                      <m:r>
                        <a:rPr xmlns:a="http://schemas.openxmlformats.org/drawingml/2006/main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∑</m:t>
                      </m:r>
                    </m:e>
                    <m:lim>
                      <m:r>
                        <a:rPr xmlns:a="http://schemas.openxmlformats.org/drawingml/2006/main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</m:lim>
                  </m:limLow>
                  <m:limLow>
                    <m:e>
                      <m:r>
                        <a:rPr xmlns:a="http://schemas.openxmlformats.org/drawingml/2006/main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∑</m:t>
                      </m:r>
                    </m:e>
                    <m:lim>
                      <m:sSup>
                        <m:e>
                          <m:r>
                            <a:rPr xmlns:a="http://schemas.openxmlformats.org/drawingml/2006/main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p>
                          <m:r>
                            <a:rPr xmlns:a="http://schemas.openxmlformats.org/drawingml/2006/main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lim>
                  </m:limLow>
                  <m:r>
                    <a:rPr xmlns:a="http://schemas.openxmlformats.org/drawingml/2006/main" sz="4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l</m:t>
                  </m:r>
                  <m:r>
                    <a:rPr xmlns:a="http://schemas.openxmlformats.org/drawingml/2006/main" sz="4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o</m:t>
                  </m:r>
                  <m:r>
                    <a:rPr xmlns:a="http://schemas.openxmlformats.org/drawingml/2006/main" sz="4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g</m:t>
                  </m:r>
                  <m:r>
                    <a:rPr xmlns:a="http://schemas.openxmlformats.org/drawingml/2006/main" sz="4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4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4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s</m:t>
                  </m:r>
                  <m:r>
                    <a:rPr xmlns:a="http://schemas.openxmlformats.org/drawingml/2006/main" sz="4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|</m:t>
                  </m:r>
                  <m:sSup>
                    <m:e>
                      <m:r>
                        <a:rPr xmlns:a="http://schemas.openxmlformats.org/drawingml/2006/main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</m:e>
                    <m:sup>
                      <m:r>
                        <a:rPr xmlns:a="http://schemas.openxmlformats.org/drawingml/2006/main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sup>
                  </m:sSup>
                  <m:r>
                    <a:rPr xmlns:a="http://schemas.openxmlformats.org/drawingml/2006/main" sz="4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4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*</m:t>
                  </m:r>
                  <m:sSub>
                    <m:e>
                      <m:r>
                        <a:rPr xmlns:a="http://schemas.openxmlformats.org/drawingml/2006/main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e>
                    <m:sub>
                      <m:r>
                        <a:rPr xmlns:a="http://schemas.openxmlformats.org/drawingml/2006/main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sSub>
                        <m:e>
                          <m:r>
                            <a:rPr xmlns:a="http://schemas.openxmlformats.org/drawingml/2006/main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y</m:t>
                          </m:r>
                        </m:e>
                        <m:sub>
                          <m:r>
                            <a:rPr xmlns:a="http://schemas.openxmlformats.org/drawingml/2006/main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  <m:r>
                        <a:rPr xmlns:a="http://schemas.openxmlformats.org/drawingml/2006/main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xmlns:a="http://schemas.openxmlformats.org/drawingml/2006/main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xmlns:a="http://schemas.openxmlformats.org/drawingml/2006/main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sub>
                  </m:sSub>
                  <m:r>
                    <a:rPr xmlns:a="http://schemas.openxmlformats.org/drawingml/2006/main" sz="4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*</m:t>
                  </m:r>
                  <m:sSub>
                    <m:e>
                      <m:r>
                        <a:rPr xmlns:a="http://schemas.openxmlformats.org/drawingml/2006/main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e>
                    <m:sub>
                      <m:r>
                        <a:rPr xmlns:a="http://schemas.openxmlformats.org/drawingml/2006/main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sSub>
                        <m:e>
                          <m:r>
                            <a:rPr xmlns:a="http://schemas.openxmlformats.org/drawingml/2006/main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y</m:t>
                          </m:r>
                        </m:e>
                        <m:sub>
                          <m:r>
                            <a:rPr xmlns:a="http://schemas.openxmlformats.org/drawingml/2006/main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xmlns:a="http://schemas.openxmlformats.org/drawingml/2006/main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-</m:t>
                          </m:r>
                          <m:r>
                            <a:rPr xmlns:a="http://schemas.openxmlformats.org/drawingml/2006/main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xmlns:a="http://schemas.openxmlformats.org/drawingml/2006/main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e>
                          <m:r>
                            <a:rPr xmlns:a="http://schemas.openxmlformats.org/drawingml/2006/main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p>
                          <m:r>
                            <a:rPr xmlns:a="http://schemas.openxmlformats.org/drawingml/2006/main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xmlns:a="http://schemas.openxmlformats.org/drawingml/2006/main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sub>
                  </m:sSub>
                  <m:r>
                    <a:rPr xmlns:a="http://schemas.openxmlformats.org/drawingml/2006/main" sz="4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4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l</m:t>
                  </m:r>
                  <m:r>
                    <a:rPr xmlns:a="http://schemas.openxmlformats.org/drawingml/2006/main" sz="4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o</m:t>
                  </m:r>
                  <m:r>
                    <a:rPr xmlns:a="http://schemas.openxmlformats.org/drawingml/2006/main" sz="4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g</m:t>
                  </m:r>
                  <m:r>
                    <a:rPr xmlns:a="http://schemas.openxmlformats.org/drawingml/2006/main" sz="4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4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sSub>
                    <m:e>
                      <m:r>
                        <a:rPr xmlns:a="http://schemas.openxmlformats.org/drawingml/2006/main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e>
                    <m:sub>
                      <m:r>
                        <a:rPr xmlns:a="http://schemas.openxmlformats.org/drawingml/2006/main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r>
                    <a:rPr xmlns:a="http://schemas.openxmlformats.org/drawingml/2006/main" sz="4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|</m:t>
                  </m:r>
                  <m:sSub>
                    <m:e>
                      <m:r>
                        <a:rPr xmlns:a="http://schemas.openxmlformats.org/drawingml/2006/main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e>
                    <m:sub>
                      <m:r>
                        <a:rPr xmlns:a="http://schemas.openxmlformats.org/drawingml/2006/main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xmlns:a="http://schemas.openxmlformats.org/drawingml/2006/main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r>
                        <a:rPr xmlns:a="http://schemas.openxmlformats.org/drawingml/2006/main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xmlns:a="http://schemas.openxmlformats.org/drawingml/2006/main" sz="4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4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*</m:t>
                  </m:r>
                  <m:sSub>
                    <m:e>
                      <m:r>
                        <a:rPr xmlns:a="http://schemas.openxmlformats.org/drawingml/2006/main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e>
                    <m:sub>
                      <m:r>
                        <a:rPr xmlns:a="http://schemas.openxmlformats.org/drawingml/2006/main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sSub>
                        <m:e>
                          <m:r>
                            <a:rPr xmlns:a="http://schemas.openxmlformats.org/drawingml/2006/main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y</m:t>
                          </m:r>
                        </m:e>
                        <m:sub>
                          <m:r>
                            <a:rPr xmlns:a="http://schemas.openxmlformats.org/drawingml/2006/main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  <m:r>
                        <a:rPr xmlns:a="http://schemas.openxmlformats.org/drawingml/2006/main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e>
                          <m:r>
                            <a:rPr xmlns:a="http://schemas.openxmlformats.org/drawingml/2006/main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y</m:t>
                          </m:r>
                        </m:e>
                        <m:sub>
                          <m:r>
                            <a:rPr xmlns:a="http://schemas.openxmlformats.org/drawingml/2006/main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  <m:r>
                        <a:rPr xmlns:a="http://schemas.openxmlformats.org/drawingml/2006/main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sub>
                  </m:sSub>
                  <m:r>
                    <a:rPr xmlns:a="http://schemas.openxmlformats.org/drawingml/2006/main" sz="4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*</m:t>
                  </m:r>
                  <m:sSub>
                    <m:e>
                      <m:r>
                        <a:rPr xmlns:a="http://schemas.openxmlformats.org/drawingml/2006/main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e>
                    <m:sub>
                      <m:r>
                        <a:rPr xmlns:a="http://schemas.openxmlformats.org/drawingml/2006/main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sSub>
                        <m:e>
                          <m:r>
                            <a:rPr xmlns:a="http://schemas.openxmlformats.org/drawingml/2006/main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y</m:t>
                          </m:r>
                        </m:e>
                        <m:sub>
                          <m:r>
                            <a:rPr xmlns:a="http://schemas.openxmlformats.org/drawingml/2006/main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xmlns:a="http://schemas.openxmlformats.org/drawingml/2006/main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-</m:t>
                          </m:r>
                          <m:r>
                            <a:rPr xmlns:a="http://schemas.openxmlformats.org/drawingml/2006/main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xmlns:a="http://schemas.openxmlformats.org/drawingml/2006/main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e>
                          <m:r>
                            <a:rPr xmlns:a="http://schemas.openxmlformats.org/drawingml/2006/main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y</m:t>
                          </m:r>
                        </m:e>
                        <m:sub>
                          <m:r>
                            <a:rPr xmlns:a="http://schemas.openxmlformats.org/drawingml/2006/main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xmlns:a="http://schemas.openxmlformats.org/drawingml/2006/main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-</m:t>
                          </m:r>
                          <m:r>
                            <a:rPr xmlns:a="http://schemas.openxmlformats.org/drawingml/2006/main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xmlns:a="http://schemas.openxmlformats.org/drawingml/2006/main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sub>
                  </m:sSub>
                </m:oMath>
              </m:oMathPara>
            </a14:m>
            <a:endParaRPr sz="4800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Structured Perceptr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Structured Perceptron</a:t>
            </a:r>
          </a:p>
        </p:txBody>
      </p:sp>
      <p:graphicFrame>
        <p:nvGraphicFramePr>
          <p:cNvPr id="689" name="Table 2"/>
          <p:cNvGraphicFramePr/>
          <p:nvPr/>
        </p:nvGraphicFramePr>
        <p:xfrm>
          <a:off x="990600" y="7415583"/>
          <a:ext cx="10985500" cy="494047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743200"/>
                <a:gridCol w="2743200"/>
                <a:gridCol w="2743200"/>
                <a:gridCol w="2743200"/>
              </a:tblGrid>
              <a:tr h="1231942">
                <a:tc>
                  <a:txBody>
                    <a:bodyPr/>
                    <a:lstStyle/>
                    <a:p>
                      <a:pPr defTabSz="914400">
                        <a:defRPr b="1" sz="3200"/>
                      </a:pPr>
                      <a:r>
                        <a:t>viterbi(y</a:t>
                      </a:r>
                      <a:r>
                        <a:rPr baseline="-5999"/>
                        <a:t>i</a:t>
                      </a:r>
                      <a:r>
                        <a:t>,x</a:t>
                      </a:r>
                      <a:r>
                        <a:rPr baseline="-5999"/>
                        <a:t>i</a:t>
                      </a:r>
                      <a:r>
                        <a:t>)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Alice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admired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Dorothy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231942"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NN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-0.6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1.2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0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231942"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VB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-1.4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231942"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DT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0.6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graphicFrame>
        <p:nvGraphicFramePr>
          <p:cNvPr id="690" name="Table 2-1"/>
          <p:cNvGraphicFramePr/>
          <p:nvPr/>
        </p:nvGraphicFramePr>
        <p:xfrm>
          <a:off x="12510247" y="7415583"/>
          <a:ext cx="10985501" cy="494047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743200"/>
                <a:gridCol w="2743200"/>
                <a:gridCol w="2743200"/>
                <a:gridCol w="2743200"/>
              </a:tblGrid>
              <a:tr h="1231942">
                <a:tc>
                  <a:txBody>
                    <a:bodyPr/>
                    <a:lstStyle/>
                    <a:p>
                      <a:pPr defTabSz="914400">
                        <a:defRPr b="1" sz="3200"/>
                      </a:pPr>
                      <a:r>
                        <a:t>backptr(y</a:t>
                      </a:r>
                      <a:r>
                        <a:rPr baseline="-5999"/>
                        <a:t>i</a:t>
                      </a:r>
                      <a:r>
                        <a:t>,x</a:t>
                      </a:r>
                      <a:r>
                        <a:rPr baseline="-5999"/>
                        <a:t>i</a:t>
                      </a:r>
                      <a:r>
                        <a:t>)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Alice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admired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Dorothy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231942"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NN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Ø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DT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0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231942"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VB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Ø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231942"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DT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Ø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sp>
        <p:nvSpPr>
          <p:cNvPr id="691" name="Now fill in the second column of the trellises (backptr, viterbi)…"/>
          <p:cNvSpPr txBox="1"/>
          <p:nvPr>
            <p:ph type="body" sz="quarter" idx="1"/>
          </p:nvPr>
        </p:nvSpPr>
        <p:spPr>
          <a:xfrm>
            <a:off x="1619468" y="5342182"/>
            <a:ext cx="21876637" cy="1446029"/>
          </a:xfrm>
          <a:prstGeom prst="rect">
            <a:avLst/>
          </a:prstGeom>
        </p:spPr>
        <p:txBody>
          <a:bodyPr/>
          <a:lstStyle/>
          <a:p>
            <a:pPr marL="874105" indent="-874105" defTabSz="1438619">
              <a:lnSpc>
                <a:spcPct val="90000"/>
              </a:lnSpc>
              <a:spcBef>
                <a:spcPts val="2600"/>
              </a:spcBef>
              <a:defRPr sz="2832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Now fill in the second column of the trellises (backptr, viterbi)</a:t>
            </a:r>
          </a:p>
          <a:p>
            <a:pPr marL="874105" indent="-874105" defTabSz="1438619">
              <a:lnSpc>
                <a:spcPct val="90000"/>
              </a:lnSpc>
              <a:spcBef>
                <a:spcPts val="2600"/>
              </a:spcBef>
              <a:defRPr sz="2832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This will be </a:t>
            </a:r>
            <a14:m>
              <m:oMath>
                <m:r>
                  <m:rPr>
                    <m:nor/>
                  </m:rP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max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-</m:t>
                    </m:r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v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i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t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e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r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b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i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-</m:t>
                    </m:r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sSub>
                  <m:e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e>
                  <m:sub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-</m:t>
                    </m:r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m:rPr>
                    <m:sty m:val="p"/>
                  </m:rP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Θ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-</m:t>
                    </m:r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sSub>
                  <m:e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</m:sub>
                </m:sSub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m:rPr>
                    <m:sty m:val="p"/>
                  </m:rP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Θ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e>
                  <m:sub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</m:sub>
                </m:sSub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sSub>
                  <m:e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</m:sub>
                </m:sSub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.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.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.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  <a:r>
              <a:t> for every possible </a:t>
            </a:r>
            <a14:m>
              <m:oMath>
                <m:sSub>
                  <m:e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-</m:t>
                    </m:r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</m:oMath>
            </a14:m>
            <a:endParaRPr sz="4800"/>
          </a:p>
        </p:txBody>
      </p:sp>
      <p:graphicFrame>
        <p:nvGraphicFramePr>
          <p:cNvPr id="692" name="Table 1-1"/>
          <p:cNvGraphicFramePr/>
          <p:nvPr/>
        </p:nvGraphicFramePr>
        <p:xfrm>
          <a:off x="18092963" y="3061570"/>
          <a:ext cx="6202717" cy="40416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1547504"/>
                <a:gridCol w="1547504"/>
                <a:gridCol w="1547504"/>
                <a:gridCol w="1547504"/>
              </a:tblGrid>
              <a:tr h="316696">
                <a:tc rowSpan="2">
                  <a:txBody>
                    <a:bodyPr/>
                    <a:lstStyle/>
                    <a:p>
                      <a:pPr defTabSz="914400"/>
                      <a:r>
                        <a:rPr b="1" sz="1600"/>
                        <a:t>Θ</a:t>
                      </a:r>
                    </a:p>
                  </a:txBody>
                  <a:tcPr marL="50800" marR="50800" marT="50800" marB="50800" anchor="ctr" anchorCtr="0" horzOverflow="overflow"/>
                </a:tc>
                <a:tc gridSpan="3"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y</a:t>
                      </a:r>
                      <a:r>
                        <a:rPr baseline="-5999"/>
                        <a:t>i</a:t>
                      </a:r>
                      <a:r>
                        <a:t> = …</a:t>
                      </a:r>
                    </a:p>
                  </a:txBody>
                  <a:tcPr marL="50800" marR="50800" marT="50800" marB="50800" anchor="ctr" anchorCtr="0" horzOverflow="overflow"/>
                </a:tc>
                <a:tc hMerge="1">
                  <a:tcPr/>
                </a:tc>
                <a:tc hMerge="1">
                  <a:tcPr/>
                </a:tc>
              </a:tr>
              <a:tr h="316696">
                <a:tc vMerge="1">
                  <a:tcPr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1600"/>
                        <a:t>NN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1600"/>
                        <a:t>VB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1600"/>
                        <a:t>DT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16696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y</a:t>
                      </a:r>
                      <a:r>
                        <a:rPr baseline="-5999"/>
                        <a:t>i-1</a:t>
                      </a:r>
                      <a:r>
                        <a:t> = &lt;S&gt;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6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316696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y</a:t>
                      </a:r>
                      <a:r>
                        <a:rPr baseline="-5999"/>
                        <a:t>i-1</a:t>
                      </a:r>
                      <a:r>
                        <a:t> = NN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16696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y</a:t>
                      </a:r>
                      <a:r>
                        <a:rPr baseline="-5999"/>
                        <a:t>i-1</a:t>
                      </a:r>
                      <a:r>
                        <a:t> = VB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16696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y</a:t>
                      </a:r>
                      <a:r>
                        <a:rPr baseline="-5999"/>
                        <a:t>i-1</a:t>
                      </a:r>
                      <a:r>
                        <a:t> = DT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6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316696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x</a:t>
                      </a:r>
                      <a:r>
                        <a:rPr baseline="-5999"/>
                        <a:t>i </a:t>
                      </a:r>
                      <a:r>
                        <a:t>= Alice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16696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x</a:t>
                      </a:r>
                      <a:r>
                        <a:rPr baseline="-5999"/>
                        <a:t>i </a:t>
                      </a:r>
                      <a:r>
                        <a:t>= admired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16696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x</a:t>
                      </a:r>
                      <a:r>
                        <a:rPr baseline="-5999"/>
                        <a:t>i </a:t>
                      </a:r>
                      <a:r>
                        <a:t>= Dorothy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16696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x</a:t>
                      </a:r>
                      <a:r>
                        <a:rPr baseline="-5999"/>
                        <a:t>i </a:t>
                      </a:r>
                      <a:r>
                        <a:t>= every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16696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x</a:t>
                      </a:r>
                      <a:r>
                        <a:rPr baseline="-5999"/>
                        <a:t>i </a:t>
                      </a:r>
                      <a:r>
                        <a:t>= dwarf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16696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x</a:t>
                      </a:r>
                      <a:r>
                        <a:rPr baseline="-5999"/>
                        <a:t>i </a:t>
                      </a:r>
                      <a:r>
                        <a:t>= cheered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Structured Perceptr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Structured Perceptron</a:t>
            </a:r>
          </a:p>
        </p:txBody>
      </p:sp>
      <p:graphicFrame>
        <p:nvGraphicFramePr>
          <p:cNvPr id="695" name="Table 2"/>
          <p:cNvGraphicFramePr/>
          <p:nvPr/>
        </p:nvGraphicFramePr>
        <p:xfrm>
          <a:off x="990600" y="7415583"/>
          <a:ext cx="10985500" cy="494047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743200"/>
                <a:gridCol w="2743200"/>
                <a:gridCol w="2743200"/>
                <a:gridCol w="2743200"/>
              </a:tblGrid>
              <a:tr h="1231942">
                <a:tc>
                  <a:txBody>
                    <a:bodyPr/>
                    <a:lstStyle/>
                    <a:p>
                      <a:pPr defTabSz="914400">
                        <a:defRPr b="1" sz="3200"/>
                      </a:pPr>
                      <a:r>
                        <a:t>viterbi(y</a:t>
                      </a:r>
                      <a:r>
                        <a:rPr baseline="-5999"/>
                        <a:t>i</a:t>
                      </a:r>
                      <a:r>
                        <a:t>,x</a:t>
                      </a:r>
                      <a:r>
                        <a:rPr baseline="-5999"/>
                        <a:t>i</a:t>
                      </a:r>
                      <a:r>
                        <a:t>)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Alice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admired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Dorothy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231942"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NN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-0.6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1.2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0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231942"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VB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-1.4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000"/>
                        <a:t>max(   (NN,viterbi(NN,Alice)+Θ(NN,VB)
  +Θ(admired,VB)),   (VB,viterbi(VB,Alice)+Θ(VB,VB)
  +Θ(admired,VB)),   (DT,viterbi(DT,Alice)+Θ(DT,VB)
  +Θ(admired,VB)))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231942"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DT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0.6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000"/>
                        <a:t>max(   (NN,viterbi(NN,Alice)+Θ(NN,DT)
  +Θ(admired,DT)),   (VB,viterbi(VB,Alice)+Θ(VB,DT)
  +Θ(admired,DT)),   (DT,viterbi(DT,Alice)+Θ(DT,DT)
  +Θ(admired,DT)))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graphicFrame>
        <p:nvGraphicFramePr>
          <p:cNvPr id="696" name="Table 2-1"/>
          <p:cNvGraphicFramePr/>
          <p:nvPr/>
        </p:nvGraphicFramePr>
        <p:xfrm>
          <a:off x="12510247" y="7415583"/>
          <a:ext cx="10985501" cy="494047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743200"/>
                <a:gridCol w="2743200"/>
                <a:gridCol w="2743200"/>
                <a:gridCol w="2743200"/>
              </a:tblGrid>
              <a:tr h="1231942">
                <a:tc>
                  <a:txBody>
                    <a:bodyPr/>
                    <a:lstStyle/>
                    <a:p>
                      <a:pPr defTabSz="914400">
                        <a:defRPr b="1" sz="3200"/>
                      </a:pPr>
                      <a:r>
                        <a:t>backptr(y</a:t>
                      </a:r>
                      <a:r>
                        <a:rPr baseline="-5999"/>
                        <a:t>i</a:t>
                      </a:r>
                      <a:r>
                        <a:t>,x</a:t>
                      </a:r>
                      <a:r>
                        <a:rPr baseline="-5999"/>
                        <a:t>i</a:t>
                      </a:r>
                      <a:r>
                        <a:t>)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Alice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admired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Dorothy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231942"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NN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Ø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DT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0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231942"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VB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Ø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231942"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DT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Ø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sp>
        <p:nvSpPr>
          <p:cNvPr id="697" name="Now fill in the second column of the trellises (backptr, viterbi)…"/>
          <p:cNvSpPr txBox="1"/>
          <p:nvPr>
            <p:ph type="body" sz="quarter" idx="1"/>
          </p:nvPr>
        </p:nvSpPr>
        <p:spPr>
          <a:xfrm>
            <a:off x="1619468" y="5342182"/>
            <a:ext cx="21876637" cy="1446029"/>
          </a:xfrm>
          <a:prstGeom prst="rect">
            <a:avLst/>
          </a:prstGeom>
        </p:spPr>
        <p:txBody>
          <a:bodyPr/>
          <a:lstStyle/>
          <a:p>
            <a:pPr marL="874105" indent="-874105" defTabSz="1438619">
              <a:lnSpc>
                <a:spcPct val="90000"/>
              </a:lnSpc>
              <a:spcBef>
                <a:spcPts val="2600"/>
              </a:spcBef>
              <a:defRPr sz="2832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Now fill in the second column of the trellises (backptr, viterbi)</a:t>
            </a:r>
          </a:p>
          <a:p>
            <a:pPr marL="874105" indent="-874105" defTabSz="1438619">
              <a:lnSpc>
                <a:spcPct val="90000"/>
              </a:lnSpc>
              <a:spcBef>
                <a:spcPts val="2600"/>
              </a:spcBef>
              <a:defRPr sz="2832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This will be </a:t>
            </a:r>
            <a14:m>
              <m:oMath>
                <m:r>
                  <m:rPr>
                    <m:nor/>
                  </m:rP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max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-</m:t>
                    </m:r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v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i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t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e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r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b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i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-</m:t>
                    </m:r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sSub>
                  <m:e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e>
                  <m:sub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-</m:t>
                    </m:r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m:rPr>
                    <m:sty m:val="p"/>
                  </m:rP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Θ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-</m:t>
                    </m:r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sSub>
                  <m:e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</m:sub>
                </m:sSub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m:rPr>
                    <m:sty m:val="p"/>
                  </m:rP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Θ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e>
                  <m:sub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</m:sub>
                </m:sSub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sSub>
                  <m:e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</m:sub>
                </m:sSub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.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.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.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  <a:r>
              <a:t> for every possible </a:t>
            </a:r>
            <a14:m>
              <m:oMath>
                <m:sSub>
                  <m:e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-</m:t>
                    </m:r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</m:oMath>
            </a14:m>
            <a:endParaRPr sz="4800"/>
          </a:p>
        </p:txBody>
      </p:sp>
      <p:graphicFrame>
        <p:nvGraphicFramePr>
          <p:cNvPr id="698" name="Table 1-1"/>
          <p:cNvGraphicFramePr/>
          <p:nvPr/>
        </p:nvGraphicFramePr>
        <p:xfrm>
          <a:off x="18092963" y="3061570"/>
          <a:ext cx="6202717" cy="40416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1547504"/>
                <a:gridCol w="1547504"/>
                <a:gridCol w="1547504"/>
                <a:gridCol w="1547504"/>
              </a:tblGrid>
              <a:tr h="316696">
                <a:tc rowSpan="2">
                  <a:txBody>
                    <a:bodyPr/>
                    <a:lstStyle/>
                    <a:p>
                      <a:pPr defTabSz="914400"/>
                      <a:r>
                        <a:rPr b="1" sz="1600"/>
                        <a:t>Θ</a:t>
                      </a:r>
                    </a:p>
                  </a:txBody>
                  <a:tcPr marL="50800" marR="50800" marT="50800" marB="50800" anchor="ctr" anchorCtr="0" horzOverflow="overflow"/>
                </a:tc>
                <a:tc gridSpan="3"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y</a:t>
                      </a:r>
                      <a:r>
                        <a:rPr baseline="-5999"/>
                        <a:t>i</a:t>
                      </a:r>
                      <a:r>
                        <a:t> = …</a:t>
                      </a:r>
                    </a:p>
                  </a:txBody>
                  <a:tcPr marL="50800" marR="50800" marT="50800" marB="50800" anchor="ctr" anchorCtr="0" horzOverflow="overflow"/>
                </a:tc>
                <a:tc hMerge="1">
                  <a:tcPr/>
                </a:tc>
                <a:tc hMerge="1">
                  <a:tcPr/>
                </a:tc>
              </a:tr>
              <a:tr h="316696">
                <a:tc vMerge="1">
                  <a:tcPr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1600"/>
                        <a:t>NN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1600"/>
                        <a:t>VB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1600"/>
                        <a:t>DT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16696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y</a:t>
                      </a:r>
                      <a:r>
                        <a:rPr baseline="-5999"/>
                        <a:t>i-1</a:t>
                      </a:r>
                      <a:r>
                        <a:t> = &lt;S&gt;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6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316696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y</a:t>
                      </a:r>
                      <a:r>
                        <a:rPr baseline="-5999"/>
                        <a:t>i-1</a:t>
                      </a:r>
                      <a:r>
                        <a:t> = NN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16696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y</a:t>
                      </a:r>
                      <a:r>
                        <a:rPr baseline="-5999"/>
                        <a:t>i-1</a:t>
                      </a:r>
                      <a:r>
                        <a:t> = VB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16696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y</a:t>
                      </a:r>
                      <a:r>
                        <a:rPr baseline="-5999"/>
                        <a:t>i-1</a:t>
                      </a:r>
                      <a:r>
                        <a:t> = DT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6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316696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x</a:t>
                      </a:r>
                      <a:r>
                        <a:rPr baseline="-5999"/>
                        <a:t>i </a:t>
                      </a:r>
                      <a:r>
                        <a:t>= Alice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16696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x</a:t>
                      </a:r>
                      <a:r>
                        <a:rPr baseline="-5999"/>
                        <a:t>i </a:t>
                      </a:r>
                      <a:r>
                        <a:t>= admired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16696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x</a:t>
                      </a:r>
                      <a:r>
                        <a:rPr baseline="-5999"/>
                        <a:t>i </a:t>
                      </a:r>
                      <a:r>
                        <a:t>= Dorothy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16696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x</a:t>
                      </a:r>
                      <a:r>
                        <a:rPr baseline="-5999"/>
                        <a:t>i </a:t>
                      </a:r>
                      <a:r>
                        <a:t>= every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16696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x</a:t>
                      </a:r>
                      <a:r>
                        <a:rPr baseline="-5999"/>
                        <a:t>i </a:t>
                      </a:r>
                      <a:r>
                        <a:t>= dwarf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16696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x</a:t>
                      </a:r>
                      <a:r>
                        <a:rPr baseline="-5999"/>
                        <a:t>i </a:t>
                      </a:r>
                      <a:r>
                        <a:t>= cheered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Structured Perceptr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Structured Perceptron</a:t>
            </a:r>
          </a:p>
        </p:txBody>
      </p:sp>
      <p:graphicFrame>
        <p:nvGraphicFramePr>
          <p:cNvPr id="701" name="Table 2"/>
          <p:cNvGraphicFramePr/>
          <p:nvPr/>
        </p:nvGraphicFramePr>
        <p:xfrm>
          <a:off x="990600" y="7415583"/>
          <a:ext cx="10985500" cy="494047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743200"/>
                <a:gridCol w="2743200"/>
                <a:gridCol w="2743200"/>
                <a:gridCol w="2743200"/>
              </a:tblGrid>
              <a:tr h="1231942">
                <a:tc>
                  <a:txBody>
                    <a:bodyPr/>
                    <a:lstStyle/>
                    <a:p>
                      <a:pPr defTabSz="914400">
                        <a:defRPr b="1" sz="3200"/>
                      </a:pPr>
                      <a:r>
                        <a:t>viterbi(y</a:t>
                      </a:r>
                      <a:r>
                        <a:rPr baseline="-5999"/>
                        <a:t>i</a:t>
                      </a:r>
                      <a:r>
                        <a:t>,x</a:t>
                      </a:r>
                      <a:r>
                        <a:rPr baseline="-5999"/>
                        <a:t>i</a:t>
                      </a:r>
                      <a:r>
                        <a:t>)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Alice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admired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Dorothy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231942"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NN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-0.6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1.2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0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231942"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VB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-1.4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2000"/>
                        <a:t>max((NN,-0.6+0.3-0.3), (VB,-1.4-0.7-0.3), (DT,0.6-0.3-0.3))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231942"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DT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0.6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2000"/>
                        <a:t>max((NN,-0.6-0.3-0.7), (VB,-1.4+0.3-0.7), (DT,0.6-0.7-0.7))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graphicFrame>
        <p:nvGraphicFramePr>
          <p:cNvPr id="702" name="Table 2-1"/>
          <p:cNvGraphicFramePr/>
          <p:nvPr/>
        </p:nvGraphicFramePr>
        <p:xfrm>
          <a:off x="12510247" y="7415583"/>
          <a:ext cx="10985501" cy="494047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743200"/>
                <a:gridCol w="2743200"/>
                <a:gridCol w="2743200"/>
                <a:gridCol w="2743200"/>
              </a:tblGrid>
              <a:tr h="1231942">
                <a:tc>
                  <a:txBody>
                    <a:bodyPr/>
                    <a:lstStyle/>
                    <a:p>
                      <a:pPr defTabSz="914400">
                        <a:defRPr b="1" sz="3200"/>
                      </a:pPr>
                      <a:r>
                        <a:t>backptr(y</a:t>
                      </a:r>
                      <a:r>
                        <a:rPr baseline="-5999"/>
                        <a:t>i</a:t>
                      </a:r>
                      <a:r>
                        <a:t>,x</a:t>
                      </a:r>
                      <a:r>
                        <a:rPr baseline="-5999"/>
                        <a:t>i</a:t>
                      </a:r>
                      <a:r>
                        <a:t>)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Alice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admired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Dorothy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231942"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NN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Ø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DT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0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231942"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VB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Ø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231942"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DT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Ø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sp>
        <p:nvSpPr>
          <p:cNvPr id="703" name="Now fill in the second column of the trellises (backptr, viterbi)…"/>
          <p:cNvSpPr txBox="1"/>
          <p:nvPr>
            <p:ph type="body" sz="quarter" idx="1"/>
          </p:nvPr>
        </p:nvSpPr>
        <p:spPr>
          <a:xfrm>
            <a:off x="1619468" y="5342182"/>
            <a:ext cx="21876637" cy="1446029"/>
          </a:xfrm>
          <a:prstGeom prst="rect">
            <a:avLst/>
          </a:prstGeom>
        </p:spPr>
        <p:txBody>
          <a:bodyPr/>
          <a:lstStyle/>
          <a:p>
            <a:pPr marL="874105" indent="-874105" defTabSz="1438619">
              <a:lnSpc>
                <a:spcPct val="90000"/>
              </a:lnSpc>
              <a:spcBef>
                <a:spcPts val="2600"/>
              </a:spcBef>
              <a:defRPr sz="2832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Now fill in the second column of the trellises (backptr, viterbi)</a:t>
            </a:r>
          </a:p>
          <a:p>
            <a:pPr marL="874105" indent="-874105" defTabSz="1438619">
              <a:lnSpc>
                <a:spcPct val="90000"/>
              </a:lnSpc>
              <a:spcBef>
                <a:spcPts val="2600"/>
              </a:spcBef>
              <a:defRPr sz="2832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This will be </a:t>
            </a:r>
            <a14:m>
              <m:oMath>
                <m:r>
                  <m:rPr>
                    <m:nor/>
                  </m:rP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max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-</m:t>
                    </m:r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v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i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t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e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r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b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i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-</m:t>
                    </m:r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sSub>
                  <m:e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e>
                  <m:sub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-</m:t>
                    </m:r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m:rPr>
                    <m:sty m:val="p"/>
                  </m:rP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Θ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-</m:t>
                    </m:r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sSub>
                  <m:e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</m:sub>
                </m:sSub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m:rPr>
                    <m:sty m:val="p"/>
                  </m:rP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Θ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e>
                  <m:sub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</m:sub>
                </m:sSub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sSub>
                  <m:e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</m:sub>
                </m:sSub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.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.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.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  <a:r>
              <a:t> for every possible </a:t>
            </a:r>
            <a14:m>
              <m:oMath>
                <m:sSub>
                  <m:e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-</m:t>
                    </m:r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</m:oMath>
            </a14:m>
            <a:endParaRPr sz="4800"/>
          </a:p>
        </p:txBody>
      </p:sp>
      <p:graphicFrame>
        <p:nvGraphicFramePr>
          <p:cNvPr id="704" name="Table 1-1"/>
          <p:cNvGraphicFramePr/>
          <p:nvPr/>
        </p:nvGraphicFramePr>
        <p:xfrm>
          <a:off x="18092963" y="3061570"/>
          <a:ext cx="6202717" cy="40416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1547504"/>
                <a:gridCol w="1547504"/>
                <a:gridCol w="1547504"/>
                <a:gridCol w="1547504"/>
              </a:tblGrid>
              <a:tr h="316696">
                <a:tc rowSpan="2">
                  <a:txBody>
                    <a:bodyPr/>
                    <a:lstStyle/>
                    <a:p>
                      <a:pPr defTabSz="914400"/>
                      <a:r>
                        <a:rPr b="1" sz="1600"/>
                        <a:t>Θ</a:t>
                      </a:r>
                    </a:p>
                  </a:txBody>
                  <a:tcPr marL="50800" marR="50800" marT="50800" marB="50800" anchor="ctr" anchorCtr="0" horzOverflow="overflow"/>
                </a:tc>
                <a:tc gridSpan="3"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y</a:t>
                      </a:r>
                      <a:r>
                        <a:rPr baseline="-5999"/>
                        <a:t>i</a:t>
                      </a:r>
                      <a:r>
                        <a:t> = …</a:t>
                      </a:r>
                    </a:p>
                  </a:txBody>
                  <a:tcPr marL="50800" marR="50800" marT="50800" marB="50800" anchor="ctr" anchorCtr="0" horzOverflow="overflow"/>
                </a:tc>
                <a:tc hMerge="1">
                  <a:tcPr/>
                </a:tc>
                <a:tc hMerge="1">
                  <a:tcPr/>
                </a:tc>
              </a:tr>
              <a:tr h="316696">
                <a:tc vMerge="1">
                  <a:tcPr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1600"/>
                        <a:t>NN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1600"/>
                        <a:t>VB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1600"/>
                        <a:t>DT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16696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y</a:t>
                      </a:r>
                      <a:r>
                        <a:rPr baseline="-5999"/>
                        <a:t>i-1</a:t>
                      </a:r>
                      <a:r>
                        <a:t> = &lt;S&gt;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6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316696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y</a:t>
                      </a:r>
                      <a:r>
                        <a:rPr baseline="-5999"/>
                        <a:t>i-1</a:t>
                      </a:r>
                      <a:r>
                        <a:t> = NN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16696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y</a:t>
                      </a:r>
                      <a:r>
                        <a:rPr baseline="-5999"/>
                        <a:t>i-1</a:t>
                      </a:r>
                      <a:r>
                        <a:t> = VB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16696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y</a:t>
                      </a:r>
                      <a:r>
                        <a:rPr baseline="-5999"/>
                        <a:t>i-1</a:t>
                      </a:r>
                      <a:r>
                        <a:t> = DT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6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316696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x</a:t>
                      </a:r>
                      <a:r>
                        <a:rPr baseline="-5999"/>
                        <a:t>i </a:t>
                      </a:r>
                      <a:r>
                        <a:t>= Alice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16696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x</a:t>
                      </a:r>
                      <a:r>
                        <a:rPr baseline="-5999"/>
                        <a:t>i </a:t>
                      </a:r>
                      <a:r>
                        <a:t>= admired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16696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x</a:t>
                      </a:r>
                      <a:r>
                        <a:rPr baseline="-5999"/>
                        <a:t>i </a:t>
                      </a:r>
                      <a:r>
                        <a:t>= Dorothy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16696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x</a:t>
                      </a:r>
                      <a:r>
                        <a:rPr baseline="-5999"/>
                        <a:t>i </a:t>
                      </a:r>
                      <a:r>
                        <a:t>= every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16696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x</a:t>
                      </a:r>
                      <a:r>
                        <a:rPr baseline="-5999"/>
                        <a:t>i </a:t>
                      </a:r>
                      <a:r>
                        <a:t>= dwarf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16696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x</a:t>
                      </a:r>
                      <a:r>
                        <a:rPr baseline="-5999"/>
                        <a:t>i </a:t>
                      </a:r>
                      <a:r>
                        <a:t>= cheered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Structured Perceptr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Structured Perceptron</a:t>
            </a:r>
          </a:p>
        </p:txBody>
      </p:sp>
      <p:graphicFrame>
        <p:nvGraphicFramePr>
          <p:cNvPr id="707" name="Table 2"/>
          <p:cNvGraphicFramePr/>
          <p:nvPr/>
        </p:nvGraphicFramePr>
        <p:xfrm>
          <a:off x="990600" y="7415583"/>
          <a:ext cx="10985500" cy="494047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743200"/>
                <a:gridCol w="2743200"/>
                <a:gridCol w="2743200"/>
                <a:gridCol w="2743200"/>
              </a:tblGrid>
              <a:tr h="1231942">
                <a:tc>
                  <a:txBody>
                    <a:bodyPr/>
                    <a:lstStyle/>
                    <a:p>
                      <a:pPr defTabSz="914400">
                        <a:defRPr b="1" sz="3200"/>
                      </a:pPr>
                      <a:r>
                        <a:t>viterbi(y</a:t>
                      </a:r>
                      <a:r>
                        <a:rPr baseline="-5999"/>
                        <a:t>i</a:t>
                      </a:r>
                      <a:r>
                        <a:t>,x</a:t>
                      </a:r>
                      <a:r>
                        <a:rPr baseline="-5999"/>
                        <a:t>i</a:t>
                      </a:r>
                      <a:r>
                        <a:t>)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Alice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admired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Dorothy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231942"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NN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-0.6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1.2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0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231942"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VB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-1.4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2000"/>
                        <a:t>max((NN,-0.6), (VB,-2.4), (DT,0.0))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231942"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DT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0.6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2000"/>
                        <a:t>max((NN,-1.6), (VB,-1.8), (DT,-0.8))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graphicFrame>
        <p:nvGraphicFramePr>
          <p:cNvPr id="708" name="Table 2-1"/>
          <p:cNvGraphicFramePr/>
          <p:nvPr/>
        </p:nvGraphicFramePr>
        <p:xfrm>
          <a:off x="12510247" y="7415583"/>
          <a:ext cx="10985501" cy="494047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743200"/>
                <a:gridCol w="2743200"/>
                <a:gridCol w="2743200"/>
                <a:gridCol w="2743200"/>
              </a:tblGrid>
              <a:tr h="1231942">
                <a:tc>
                  <a:txBody>
                    <a:bodyPr/>
                    <a:lstStyle/>
                    <a:p>
                      <a:pPr defTabSz="914400">
                        <a:defRPr b="1" sz="3200"/>
                      </a:pPr>
                      <a:r>
                        <a:t>backptr(y</a:t>
                      </a:r>
                      <a:r>
                        <a:rPr baseline="-5999"/>
                        <a:t>i</a:t>
                      </a:r>
                      <a:r>
                        <a:t>,x</a:t>
                      </a:r>
                      <a:r>
                        <a:rPr baseline="-5999"/>
                        <a:t>i</a:t>
                      </a:r>
                      <a:r>
                        <a:t>)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Alice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admired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Dorothy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231942"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NN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Ø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DT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0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231942"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VB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Ø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231942"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DT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Ø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sp>
        <p:nvSpPr>
          <p:cNvPr id="709" name="Now fill in the second column of the trellises (backptr, viterbi)…"/>
          <p:cNvSpPr txBox="1"/>
          <p:nvPr>
            <p:ph type="body" sz="quarter" idx="1"/>
          </p:nvPr>
        </p:nvSpPr>
        <p:spPr>
          <a:xfrm>
            <a:off x="1619468" y="5342182"/>
            <a:ext cx="21876637" cy="1446029"/>
          </a:xfrm>
          <a:prstGeom prst="rect">
            <a:avLst/>
          </a:prstGeom>
        </p:spPr>
        <p:txBody>
          <a:bodyPr/>
          <a:lstStyle/>
          <a:p>
            <a:pPr marL="874105" indent="-874105" defTabSz="1438619">
              <a:lnSpc>
                <a:spcPct val="90000"/>
              </a:lnSpc>
              <a:spcBef>
                <a:spcPts val="2600"/>
              </a:spcBef>
              <a:defRPr sz="2832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Now fill in the second column of the trellises (backptr, viterbi)</a:t>
            </a:r>
          </a:p>
          <a:p>
            <a:pPr marL="874105" indent="-874105" defTabSz="1438619">
              <a:lnSpc>
                <a:spcPct val="90000"/>
              </a:lnSpc>
              <a:spcBef>
                <a:spcPts val="2600"/>
              </a:spcBef>
              <a:defRPr sz="2832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This will be </a:t>
            </a:r>
            <a14:m>
              <m:oMath>
                <m:r>
                  <m:rPr>
                    <m:nor/>
                  </m:rP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max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-</m:t>
                    </m:r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v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i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t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e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r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b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i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-</m:t>
                    </m:r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sSub>
                  <m:e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e>
                  <m:sub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-</m:t>
                    </m:r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m:rPr>
                    <m:sty m:val="p"/>
                  </m:rP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Θ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-</m:t>
                    </m:r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sSub>
                  <m:e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</m:sub>
                </m:sSub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m:rPr>
                    <m:sty m:val="p"/>
                  </m:rP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Θ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e>
                  <m:sub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</m:sub>
                </m:sSub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sSub>
                  <m:e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</m:sub>
                </m:sSub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.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.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.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  <a:r>
              <a:t> for every possible </a:t>
            </a:r>
            <a14:m>
              <m:oMath>
                <m:sSub>
                  <m:e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-</m:t>
                    </m:r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</m:oMath>
            </a14:m>
            <a:endParaRPr sz="4800"/>
          </a:p>
        </p:txBody>
      </p:sp>
      <p:graphicFrame>
        <p:nvGraphicFramePr>
          <p:cNvPr id="710" name="Table 1-1"/>
          <p:cNvGraphicFramePr/>
          <p:nvPr/>
        </p:nvGraphicFramePr>
        <p:xfrm>
          <a:off x="18092963" y="3061570"/>
          <a:ext cx="6202717" cy="40416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1547504"/>
                <a:gridCol w="1547504"/>
                <a:gridCol w="1547504"/>
                <a:gridCol w="1547504"/>
              </a:tblGrid>
              <a:tr h="316696">
                <a:tc rowSpan="2">
                  <a:txBody>
                    <a:bodyPr/>
                    <a:lstStyle/>
                    <a:p>
                      <a:pPr defTabSz="914400"/>
                      <a:r>
                        <a:rPr b="1" sz="1600"/>
                        <a:t>Θ</a:t>
                      </a:r>
                    </a:p>
                  </a:txBody>
                  <a:tcPr marL="50800" marR="50800" marT="50800" marB="50800" anchor="ctr" anchorCtr="0" horzOverflow="overflow"/>
                </a:tc>
                <a:tc gridSpan="3"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y</a:t>
                      </a:r>
                      <a:r>
                        <a:rPr baseline="-5999"/>
                        <a:t>i</a:t>
                      </a:r>
                      <a:r>
                        <a:t> = …</a:t>
                      </a:r>
                    </a:p>
                  </a:txBody>
                  <a:tcPr marL="50800" marR="50800" marT="50800" marB="50800" anchor="ctr" anchorCtr="0" horzOverflow="overflow"/>
                </a:tc>
                <a:tc hMerge="1">
                  <a:tcPr/>
                </a:tc>
                <a:tc hMerge="1">
                  <a:tcPr/>
                </a:tc>
              </a:tr>
              <a:tr h="316696">
                <a:tc vMerge="1">
                  <a:tcPr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1600"/>
                        <a:t>NN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1600"/>
                        <a:t>VB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1600"/>
                        <a:t>DT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16696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y</a:t>
                      </a:r>
                      <a:r>
                        <a:rPr baseline="-5999"/>
                        <a:t>i-1</a:t>
                      </a:r>
                      <a:r>
                        <a:t> = &lt;S&gt;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6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316696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y</a:t>
                      </a:r>
                      <a:r>
                        <a:rPr baseline="-5999"/>
                        <a:t>i-1</a:t>
                      </a:r>
                      <a:r>
                        <a:t> = NN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16696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y</a:t>
                      </a:r>
                      <a:r>
                        <a:rPr baseline="-5999"/>
                        <a:t>i-1</a:t>
                      </a:r>
                      <a:r>
                        <a:t> = VB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16696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y</a:t>
                      </a:r>
                      <a:r>
                        <a:rPr baseline="-5999"/>
                        <a:t>i-1</a:t>
                      </a:r>
                      <a:r>
                        <a:t> = DT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6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316696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x</a:t>
                      </a:r>
                      <a:r>
                        <a:rPr baseline="-5999"/>
                        <a:t>i </a:t>
                      </a:r>
                      <a:r>
                        <a:t>= Alice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16696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x</a:t>
                      </a:r>
                      <a:r>
                        <a:rPr baseline="-5999"/>
                        <a:t>i </a:t>
                      </a:r>
                      <a:r>
                        <a:t>= admired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16696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x</a:t>
                      </a:r>
                      <a:r>
                        <a:rPr baseline="-5999"/>
                        <a:t>i </a:t>
                      </a:r>
                      <a:r>
                        <a:t>= Dorothy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16696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x</a:t>
                      </a:r>
                      <a:r>
                        <a:rPr baseline="-5999"/>
                        <a:t>i </a:t>
                      </a:r>
                      <a:r>
                        <a:t>= every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16696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x</a:t>
                      </a:r>
                      <a:r>
                        <a:rPr baseline="-5999"/>
                        <a:t>i </a:t>
                      </a:r>
                      <a:r>
                        <a:t>= dwarf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16696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x</a:t>
                      </a:r>
                      <a:r>
                        <a:rPr baseline="-5999"/>
                        <a:t>i </a:t>
                      </a:r>
                      <a:r>
                        <a:t>= cheered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Structured Perceptr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Structured Perceptron</a:t>
            </a:r>
          </a:p>
        </p:txBody>
      </p:sp>
      <p:graphicFrame>
        <p:nvGraphicFramePr>
          <p:cNvPr id="713" name="Table 2"/>
          <p:cNvGraphicFramePr/>
          <p:nvPr/>
        </p:nvGraphicFramePr>
        <p:xfrm>
          <a:off x="990600" y="7415583"/>
          <a:ext cx="10985500" cy="494047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743200"/>
                <a:gridCol w="2743200"/>
                <a:gridCol w="2743200"/>
                <a:gridCol w="2743200"/>
              </a:tblGrid>
              <a:tr h="1231942">
                <a:tc>
                  <a:txBody>
                    <a:bodyPr/>
                    <a:lstStyle/>
                    <a:p>
                      <a:pPr defTabSz="914400">
                        <a:defRPr b="1" sz="3200"/>
                      </a:pPr>
                      <a:r>
                        <a:t>viterbi(y</a:t>
                      </a:r>
                      <a:r>
                        <a:rPr baseline="-5999"/>
                        <a:t>i</a:t>
                      </a:r>
                      <a:r>
                        <a:t>,x</a:t>
                      </a:r>
                      <a:r>
                        <a:rPr baseline="-5999"/>
                        <a:t>i</a:t>
                      </a:r>
                      <a:r>
                        <a:t>)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Alice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admired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Dorothy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231942"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NN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-0.6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1.2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0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231942"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VB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-1.4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0.0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231942"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DT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0.6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-0.8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graphicFrame>
        <p:nvGraphicFramePr>
          <p:cNvPr id="714" name="Table 2-1"/>
          <p:cNvGraphicFramePr/>
          <p:nvPr/>
        </p:nvGraphicFramePr>
        <p:xfrm>
          <a:off x="12510247" y="7415583"/>
          <a:ext cx="10985501" cy="494047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743200"/>
                <a:gridCol w="2743200"/>
                <a:gridCol w="2743200"/>
                <a:gridCol w="2743200"/>
              </a:tblGrid>
              <a:tr h="1231942">
                <a:tc>
                  <a:txBody>
                    <a:bodyPr/>
                    <a:lstStyle/>
                    <a:p>
                      <a:pPr defTabSz="914400">
                        <a:defRPr b="1" sz="3200"/>
                      </a:pPr>
                      <a:r>
                        <a:t>backptr(y</a:t>
                      </a:r>
                      <a:r>
                        <a:rPr baseline="-5999"/>
                        <a:t>i</a:t>
                      </a:r>
                      <a:r>
                        <a:t>,x</a:t>
                      </a:r>
                      <a:r>
                        <a:rPr baseline="-5999"/>
                        <a:t>i</a:t>
                      </a:r>
                      <a:r>
                        <a:t>)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Alice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admired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Dorothy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231942"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NN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Ø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DT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0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231942"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VB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Ø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DT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231942"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DT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Ø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DT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sp>
        <p:nvSpPr>
          <p:cNvPr id="715" name="Now fill in the second column of the trellises (backptr, viterbi)…"/>
          <p:cNvSpPr txBox="1"/>
          <p:nvPr>
            <p:ph type="body" sz="quarter" idx="1"/>
          </p:nvPr>
        </p:nvSpPr>
        <p:spPr>
          <a:xfrm>
            <a:off x="1619468" y="5342182"/>
            <a:ext cx="21876637" cy="1446029"/>
          </a:xfrm>
          <a:prstGeom prst="rect">
            <a:avLst/>
          </a:prstGeom>
        </p:spPr>
        <p:txBody>
          <a:bodyPr/>
          <a:lstStyle/>
          <a:p>
            <a:pPr marL="874105" indent="-874105" defTabSz="1438619">
              <a:lnSpc>
                <a:spcPct val="90000"/>
              </a:lnSpc>
              <a:spcBef>
                <a:spcPts val="2600"/>
              </a:spcBef>
              <a:defRPr sz="2832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Now fill in the second column of the trellises (backptr, viterbi)</a:t>
            </a:r>
          </a:p>
          <a:p>
            <a:pPr marL="874105" indent="-874105" defTabSz="1438619">
              <a:lnSpc>
                <a:spcPct val="90000"/>
              </a:lnSpc>
              <a:spcBef>
                <a:spcPts val="2600"/>
              </a:spcBef>
              <a:defRPr sz="2832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This will be </a:t>
            </a:r>
            <a14:m>
              <m:oMath>
                <m:r>
                  <m:rPr>
                    <m:nor/>
                  </m:rP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max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-</m:t>
                    </m:r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v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i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t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e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r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b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i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-</m:t>
                    </m:r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sSub>
                  <m:e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e>
                  <m:sub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-</m:t>
                    </m:r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m:rPr>
                    <m:sty m:val="p"/>
                  </m:rP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Θ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-</m:t>
                    </m:r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sSub>
                  <m:e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</m:sub>
                </m:sSub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m:rPr>
                    <m:sty m:val="p"/>
                  </m:rP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Θ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e>
                  <m:sub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</m:sub>
                </m:sSub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sSub>
                  <m:e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</m:sub>
                </m:sSub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.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.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.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  <a:r>
              <a:t> for every possible </a:t>
            </a:r>
            <a14:m>
              <m:oMath>
                <m:sSub>
                  <m:e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-</m:t>
                    </m:r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</m:oMath>
            </a14:m>
            <a:endParaRPr sz="4800"/>
          </a:p>
        </p:txBody>
      </p:sp>
      <p:graphicFrame>
        <p:nvGraphicFramePr>
          <p:cNvPr id="716" name="Table 1-1"/>
          <p:cNvGraphicFramePr/>
          <p:nvPr/>
        </p:nvGraphicFramePr>
        <p:xfrm>
          <a:off x="18092963" y="3061570"/>
          <a:ext cx="6202717" cy="40416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1547504"/>
                <a:gridCol w="1547504"/>
                <a:gridCol w="1547504"/>
                <a:gridCol w="1547504"/>
              </a:tblGrid>
              <a:tr h="316696">
                <a:tc rowSpan="2">
                  <a:txBody>
                    <a:bodyPr/>
                    <a:lstStyle/>
                    <a:p>
                      <a:pPr defTabSz="914400"/>
                      <a:r>
                        <a:rPr b="1" sz="1600"/>
                        <a:t>Θ</a:t>
                      </a:r>
                    </a:p>
                  </a:txBody>
                  <a:tcPr marL="50800" marR="50800" marT="50800" marB="50800" anchor="ctr" anchorCtr="0" horzOverflow="overflow"/>
                </a:tc>
                <a:tc gridSpan="3"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y</a:t>
                      </a:r>
                      <a:r>
                        <a:rPr baseline="-5999"/>
                        <a:t>i</a:t>
                      </a:r>
                      <a:r>
                        <a:t> = …</a:t>
                      </a:r>
                    </a:p>
                  </a:txBody>
                  <a:tcPr marL="50800" marR="50800" marT="50800" marB="50800" anchor="ctr" anchorCtr="0" horzOverflow="overflow"/>
                </a:tc>
                <a:tc hMerge="1">
                  <a:tcPr/>
                </a:tc>
                <a:tc hMerge="1">
                  <a:tcPr/>
                </a:tc>
              </a:tr>
              <a:tr h="316696">
                <a:tc vMerge="1">
                  <a:tcPr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1600"/>
                        <a:t>NN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1600"/>
                        <a:t>VB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1600"/>
                        <a:t>DT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16696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y</a:t>
                      </a:r>
                      <a:r>
                        <a:rPr baseline="-5999"/>
                        <a:t>i-1</a:t>
                      </a:r>
                      <a:r>
                        <a:t> = &lt;S&gt;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6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316696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y</a:t>
                      </a:r>
                      <a:r>
                        <a:rPr baseline="-5999"/>
                        <a:t>i-1</a:t>
                      </a:r>
                      <a:r>
                        <a:t> = NN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16696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y</a:t>
                      </a:r>
                      <a:r>
                        <a:rPr baseline="-5999"/>
                        <a:t>i-1</a:t>
                      </a:r>
                      <a:r>
                        <a:t> = VB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16696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y</a:t>
                      </a:r>
                      <a:r>
                        <a:rPr baseline="-5999"/>
                        <a:t>i-1</a:t>
                      </a:r>
                      <a:r>
                        <a:t> = DT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6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316696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x</a:t>
                      </a:r>
                      <a:r>
                        <a:rPr baseline="-5999"/>
                        <a:t>i </a:t>
                      </a:r>
                      <a:r>
                        <a:t>= Alice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16696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x</a:t>
                      </a:r>
                      <a:r>
                        <a:rPr baseline="-5999"/>
                        <a:t>i </a:t>
                      </a:r>
                      <a:r>
                        <a:t>= admired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16696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x</a:t>
                      </a:r>
                      <a:r>
                        <a:rPr baseline="-5999"/>
                        <a:t>i </a:t>
                      </a:r>
                      <a:r>
                        <a:t>= Dorothy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16696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x</a:t>
                      </a:r>
                      <a:r>
                        <a:rPr baseline="-5999"/>
                        <a:t>i </a:t>
                      </a:r>
                      <a:r>
                        <a:t>= every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16696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x</a:t>
                      </a:r>
                      <a:r>
                        <a:rPr baseline="-5999"/>
                        <a:t>i </a:t>
                      </a:r>
                      <a:r>
                        <a:t>= dwarf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16696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x</a:t>
                      </a:r>
                      <a:r>
                        <a:rPr baseline="-5999"/>
                        <a:t>i </a:t>
                      </a:r>
                      <a:r>
                        <a:t>= cheered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Structured Perceptr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Structured Perceptron</a:t>
            </a:r>
          </a:p>
        </p:txBody>
      </p:sp>
      <p:sp>
        <p:nvSpPr>
          <p:cNvPr id="719" name="Filling in subsequent columns is identical to filling in the second column (recursive step)…"/>
          <p:cNvSpPr txBox="1"/>
          <p:nvPr>
            <p:ph type="body" sz="quarter" idx="1"/>
          </p:nvPr>
        </p:nvSpPr>
        <p:spPr>
          <a:xfrm>
            <a:off x="1619468" y="5342182"/>
            <a:ext cx="21876637" cy="1446029"/>
          </a:xfrm>
          <a:prstGeom prst="rect">
            <a:avLst/>
          </a:prstGeom>
        </p:spPr>
        <p:txBody>
          <a:bodyPr/>
          <a:lstStyle/>
          <a:p>
            <a:pPr marL="874105" indent="-874105" defTabSz="1438619">
              <a:lnSpc>
                <a:spcPct val="90000"/>
              </a:lnSpc>
              <a:spcBef>
                <a:spcPts val="2600"/>
              </a:spcBef>
              <a:defRPr sz="2832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Filling in subsequent columns is identical to filling in the second column (recursive step)</a:t>
            </a:r>
          </a:p>
          <a:p>
            <a:pPr marL="874105" indent="-874105" defTabSz="1438619">
              <a:lnSpc>
                <a:spcPct val="90000"/>
              </a:lnSpc>
              <a:spcBef>
                <a:spcPts val="2600"/>
              </a:spcBef>
              <a:defRPr sz="2832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pPr>
            <a14:m>
              <m:oMath>
                <m:r>
                  <m:rPr>
                    <m:nor/>
                  </m:rP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max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-</m:t>
                    </m:r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v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i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t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e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r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b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i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-</m:t>
                    </m:r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sSub>
                  <m:e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e>
                  <m:sub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-</m:t>
                    </m:r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m:rPr>
                    <m:sty m:val="p"/>
                  </m:rP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Θ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-</m:t>
                    </m:r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sSub>
                  <m:e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</m:sub>
                </m:sSub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m:rPr>
                    <m:sty m:val="p"/>
                  </m:rP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Θ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e>
                  <m:sub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</m:sub>
                </m:sSub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sSub>
                  <m:e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</m:sub>
                </m:sSub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.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.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.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  <a:r>
              <a:t> for every </a:t>
            </a:r>
            <a14:m>
              <m:oMath>
                <m:sSub>
                  <m:e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-</m:t>
                    </m:r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</m:oMath>
            </a14:m>
            <a:endParaRPr sz="4800"/>
          </a:p>
        </p:txBody>
      </p:sp>
      <p:graphicFrame>
        <p:nvGraphicFramePr>
          <p:cNvPr id="720" name="Table 2"/>
          <p:cNvGraphicFramePr/>
          <p:nvPr/>
        </p:nvGraphicFramePr>
        <p:xfrm>
          <a:off x="990600" y="7415583"/>
          <a:ext cx="10985500" cy="494047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743200"/>
                <a:gridCol w="2743200"/>
                <a:gridCol w="2743200"/>
                <a:gridCol w="2743200"/>
              </a:tblGrid>
              <a:tr h="1231942">
                <a:tc>
                  <a:txBody>
                    <a:bodyPr/>
                    <a:lstStyle/>
                    <a:p>
                      <a:pPr defTabSz="914400">
                        <a:defRPr b="1" sz="3200"/>
                      </a:pPr>
                      <a:r>
                        <a:t>viterbi(y</a:t>
                      </a:r>
                      <a:r>
                        <a:rPr baseline="-5999"/>
                        <a:t>i</a:t>
                      </a:r>
                      <a:r>
                        <a:t>,x</a:t>
                      </a:r>
                      <a:r>
                        <a:rPr baseline="-5999"/>
                        <a:t>i</a:t>
                      </a:r>
                      <a:r>
                        <a:t>)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Alice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admired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Dorothy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231942"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NN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-0.6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1.2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000"/>
                        <a:t>max(   (NN,viterbi(NN,admired)+Θ(NN,NN)
  +Θ(Dorothy,NN)),   (VB,viterbi(VB,admired)+Θ(VB,NN)
  +Θ(Dorothy,NN)),   (DT,viterbi(DT,admired)+Θ(DT,NN)
  +Θ(Dorothy,NN)))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231942"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VB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-1.4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0.0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000"/>
                        <a:t>max(   (NN,viterbi(NN,admired)+Θ(NN,VB)
  +Θ(Dorothy,VB)),   (VB,viterbi(VB,admired)+Θ(VB,VB)
  +Θ(Dorothy,VB)),   (DT,viterbi(DT,admired)+Θ(DT,VB)
  +Θ(Dorothy,VB)))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231942"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DT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0.6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-0.8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000"/>
                        <a:t>max(   (NN,viterbi(NN,admired)+Θ(NN,DT)
  +Θ(Dorothy,DT)),   (VB,viterbi(VB,admired)+Θ(VB,DT)
  +Θ(Dorothy,DT)),   (DT,viterbi(DT,admired)+Θ(DT,DT)
  +Θ(Dorothy,DT)))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graphicFrame>
        <p:nvGraphicFramePr>
          <p:cNvPr id="721" name="Table 2-1"/>
          <p:cNvGraphicFramePr/>
          <p:nvPr/>
        </p:nvGraphicFramePr>
        <p:xfrm>
          <a:off x="12510247" y="7415583"/>
          <a:ext cx="10985501" cy="494047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743200"/>
                <a:gridCol w="2743200"/>
                <a:gridCol w="2743200"/>
                <a:gridCol w="2743200"/>
              </a:tblGrid>
              <a:tr h="1231942">
                <a:tc>
                  <a:txBody>
                    <a:bodyPr/>
                    <a:lstStyle/>
                    <a:p>
                      <a:pPr defTabSz="914400">
                        <a:defRPr b="1" sz="3200"/>
                      </a:pPr>
                      <a:r>
                        <a:t>backptr(y</a:t>
                      </a:r>
                      <a:r>
                        <a:rPr baseline="-5999"/>
                        <a:t>i</a:t>
                      </a:r>
                      <a:r>
                        <a:t>,x</a:t>
                      </a:r>
                      <a:r>
                        <a:rPr baseline="-5999"/>
                        <a:t>i</a:t>
                      </a:r>
                      <a:r>
                        <a:t>)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Alice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admired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Dorothy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231942"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NN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Ø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DT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0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231942"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VB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Ø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DT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231942"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DT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Ø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DT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graphicFrame>
        <p:nvGraphicFramePr>
          <p:cNvPr id="722" name="Table 1-1"/>
          <p:cNvGraphicFramePr/>
          <p:nvPr/>
        </p:nvGraphicFramePr>
        <p:xfrm>
          <a:off x="18092963" y="3061570"/>
          <a:ext cx="6202717" cy="40416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1547504"/>
                <a:gridCol w="1547504"/>
                <a:gridCol w="1547504"/>
                <a:gridCol w="1547504"/>
              </a:tblGrid>
              <a:tr h="316696">
                <a:tc rowSpan="2">
                  <a:txBody>
                    <a:bodyPr/>
                    <a:lstStyle/>
                    <a:p>
                      <a:pPr defTabSz="914400"/>
                      <a:r>
                        <a:rPr b="1" sz="1600"/>
                        <a:t>Θ</a:t>
                      </a:r>
                    </a:p>
                  </a:txBody>
                  <a:tcPr marL="50800" marR="50800" marT="50800" marB="50800" anchor="ctr" anchorCtr="0" horzOverflow="overflow"/>
                </a:tc>
                <a:tc gridSpan="3"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y</a:t>
                      </a:r>
                      <a:r>
                        <a:rPr baseline="-5999"/>
                        <a:t>i</a:t>
                      </a:r>
                      <a:r>
                        <a:t> = …</a:t>
                      </a:r>
                    </a:p>
                  </a:txBody>
                  <a:tcPr marL="50800" marR="50800" marT="50800" marB="50800" anchor="ctr" anchorCtr="0" horzOverflow="overflow"/>
                </a:tc>
                <a:tc hMerge="1">
                  <a:tcPr/>
                </a:tc>
                <a:tc hMerge="1">
                  <a:tcPr/>
                </a:tc>
              </a:tr>
              <a:tr h="316696">
                <a:tc vMerge="1">
                  <a:tcPr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1600"/>
                        <a:t>NN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1600"/>
                        <a:t>VB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1600"/>
                        <a:t>DT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16696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y</a:t>
                      </a:r>
                      <a:r>
                        <a:rPr baseline="-5999"/>
                        <a:t>i-1</a:t>
                      </a:r>
                      <a:r>
                        <a:t> = &lt;S&gt;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6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316696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y</a:t>
                      </a:r>
                      <a:r>
                        <a:rPr baseline="-5999"/>
                        <a:t>i-1</a:t>
                      </a:r>
                      <a:r>
                        <a:t> = NN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16696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y</a:t>
                      </a:r>
                      <a:r>
                        <a:rPr baseline="-5999"/>
                        <a:t>i-1</a:t>
                      </a:r>
                      <a:r>
                        <a:t> = VB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16696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y</a:t>
                      </a:r>
                      <a:r>
                        <a:rPr baseline="-5999"/>
                        <a:t>i-1</a:t>
                      </a:r>
                      <a:r>
                        <a:t> = DT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6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316696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x</a:t>
                      </a:r>
                      <a:r>
                        <a:rPr baseline="-5999"/>
                        <a:t>i </a:t>
                      </a:r>
                      <a:r>
                        <a:t>= Alice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16696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x</a:t>
                      </a:r>
                      <a:r>
                        <a:rPr baseline="-5999"/>
                        <a:t>i </a:t>
                      </a:r>
                      <a:r>
                        <a:t>= admired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16696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x</a:t>
                      </a:r>
                      <a:r>
                        <a:rPr baseline="-5999"/>
                        <a:t>i </a:t>
                      </a:r>
                      <a:r>
                        <a:t>= Dorothy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16696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x</a:t>
                      </a:r>
                      <a:r>
                        <a:rPr baseline="-5999"/>
                        <a:t>i </a:t>
                      </a:r>
                      <a:r>
                        <a:t>= every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16696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x</a:t>
                      </a:r>
                      <a:r>
                        <a:rPr baseline="-5999"/>
                        <a:t>i </a:t>
                      </a:r>
                      <a:r>
                        <a:t>= dwarf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16696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x</a:t>
                      </a:r>
                      <a:r>
                        <a:rPr baseline="-5999"/>
                        <a:t>i </a:t>
                      </a:r>
                      <a:r>
                        <a:t>= cheered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Structured Perceptr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Structured Perceptron</a:t>
            </a:r>
          </a:p>
        </p:txBody>
      </p:sp>
      <p:graphicFrame>
        <p:nvGraphicFramePr>
          <p:cNvPr id="725" name="Table 2"/>
          <p:cNvGraphicFramePr/>
          <p:nvPr/>
        </p:nvGraphicFramePr>
        <p:xfrm>
          <a:off x="990600" y="7415583"/>
          <a:ext cx="10985500" cy="494047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743200"/>
                <a:gridCol w="2743200"/>
                <a:gridCol w="2743200"/>
                <a:gridCol w="2743200"/>
              </a:tblGrid>
              <a:tr h="1231942">
                <a:tc>
                  <a:txBody>
                    <a:bodyPr/>
                    <a:lstStyle/>
                    <a:p>
                      <a:pPr defTabSz="914400">
                        <a:defRPr b="1" sz="3200"/>
                      </a:pPr>
                      <a:r>
                        <a:t>viterbi(y</a:t>
                      </a:r>
                      <a:r>
                        <a:rPr baseline="-5999"/>
                        <a:t>i</a:t>
                      </a:r>
                      <a:r>
                        <a:t>,x</a:t>
                      </a:r>
                      <a:r>
                        <a:rPr baseline="-5999"/>
                        <a:t>i</a:t>
                      </a:r>
                      <a:r>
                        <a:t>)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Alice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admired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Dorothy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231942"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NN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-0.6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1.2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2000"/>
                        <a:t>max((NN,1.2-0.7-0.3), (VB,0.0,-0.3,-0.3), (DT,-0.8+0.3-0.3))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231942"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VB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-1.4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0.0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2000"/>
                        <a:t>max((NN,1.2+0.3+0.3), (VB,0.0-0.7+0.3), (DT,-0.8-0.3+0.3))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231942"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DT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0.6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-0.8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2000"/>
                        <a:t>max((NN,1.2-0.3-0.7), (VB,0.0+0.3-0.7), (DT,-0.8-0.7-0.7))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graphicFrame>
        <p:nvGraphicFramePr>
          <p:cNvPr id="726" name="Table 2-1"/>
          <p:cNvGraphicFramePr/>
          <p:nvPr/>
        </p:nvGraphicFramePr>
        <p:xfrm>
          <a:off x="12510247" y="7415583"/>
          <a:ext cx="10985501" cy="494047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743200"/>
                <a:gridCol w="2743200"/>
                <a:gridCol w="2743200"/>
                <a:gridCol w="2743200"/>
              </a:tblGrid>
              <a:tr h="1231942">
                <a:tc>
                  <a:txBody>
                    <a:bodyPr/>
                    <a:lstStyle/>
                    <a:p>
                      <a:pPr defTabSz="914400">
                        <a:defRPr b="1" sz="3200"/>
                      </a:pPr>
                      <a:r>
                        <a:t>backptr(y</a:t>
                      </a:r>
                      <a:r>
                        <a:rPr baseline="-5999"/>
                        <a:t>i</a:t>
                      </a:r>
                      <a:r>
                        <a:t>,x</a:t>
                      </a:r>
                      <a:r>
                        <a:rPr baseline="-5999"/>
                        <a:t>i</a:t>
                      </a:r>
                      <a:r>
                        <a:t>)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Alice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admired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Dorothy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231942"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NN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Ø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DT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0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231942"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VB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Ø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DT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231942"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DT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Ø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DT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sp>
        <p:nvSpPr>
          <p:cNvPr id="727" name="Filling in subsequent columns is identical to filling in the second column (recursive step)…"/>
          <p:cNvSpPr txBox="1"/>
          <p:nvPr>
            <p:ph type="body" sz="quarter" idx="1"/>
          </p:nvPr>
        </p:nvSpPr>
        <p:spPr>
          <a:xfrm>
            <a:off x="1619468" y="5342182"/>
            <a:ext cx="21876637" cy="1446029"/>
          </a:xfrm>
          <a:prstGeom prst="rect">
            <a:avLst/>
          </a:prstGeom>
        </p:spPr>
        <p:txBody>
          <a:bodyPr/>
          <a:lstStyle/>
          <a:p>
            <a:pPr marL="874105" indent="-874105" defTabSz="1438619">
              <a:lnSpc>
                <a:spcPct val="90000"/>
              </a:lnSpc>
              <a:spcBef>
                <a:spcPts val="2600"/>
              </a:spcBef>
              <a:defRPr sz="2832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Filling in subsequent columns is identical to filling in the second column (recursive step)</a:t>
            </a:r>
          </a:p>
          <a:p>
            <a:pPr marL="874105" indent="-874105" defTabSz="1438619">
              <a:lnSpc>
                <a:spcPct val="90000"/>
              </a:lnSpc>
              <a:spcBef>
                <a:spcPts val="2600"/>
              </a:spcBef>
              <a:defRPr sz="2832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pPr>
            <a14:m>
              <m:oMath>
                <m:r>
                  <m:rPr>
                    <m:nor/>
                  </m:rP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max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-</m:t>
                    </m:r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v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i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t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e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r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b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i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-</m:t>
                    </m:r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sSub>
                  <m:e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e>
                  <m:sub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-</m:t>
                    </m:r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m:rPr>
                    <m:sty m:val="p"/>
                  </m:rP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Θ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-</m:t>
                    </m:r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sSub>
                  <m:e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</m:sub>
                </m:sSub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m:rPr>
                    <m:sty m:val="p"/>
                  </m:rP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Θ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e>
                  <m:sub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</m:sub>
                </m:sSub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sSub>
                  <m:e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</m:sub>
                </m:sSub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.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.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.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  <a:r>
              <a:t> for every </a:t>
            </a:r>
            <a14:m>
              <m:oMath>
                <m:sSub>
                  <m:e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-</m:t>
                    </m:r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</m:oMath>
            </a14:m>
            <a:endParaRPr sz="4800"/>
          </a:p>
        </p:txBody>
      </p:sp>
      <p:graphicFrame>
        <p:nvGraphicFramePr>
          <p:cNvPr id="728" name="Table 1-1"/>
          <p:cNvGraphicFramePr/>
          <p:nvPr/>
        </p:nvGraphicFramePr>
        <p:xfrm>
          <a:off x="18092963" y="3061570"/>
          <a:ext cx="6202717" cy="40416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1547504"/>
                <a:gridCol w="1547504"/>
                <a:gridCol w="1547504"/>
                <a:gridCol w="1547504"/>
              </a:tblGrid>
              <a:tr h="316696">
                <a:tc rowSpan="2">
                  <a:txBody>
                    <a:bodyPr/>
                    <a:lstStyle/>
                    <a:p>
                      <a:pPr defTabSz="914400"/>
                      <a:r>
                        <a:rPr b="1" sz="1600"/>
                        <a:t>Θ</a:t>
                      </a:r>
                    </a:p>
                  </a:txBody>
                  <a:tcPr marL="50800" marR="50800" marT="50800" marB="50800" anchor="ctr" anchorCtr="0" horzOverflow="overflow"/>
                </a:tc>
                <a:tc gridSpan="3"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y</a:t>
                      </a:r>
                      <a:r>
                        <a:rPr baseline="-5999"/>
                        <a:t>i</a:t>
                      </a:r>
                      <a:r>
                        <a:t> = …</a:t>
                      </a:r>
                    </a:p>
                  </a:txBody>
                  <a:tcPr marL="50800" marR="50800" marT="50800" marB="50800" anchor="ctr" anchorCtr="0" horzOverflow="overflow"/>
                </a:tc>
                <a:tc hMerge="1">
                  <a:tcPr/>
                </a:tc>
                <a:tc hMerge="1">
                  <a:tcPr/>
                </a:tc>
              </a:tr>
              <a:tr h="316696">
                <a:tc vMerge="1">
                  <a:tcPr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1600"/>
                        <a:t>NN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1600"/>
                        <a:t>VB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1600"/>
                        <a:t>DT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16696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y</a:t>
                      </a:r>
                      <a:r>
                        <a:rPr baseline="-5999"/>
                        <a:t>i-1</a:t>
                      </a:r>
                      <a:r>
                        <a:t> = &lt;S&gt;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6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316696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y</a:t>
                      </a:r>
                      <a:r>
                        <a:rPr baseline="-5999"/>
                        <a:t>i-1</a:t>
                      </a:r>
                      <a:r>
                        <a:t> = NN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16696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y</a:t>
                      </a:r>
                      <a:r>
                        <a:rPr baseline="-5999"/>
                        <a:t>i-1</a:t>
                      </a:r>
                      <a:r>
                        <a:t> = VB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16696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y</a:t>
                      </a:r>
                      <a:r>
                        <a:rPr baseline="-5999"/>
                        <a:t>i-1</a:t>
                      </a:r>
                      <a:r>
                        <a:t> = DT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6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316696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x</a:t>
                      </a:r>
                      <a:r>
                        <a:rPr baseline="-5999"/>
                        <a:t>i </a:t>
                      </a:r>
                      <a:r>
                        <a:t>= Alice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16696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x</a:t>
                      </a:r>
                      <a:r>
                        <a:rPr baseline="-5999"/>
                        <a:t>i </a:t>
                      </a:r>
                      <a:r>
                        <a:t>= admired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16696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x</a:t>
                      </a:r>
                      <a:r>
                        <a:rPr baseline="-5999"/>
                        <a:t>i </a:t>
                      </a:r>
                      <a:r>
                        <a:t>= Dorothy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16696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x</a:t>
                      </a:r>
                      <a:r>
                        <a:rPr baseline="-5999"/>
                        <a:t>i </a:t>
                      </a:r>
                      <a:r>
                        <a:t>= every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16696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x</a:t>
                      </a:r>
                      <a:r>
                        <a:rPr baseline="-5999"/>
                        <a:t>i </a:t>
                      </a:r>
                      <a:r>
                        <a:t>= dwarf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16696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x</a:t>
                      </a:r>
                      <a:r>
                        <a:rPr baseline="-5999"/>
                        <a:t>i </a:t>
                      </a:r>
                      <a:r>
                        <a:t>= cheered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Structured Perceptr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Structured Perceptron</a:t>
            </a:r>
          </a:p>
        </p:txBody>
      </p:sp>
      <p:graphicFrame>
        <p:nvGraphicFramePr>
          <p:cNvPr id="731" name="Table 2"/>
          <p:cNvGraphicFramePr/>
          <p:nvPr/>
        </p:nvGraphicFramePr>
        <p:xfrm>
          <a:off x="990600" y="7415583"/>
          <a:ext cx="10985500" cy="494047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743200"/>
                <a:gridCol w="2743200"/>
                <a:gridCol w="2743200"/>
                <a:gridCol w="2743200"/>
              </a:tblGrid>
              <a:tr h="1231942">
                <a:tc>
                  <a:txBody>
                    <a:bodyPr/>
                    <a:lstStyle/>
                    <a:p>
                      <a:pPr defTabSz="914400">
                        <a:defRPr b="1" sz="3200"/>
                      </a:pPr>
                      <a:r>
                        <a:t>viterbi(y</a:t>
                      </a:r>
                      <a:r>
                        <a:rPr baseline="-5999"/>
                        <a:t>i</a:t>
                      </a:r>
                      <a:r>
                        <a:t>,x</a:t>
                      </a:r>
                      <a:r>
                        <a:rPr baseline="-5999"/>
                        <a:t>i</a:t>
                      </a:r>
                      <a:r>
                        <a:t>)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Alice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admired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Dorothy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231942"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NN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-0.6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1.2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2000"/>
                        <a:t>max((NN,0.2), (VB,-0.6), (DT,-0.8))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231942"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VB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-1.4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0.0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2000"/>
                        <a:t>max((NN,1.8), (VB,-0.4), (DT,-0.8))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231942"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DT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0.6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-0.8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2000"/>
                        <a:t>max((NN,0.2), (VB,-0.4), (DT,-2.2))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graphicFrame>
        <p:nvGraphicFramePr>
          <p:cNvPr id="732" name="Table 2-1"/>
          <p:cNvGraphicFramePr/>
          <p:nvPr/>
        </p:nvGraphicFramePr>
        <p:xfrm>
          <a:off x="12510247" y="7415583"/>
          <a:ext cx="10985501" cy="494047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743200"/>
                <a:gridCol w="2743200"/>
                <a:gridCol w="2743200"/>
                <a:gridCol w="2743200"/>
              </a:tblGrid>
              <a:tr h="1231942">
                <a:tc>
                  <a:txBody>
                    <a:bodyPr/>
                    <a:lstStyle/>
                    <a:p>
                      <a:pPr defTabSz="914400">
                        <a:defRPr b="1" sz="3200"/>
                      </a:pPr>
                      <a:r>
                        <a:t>backptr(y</a:t>
                      </a:r>
                      <a:r>
                        <a:rPr baseline="-5999"/>
                        <a:t>i</a:t>
                      </a:r>
                      <a:r>
                        <a:t>,x</a:t>
                      </a:r>
                      <a:r>
                        <a:rPr baseline="-5999"/>
                        <a:t>i</a:t>
                      </a:r>
                      <a:r>
                        <a:t>)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Alice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admired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Dorothy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231942"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NN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Ø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DT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0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231942"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VB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Ø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DT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231942"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DT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Ø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DT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sp>
        <p:nvSpPr>
          <p:cNvPr id="733" name="Filling in subsequent columns is identical to filling in the second column (recursive step)…"/>
          <p:cNvSpPr txBox="1"/>
          <p:nvPr>
            <p:ph type="body" sz="quarter" idx="1"/>
          </p:nvPr>
        </p:nvSpPr>
        <p:spPr>
          <a:xfrm>
            <a:off x="1619468" y="5342182"/>
            <a:ext cx="21876637" cy="1446029"/>
          </a:xfrm>
          <a:prstGeom prst="rect">
            <a:avLst/>
          </a:prstGeom>
        </p:spPr>
        <p:txBody>
          <a:bodyPr/>
          <a:lstStyle/>
          <a:p>
            <a:pPr marL="874105" indent="-874105" defTabSz="1438619">
              <a:lnSpc>
                <a:spcPct val="90000"/>
              </a:lnSpc>
              <a:spcBef>
                <a:spcPts val="2600"/>
              </a:spcBef>
              <a:defRPr sz="2832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Filling in subsequent columns is identical to filling in the second column (recursive step)</a:t>
            </a:r>
          </a:p>
          <a:p>
            <a:pPr marL="874105" indent="-874105" defTabSz="1438619">
              <a:lnSpc>
                <a:spcPct val="90000"/>
              </a:lnSpc>
              <a:spcBef>
                <a:spcPts val="2600"/>
              </a:spcBef>
              <a:defRPr sz="2832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pPr>
            <a14:m>
              <m:oMath>
                <m:r>
                  <m:rPr>
                    <m:nor/>
                  </m:rP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max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-</m:t>
                    </m:r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v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i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t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e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r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b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i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-</m:t>
                    </m:r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sSub>
                  <m:e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e>
                  <m:sub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-</m:t>
                    </m:r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m:rPr>
                    <m:sty m:val="p"/>
                  </m:rP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Θ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-</m:t>
                    </m:r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sSub>
                  <m:e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</m:sub>
                </m:sSub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m:rPr>
                    <m:sty m:val="p"/>
                  </m:rP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Θ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e>
                  <m:sub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</m:sub>
                </m:sSub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sSub>
                  <m:e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</m:sub>
                </m:sSub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.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.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.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  <a:r>
              <a:t> for every </a:t>
            </a:r>
            <a14:m>
              <m:oMath>
                <m:sSub>
                  <m:e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-</m:t>
                    </m:r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</m:oMath>
            </a14:m>
            <a:endParaRPr sz="4800"/>
          </a:p>
        </p:txBody>
      </p:sp>
      <p:graphicFrame>
        <p:nvGraphicFramePr>
          <p:cNvPr id="734" name="Table 1-1"/>
          <p:cNvGraphicFramePr/>
          <p:nvPr/>
        </p:nvGraphicFramePr>
        <p:xfrm>
          <a:off x="18092963" y="3061570"/>
          <a:ext cx="6202717" cy="40416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1547504"/>
                <a:gridCol w="1547504"/>
                <a:gridCol w="1547504"/>
                <a:gridCol w="1547504"/>
              </a:tblGrid>
              <a:tr h="316696">
                <a:tc rowSpan="2">
                  <a:txBody>
                    <a:bodyPr/>
                    <a:lstStyle/>
                    <a:p>
                      <a:pPr defTabSz="914400"/>
                      <a:r>
                        <a:rPr b="1" sz="1600"/>
                        <a:t>Θ</a:t>
                      </a:r>
                    </a:p>
                  </a:txBody>
                  <a:tcPr marL="50800" marR="50800" marT="50800" marB="50800" anchor="ctr" anchorCtr="0" horzOverflow="overflow"/>
                </a:tc>
                <a:tc gridSpan="3"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y</a:t>
                      </a:r>
                      <a:r>
                        <a:rPr baseline="-5999"/>
                        <a:t>i</a:t>
                      </a:r>
                      <a:r>
                        <a:t> = …</a:t>
                      </a:r>
                    </a:p>
                  </a:txBody>
                  <a:tcPr marL="50800" marR="50800" marT="50800" marB="50800" anchor="ctr" anchorCtr="0" horzOverflow="overflow"/>
                </a:tc>
                <a:tc hMerge="1">
                  <a:tcPr/>
                </a:tc>
                <a:tc hMerge="1">
                  <a:tcPr/>
                </a:tc>
              </a:tr>
              <a:tr h="316696">
                <a:tc vMerge="1">
                  <a:tcPr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1600"/>
                        <a:t>NN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1600"/>
                        <a:t>VB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1600"/>
                        <a:t>DT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16696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y</a:t>
                      </a:r>
                      <a:r>
                        <a:rPr baseline="-5999"/>
                        <a:t>i-1</a:t>
                      </a:r>
                      <a:r>
                        <a:t> = &lt;S&gt;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6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316696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y</a:t>
                      </a:r>
                      <a:r>
                        <a:rPr baseline="-5999"/>
                        <a:t>i-1</a:t>
                      </a:r>
                      <a:r>
                        <a:t> = NN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16696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y</a:t>
                      </a:r>
                      <a:r>
                        <a:rPr baseline="-5999"/>
                        <a:t>i-1</a:t>
                      </a:r>
                      <a:r>
                        <a:t> = VB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16696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y</a:t>
                      </a:r>
                      <a:r>
                        <a:rPr baseline="-5999"/>
                        <a:t>i-1</a:t>
                      </a:r>
                      <a:r>
                        <a:t> = DT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6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316696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x</a:t>
                      </a:r>
                      <a:r>
                        <a:rPr baseline="-5999"/>
                        <a:t>i </a:t>
                      </a:r>
                      <a:r>
                        <a:t>= Alice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16696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x</a:t>
                      </a:r>
                      <a:r>
                        <a:rPr baseline="-5999"/>
                        <a:t>i </a:t>
                      </a:r>
                      <a:r>
                        <a:t>= admired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16696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x</a:t>
                      </a:r>
                      <a:r>
                        <a:rPr baseline="-5999"/>
                        <a:t>i </a:t>
                      </a:r>
                      <a:r>
                        <a:t>= Dorothy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16696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x</a:t>
                      </a:r>
                      <a:r>
                        <a:rPr baseline="-5999"/>
                        <a:t>i </a:t>
                      </a:r>
                      <a:r>
                        <a:t>= every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16696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x</a:t>
                      </a:r>
                      <a:r>
                        <a:rPr baseline="-5999"/>
                        <a:t>i </a:t>
                      </a:r>
                      <a:r>
                        <a:t>= dwarf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16696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x</a:t>
                      </a:r>
                      <a:r>
                        <a:rPr baseline="-5999"/>
                        <a:t>i </a:t>
                      </a:r>
                      <a:r>
                        <a:t>= cheered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Structured Perceptr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Structured Perceptron</a:t>
            </a:r>
          </a:p>
        </p:txBody>
      </p:sp>
      <p:graphicFrame>
        <p:nvGraphicFramePr>
          <p:cNvPr id="737" name="Table 2"/>
          <p:cNvGraphicFramePr/>
          <p:nvPr/>
        </p:nvGraphicFramePr>
        <p:xfrm>
          <a:off x="990600" y="7415583"/>
          <a:ext cx="10985500" cy="494047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743200"/>
                <a:gridCol w="2743200"/>
                <a:gridCol w="2743200"/>
                <a:gridCol w="2743200"/>
              </a:tblGrid>
              <a:tr h="1231942">
                <a:tc>
                  <a:txBody>
                    <a:bodyPr/>
                    <a:lstStyle/>
                    <a:p>
                      <a:pPr defTabSz="914400">
                        <a:defRPr b="1" sz="3200"/>
                      </a:pPr>
                      <a:r>
                        <a:t>viterbi(y</a:t>
                      </a:r>
                      <a:r>
                        <a:rPr baseline="-5999"/>
                        <a:t>i</a:t>
                      </a:r>
                      <a:r>
                        <a:t>,x</a:t>
                      </a:r>
                      <a:r>
                        <a:rPr baseline="-5999"/>
                        <a:t>i</a:t>
                      </a:r>
                      <a:r>
                        <a:t>)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Alice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admired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Dorothy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231942"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NN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-0.6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1.2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0.2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231942"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VB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-1.4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0.0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1.8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231942"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DT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0.6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-0.8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0.2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graphicFrame>
        <p:nvGraphicFramePr>
          <p:cNvPr id="738" name="Table 2-1"/>
          <p:cNvGraphicFramePr/>
          <p:nvPr/>
        </p:nvGraphicFramePr>
        <p:xfrm>
          <a:off x="12510247" y="7415583"/>
          <a:ext cx="10985501" cy="494047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743200"/>
                <a:gridCol w="2743200"/>
                <a:gridCol w="2743200"/>
                <a:gridCol w="2743200"/>
              </a:tblGrid>
              <a:tr h="1231942">
                <a:tc>
                  <a:txBody>
                    <a:bodyPr/>
                    <a:lstStyle/>
                    <a:p>
                      <a:pPr defTabSz="914400">
                        <a:defRPr b="1" sz="3200"/>
                      </a:pPr>
                      <a:r>
                        <a:t>backptr(y</a:t>
                      </a:r>
                      <a:r>
                        <a:rPr baseline="-5999"/>
                        <a:t>i</a:t>
                      </a:r>
                      <a:r>
                        <a:t>,x</a:t>
                      </a:r>
                      <a:r>
                        <a:rPr baseline="-5999"/>
                        <a:t>i</a:t>
                      </a:r>
                      <a:r>
                        <a:t>)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Alice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admired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Dorothy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231942"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NN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Ø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DT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NN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231942"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VB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Ø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DT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NN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231942"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DT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Ø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DT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NN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pic>
        <p:nvPicPr>
          <p:cNvPr id="739" name="Line Line" descr="Line Line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12186756">
            <a:off x="8284499" y="9709362"/>
            <a:ext cx="1765542" cy="352235"/>
          </a:xfrm>
          <a:prstGeom prst="rect">
            <a:avLst/>
          </a:prstGeom>
        </p:spPr>
      </p:pic>
      <p:pic>
        <p:nvPicPr>
          <p:cNvPr id="741" name="Line Line" descr="Line Line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7723461">
            <a:off x="5171375" y="10320034"/>
            <a:ext cx="2581374" cy="352235"/>
          </a:xfrm>
          <a:prstGeom prst="rect">
            <a:avLst/>
          </a:prstGeom>
        </p:spPr>
      </p:pic>
      <p:sp>
        <p:nvSpPr>
          <p:cNvPr id="743" name="Filling in subsequent columns is identical to filling in the second column (recursive step)…"/>
          <p:cNvSpPr txBox="1"/>
          <p:nvPr>
            <p:ph type="body" sz="quarter" idx="1"/>
          </p:nvPr>
        </p:nvSpPr>
        <p:spPr>
          <a:xfrm>
            <a:off x="1619468" y="5342182"/>
            <a:ext cx="21876637" cy="1446029"/>
          </a:xfrm>
          <a:prstGeom prst="rect">
            <a:avLst/>
          </a:prstGeom>
        </p:spPr>
        <p:txBody>
          <a:bodyPr/>
          <a:lstStyle/>
          <a:p>
            <a:pPr marL="874105" indent="-874105" defTabSz="1438619">
              <a:lnSpc>
                <a:spcPct val="90000"/>
              </a:lnSpc>
              <a:spcBef>
                <a:spcPts val="2600"/>
              </a:spcBef>
              <a:defRPr sz="2832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Filling in subsequent columns is identical to filling in the second column (recursive step)</a:t>
            </a:r>
          </a:p>
          <a:p>
            <a:pPr marL="874105" indent="-874105" defTabSz="1438619">
              <a:lnSpc>
                <a:spcPct val="90000"/>
              </a:lnSpc>
              <a:spcBef>
                <a:spcPts val="2600"/>
              </a:spcBef>
              <a:defRPr sz="2832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pPr>
            <a14:m>
              <m:oMath>
                <m:r>
                  <m:rPr>
                    <m:nor/>
                  </m:rP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max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-</m:t>
                    </m:r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v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i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t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e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r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b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i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-</m:t>
                    </m:r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sSub>
                  <m:e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e>
                  <m:sub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-</m:t>
                    </m:r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m:rPr>
                    <m:sty m:val="p"/>
                  </m:rP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Θ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-</m:t>
                    </m:r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sSub>
                  <m:e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</m:sub>
                </m:sSub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m:rPr>
                    <m:sty m:val="p"/>
                  </m:rP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Θ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e>
                  <m:sub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</m:sub>
                </m:sSub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sSub>
                  <m:e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</m:sub>
                </m:sSub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.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.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.</m:t>
                </m:r>
                <m:r>
                  <a:rPr xmlns:a="http://schemas.openxmlformats.org/drawingml/2006/main" sz="34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  <a:r>
              <a:t> for every </a:t>
            </a:r>
            <a14:m>
              <m:oMath>
                <m:sSub>
                  <m:e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-</m:t>
                    </m:r>
                    <m:r>
                      <a:rPr xmlns:a="http://schemas.openxmlformats.org/drawingml/2006/main" sz="3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</m:oMath>
            </a14:m>
            <a:endParaRPr sz="4800"/>
          </a:p>
        </p:txBody>
      </p:sp>
      <p:graphicFrame>
        <p:nvGraphicFramePr>
          <p:cNvPr id="744" name="Table 1-1"/>
          <p:cNvGraphicFramePr/>
          <p:nvPr/>
        </p:nvGraphicFramePr>
        <p:xfrm>
          <a:off x="18092963" y="3061570"/>
          <a:ext cx="6202717" cy="4041654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1547504"/>
                <a:gridCol w="1547504"/>
                <a:gridCol w="1547504"/>
                <a:gridCol w="1547504"/>
              </a:tblGrid>
              <a:tr h="316696">
                <a:tc rowSpan="2">
                  <a:txBody>
                    <a:bodyPr/>
                    <a:lstStyle/>
                    <a:p>
                      <a:pPr defTabSz="914400"/>
                      <a:r>
                        <a:rPr b="1" sz="1600"/>
                        <a:t>Θ</a:t>
                      </a:r>
                    </a:p>
                  </a:txBody>
                  <a:tcPr marL="50800" marR="50800" marT="50800" marB="50800" anchor="ctr" anchorCtr="0" horzOverflow="overflow"/>
                </a:tc>
                <a:tc gridSpan="3"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y</a:t>
                      </a:r>
                      <a:r>
                        <a:rPr baseline="-5999"/>
                        <a:t>i</a:t>
                      </a:r>
                      <a:r>
                        <a:t> = …</a:t>
                      </a:r>
                    </a:p>
                  </a:txBody>
                  <a:tcPr marL="50800" marR="50800" marT="50800" marB="50800" anchor="ctr" anchorCtr="0" horzOverflow="overflow"/>
                </a:tc>
                <a:tc hMerge="1">
                  <a:tcPr/>
                </a:tc>
                <a:tc hMerge="1">
                  <a:tcPr/>
                </a:tc>
              </a:tr>
              <a:tr h="316696">
                <a:tc vMerge="1">
                  <a:tcPr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1600"/>
                        <a:t>NN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1600"/>
                        <a:t>VB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1600"/>
                        <a:t>DT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16696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y</a:t>
                      </a:r>
                      <a:r>
                        <a:rPr baseline="-5999"/>
                        <a:t>i-1</a:t>
                      </a:r>
                      <a:r>
                        <a:t> = &lt;S&gt;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6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316696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y</a:t>
                      </a:r>
                      <a:r>
                        <a:rPr baseline="-5999"/>
                        <a:t>i-1</a:t>
                      </a:r>
                      <a:r>
                        <a:t> = NN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16696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y</a:t>
                      </a:r>
                      <a:r>
                        <a:rPr baseline="-5999"/>
                        <a:t>i-1</a:t>
                      </a:r>
                      <a:r>
                        <a:t> = VB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16696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y</a:t>
                      </a:r>
                      <a:r>
                        <a:rPr baseline="-5999"/>
                        <a:t>i-1</a:t>
                      </a:r>
                      <a:r>
                        <a:t> = DT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14300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6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316696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x</a:t>
                      </a:r>
                      <a:r>
                        <a:rPr baseline="-5999"/>
                        <a:t>i </a:t>
                      </a:r>
                      <a:r>
                        <a:t>= Alice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16696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x</a:t>
                      </a:r>
                      <a:r>
                        <a:rPr baseline="-5999"/>
                        <a:t>i </a:t>
                      </a:r>
                      <a:r>
                        <a:t>= admired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16696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x</a:t>
                      </a:r>
                      <a:r>
                        <a:rPr baseline="-5999"/>
                        <a:t>i </a:t>
                      </a:r>
                      <a:r>
                        <a:t>= Dorothy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16696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x</a:t>
                      </a:r>
                      <a:r>
                        <a:rPr baseline="-5999"/>
                        <a:t>i </a:t>
                      </a:r>
                      <a:r>
                        <a:t>= every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16696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x</a:t>
                      </a:r>
                      <a:r>
                        <a:rPr baseline="-5999"/>
                        <a:t>i </a:t>
                      </a:r>
                      <a:r>
                        <a:t>= dwarf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16696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x</a:t>
                      </a:r>
                      <a:r>
                        <a:rPr baseline="-5999"/>
                        <a:t>i </a:t>
                      </a:r>
                      <a:r>
                        <a:t>= cheered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2000"/>
                                        <p:tgtEl>
                                          <p:spTgt spid="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2000"/>
                                        <p:tgtEl>
                                          <p:spTgt spid="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739" grpId="1"/>
      <p:bldP build="whole" bldLvl="1" animBg="1" rev="0" advAuto="0" spid="741" grpId="2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Structured Perceptr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Structured Perceptron</a:t>
            </a:r>
          </a:p>
        </p:txBody>
      </p:sp>
      <p:sp>
        <p:nvSpPr>
          <p:cNvPr id="747" name="Cop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pPr>
          </a:p>
        </p:txBody>
      </p:sp>
      <p:pic>
        <p:nvPicPr>
          <p:cNvPr id="74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93815" y="5429453"/>
            <a:ext cx="10996371" cy="705338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HMM As Linear Classifier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HMM As Linear Classifier</a:t>
            </a:r>
          </a:p>
        </p:txBody>
      </p:sp>
      <p:sp>
        <p:nvSpPr>
          <p:cNvPr id="261" name="Equivalent to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422272" indent="-1422272" defTabSz="2340805">
              <a:lnSpc>
                <a:spcPct val="90000"/>
              </a:lnSpc>
              <a:spcBef>
                <a:spcPts val="4300"/>
              </a:spcBef>
              <a:defRPr sz="4608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pPr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55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l</m:t>
                  </m:r>
                  <m:r>
                    <a:rPr xmlns:a="http://schemas.openxmlformats.org/drawingml/2006/main" sz="55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o</m:t>
                  </m:r>
                  <m:r>
                    <a:rPr xmlns:a="http://schemas.openxmlformats.org/drawingml/2006/main" sz="55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g</m:t>
                  </m:r>
                  <m:r>
                    <a:rPr xmlns:a="http://schemas.openxmlformats.org/drawingml/2006/main" sz="55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55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sSub>
                    <m:e>
                      <m:r>
                        <a:rPr xmlns:a="http://schemas.openxmlformats.org/drawingml/2006/main" sz="5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5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r>
                    <a:rPr xmlns:a="http://schemas.openxmlformats.org/drawingml/2006/main" sz="55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|</m:t>
                  </m:r>
                  <m:sSub>
                    <m:e>
                      <m:r>
                        <a:rPr xmlns:a="http://schemas.openxmlformats.org/drawingml/2006/main" sz="5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e>
                    <m:sub>
                      <m:r>
                        <a:rPr xmlns:a="http://schemas.openxmlformats.org/drawingml/2006/main" sz="5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r>
                    <a:rPr xmlns:a="http://schemas.openxmlformats.org/drawingml/2006/main" sz="55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</a:p>
          <a:p>
            <a:pPr marL="1422272" indent="-1422272" defTabSz="2340805">
              <a:lnSpc>
                <a:spcPct val="90000"/>
              </a:lnSpc>
              <a:spcBef>
                <a:spcPts val="4300"/>
              </a:spcBef>
              <a:defRPr sz="4608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Equivalent to </a:t>
            </a:r>
            <a14:m>
              <m:oMath>
                <m:limLow>
                  <m:e>
                    <m:r>
                      <a:rPr xmlns:a="http://schemas.openxmlformats.org/drawingml/2006/main" sz="55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∑</m:t>
                    </m:r>
                  </m:e>
                  <m:lim>
                    <m:r>
                      <a:rPr xmlns:a="http://schemas.openxmlformats.org/drawingml/2006/main" sz="55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s</m:t>
                    </m:r>
                  </m:lim>
                </m:limLow>
                <m:r>
                  <a:rPr xmlns:a="http://schemas.openxmlformats.org/drawingml/2006/main" sz="5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l</m:t>
                </m:r>
                <m:r>
                  <a:rPr xmlns:a="http://schemas.openxmlformats.org/drawingml/2006/main" sz="5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o</m:t>
                </m:r>
                <m:r>
                  <a:rPr xmlns:a="http://schemas.openxmlformats.org/drawingml/2006/main" sz="5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g</m:t>
                </m:r>
                <m:r>
                  <a:rPr xmlns:a="http://schemas.openxmlformats.org/drawingml/2006/main" sz="5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P</m:t>
                </m:r>
                <m:r>
                  <a:rPr xmlns:a="http://schemas.openxmlformats.org/drawingml/2006/main" sz="5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r>
                      <a:rPr xmlns:a="http://schemas.openxmlformats.org/drawingml/2006/main" sz="55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e>
                  <m:sub>
                    <m:r>
                      <a:rPr xmlns:a="http://schemas.openxmlformats.org/drawingml/2006/main" sz="55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</m:sub>
                </m:sSub>
                <m:r>
                  <a:rPr xmlns:a="http://schemas.openxmlformats.org/drawingml/2006/main" sz="5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|</m:t>
                </m:r>
                <m:r>
                  <a:rPr xmlns:a="http://schemas.openxmlformats.org/drawingml/2006/main" sz="5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s</m:t>
                </m:r>
                <m:r>
                  <a:rPr xmlns:a="http://schemas.openxmlformats.org/drawingml/2006/main" sz="5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5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*</m:t>
                </m:r>
                <m:sSub>
                  <m:e>
                    <m:r>
                      <a:rPr xmlns:a="http://schemas.openxmlformats.org/drawingml/2006/main" sz="55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</m:e>
                  <m:sub>
                    <m:r>
                      <a:rPr xmlns:a="http://schemas.openxmlformats.org/drawingml/2006/main" sz="55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sSub>
                      <m:e>
                        <m:r>
                          <a:rPr xmlns:a="http://schemas.openxmlformats.org/drawingml/2006/main" sz="55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a:rPr xmlns:a="http://schemas.openxmlformats.org/drawingml/2006/main" sz="55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xmlns:a="http://schemas.openxmlformats.org/drawingml/2006/main" sz="55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xmlns:a="http://schemas.openxmlformats.org/drawingml/2006/main" sz="55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xmlns:a="http://schemas.openxmlformats.org/drawingml/2006/main" sz="55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sub>
                </m:sSub>
              </m:oMath>
            </a14:m>
          </a:p>
          <a:p>
            <a:pPr marL="1422272" indent="-1422272" defTabSz="2340805">
              <a:lnSpc>
                <a:spcPct val="90000"/>
              </a:lnSpc>
              <a:spcBef>
                <a:spcPts val="4300"/>
              </a:spcBef>
              <a:defRPr sz="4608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t>The indicator ensures that only one element of the summation is non-zero (when </a:t>
            </a:r>
            <a14:m>
              <m:oMath>
                <m:sSub>
                  <m:e>
                    <m:r>
                      <a:rPr xmlns:a="http://schemas.openxmlformats.org/drawingml/2006/main" sz="55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55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</m:sub>
                </m:sSub>
                <m:r>
                  <a:rPr xmlns:a="http://schemas.openxmlformats.org/drawingml/2006/main" sz="5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55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s</m:t>
                </m:r>
              </m:oMath>
            </a14:m>
            <a:r>
              <a:t>)</a:t>
            </a:r>
          </a:p>
          <a:p>
            <a:pPr marL="1422272" indent="-1422272" defTabSz="2340805">
              <a:lnSpc>
                <a:spcPct val="90000"/>
              </a:lnSpc>
              <a:spcBef>
                <a:spcPts val="4300"/>
              </a:spcBef>
              <a:defRPr sz="4608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pPr>
            <a14:m>
              <m:oMathPara>
                <m:oMathParaPr>
                  <m:jc m:val="left"/>
                </m:oMathParaPr>
                <m:oMath>
                  <m:limLow>
                    <m:e>
                      <m:r>
                        <a:rPr xmlns:a="http://schemas.openxmlformats.org/drawingml/2006/main" sz="5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∑</m:t>
                      </m:r>
                    </m:e>
                    <m:lim>
                      <m:r>
                        <a:rPr xmlns:a="http://schemas.openxmlformats.org/drawingml/2006/main" sz="5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</m:lim>
                  </m:limLow>
                  <m:r>
                    <a:rPr xmlns:a="http://schemas.openxmlformats.org/drawingml/2006/main" sz="55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l</m:t>
                  </m:r>
                  <m:r>
                    <a:rPr xmlns:a="http://schemas.openxmlformats.org/drawingml/2006/main" sz="55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o</m:t>
                  </m:r>
                  <m:r>
                    <a:rPr xmlns:a="http://schemas.openxmlformats.org/drawingml/2006/main" sz="55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g</m:t>
                  </m:r>
                  <m:r>
                    <a:rPr xmlns:a="http://schemas.openxmlformats.org/drawingml/2006/main" sz="55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55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sSub>
                    <m:e>
                      <m:r>
                        <a:rPr xmlns:a="http://schemas.openxmlformats.org/drawingml/2006/main" sz="5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5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r>
                    <a:rPr xmlns:a="http://schemas.openxmlformats.org/drawingml/2006/main" sz="55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|</m:t>
                  </m:r>
                  <m:r>
                    <a:rPr xmlns:a="http://schemas.openxmlformats.org/drawingml/2006/main" sz="55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s</m:t>
                  </m:r>
                  <m:r>
                    <a:rPr xmlns:a="http://schemas.openxmlformats.org/drawingml/2006/main" sz="55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55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*</m:t>
                  </m:r>
                  <m:sSub>
                    <m:e>
                      <m:r>
                        <a:rPr xmlns:a="http://schemas.openxmlformats.org/drawingml/2006/main" sz="5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e>
                    <m:sub>
                      <m:r>
                        <a:rPr xmlns:a="http://schemas.openxmlformats.org/drawingml/2006/main" sz="5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sSub>
                        <m:e>
                          <m:r>
                            <a:rPr xmlns:a="http://schemas.openxmlformats.org/drawingml/2006/main" sz="55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y</m:t>
                          </m:r>
                        </m:e>
                        <m:sub>
                          <m:r>
                            <a:rPr xmlns:a="http://schemas.openxmlformats.org/drawingml/2006/main" sz="55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  <m:r>
                        <a:rPr xmlns:a="http://schemas.openxmlformats.org/drawingml/2006/main" sz="5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xmlns:a="http://schemas.openxmlformats.org/drawingml/2006/main" sz="5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xmlns:a="http://schemas.openxmlformats.org/drawingml/2006/main" sz="5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sub>
                  </m:sSub>
                  <m:r>
                    <a:rPr xmlns:a="http://schemas.openxmlformats.org/drawingml/2006/main" sz="55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r>
                    <a:rPr xmlns:a="http://schemas.openxmlformats.org/drawingml/2006/main" sz="55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l</m:t>
                  </m:r>
                  <m:r>
                    <a:rPr xmlns:a="http://schemas.openxmlformats.org/drawingml/2006/main" sz="55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o</m:t>
                  </m:r>
                  <m:r>
                    <a:rPr xmlns:a="http://schemas.openxmlformats.org/drawingml/2006/main" sz="55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g</m:t>
                  </m:r>
                  <m:r>
                    <a:rPr xmlns:a="http://schemas.openxmlformats.org/drawingml/2006/main" sz="55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55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sSub>
                    <m:e>
                      <m:r>
                        <a:rPr xmlns:a="http://schemas.openxmlformats.org/drawingml/2006/main" sz="5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5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r>
                    <a:rPr xmlns:a="http://schemas.openxmlformats.org/drawingml/2006/main" sz="55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|</m:t>
                  </m:r>
                  <m:sSub>
                    <m:e>
                      <m:r>
                        <a:rPr xmlns:a="http://schemas.openxmlformats.org/drawingml/2006/main" sz="5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e>
                    <m:sub>
                      <m:r>
                        <a:rPr xmlns:a="http://schemas.openxmlformats.org/drawingml/2006/main" sz="5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r>
                    <a:rPr xmlns:a="http://schemas.openxmlformats.org/drawingml/2006/main" sz="55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55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*</m:t>
                  </m:r>
                  <m:sSub>
                    <m:e>
                      <m:r>
                        <a:rPr xmlns:a="http://schemas.openxmlformats.org/drawingml/2006/main" sz="5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e>
                    <m:sub>
                      <m:r>
                        <a:rPr xmlns:a="http://schemas.openxmlformats.org/drawingml/2006/main" sz="5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sSub>
                        <m:e>
                          <m:r>
                            <a:rPr xmlns:a="http://schemas.openxmlformats.org/drawingml/2006/main" sz="55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y</m:t>
                          </m:r>
                        </m:e>
                        <m:sub>
                          <m:r>
                            <a:rPr xmlns:a="http://schemas.openxmlformats.org/drawingml/2006/main" sz="55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  <m:r>
                        <a:rPr xmlns:a="http://schemas.openxmlformats.org/drawingml/2006/main" sz="5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e>
                          <m:r>
                            <a:rPr xmlns:a="http://schemas.openxmlformats.org/drawingml/2006/main" sz="55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y</m:t>
                          </m:r>
                        </m:e>
                        <m:sub>
                          <m:r>
                            <a:rPr xmlns:a="http://schemas.openxmlformats.org/drawingml/2006/main" sz="55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  <m:r>
                        <a:rPr xmlns:a="http://schemas.openxmlformats.org/drawingml/2006/main" sz="55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sub>
                  </m:sSub>
                </m:oMath>
              </m:oMathPara>
            </a14:m>
            <a:endParaRPr sz="4800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Structured Perceptr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Structured Perceptron</a:t>
            </a:r>
          </a:p>
        </p:txBody>
      </p:sp>
      <p:sp>
        <p:nvSpPr>
          <p:cNvPr id="751" name="Alice/DT admired/NN Dorothy/VB is a very wrong answer!…"/>
          <p:cNvSpPr txBox="1"/>
          <p:nvPr>
            <p:ph type="body" sz="half" idx="1"/>
          </p:nvPr>
        </p:nvSpPr>
        <p:spPr>
          <a:xfrm>
            <a:off x="1619468" y="5342182"/>
            <a:ext cx="12935432" cy="7112001"/>
          </a:xfrm>
          <a:prstGeom prst="rect">
            <a:avLst/>
          </a:prstGeom>
        </p:spPr>
        <p:txBody>
          <a:bodyPr/>
          <a:lstStyle/>
          <a:p>
            <a:pPr marL="1185227" indent="-1185227" defTabSz="1950671">
              <a:lnSpc>
                <a:spcPct val="90000"/>
              </a:lnSpc>
              <a:spcBef>
                <a:spcPts val="3600"/>
              </a:spcBef>
              <a:defRPr sz="384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  <a:r>
              <a:t>Alice/DT admired/NN Dorothy/VB</a:t>
            </a:r>
            <a:br/>
            <a:r>
              <a:rPr>
                <a:latin typeface="Poppins Regular"/>
                <a:ea typeface="Poppins Regular"/>
                <a:cs typeface="Poppins Regular"/>
                <a:sym typeface="Poppins Regular"/>
              </a:rPr>
              <a:t>is a very wrong answer!</a:t>
            </a:r>
            <a:endParaRPr>
              <a:latin typeface="Poppins Regular"/>
              <a:ea typeface="Poppins Regular"/>
              <a:cs typeface="Poppins Regular"/>
              <a:sym typeface="Poppins Regular"/>
            </a:endParaRPr>
          </a:p>
          <a:p>
            <a:pPr marL="1185227" indent="-1185227" defTabSz="1950671">
              <a:lnSpc>
                <a:spcPct val="90000"/>
              </a:lnSpc>
              <a:spcBef>
                <a:spcPts val="3600"/>
              </a:spcBef>
              <a:defRPr sz="3840">
                <a:solidFill>
                  <a:srgbClr val="000000"/>
                </a:solidFill>
              </a:defRPr>
            </a:pPr>
            <a:r>
              <a:t>Increment weights for features in the correct sequence:</a:t>
            </a:r>
            <a:br/>
            <a14:m>
              <m:oMath>
                <m:r>
                  <m:rPr>
                    <m:sty m:val="p"/>
                  </m:rP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Θ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&lt;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S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&gt;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-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0.3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0.7</m:t>
                </m:r>
              </m:oMath>
            </a14:m>
            <a:br/>
            <a14:m>
              <m:oMath>
                <m:r>
                  <m:rPr>
                    <m:sty m:val="p"/>
                  </m:rP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Θ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A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l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i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c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e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-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0.3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0.7</m:t>
                </m:r>
              </m:oMath>
            </a14:m>
            <a:br/>
            <a14:m>
              <m:oMath>
                <m:r>
                  <m:rPr>
                    <m:sty m:val="p"/>
                  </m:rP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Θ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V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B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0.3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1.3</m:t>
                </m:r>
              </m:oMath>
            </a14:m>
            <a:br/>
            <a14:m>
              <m:oMath>
                <m:r>
                  <m:rPr>
                    <m:sty m:val="p"/>
                  </m:rP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Θ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a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d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m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i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r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e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d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V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B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-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0.3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0.7</m:t>
                </m:r>
              </m:oMath>
            </a14:m>
            <a:br/>
            <a14:m>
              <m:oMath>
                <m:r>
                  <m:rPr>
                    <m:sty m:val="p"/>
                  </m:rP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Θ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V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B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-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0.3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0.7</m:t>
                </m:r>
              </m:oMath>
            </a14:m>
            <a:br/>
            <a14:m>
              <m:oMath>
                <m:r>
                  <m:rPr>
                    <m:sty m:val="p"/>
                  </m:rP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Θ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D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o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r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o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t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h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y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-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0.3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0.7</m:t>
                </m:r>
              </m:oMath>
            </a14:m>
            <a:endParaRPr sz="4800"/>
          </a:p>
        </p:txBody>
      </p:sp>
      <p:graphicFrame>
        <p:nvGraphicFramePr>
          <p:cNvPr id="752" name="Table 1"/>
          <p:cNvGraphicFramePr/>
          <p:nvPr/>
        </p:nvGraphicFramePr>
        <p:xfrm>
          <a:off x="14734478" y="7359083"/>
          <a:ext cx="8599611" cy="5603456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146727"/>
                <a:gridCol w="2146727"/>
                <a:gridCol w="2146727"/>
                <a:gridCol w="2146727"/>
              </a:tblGrid>
              <a:tr h="439461">
                <a:tc rowSpan="2">
                  <a:txBody>
                    <a:bodyPr/>
                    <a:lstStyle/>
                    <a:p>
                      <a:pPr defTabSz="914400"/>
                      <a:r>
                        <a:rPr b="1" sz="2400"/>
                        <a:t>Θ</a:t>
                      </a:r>
                    </a:p>
                  </a:txBody>
                  <a:tcPr marL="50800" marR="50800" marT="50800" marB="50800" anchor="ctr" anchorCtr="0" horzOverflow="overflow"/>
                </a:tc>
                <a:tc gridSpan="3">
                  <a:txBody>
                    <a:bodyPr/>
                    <a:lstStyle/>
                    <a:p>
                      <a:pPr defTabSz="914400">
                        <a:defRPr b="1" sz="2400"/>
                      </a:pPr>
                      <a:r>
                        <a:t>y</a:t>
                      </a:r>
                      <a:r>
                        <a:rPr baseline="-5999"/>
                        <a:t>i</a:t>
                      </a:r>
                      <a:r>
                        <a:t> = …</a:t>
                      </a:r>
                    </a:p>
                  </a:txBody>
                  <a:tcPr marL="50800" marR="50800" marT="50800" marB="50800" anchor="ctr" anchorCtr="0" horzOverflow="overflow"/>
                </a:tc>
                <a:tc hMerge="1">
                  <a:tcPr/>
                </a:tc>
                <a:tc hMerge="1">
                  <a:tcPr/>
                </a:tc>
              </a:tr>
              <a:tr h="439461">
                <a:tc vMerge="1">
                  <a:tcPr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2400"/>
                        <a:t>NN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2400"/>
                        <a:t>VB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2400"/>
                        <a:t>DT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9461">
                <a:tc>
                  <a:txBody>
                    <a:bodyPr/>
                    <a:lstStyle/>
                    <a:p>
                      <a:pPr defTabSz="914400">
                        <a:defRPr b="1" sz="2400"/>
                      </a:pPr>
                      <a:r>
                        <a:t>y</a:t>
                      </a:r>
                      <a:r>
                        <a:rPr baseline="-5999"/>
                        <a:t>i-1</a:t>
                      </a:r>
                      <a:r>
                        <a:t> = &lt;S&gt;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400">
                          <a:solidFill>
                            <a:schemeClr val="accent3">
                              <a:hueOff val="362282"/>
                              <a:satOff val="31803"/>
                              <a:lumOff val="-18242"/>
                            </a:schemeClr>
                          </a:solidFill>
                        </a:rPr>
                        <a:t>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4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4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58607">
                <a:tc>
                  <a:txBody>
                    <a:bodyPr/>
                    <a:lstStyle/>
                    <a:p>
                      <a:pPr defTabSz="914400">
                        <a:defRPr b="1" sz="24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4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4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4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439461">
                <a:tc>
                  <a:txBody>
                    <a:bodyPr/>
                    <a:lstStyle/>
                    <a:p>
                      <a:pPr defTabSz="914400">
                        <a:defRPr b="1" sz="2400"/>
                      </a:pPr>
                      <a:r>
                        <a:t>y</a:t>
                      </a:r>
                      <a:r>
                        <a:rPr baseline="-5999"/>
                        <a:t>i-1</a:t>
                      </a:r>
                      <a:r>
                        <a:t> = NN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4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400">
                          <a:solidFill>
                            <a:schemeClr val="accent3">
                              <a:hueOff val="362282"/>
                              <a:satOff val="31803"/>
                              <a:lumOff val="-18242"/>
                            </a:schemeClr>
                          </a:solidFill>
                        </a:rPr>
                        <a:t>1.3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400"/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9461">
                <a:tc>
                  <a:txBody>
                    <a:bodyPr/>
                    <a:lstStyle/>
                    <a:p>
                      <a:pPr defTabSz="914400">
                        <a:defRPr b="1" sz="2400"/>
                      </a:pPr>
                      <a:r>
                        <a:t>y</a:t>
                      </a:r>
                      <a:r>
                        <a:rPr baseline="-5999"/>
                        <a:t>i-1</a:t>
                      </a:r>
                      <a:r>
                        <a:t> = VB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400">
                          <a:solidFill>
                            <a:schemeClr val="accent3">
                              <a:hueOff val="362282"/>
                              <a:satOff val="31803"/>
                              <a:lumOff val="-18242"/>
                            </a:schemeClr>
                          </a:solidFill>
                        </a:rPr>
                        <a:t>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4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4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9461">
                <a:tc>
                  <a:txBody>
                    <a:bodyPr/>
                    <a:lstStyle/>
                    <a:p>
                      <a:pPr defTabSz="914400">
                        <a:defRPr b="1" sz="2400"/>
                      </a:pPr>
                      <a:r>
                        <a:t>y</a:t>
                      </a:r>
                      <a:r>
                        <a:rPr baseline="-5999"/>
                        <a:t>i-1</a:t>
                      </a:r>
                      <a:r>
                        <a:t> = DT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4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400"/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4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58607">
                <a:tc>
                  <a:txBody>
                    <a:bodyPr/>
                    <a:lstStyle/>
                    <a:p>
                      <a:pPr defTabSz="914400">
                        <a:defRPr b="1" sz="24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4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4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4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439461">
                <a:tc>
                  <a:txBody>
                    <a:bodyPr/>
                    <a:lstStyle/>
                    <a:p>
                      <a:pPr defTabSz="914400">
                        <a:defRPr b="1" sz="2400"/>
                      </a:pPr>
                      <a:r>
                        <a:t>x</a:t>
                      </a:r>
                      <a:r>
                        <a:rPr baseline="-5999"/>
                        <a:t>i </a:t>
                      </a:r>
                      <a:r>
                        <a:t>= Alice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400">
                          <a:solidFill>
                            <a:schemeClr val="accent3">
                              <a:hueOff val="362282"/>
                              <a:satOff val="31803"/>
                              <a:lumOff val="-18242"/>
                            </a:schemeClr>
                          </a:solidFill>
                        </a:rPr>
                        <a:t>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4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4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9461">
                <a:tc>
                  <a:txBody>
                    <a:bodyPr/>
                    <a:lstStyle/>
                    <a:p>
                      <a:pPr defTabSz="914400">
                        <a:defRPr b="1" sz="2400"/>
                      </a:pPr>
                      <a:r>
                        <a:t>x</a:t>
                      </a:r>
                      <a:r>
                        <a:rPr baseline="-5999"/>
                        <a:t>i </a:t>
                      </a:r>
                      <a:r>
                        <a:t>= admired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4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400">
                          <a:solidFill>
                            <a:schemeClr val="accent3">
                              <a:hueOff val="362282"/>
                              <a:satOff val="31803"/>
                              <a:lumOff val="-18242"/>
                            </a:schemeClr>
                          </a:solidFill>
                        </a:rPr>
                        <a:t>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4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9461">
                <a:tc>
                  <a:txBody>
                    <a:bodyPr/>
                    <a:lstStyle/>
                    <a:p>
                      <a:pPr defTabSz="914400">
                        <a:defRPr b="1" sz="2400"/>
                      </a:pPr>
                      <a:r>
                        <a:t>x</a:t>
                      </a:r>
                      <a:r>
                        <a:rPr baseline="-5999"/>
                        <a:t>i </a:t>
                      </a:r>
                      <a:r>
                        <a:t>= Dorothy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400">
                          <a:solidFill>
                            <a:schemeClr val="accent3">
                              <a:hueOff val="362282"/>
                              <a:satOff val="31803"/>
                              <a:lumOff val="-18242"/>
                            </a:schemeClr>
                          </a:solidFill>
                        </a:rPr>
                        <a:t>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4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4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9461">
                <a:tc>
                  <a:txBody>
                    <a:bodyPr/>
                    <a:lstStyle/>
                    <a:p>
                      <a:pPr defTabSz="914400">
                        <a:defRPr b="1" sz="2400"/>
                      </a:pPr>
                      <a:r>
                        <a:t>x</a:t>
                      </a:r>
                      <a:r>
                        <a:rPr baseline="-5999"/>
                        <a:t>i </a:t>
                      </a:r>
                      <a:r>
                        <a:t>= every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4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400"/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4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9461">
                <a:tc>
                  <a:txBody>
                    <a:bodyPr/>
                    <a:lstStyle/>
                    <a:p>
                      <a:pPr defTabSz="914400">
                        <a:defRPr b="1" sz="2400"/>
                      </a:pPr>
                      <a:r>
                        <a:t>x</a:t>
                      </a:r>
                      <a:r>
                        <a:rPr baseline="-5999"/>
                        <a:t>i </a:t>
                      </a:r>
                      <a:r>
                        <a:t>= dwarf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4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4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400"/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9461">
                <a:tc>
                  <a:txBody>
                    <a:bodyPr/>
                    <a:lstStyle/>
                    <a:p>
                      <a:pPr defTabSz="914400">
                        <a:defRPr b="1" sz="2400"/>
                      </a:pPr>
                      <a:r>
                        <a:t>x</a:t>
                      </a:r>
                      <a:r>
                        <a:rPr baseline="-5999"/>
                        <a:t>i </a:t>
                      </a:r>
                      <a:r>
                        <a:t>= cheered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4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4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400"/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Structured Perceptr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Structured Perceptron</a:t>
            </a:r>
          </a:p>
        </p:txBody>
      </p:sp>
      <p:sp>
        <p:nvSpPr>
          <p:cNvPr id="755" name="Alice/DT admired/NN Dorothy/VB is a very wrong answer!…"/>
          <p:cNvSpPr txBox="1"/>
          <p:nvPr>
            <p:ph type="body" sz="half" idx="1"/>
          </p:nvPr>
        </p:nvSpPr>
        <p:spPr>
          <a:xfrm>
            <a:off x="1619468" y="5342182"/>
            <a:ext cx="12840254" cy="7112001"/>
          </a:xfrm>
          <a:prstGeom prst="rect">
            <a:avLst/>
          </a:prstGeom>
        </p:spPr>
        <p:txBody>
          <a:bodyPr/>
          <a:lstStyle/>
          <a:p>
            <a:pPr marL="1185227" indent="-1185227" defTabSz="1950671">
              <a:lnSpc>
                <a:spcPct val="90000"/>
              </a:lnSpc>
              <a:spcBef>
                <a:spcPts val="3600"/>
              </a:spcBef>
              <a:defRPr sz="384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  <a:r>
              <a:t>Alice/DT admired/NN Dorothy/VB</a:t>
            </a:r>
            <a:br/>
            <a:r>
              <a:rPr>
                <a:latin typeface="Poppins Regular"/>
                <a:ea typeface="Poppins Regular"/>
                <a:cs typeface="Poppins Regular"/>
                <a:sym typeface="Poppins Regular"/>
              </a:rPr>
              <a:t>is a very wrong answer!</a:t>
            </a:r>
            <a:endParaRPr>
              <a:latin typeface="+mn-lt"/>
              <a:ea typeface="+mn-ea"/>
              <a:cs typeface="+mn-cs"/>
              <a:sym typeface="Helvetica Neue"/>
            </a:endParaRPr>
          </a:p>
          <a:p>
            <a:pPr marL="1185227" indent="-1185227" defTabSz="1950671">
              <a:lnSpc>
                <a:spcPct val="90000"/>
              </a:lnSpc>
              <a:spcBef>
                <a:spcPts val="3600"/>
              </a:spcBef>
              <a:defRPr sz="3840">
                <a:solidFill>
                  <a:srgbClr val="000000"/>
                </a:solidFill>
              </a:defRPr>
            </a:pPr>
            <a:r>
              <a:t>Decrement weights for features in the incorrect sequence:</a:t>
            </a:r>
            <a:br/>
            <a14:m>
              <m:oMath>
                <m:r>
                  <m:rPr>
                    <m:sty m:val="p"/>
                  </m:rP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Θ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&lt;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S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&gt;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D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T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0.3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-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-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0.7</m:t>
                </m:r>
              </m:oMath>
            </a14:m>
            <a:br/>
            <a14:m>
              <m:oMath>
                <m:r>
                  <m:rPr>
                    <m:sty m:val="p"/>
                  </m:rP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Θ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A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l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i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c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e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D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T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0.3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-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-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0.7</m:t>
                </m:r>
              </m:oMath>
            </a14:m>
            <a:br/>
            <a14:m>
              <m:oMath>
                <m:r>
                  <m:rPr>
                    <m:sty m:val="p"/>
                  </m:rP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Θ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D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T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0.3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-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-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0.7</m:t>
                </m:r>
              </m:oMath>
            </a14:m>
            <a:br/>
            <a14:m>
              <m:oMath>
                <m:r>
                  <m:rPr>
                    <m:sty m:val="p"/>
                  </m:rP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Θ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a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d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m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i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r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e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d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0.3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-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-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0.7</m:t>
                </m:r>
              </m:oMath>
            </a14:m>
            <a:br/>
            <a14:m>
              <m:oMath>
                <m:r>
                  <m:rPr>
                    <m:sty m:val="p"/>
                  </m:rP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Θ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V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B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1.3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-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0.3</m:t>
                </m:r>
              </m:oMath>
            </a14:m>
            <a:br/>
            <a14:m>
              <m:oMath>
                <m:r>
                  <m:rPr>
                    <m:sty m:val="p"/>
                  </m:rP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Θ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D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o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r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o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t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h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y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V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B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0.3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-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1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-</m:t>
                </m:r>
                <m:r>
                  <a:rPr xmlns:a="http://schemas.openxmlformats.org/drawingml/2006/main" sz="3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0.7</m:t>
                </m:r>
              </m:oMath>
            </a14:m>
            <a:endParaRPr sz="4800"/>
          </a:p>
        </p:txBody>
      </p:sp>
      <p:graphicFrame>
        <p:nvGraphicFramePr>
          <p:cNvPr id="756" name="Table 1"/>
          <p:cNvGraphicFramePr/>
          <p:nvPr/>
        </p:nvGraphicFramePr>
        <p:xfrm>
          <a:off x="14734478" y="7359083"/>
          <a:ext cx="8599611" cy="5603456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146727"/>
                <a:gridCol w="2146727"/>
                <a:gridCol w="2146727"/>
                <a:gridCol w="2146727"/>
              </a:tblGrid>
              <a:tr h="439461">
                <a:tc rowSpan="2">
                  <a:txBody>
                    <a:bodyPr/>
                    <a:lstStyle/>
                    <a:p>
                      <a:pPr defTabSz="914400"/>
                      <a:r>
                        <a:rPr b="1" sz="2400"/>
                        <a:t>Θ</a:t>
                      </a:r>
                    </a:p>
                  </a:txBody>
                  <a:tcPr marL="50800" marR="50800" marT="50800" marB="50800" anchor="ctr" anchorCtr="0" horzOverflow="overflow"/>
                </a:tc>
                <a:tc gridSpan="3">
                  <a:txBody>
                    <a:bodyPr/>
                    <a:lstStyle/>
                    <a:p>
                      <a:pPr defTabSz="914400">
                        <a:defRPr b="1" sz="2400"/>
                      </a:pPr>
                      <a:r>
                        <a:t>y</a:t>
                      </a:r>
                      <a:r>
                        <a:rPr baseline="-5999"/>
                        <a:t>i</a:t>
                      </a:r>
                      <a:r>
                        <a:t> = …</a:t>
                      </a:r>
                    </a:p>
                  </a:txBody>
                  <a:tcPr marL="50800" marR="50800" marT="50800" marB="50800" anchor="ctr" anchorCtr="0" horzOverflow="overflow"/>
                </a:tc>
                <a:tc hMerge="1">
                  <a:tcPr/>
                </a:tc>
                <a:tc hMerge="1">
                  <a:tcPr/>
                </a:tc>
              </a:tr>
              <a:tr h="439461">
                <a:tc vMerge="1">
                  <a:tcPr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2400"/>
                        <a:t>NN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2400"/>
                        <a:t>VB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2400"/>
                        <a:t>DT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9461">
                <a:tc>
                  <a:txBody>
                    <a:bodyPr/>
                    <a:lstStyle/>
                    <a:p>
                      <a:pPr defTabSz="914400">
                        <a:defRPr b="1" sz="2400"/>
                      </a:pPr>
                      <a:r>
                        <a:t>y</a:t>
                      </a:r>
                      <a:r>
                        <a:rPr baseline="-5999"/>
                        <a:t>i-1</a:t>
                      </a:r>
                      <a:r>
                        <a:t> = &lt;S&gt;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400">
                          <a:solidFill>
                            <a:schemeClr val="accent3">
                              <a:hueOff val="362282"/>
                              <a:satOff val="31803"/>
                              <a:lumOff val="-18242"/>
                            </a:schemeClr>
                          </a:solidFill>
                        </a:rPr>
                        <a:t>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4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4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</a:rPr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58607">
                <a:tc>
                  <a:txBody>
                    <a:bodyPr/>
                    <a:lstStyle/>
                    <a:p>
                      <a:pPr defTabSz="914400">
                        <a:defRPr b="1" sz="24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4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4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4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439461">
                <a:tc>
                  <a:txBody>
                    <a:bodyPr/>
                    <a:lstStyle/>
                    <a:p>
                      <a:pPr defTabSz="914400">
                        <a:defRPr b="1" sz="2400"/>
                      </a:pPr>
                      <a:r>
                        <a:t>y</a:t>
                      </a:r>
                      <a:r>
                        <a:rPr baseline="-5999"/>
                        <a:t>i-1</a:t>
                      </a:r>
                      <a:r>
                        <a:t> = NN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4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400">
                          <a:solidFill>
                            <a:schemeClr val="accent6">
                              <a:satOff val="-16844"/>
                              <a:lumOff val="-30747"/>
                            </a:schemeClr>
                          </a:solidFill>
                        </a:rPr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400"/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9461">
                <a:tc>
                  <a:txBody>
                    <a:bodyPr/>
                    <a:lstStyle/>
                    <a:p>
                      <a:pPr defTabSz="914400">
                        <a:defRPr b="1" sz="2400"/>
                      </a:pPr>
                      <a:r>
                        <a:t>y</a:t>
                      </a:r>
                      <a:r>
                        <a:rPr baseline="-5999"/>
                        <a:t>i-1</a:t>
                      </a:r>
                      <a:r>
                        <a:t> = VB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400">
                          <a:solidFill>
                            <a:schemeClr val="accent3">
                              <a:hueOff val="362282"/>
                              <a:satOff val="31803"/>
                              <a:lumOff val="-18242"/>
                            </a:schemeClr>
                          </a:solidFill>
                        </a:rPr>
                        <a:t>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4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4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9461">
                <a:tc>
                  <a:txBody>
                    <a:bodyPr/>
                    <a:lstStyle/>
                    <a:p>
                      <a:pPr defTabSz="914400">
                        <a:defRPr b="1" sz="2400"/>
                      </a:pPr>
                      <a:r>
                        <a:t>y</a:t>
                      </a:r>
                      <a:r>
                        <a:rPr baseline="-5999"/>
                        <a:t>i-1</a:t>
                      </a:r>
                      <a:r>
                        <a:t> = DT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4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</a:rPr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400"/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4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58607">
                <a:tc>
                  <a:txBody>
                    <a:bodyPr/>
                    <a:lstStyle/>
                    <a:p>
                      <a:pPr defTabSz="914400">
                        <a:defRPr b="1" sz="24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4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4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4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439461">
                <a:tc>
                  <a:txBody>
                    <a:bodyPr/>
                    <a:lstStyle/>
                    <a:p>
                      <a:pPr defTabSz="914400">
                        <a:defRPr b="1" sz="2400"/>
                      </a:pPr>
                      <a:r>
                        <a:t>x</a:t>
                      </a:r>
                      <a:r>
                        <a:rPr baseline="-5999"/>
                        <a:t>i </a:t>
                      </a:r>
                      <a:r>
                        <a:t>= Alice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400">
                          <a:solidFill>
                            <a:schemeClr val="accent3">
                              <a:hueOff val="362282"/>
                              <a:satOff val="31803"/>
                              <a:lumOff val="-18242"/>
                            </a:schemeClr>
                          </a:solidFill>
                        </a:rPr>
                        <a:t>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4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4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</a:rPr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9461">
                <a:tc>
                  <a:txBody>
                    <a:bodyPr/>
                    <a:lstStyle/>
                    <a:p>
                      <a:pPr defTabSz="914400">
                        <a:defRPr b="1" sz="2400"/>
                      </a:pPr>
                      <a:r>
                        <a:t>x</a:t>
                      </a:r>
                      <a:r>
                        <a:rPr baseline="-5999"/>
                        <a:t>i </a:t>
                      </a:r>
                      <a:r>
                        <a:t>= admired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4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</a:rPr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400">
                          <a:solidFill>
                            <a:schemeClr val="accent3">
                              <a:hueOff val="362282"/>
                              <a:satOff val="31803"/>
                              <a:lumOff val="-18242"/>
                            </a:schemeClr>
                          </a:solidFill>
                        </a:rPr>
                        <a:t>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4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9461">
                <a:tc>
                  <a:txBody>
                    <a:bodyPr/>
                    <a:lstStyle/>
                    <a:p>
                      <a:pPr defTabSz="914400">
                        <a:defRPr b="1" sz="2400"/>
                      </a:pPr>
                      <a:r>
                        <a:t>x</a:t>
                      </a:r>
                      <a:r>
                        <a:rPr baseline="-5999"/>
                        <a:t>i </a:t>
                      </a:r>
                      <a:r>
                        <a:t>= Dorothy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400">
                          <a:solidFill>
                            <a:schemeClr val="accent3">
                              <a:hueOff val="362282"/>
                              <a:satOff val="31803"/>
                              <a:lumOff val="-18242"/>
                            </a:schemeClr>
                          </a:solidFill>
                        </a:rPr>
                        <a:t>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4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</a:rPr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4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9461">
                <a:tc>
                  <a:txBody>
                    <a:bodyPr/>
                    <a:lstStyle/>
                    <a:p>
                      <a:pPr defTabSz="914400">
                        <a:defRPr b="1" sz="2400"/>
                      </a:pPr>
                      <a:r>
                        <a:t>x</a:t>
                      </a:r>
                      <a:r>
                        <a:rPr baseline="-5999"/>
                        <a:t>i </a:t>
                      </a:r>
                      <a:r>
                        <a:t>= every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4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400"/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4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9461">
                <a:tc>
                  <a:txBody>
                    <a:bodyPr/>
                    <a:lstStyle/>
                    <a:p>
                      <a:pPr defTabSz="914400">
                        <a:defRPr b="1" sz="2400"/>
                      </a:pPr>
                      <a:r>
                        <a:t>x</a:t>
                      </a:r>
                      <a:r>
                        <a:rPr baseline="-5999"/>
                        <a:t>i </a:t>
                      </a:r>
                      <a:r>
                        <a:t>= dwarf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4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4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400"/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39461">
                <a:tc>
                  <a:txBody>
                    <a:bodyPr/>
                    <a:lstStyle/>
                    <a:p>
                      <a:pPr defTabSz="914400">
                        <a:defRPr b="1" sz="2400"/>
                      </a:pPr>
                      <a:r>
                        <a:t>x</a:t>
                      </a:r>
                      <a:r>
                        <a:rPr baseline="-5999"/>
                        <a:t>i </a:t>
                      </a:r>
                      <a:r>
                        <a:t>= cheered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4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4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400"/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Structured Perceptr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Structured Perceptron</a:t>
            </a:r>
          </a:p>
        </p:txBody>
      </p:sp>
      <p:sp>
        <p:nvSpPr>
          <p:cNvPr id="759" name="Note that   is a feature in both the correct sequence and the predicted sequence…"/>
          <p:cNvSpPr txBox="1"/>
          <p:nvPr>
            <p:ph type="body" sz="quarter" idx="1"/>
          </p:nvPr>
        </p:nvSpPr>
        <p:spPr>
          <a:xfrm>
            <a:off x="1619468" y="5342182"/>
            <a:ext cx="21876637" cy="2019561"/>
          </a:xfrm>
          <a:prstGeom prst="rect">
            <a:avLst/>
          </a:prstGeom>
        </p:spPr>
        <p:txBody>
          <a:bodyPr/>
          <a:lstStyle/>
          <a:p>
            <a:pPr marL="1125966" indent="-1125966" defTabSz="1853137">
              <a:lnSpc>
                <a:spcPct val="90000"/>
              </a:lnSpc>
              <a:spcBef>
                <a:spcPts val="3400"/>
              </a:spcBef>
              <a:defRPr sz="3648">
                <a:solidFill>
                  <a:srgbClr val="000000"/>
                </a:solidFill>
              </a:defRPr>
            </a:pPr>
            <a:r>
              <a:t>Note that </a:t>
            </a:r>
            <a14:m>
              <m:oMath>
                <m:r>
                  <m:rPr>
                    <m:sty m:val="p"/>
                  </m:rP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Θ</m:t>
                </m:r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V</m:t>
                </m:r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B</m:t>
                </m:r>
                <m:r>
                  <a:rPr xmlns:a="http://schemas.openxmlformats.org/drawingml/2006/main" sz="36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  <a:r>
              <a:t> is a feature in both the correct sequence and the predicted sequence</a:t>
            </a:r>
          </a:p>
          <a:p>
            <a:pPr marL="1125966" indent="-1125966" defTabSz="1853137">
              <a:lnSpc>
                <a:spcPct val="90000"/>
              </a:lnSpc>
              <a:spcBef>
                <a:spcPts val="3400"/>
              </a:spcBef>
              <a:defRPr sz="3648">
                <a:solidFill>
                  <a:srgbClr val="000000"/>
                </a:solidFill>
              </a:defRPr>
            </a:pPr>
            <a:r>
              <a:t>It was both incremented and decremented; no overall change</a:t>
            </a:r>
          </a:p>
        </p:txBody>
      </p:sp>
      <p:graphicFrame>
        <p:nvGraphicFramePr>
          <p:cNvPr id="760" name="Table 1"/>
          <p:cNvGraphicFramePr/>
          <p:nvPr/>
        </p:nvGraphicFramePr>
        <p:xfrm>
          <a:off x="15935810" y="7534004"/>
          <a:ext cx="6588737" cy="4293183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1644009"/>
                <a:gridCol w="1644009"/>
                <a:gridCol w="1644009"/>
                <a:gridCol w="1644009"/>
              </a:tblGrid>
              <a:tr h="336467">
                <a:tc rowSpan="2">
                  <a:txBody>
                    <a:bodyPr/>
                    <a:lstStyle/>
                    <a:p>
                      <a:pPr defTabSz="914400"/>
                      <a:r>
                        <a:rPr b="1"/>
                        <a:t>Θ</a:t>
                      </a:r>
                    </a:p>
                  </a:txBody>
                  <a:tcPr marL="50800" marR="50800" marT="50800" marB="50800" anchor="ctr" anchorCtr="0" horzOverflow="overflow"/>
                </a:tc>
                <a:tc gridSpan="3">
                  <a:txBody>
                    <a:bodyPr/>
                    <a:lstStyle/>
                    <a:p>
                      <a:pPr defTabSz="914400">
                        <a:defRPr b="1"/>
                      </a:pPr>
                      <a:r>
                        <a:t>y</a:t>
                      </a:r>
                      <a:r>
                        <a:rPr baseline="-5999"/>
                        <a:t>i</a:t>
                      </a:r>
                      <a:r>
                        <a:t> = …</a:t>
                      </a:r>
                    </a:p>
                  </a:txBody>
                  <a:tcPr marL="50800" marR="50800" marT="50800" marB="50800" anchor="ctr" anchorCtr="0" horzOverflow="overflow"/>
                </a:tc>
                <a:tc hMerge="1">
                  <a:tcPr/>
                </a:tc>
                <a:tc hMerge="1">
                  <a:tcPr/>
                </a:tc>
              </a:tr>
              <a:tr h="336467">
                <a:tc vMerge="1">
                  <a:tcPr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/>
                        <a:t>NN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/>
                        <a:t>VB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/>
                        <a:t>DT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36467">
                <a:tc>
                  <a:txBody>
                    <a:bodyPr/>
                    <a:lstStyle/>
                    <a:p>
                      <a:pPr defTabSz="914400">
                        <a:defRPr b="1"/>
                      </a:pPr>
                      <a:r>
                        <a:t>y</a:t>
                      </a:r>
                      <a:r>
                        <a:rPr baseline="-5999"/>
                        <a:t>i-1</a:t>
                      </a:r>
                      <a:r>
                        <a:t> = &lt;S&gt;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>
                          <a:solidFill>
                            <a:schemeClr val="accent3">
                              <a:hueOff val="362282"/>
                              <a:satOff val="31803"/>
                              <a:lumOff val="-18242"/>
                            </a:schemeClr>
                          </a:solidFill>
                        </a:rPr>
                        <a:t>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</a:rPr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21435">
                <a:tc>
                  <a:txBody>
                    <a:bodyPr/>
                    <a:lstStyle/>
                    <a:p>
                      <a:pPr defTabSz="914400">
                        <a:defRPr b="1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</a:p>
                  </a:txBody>
                  <a:tcPr marL="50800" marR="50800" marT="50800" marB="50800" anchor="ctr" anchorCtr="0" horzOverflow="overflow"/>
                </a:tc>
              </a:tr>
              <a:tr h="336467">
                <a:tc>
                  <a:txBody>
                    <a:bodyPr/>
                    <a:lstStyle/>
                    <a:p>
                      <a:pPr defTabSz="914400">
                        <a:defRPr b="1"/>
                      </a:pPr>
                      <a:r>
                        <a:t>y</a:t>
                      </a:r>
                      <a:r>
                        <a:rPr baseline="-5999"/>
                        <a:t>i-1</a:t>
                      </a:r>
                      <a:r>
                        <a:t> = NN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>
                          <a:solidFill>
                            <a:schemeClr val="accent6">
                              <a:satOff val="-16844"/>
                              <a:lumOff val="-30747"/>
                            </a:schemeClr>
                          </a:solidFill>
                        </a:rPr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36467">
                <a:tc>
                  <a:txBody>
                    <a:bodyPr/>
                    <a:lstStyle/>
                    <a:p>
                      <a:pPr defTabSz="914400">
                        <a:defRPr b="1"/>
                      </a:pPr>
                      <a:r>
                        <a:t>y</a:t>
                      </a:r>
                      <a:r>
                        <a:rPr baseline="-5999"/>
                        <a:t>i-1</a:t>
                      </a:r>
                      <a:r>
                        <a:t> = VB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>
                          <a:solidFill>
                            <a:schemeClr val="accent3">
                              <a:hueOff val="362282"/>
                              <a:satOff val="31803"/>
                              <a:lumOff val="-18242"/>
                            </a:schemeClr>
                          </a:solidFill>
                        </a:rPr>
                        <a:t>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36467">
                <a:tc>
                  <a:txBody>
                    <a:bodyPr/>
                    <a:lstStyle/>
                    <a:p>
                      <a:pPr defTabSz="914400">
                        <a:defRPr b="1"/>
                      </a:pPr>
                      <a:r>
                        <a:t>y</a:t>
                      </a:r>
                      <a:r>
                        <a:rPr baseline="-5999"/>
                        <a:t>i-1</a:t>
                      </a:r>
                      <a:r>
                        <a:t> = DT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</a:rPr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21435">
                <a:tc>
                  <a:txBody>
                    <a:bodyPr/>
                    <a:lstStyle/>
                    <a:p>
                      <a:pPr defTabSz="914400">
                        <a:defRPr b="1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</a:p>
                  </a:txBody>
                  <a:tcPr marL="50800" marR="50800" marT="50800" marB="50800" anchor="ctr" anchorCtr="0" horzOverflow="overflow"/>
                </a:tc>
              </a:tr>
              <a:tr h="336467">
                <a:tc>
                  <a:txBody>
                    <a:bodyPr/>
                    <a:lstStyle/>
                    <a:p>
                      <a:pPr defTabSz="914400">
                        <a:defRPr b="1"/>
                      </a:pPr>
                      <a:r>
                        <a:t>x</a:t>
                      </a:r>
                      <a:r>
                        <a:rPr baseline="-5999"/>
                        <a:t>i </a:t>
                      </a:r>
                      <a:r>
                        <a:t>= Alice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>
                          <a:solidFill>
                            <a:schemeClr val="accent3">
                              <a:hueOff val="362282"/>
                              <a:satOff val="31803"/>
                              <a:lumOff val="-18242"/>
                            </a:schemeClr>
                          </a:solidFill>
                        </a:rPr>
                        <a:t>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</a:rPr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36467">
                <a:tc>
                  <a:txBody>
                    <a:bodyPr/>
                    <a:lstStyle/>
                    <a:p>
                      <a:pPr defTabSz="914400">
                        <a:defRPr b="1"/>
                      </a:pPr>
                      <a:r>
                        <a:t>x</a:t>
                      </a:r>
                      <a:r>
                        <a:rPr baseline="-5999"/>
                        <a:t>i </a:t>
                      </a:r>
                      <a:r>
                        <a:t>= admired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</a:rPr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>
                          <a:solidFill>
                            <a:schemeClr val="accent3">
                              <a:hueOff val="362282"/>
                              <a:satOff val="31803"/>
                              <a:lumOff val="-18242"/>
                            </a:schemeClr>
                          </a:solidFill>
                        </a:rPr>
                        <a:t>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36467">
                <a:tc>
                  <a:txBody>
                    <a:bodyPr/>
                    <a:lstStyle/>
                    <a:p>
                      <a:pPr defTabSz="914400">
                        <a:defRPr b="1"/>
                      </a:pPr>
                      <a:r>
                        <a:t>x</a:t>
                      </a:r>
                      <a:r>
                        <a:rPr baseline="-5999"/>
                        <a:t>i </a:t>
                      </a:r>
                      <a:r>
                        <a:t>= Dorothy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>
                          <a:solidFill>
                            <a:schemeClr val="accent3">
                              <a:hueOff val="362282"/>
                              <a:satOff val="31803"/>
                              <a:lumOff val="-18242"/>
                            </a:schemeClr>
                          </a:solidFill>
                        </a:rPr>
                        <a:t>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</a:rPr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36467">
                <a:tc>
                  <a:txBody>
                    <a:bodyPr/>
                    <a:lstStyle/>
                    <a:p>
                      <a:pPr defTabSz="914400">
                        <a:defRPr b="1"/>
                      </a:pPr>
                      <a:r>
                        <a:t>x</a:t>
                      </a:r>
                      <a:r>
                        <a:rPr baseline="-5999"/>
                        <a:t>i </a:t>
                      </a:r>
                      <a:r>
                        <a:t>= every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36467">
                <a:tc>
                  <a:txBody>
                    <a:bodyPr/>
                    <a:lstStyle/>
                    <a:p>
                      <a:pPr defTabSz="914400">
                        <a:defRPr b="1"/>
                      </a:pPr>
                      <a:r>
                        <a:t>x</a:t>
                      </a:r>
                      <a:r>
                        <a:rPr baseline="-5999"/>
                        <a:t>i </a:t>
                      </a:r>
                      <a:r>
                        <a:t>= dwarf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36467">
                <a:tc>
                  <a:txBody>
                    <a:bodyPr/>
                    <a:lstStyle/>
                    <a:p>
                      <a:pPr defTabSz="914400">
                        <a:defRPr b="1"/>
                      </a:pPr>
                      <a:r>
                        <a:t>x</a:t>
                      </a:r>
                      <a:r>
                        <a:rPr baseline="-5999"/>
                        <a:t>i </a:t>
                      </a:r>
                      <a:r>
                        <a:t>= cheered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graphicFrame>
        <p:nvGraphicFramePr>
          <p:cNvPr id="761" name="Table 1-1"/>
          <p:cNvGraphicFramePr/>
          <p:nvPr/>
        </p:nvGraphicFramePr>
        <p:xfrm>
          <a:off x="8894236" y="7498398"/>
          <a:ext cx="6698027" cy="436439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1671331"/>
                <a:gridCol w="1671331"/>
                <a:gridCol w="1671331"/>
                <a:gridCol w="1671331"/>
              </a:tblGrid>
              <a:tr h="342065">
                <a:tc rowSpan="2">
                  <a:txBody>
                    <a:bodyPr/>
                    <a:lstStyle/>
                    <a:p>
                      <a:pPr defTabSz="914400"/>
                      <a:r>
                        <a:rPr b="1"/>
                        <a:t>Θ</a:t>
                      </a:r>
                    </a:p>
                  </a:txBody>
                  <a:tcPr marL="50800" marR="50800" marT="50800" marB="50800" anchor="ctr" anchorCtr="0" horzOverflow="overflow"/>
                </a:tc>
                <a:tc gridSpan="3">
                  <a:txBody>
                    <a:bodyPr/>
                    <a:lstStyle/>
                    <a:p>
                      <a:pPr defTabSz="914400">
                        <a:defRPr b="1"/>
                      </a:pPr>
                      <a:r>
                        <a:t>y</a:t>
                      </a:r>
                      <a:r>
                        <a:rPr baseline="-5999"/>
                        <a:t>i</a:t>
                      </a:r>
                      <a:r>
                        <a:t> = …</a:t>
                      </a:r>
                    </a:p>
                  </a:txBody>
                  <a:tcPr marL="50800" marR="50800" marT="50800" marB="50800" anchor="ctr" anchorCtr="0" horzOverflow="overflow"/>
                </a:tc>
                <a:tc hMerge="1">
                  <a:tcPr/>
                </a:tc>
                <a:tc hMerge="1">
                  <a:tcPr/>
                </a:tc>
              </a:tr>
              <a:tr h="342065">
                <a:tc vMerge="1">
                  <a:tcPr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/>
                        <a:t>NN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/>
                        <a:t>VB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/>
                        <a:t>DT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42065">
                <a:tc>
                  <a:txBody>
                    <a:bodyPr/>
                    <a:lstStyle/>
                    <a:p>
                      <a:pPr defTabSz="914400">
                        <a:defRPr b="1"/>
                      </a:pPr>
                      <a:r>
                        <a:t>y</a:t>
                      </a:r>
                      <a:r>
                        <a:rPr baseline="-5999"/>
                        <a:t>i-1</a:t>
                      </a:r>
                      <a:r>
                        <a:t> = &lt;S&gt;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>
                          <a:solidFill>
                            <a:schemeClr val="accent3">
                              <a:hueOff val="362282"/>
                              <a:satOff val="31803"/>
                              <a:lumOff val="-18242"/>
                            </a:schemeClr>
                          </a:solidFill>
                        </a:rPr>
                        <a:t>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23456">
                <a:tc>
                  <a:txBody>
                    <a:bodyPr/>
                    <a:lstStyle/>
                    <a:p>
                      <a:pPr defTabSz="914400">
                        <a:defRPr b="1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</a:p>
                  </a:txBody>
                  <a:tcPr marL="50800" marR="50800" marT="50800" marB="50800" anchor="ctr" anchorCtr="0" horzOverflow="overflow"/>
                </a:tc>
              </a:tr>
              <a:tr h="342065">
                <a:tc>
                  <a:txBody>
                    <a:bodyPr/>
                    <a:lstStyle/>
                    <a:p>
                      <a:pPr defTabSz="914400">
                        <a:defRPr b="1"/>
                      </a:pPr>
                      <a:r>
                        <a:t>y</a:t>
                      </a:r>
                      <a:r>
                        <a:rPr baseline="-5999"/>
                        <a:t>i-1</a:t>
                      </a:r>
                      <a:r>
                        <a:t> = NN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>
                          <a:solidFill>
                            <a:schemeClr val="accent3">
                              <a:hueOff val="362282"/>
                              <a:satOff val="31803"/>
                              <a:lumOff val="-18242"/>
                            </a:schemeClr>
                          </a:solidFill>
                        </a:rPr>
                        <a:t>1.3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42065">
                <a:tc>
                  <a:txBody>
                    <a:bodyPr/>
                    <a:lstStyle/>
                    <a:p>
                      <a:pPr defTabSz="914400">
                        <a:defRPr b="1"/>
                      </a:pPr>
                      <a:r>
                        <a:t>y</a:t>
                      </a:r>
                      <a:r>
                        <a:rPr baseline="-5999"/>
                        <a:t>i-1</a:t>
                      </a:r>
                      <a:r>
                        <a:t> = VB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>
                          <a:solidFill>
                            <a:schemeClr val="accent3">
                              <a:hueOff val="362282"/>
                              <a:satOff val="31803"/>
                              <a:lumOff val="-18242"/>
                            </a:schemeClr>
                          </a:solidFill>
                        </a:rPr>
                        <a:t>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42065">
                <a:tc>
                  <a:txBody>
                    <a:bodyPr/>
                    <a:lstStyle/>
                    <a:p>
                      <a:pPr defTabSz="914400">
                        <a:defRPr b="1"/>
                      </a:pPr>
                      <a:r>
                        <a:t>y</a:t>
                      </a:r>
                      <a:r>
                        <a:rPr baseline="-5999"/>
                        <a:t>i-1</a:t>
                      </a:r>
                      <a:r>
                        <a:t> = DT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23456">
                <a:tc>
                  <a:txBody>
                    <a:bodyPr/>
                    <a:lstStyle/>
                    <a:p>
                      <a:pPr defTabSz="914400">
                        <a:defRPr b="1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</a:p>
                  </a:txBody>
                  <a:tcPr marL="50800" marR="50800" marT="50800" marB="50800" anchor="ctr" anchorCtr="0" horzOverflow="overflow"/>
                </a:tc>
              </a:tr>
              <a:tr h="342065">
                <a:tc>
                  <a:txBody>
                    <a:bodyPr/>
                    <a:lstStyle/>
                    <a:p>
                      <a:pPr defTabSz="914400">
                        <a:defRPr b="1"/>
                      </a:pPr>
                      <a:r>
                        <a:t>x</a:t>
                      </a:r>
                      <a:r>
                        <a:rPr baseline="-5999"/>
                        <a:t>i </a:t>
                      </a:r>
                      <a:r>
                        <a:t>= Alice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>
                          <a:solidFill>
                            <a:schemeClr val="accent3">
                              <a:hueOff val="362282"/>
                              <a:satOff val="31803"/>
                              <a:lumOff val="-18242"/>
                            </a:schemeClr>
                          </a:solidFill>
                        </a:rPr>
                        <a:t>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42065">
                <a:tc>
                  <a:txBody>
                    <a:bodyPr/>
                    <a:lstStyle/>
                    <a:p>
                      <a:pPr defTabSz="914400">
                        <a:defRPr b="1"/>
                      </a:pPr>
                      <a:r>
                        <a:t>x</a:t>
                      </a:r>
                      <a:r>
                        <a:rPr baseline="-5999"/>
                        <a:t>i </a:t>
                      </a:r>
                      <a:r>
                        <a:t>= admired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>
                          <a:solidFill>
                            <a:schemeClr val="accent3">
                              <a:hueOff val="362282"/>
                              <a:satOff val="31803"/>
                              <a:lumOff val="-18242"/>
                            </a:schemeClr>
                          </a:solidFill>
                        </a:rPr>
                        <a:t>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42065">
                <a:tc>
                  <a:txBody>
                    <a:bodyPr/>
                    <a:lstStyle/>
                    <a:p>
                      <a:pPr defTabSz="914400">
                        <a:defRPr b="1"/>
                      </a:pPr>
                      <a:r>
                        <a:t>x</a:t>
                      </a:r>
                      <a:r>
                        <a:rPr baseline="-5999"/>
                        <a:t>i </a:t>
                      </a:r>
                      <a:r>
                        <a:t>= Dorothy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>
                          <a:solidFill>
                            <a:schemeClr val="accent3">
                              <a:hueOff val="362282"/>
                              <a:satOff val="31803"/>
                              <a:lumOff val="-18242"/>
                            </a:schemeClr>
                          </a:solidFill>
                        </a:rPr>
                        <a:t>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42065">
                <a:tc>
                  <a:txBody>
                    <a:bodyPr/>
                    <a:lstStyle/>
                    <a:p>
                      <a:pPr defTabSz="914400">
                        <a:defRPr b="1"/>
                      </a:pPr>
                      <a:r>
                        <a:t>x</a:t>
                      </a:r>
                      <a:r>
                        <a:rPr baseline="-5999"/>
                        <a:t>i </a:t>
                      </a:r>
                      <a:r>
                        <a:t>= every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42065">
                <a:tc>
                  <a:txBody>
                    <a:bodyPr/>
                    <a:lstStyle/>
                    <a:p>
                      <a:pPr defTabSz="914400">
                        <a:defRPr b="1"/>
                      </a:pPr>
                      <a:r>
                        <a:t>x</a:t>
                      </a:r>
                      <a:r>
                        <a:rPr baseline="-5999"/>
                        <a:t>i </a:t>
                      </a:r>
                      <a:r>
                        <a:t>= dwarf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42065">
                <a:tc>
                  <a:txBody>
                    <a:bodyPr/>
                    <a:lstStyle/>
                    <a:p>
                      <a:pPr defTabSz="914400">
                        <a:defRPr b="1"/>
                      </a:pPr>
                      <a:r>
                        <a:t>x</a:t>
                      </a:r>
                      <a:r>
                        <a:rPr baseline="-5999"/>
                        <a:t>i </a:t>
                      </a:r>
                      <a:r>
                        <a:t>= cheered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graphicFrame>
        <p:nvGraphicFramePr>
          <p:cNvPr id="762" name="Table 1-2"/>
          <p:cNvGraphicFramePr/>
          <p:nvPr/>
        </p:nvGraphicFramePr>
        <p:xfrm>
          <a:off x="1872153" y="7504748"/>
          <a:ext cx="6678538" cy="435169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1666459"/>
                <a:gridCol w="1666459"/>
                <a:gridCol w="1666459"/>
                <a:gridCol w="1666459"/>
              </a:tblGrid>
              <a:tr h="341066">
                <a:tc rowSpan="2">
                  <a:txBody>
                    <a:bodyPr/>
                    <a:lstStyle/>
                    <a:p>
                      <a:pPr defTabSz="914400"/>
                      <a:r>
                        <a:rPr b="1"/>
                        <a:t>Θ</a:t>
                      </a:r>
                    </a:p>
                  </a:txBody>
                  <a:tcPr marL="50800" marR="50800" marT="50800" marB="50800" anchor="ctr" anchorCtr="0" horzOverflow="overflow"/>
                </a:tc>
                <a:tc gridSpan="3">
                  <a:txBody>
                    <a:bodyPr/>
                    <a:lstStyle/>
                    <a:p>
                      <a:pPr defTabSz="914400">
                        <a:defRPr b="1"/>
                      </a:pPr>
                      <a:r>
                        <a:t>y</a:t>
                      </a:r>
                      <a:r>
                        <a:rPr baseline="-5999"/>
                        <a:t>i</a:t>
                      </a:r>
                      <a:r>
                        <a:t> = …</a:t>
                      </a:r>
                    </a:p>
                  </a:txBody>
                  <a:tcPr marL="50800" marR="50800" marT="50800" marB="50800" anchor="ctr" anchorCtr="0" horzOverflow="overflow"/>
                </a:tc>
                <a:tc hMerge="1">
                  <a:tcPr/>
                </a:tc>
                <a:tc hMerge="1">
                  <a:tcPr/>
                </a:tc>
              </a:tr>
              <a:tr h="341066">
                <a:tc vMerge="1">
                  <a:tcPr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/>
                        <a:t>NN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/>
                        <a:t>VB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/>
                        <a:t>DT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41066">
                <a:tc>
                  <a:txBody>
                    <a:bodyPr/>
                    <a:lstStyle/>
                    <a:p>
                      <a:pPr defTabSz="914400">
                        <a:defRPr b="1"/>
                      </a:pPr>
                      <a:r>
                        <a:t>y</a:t>
                      </a:r>
                      <a:r>
                        <a:rPr baseline="-5999"/>
                        <a:t>i-1</a:t>
                      </a:r>
                      <a:r>
                        <a:t> = &lt;S&gt;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23095">
                <a:tc>
                  <a:txBody>
                    <a:bodyPr/>
                    <a:lstStyle/>
                    <a:p>
                      <a:pPr defTabSz="914400">
                        <a:defRPr b="1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</a:p>
                  </a:txBody>
                  <a:tcPr marL="50800" marR="50800" marT="50800" marB="50800" anchor="ctr" anchorCtr="0" horzOverflow="overflow"/>
                </a:tc>
              </a:tr>
              <a:tr h="341066">
                <a:tc>
                  <a:txBody>
                    <a:bodyPr/>
                    <a:lstStyle/>
                    <a:p>
                      <a:pPr defTabSz="914400">
                        <a:defRPr b="1"/>
                      </a:pPr>
                      <a:r>
                        <a:t>y</a:t>
                      </a:r>
                      <a:r>
                        <a:rPr baseline="-5999"/>
                        <a:t>i-1</a:t>
                      </a:r>
                      <a:r>
                        <a:t> = NN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41066">
                <a:tc>
                  <a:txBody>
                    <a:bodyPr/>
                    <a:lstStyle/>
                    <a:p>
                      <a:pPr defTabSz="914400">
                        <a:defRPr b="1"/>
                      </a:pPr>
                      <a:r>
                        <a:t>y</a:t>
                      </a:r>
                      <a:r>
                        <a:rPr baseline="-5999"/>
                        <a:t>i-1</a:t>
                      </a:r>
                      <a:r>
                        <a:t> = VB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41066">
                <a:tc>
                  <a:txBody>
                    <a:bodyPr/>
                    <a:lstStyle/>
                    <a:p>
                      <a:pPr defTabSz="914400">
                        <a:defRPr b="1"/>
                      </a:pPr>
                      <a:r>
                        <a:t>y</a:t>
                      </a:r>
                      <a:r>
                        <a:rPr baseline="-5999"/>
                        <a:t>i-1</a:t>
                      </a:r>
                      <a:r>
                        <a:t> = DT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23095">
                <a:tc>
                  <a:txBody>
                    <a:bodyPr/>
                    <a:lstStyle/>
                    <a:p>
                      <a:pPr defTabSz="914400">
                        <a:defRPr b="1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</a:p>
                  </a:txBody>
                  <a:tcPr marL="50800" marR="50800" marT="50800" marB="50800" anchor="ctr" anchorCtr="0" horzOverflow="overflow"/>
                </a:tc>
              </a:tr>
              <a:tr h="341066">
                <a:tc>
                  <a:txBody>
                    <a:bodyPr/>
                    <a:lstStyle/>
                    <a:p>
                      <a:pPr defTabSz="914400">
                        <a:defRPr b="1"/>
                      </a:pPr>
                      <a:r>
                        <a:t>x</a:t>
                      </a:r>
                      <a:r>
                        <a:rPr baseline="-5999"/>
                        <a:t>i </a:t>
                      </a:r>
                      <a:r>
                        <a:t>= Alice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41066">
                <a:tc>
                  <a:txBody>
                    <a:bodyPr/>
                    <a:lstStyle/>
                    <a:p>
                      <a:pPr defTabSz="914400">
                        <a:defRPr b="1"/>
                      </a:pPr>
                      <a:r>
                        <a:t>x</a:t>
                      </a:r>
                      <a:r>
                        <a:rPr baseline="-5999"/>
                        <a:t>i </a:t>
                      </a:r>
                      <a:r>
                        <a:t>= admired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41066">
                <a:tc>
                  <a:txBody>
                    <a:bodyPr/>
                    <a:lstStyle/>
                    <a:p>
                      <a:pPr defTabSz="914400">
                        <a:defRPr b="1"/>
                      </a:pPr>
                      <a:r>
                        <a:t>x</a:t>
                      </a:r>
                      <a:r>
                        <a:rPr baseline="-5999"/>
                        <a:t>i </a:t>
                      </a:r>
                      <a:r>
                        <a:t>= Dorothy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41066">
                <a:tc>
                  <a:txBody>
                    <a:bodyPr/>
                    <a:lstStyle/>
                    <a:p>
                      <a:pPr defTabSz="914400">
                        <a:defRPr b="1"/>
                      </a:pPr>
                      <a:r>
                        <a:t>x</a:t>
                      </a:r>
                      <a:r>
                        <a:rPr baseline="-5999"/>
                        <a:t>i </a:t>
                      </a:r>
                      <a:r>
                        <a:t>= every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41066">
                <a:tc>
                  <a:txBody>
                    <a:bodyPr/>
                    <a:lstStyle/>
                    <a:p>
                      <a:pPr defTabSz="914400">
                        <a:defRPr b="1"/>
                      </a:pPr>
                      <a:r>
                        <a:t>x</a:t>
                      </a:r>
                      <a:r>
                        <a:rPr baseline="-5999"/>
                        <a:t>i </a:t>
                      </a:r>
                      <a:r>
                        <a:t>= dwarf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41066">
                <a:tc>
                  <a:txBody>
                    <a:bodyPr/>
                    <a:lstStyle/>
                    <a:p>
                      <a:pPr defTabSz="914400">
                        <a:defRPr b="1"/>
                      </a:pPr>
                      <a:r>
                        <a:t>x</a:t>
                      </a:r>
                      <a:r>
                        <a:rPr baseline="-5999"/>
                        <a:t>i </a:t>
                      </a:r>
                      <a:r>
                        <a:t>= cheered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pic>
        <p:nvPicPr>
          <p:cNvPr id="763" name="Rectangle Rectangle" descr="Rectangle Rectangle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52933" y="8601230"/>
            <a:ext cx="1771957" cy="432359"/>
          </a:xfrm>
          <a:prstGeom prst="rect">
            <a:avLst/>
          </a:prstGeom>
        </p:spPr>
      </p:pic>
      <p:pic>
        <p:nvPicPr>
          <p:cNvPr id="765" name="Rectangle Rectangle" descr="Rectangle Rectangle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188733" y="8601230"/>
            <a:ext cx="1771956" cy="432359"/>
          </a:xfrm>
          <a:prstGeom prst="rect">
            <a:avLst/>
          </a:prstGeom>
        </p:spPr>
      </p:pic>
      <p:pic>
        <p:nvPicPr>
          <p:cNvPr id="767" name="Rectangle Rectangle" descr="Rectangle Rectangle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161033" y="8601230"/>
            <a:ext cx="1771956" cy="432359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Structured Perceptr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Structured Perceptron</a:t>
            </a:r>
          </a:p>
        </p:txBody>
      </p:sp>
      <p:sp>
        <p:nvSpPr>
          <p:cNvPr id="771" name="Try again with new weights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lvl1pPr>
          </a:lstStyle>
          <a:p>
            <a:pPr/>
            <a:r>
              <a:t>Try again with new weights</a:t>
            </a:r>
          </a:p>
        </p:txBody>
      </p:sp>
      <p:graphicFrame>
        <p:nvGraphicFramePr>
          <p:cNvPr id="772" name="Table 1"/>
          <p:cNvGraphicFramePr/>
          <p:nvPr/>
        </p:nvGraphicFramePr>
        <p:xfrm>
          <a:off x="18083525" y="3055420"/>
          <a:ext cx="6221594" cy="405395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1552223"/>
                <a:gridCol w="1552223"/>
                <a:gridCol w="1552223"/>
                <a:gridCol w="1552223"/>
              </a:tblGrid>
              <a:tr h="317663">
                <a:tc rowSpan="2">
                  <a:txBody>
                    <a:bodyPr/>
                    <a:lstStyle/>
                    <a:p>
                      <a:pPr defTabSz="914400"/>
                      <a:r>
                        <a:rPr b="1" sz="1600"/>
                        <a:t>Θ</a:t>
                      </a:r>
                    </a:p>
                  </a:txBody>
                  <a:tcPr marL="50800" marR="50800" marT="50800" marB="50800" anchor="ctr" anchorCtr="0" horzOverflow="overflow"/>
                </a:tc>
                <a:tc gridSpan="3"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y</a:t>
                      </a:r>
                      <a:r>
                        <a:rPr baseline="-5999"/>
                        <a:t>i</a:t>
                      </a:r>
                      <a:r>
                        <a:t> = …</a:t>
                      </a:r>
                    </a:p>
                  </a:txBody>
                  <a:tcPr marL="50800" marR="50800" marT="50800" marB="50800" anchor="ctr" anchorCtr="0" horzOverflow="overflow"/>
                </a:tc>
                <a:tc hMerge="1">
                  <a:tcPr/>
                </a:tc>
                <a:tc hMerge="1">
                  <a:tcPr/>
                </a:tc>
              </a:tr>
              <a:tr h="317663">
                <a:tc vMerge="1">
                  <a:tcPr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1600"/>
                        <a:t>NN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1600"/>
                        <a:t>VB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1600"/>
                        <a:t>DT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17663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y</a:t>
                      </a:r>
                      <a:r>
                        <a:rPr baseline="-5999"/>
                        <a:t>i-1</a:t>
                      </a:r>
                      <a:r>
                        <a:t> = &lt;S&gt;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14648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6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317663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y</a:t>
                      </a:r>
                      <a:r>
                        <a:rPr baseline="-5999"/>
                        <a:t>i-1</a:t>
                      </a:r>
                      <a:r>
                        <a:t> = NN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17663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y</a:t>
                      </a:r>
                      <a:r>
                        <a:rPr baseline="-5999"/>
                        <a:t>i-1</a:t>
                      </a:r>
                      <a:r>
                        <a:t> = VB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17663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y</a:t>
                      </a:r>
                      <a:r>
                        <a:rPr baseline="-5999"/>
                        <a:t>i-1</a:t>
                      </a:r>
                      <a:r>
                        <a:t> = DT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14648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6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317663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x</a:t>
                      </a:r>
                      <a:r>
                        <a:rPr baseline="-5999"/>
                        <a:t>i </a:t>
                      </a:r>
                      <a:r>
                        <a:t>= Alice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17663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x</a:t>
                      </a:r>
                      <a:r>
                        <a:rPr baseline="-5999"/>
                        <a:t>i </a:t>
                      </a:r>
                      <a:r>
                        <a:t>= admired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17663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x</a:t>
                      </a:r>
                      <a:r>
                        <a:rPr baseline="-5999"/>
                        <a:t>i </a:t>
                      </a:r>
                      <a:r>
                        <a:t>= Dorothy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17663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x</a:t>
                      </a:r>
                      <a:r>
                        <a:rPr baseline="-5999"/>
                        <a:t>i </a:t>
                      </a:r>
                      <a:r>
                        <a:t>= every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17663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x</a:t>
                      </a:r>
                      <a:r>
                        <a:rPr baseline="-5999"/>
                        <a:t>i </a:t>
                      </a:r>
                      <a:r>
                        <a:t>= dwarf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17663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x</a:t>
                      </a:r>
                      <a:r>
                        <a:rPr baseline="-5999"/>
                        <a:t>i </a:t>
                      </a:r>
                      <a:r>
                        <a:t>= cheered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graphicFrame>
        <p:nvGraphicFramePr>
          <p:cNvPr id="773" name="Table 2"/>
          <p:cNvGraphicFramePr/>
          <p:nvPr/>
        </p:nvGraphicFramePr>
        <p:xfrm>
          <a:off x="990600" y="7415583"/>
          <a:ext cx="10985500" cy="494047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743200"/>
                <a:gridCol w="2743200"/>
                <a:gridCol w="2743200"/>
                <a:gridCol w="2743200"/>
              </a:tblGrid>
              <a:tr h="1231942">
                <a:tc>
                  <a:txBody>
                    <a:bodyPr/>
                    <a:lstStyle/>
                    <a:p>
                      <a:pPr defTabSz="914400">
                        <a:defRPr b="1" sz="3200"/>
                      </a:pPr>
                      <a:r>
                        <a:t>viterbi(y</a:t>
                      </a:r>
                      <a:r>
                        <a:rPr baseline="-5999"/>
                        <a:t>i</a:t>
                      </a:r>
                      <a:r>
                        <a:t>,x</a:t>
                      </a:r>
                      <a:r>
                        <a:rPr baseline="-5999"/>
                        <a:t>i</a:t>
                      </a:r>
                      <a:r>
                        <a:t>)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Alice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admired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Dorothy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231942"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NN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000"/>
                        <a:t>0.7+0.7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0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231942"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VB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000"/>
                        <a:t>-0.7-0.7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231942"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DT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000"/>
                        <a:t>-0.7-0.7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graphicFrame>
        <p:nvGraphicFramePr>
          <p:cNvPr id="774" name="Table 2-1"/>
          <p:cNvGraphicFramePr/>
          <p:nvPr/>
        </p:nvGraphicFramePr>
        <p:xfrm>
          <a:off x="12510247" y="7415583"/>
          <a:ext cx="10985501" cy="494047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743200"/>
                <a:gridCol w="2743200"/>
                <a:gridCol w="2743200"/>
                <a:gridCol w="2743200"/>
              </a:tblGrid>
              <a:tr h="1231942">
                <a:tc>
                  <a:txBody>
                    <a:bodyPr/>
                    <a:lstStyle/>
                    <a:p>
                      <a:pPr defTabSz="914400">
                        <a:defRPr b="1" sz="3200"/>
                      </a:pPr>
                      <a:r>
                        <a:t>backptr(y</a:t>
                      </a:r>
                      <a:r>
                        <a:rPr baseline="-5999"/>
                        <a:t>i</a:t>
                      </a:r>
                      <a:r>
                        <a:t>,x</a:t>
                      </a:r>
                      <a:r>
                        <a:rPr baseline="-5999"/>
                        <a:t>i</a:t>
                      </a:r>
                      <a:r>
                        <a:t>)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Alice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admired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Dorothy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231942"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NN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Ø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0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0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231942"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VB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Ø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231942"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DT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Ø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Structured Perceptr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Structured Perceptron</a:t>
            </a:r>
          </a:p>
        </p:txBody>
      </p:sp>
      <p:sp>
        <p:nvSpPr>
          <p:cNvPr id="777" name="Try again with new weights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lvl1pPr>
          </a:lstStyle>
          <a:p>
            <a:pPr/>
            <a:r>
              <a:t>Try again with new weights</a:t>
            </a:r>
          </a:p>
        </p:txBody>
      </p:sp>
      <p:graphicFrame>
        <p:nvGraphicFramePr>
          <p:cNvPr id="778" name="Table 2"/>
          <p:cNvGraphicFramePr/>
          <p:nvPr/>
        </p:nvGraphicFramePr>
        <p:xfrm>
          <a:off x="990600" y="7415583"/>
          <a:ext cx="10985500" cy="494047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743200"/>
                <a:gridCol w="2743200"/>
                <a:gridCol w="2743200"/>
                <a:gridCol w="2743200"/>
              </a:tblGrid>
              <a:tr h="1231942">
                <a:tc>
                  <a:txBody>
                    <a:bodyPr/>
                    <a:lstStyle/>
                    <a:p>
                      <a:pPr defTabSz="914400">
                        <a:defRPr b="1" sz="3200"/>
                      </a:pPr>
                      <a:r>
                        <a:t>viterbi(y</a:t>
                      </a:r>
                      <a:r>
                        <a:rPr baseline="-5999"/>
                        <a:t>i</a:t>
                      </a:r>
                      <a:r>
                        <a:t>,x</a:t>
                      </a:r>
                      <a:r>
                        <a:rPr baseline="-5999"/>
                        <a:t>i</a:t>
                      </a:r>
                      <a:r>
                        <a:t>)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Alice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admired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Dorothy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231942"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NN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1.4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0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0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231942"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VB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-1.4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231942"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DT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-1.4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graphicFrame>
        <p:nvGraphicFramePr>
          <p:cNvPr id="779" name="Table 2-1"/>
          <p:cNvGraphicFramePr/>
          <p:nvPr/>
        </p:nvGraphicFramePr>
        <p:xfrm>
          <a:off x="12510247" y="7415583"/>
          <a:ext cx="10985501" cy="494047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743200"/>
                <a:gridCol w="2743200"/>
                <a:gridCol w="2743200"/>
                <a:gridCol w="2743200"/>
              </a:tblGrid>
              <a:tr h="1231942">
                <a:tc>
                  <a:txBody>
                    <a:bodyPr/>
                    <a:lstStyle/>
                    <a:p>
                      <a:pPr defTabSz="914400">
                        <a:defRPr b="1" sz="3200"/>
                      </a:pPr>
                      <a:r>
                        <a:t>backptr(y</a:t>
                      </a:r>
                      <a:r>
                        <a:rPr baseline="-5999"/>
                        <a:t>i</a:t>
                      </a:r>
                      <a:r>
                        <a:t>,x</a:t>
                      </a:r>
                      <a:r>
                        <a:rPr baseline="-5999"/>
                        <a:t>i</a:t>
                      </a:r>
                      <a:r>
                        <a:t>)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Alice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admired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Dorothy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231942"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NN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Ø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0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0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231942"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VB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Ø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231942"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DT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Ø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graphicFrame>
        <p:nvGraphicFramePr>
          <p:cNvPr id="780" name="Table 1"/>
          <p:cNvGraphicFramePr/>
          <p:nvPr/>
        </p:nvGraphicFramePr>
        <p:xfrm>
          <a:off x="18083525" y="3055420"/>
          <a:ext cx="6221594" cy="405395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1552223"/>
                <a:gridCol w="1552223"/>
                <a:gridCol w="1552223"/>
                <a:gridCol w="1552223"/>
              </a:tblGrid>
              <a:tr h="317663">
                <a:tc rowSpan="2">
                  <a:txBody>
                    <a:bodyPr/>
                    <a:lstStyle/>
                    <a:p>
                      <a:pPr defTabSz="914400"/>
                      <a:r>
                        <a:rPr b="1" sz="1600"/>
                        <a:t>Θ</a:t>
                      </a:r>
                    </a:p>
                  </a:txBody>
                  <a:tcPr marL="50800" marR="50800" marT="50800" marB="50800" anchor="ctr" anchorCtr="0" horzOverflow="overflow"/>
                </a:tc>
                <a:tc gridSpan="3"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y</a:t>
                      </a:r>
                      <a:r>
                        <a:rPr baseline="-5999"/>
                        <a:t>i</a:t>
                      </a:r>
                      <a:r>
                        <a:t> = …</a:t>
                      </a:r>
                    </a:p>
                  </a:txBody>
                  <a:tcPr marL="50800" marR="50800" marT="50800" marB="50800" anchor="ctr" anchorCtr="0" horzOverflow="overflow"/>
                </a:tc>
                <a:tc hMerge="1">
                  <a:tcPr/>
                </a:tc>
                <a:tc hMerge="1">
                  <a:tcPr/>
                </a:tc>
              </a:tr>
              <a:tr h="317663">
                <a:tc vMerge="1">
                  <a:tcPr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1600"/>
                        <a:t>NN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1600"/>
                        <a:t>VB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1600"/>
                        <a:t>DT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17663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y</a:t>
                      </a:r>
                      <a:r>
                        <a:rPr baseline="-5999"/>
                        <a:t>i-1</a:t>
                      </a:r>
                      <a:r>
                        <a:t> = &lt;S&gt;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14648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6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317663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y</a:t>
                      </a:r>
                      <a:r>
                        <a:rPr baseline="-5999"/>
                        <a:t>i-1</a:t>
                      </a:r>
                      <a:r>
                        <a:t> = NN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17663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y</a:t>
                      </a:r>
                      <a:r>
                        <a:rPr baseline="-5999"/>
                        <a:t>i-1</a:t>
                      </a:r>
                      <a:r>
                        <a:t> = VB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17663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y</a:t>
                      </a:r>
                      <a:r>
                        <a:rPr baseline="-5999"/>
                        <a:t>i-1</a:t>
                      </a:r>
                      <a:r>
                        <a:t> = DT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14648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6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317663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x</a:t>
                      </a:r>
                      <a:r>
                        <a:rPr baseline="-5999"/>
                        <a:t>i </a:t>
                      </a:r>
                      <a:r>
                        <a:t>= Alice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17663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x</a:t>
                      </a:r>
                      <a:r>
                        <a:rPr baseline="-5999"/>
                        <a:t>i </a:t>
                      </a:r>
                      <a:r>
                        <a:t>= admired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17663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x</a:t>
                      </a:r>
                      <a:r>
                        <a:rPr baseline="-5999"/>
                        <a:t>i </a:t>
                      </a:r>
                      <a:r>
                        <a:t>= Dorothy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17663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x</a:t>
                      </a:r>
                      <a:r>
                        <a:rPr baseline="-5999"/>
                        <a:t>i </a:t>
                      </a:r>
                      <a:r>
                        <a:t>= every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17663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x</a:t>
                      </a:r>
                      <a:r>
                        <a:rPr baseline="-5999"/>
                        <a:t>i </a:t>
                      </a:r>
                      <a:r>
                        <a:t>= dwarf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17663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x</a:t>
                      </a:r>
                      <a:r>
                        <a:rPr baseline="-5999"/>
                        <a:t>i </a:t>
                      </a:r>
                      <a:r>
                        <a:t>= cheered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Structured Perceptr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Structured Perceptron</a:t>
            </a:r>
          </a:p>
        </p:txBody>
      </p:sp>
      <p:sp>
        <p:nvSpPr>
          <p:cNvPr id="783" name="Try again with new weights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lvl1pPr>
          </a:lstStyle>
          <a:p>
            <a:pPr/>
            <a:r>
              <a:t>Try again with new weights</a:t>
            </a:r>
          </a:p>
        </p:txBody>
      </p:sp>
      <p:graphicFrame>
        <p:nvGraphicFramePr>
          <p:cNvPr id="784" name="Table 2"/>
          <p:cNvGraphicFramePr/>
          <p:nvPr/>
        </p:nvGraphicFramePr>
        <p:xfrm>
          <a:off x="990600" y="7415583"/>
          <a:ext cx="10985500" cy="494047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743200"/>
                <a:gridCol w="2743200"/>
                <a:gridCol w="2743200"/>
                <a:gridCol w="2743200"/>
              </a:tblGrid>
              <a:tr h="1231942">
                <a:tc>
                  <a:txBody>
                    <a:bodyPr/>
                    <a:lstStyle/>
                    <a:p>
                      <a:pPr defTabSz="914400">
                        <a:defRPr b="1" sz="3200"/>
                      </a:pPr>
                      <a:r>
                        <a:t>viterbi(y</a:t>
                      </a:r>
                      <a:r>
                        <a:rPr baseline="-5999"/>
                        <a:t>i</a:t>
                      </a:r>
                      <a:r>
                        <a:t>,x</a:t>
                      </a:r>
                      <a:r>
                        <a:rPr baseline="-5999"/>
                        <a:t>i</a:t>
                      </a:r>
                      <a:r>
                        <a:t>)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Alice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admired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Dorothy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231942"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NN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1.4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2000"/>
                        <a:t>max((NN,1.4-0.7-0.7),   (VB,-1.4+0.7,-0.7),   (DT,-1.4-0.7-0.7))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0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231942"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VB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-1.4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2000"/>
                        <a:t>max((NN,1.4+0.3+0.7),   (VB,-1.4-0.7+0.7),   (DT,-1.4-0.3+0.7)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231942"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DT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-1.4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2000"/>
                        <a:t>max((NN,1.4-0.3-0.7),   (VB,-1.4+0.3-0.7),   (DT,-1.4-0.7-0.7))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graphicFrame>
        <p:nvGraphicFramePr>
          <p:cNvPr id="785" name="Table 2-1"/>
          <p:cNvGraphicFramePr/>
          <p:nvPr/>
        </p:nvGraphicFramePr>
        <p:xfrm>
          <a:off x="12510247" y="7415583"/>
          <a:ext cx="10985501" cy="494047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743200"/>
                <a:gridCol w="2743200"/>
                <a:gridCol w="2743200"/>
                <a:gridCol w="2743200"/>
              </a:tblGrid>
              <a:tr h="1231942">
                <a:tc>
                  <a:txBody>
                    <a:bodyPr/>
                    <a:lstStyle/>
                    <a:p>
                      <a:pPr defTabSz="914400">
                        <a:defRPr b="1" sz="3200"/>
                      </a:pPr>
                      <a:r>
                        <a:t>backptr(y</a:t>
                      </a:r>
                      <a:r>
                        <a:rPr baseline="-5999"/>
                        <a:t>i</a:t>
                      </a:r>
                      <a:r>
                        <a:t>,x</a:t>
                      </a:r>
                      <a:r>
                        <a:rPr baseline="-5999"/>
                        <a:t>i</a:t>
                      </a:r>
                      <a:r>
                        <a:t>)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Alice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admired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Dorothy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231942"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NN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Ø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0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0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231942"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VB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Ø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231942"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DT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Ø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graphicFrame>
        <p:nvGraphicFramePr>
          <p:cNvPr id="786" name="Table 1"/>
          <p:cNvGraphicFramePr/>
          <p:nvPr/>
        </p:nvGraphicFramePr>
        <p:xfrm>
          <a:off x="18083525" y="3055420"/>
          <a:ext cx="6221594" cy="405395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1552223"/>
                <a:gridCol w="1552223"/>
                <a:gridCol w="1552223"/>
                <a:gridCol w="1552223"/>
              </a:tblGrid>
              <a:tr h="317663">
                <a:tc rowSpan="2">
                  <a:txBody>
                    <a:bodyPr/>
                    <a:lstStyle/>
                    <a:p>
                      <a:pPr defTabSz="914400"/>
                      <a:r>
                        <a:rPr b="1" sz="1600"/>
                        <a:t>Θ</a:t>
                      </a:r>
                    </a:p>
                  </a:txBody>
                  <a:tcPr marL="50800" marR="50800" marT="50800" marB="50800" anchor="ctr" anchorCtr="0" horzOverflow="overflow"/>
                </a:tc>
                <a:tc gridSpan="3"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y</a:t>
                      </a:r>
                      <a:r>
                        <a:rPr baseline="-5999"/>
                        <a:t>i</a:t>
                      </a:r>
                      <a:r>
                        <a:t> = …</a:t>
                      </a:r>
                    </a:p>
                  </a:txBody>
                  <a:tcPr marL="50800" marR="50800" marT="50800" marB="50800" anchor="ctr" anchorCtr="0" horzOverflow="overflow"/>
                </a:tc>
                <a:tc hMerge="1">
                  <a:tcPr/>
                </a:tc>
                <a:tc hMerge="1">
                  <a:tcPr/>
                </a:tc>
              </a:tr>
              <a:tr h="317663">
                <a:tc vMerge="1">
                  <a:tcPr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1600"/>
                        <a:t>NN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1600"/>
                        <a:t>VB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1600"/>
                        <a:t>DT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17663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y</a:t>
                      </a:r>
                      <a:r>
                        <a:rPr baseline="-5999"/>
                        <a:t>i-1</a:t>
                      </a:r>
                      <a:r>
                        <a:t> = &lt;S&gt;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14648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6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317663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y</a:t>
                      </a:r>
                      <a:r>
                        <a:rPr baseline="-5999"/>
                        <a:t>i-1</a:t>
                      </a:r>
                      <a:r>
                        <a:t> = NN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17663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y</a:t>
                      </a:r>
                      <a:r>
                        <a:rPr baseline="-5999"/>
                        <a:t>i-1</a:t>
                      </a:r>
                      <a:r>
                        <a:t> = VB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17663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y</a:t>
                      </a:r>
                      <a:r>
                        <a:rPr baseline="-5999"/>
                        <a:t>i-1</a:t>
                      </a:r>
                      <a:r>
                        <a:t> = DT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14648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6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317663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x</a:t>
                      </a:r>
                      <a:r>
                        <a:rPr baseline="-5999"/>
                        <a:t>i </a:t>
                      </a:r>
                      <a:r>
                        <a:t>= Alice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17663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x</a:t>
                      </a:r>
                      <a:r>
                        <a:rPr baseline="-5999"/>
                        <a:t>i </a:t>
                      </a:r>
                      <a:r>
                        <a:t>= admired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17663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x</a:t>
                      </a:r>
                      <a:r>
                        <a:rPr baseline="-5999"/>
                        <a:t>i </a:t>
                      </a:r>
                      <a:r>
                        <a:t>= Dorothy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17663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x</a:t>
                      </a:r>
                      <a:r>
                        <a:rPr baseline="-5999"/>
                        <a:t>i </a:t>
                      </a:r>
                      <a:r>
                        <a:t>= every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17663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x</a:t>
                      </a:r>
                      <a:r>
                        <a:rPr baseline="-5999"/>
                        <a:t>i </a:t>
                      </a:r>
                      <a:r>
                        <a:t>= dwarf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17663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x</a:t>
                      </a:r>
                      <a:r>
                        <a:rPr baseline="-5999"/>
                        <a:t>i </a:t>
                      </a:r>
                      <a:r>
                        <a:t>= cheered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Structured Perceptr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Structured Perceptron</a:t>
            </a:r>
          </a:p>
        </p:txBody>
      </p:sp>
      <p:sp>
        <p:nvSpPr>
          <p:cNvPr id="789" name="Try again with new weights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lvl1pPr>
          </a:lstStyle>
          <a:p>
            <a:pPr/>
            <a:r>
              <a:t>Try again with new weights</a:t>
            </a:r>
          </a:p>
        </p:txBody>
      </p:sp>
      <p:graphicFrame>
        <p:nvGraphicFramePr>
          <p:cNvPr id="790" name="Table 2"/>
          <p:cNvGraphicFramePr/>
          <p:nvPr/>
        </p:nvGraphicFramePr>
        <p:xfrm>
          <a:off x="990600" y="7415583"/>
          <a:ext cx="10985500" cy="494047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743200"/>
                <a:gridCol w="2743200"/>
                <a:gridCol w="2743200"/>
                <a:gridCol w="2743200"/>
              </a:tblGrid>
              <a:tr h="1231942">
                <a:tc>
                  <a:txBody>
                    <a:bodyPr/>
                    <a:lstStyle/>
                    <a:p>
                      <a:pPr defTabSz="914400">
                        <a:defRPr b="1" sz="3200"/>
                      </a:pPr>
                      <a:r>
                        <a:t>viterbi(y</a:t>
                      </a:r>
                      <a:r>
                        <a:rPr baseline="-5999"/>
                        <a:t>i</a:t>
                      </a:r>
                      <a:r>
                        <a:t>,x</a:t>
                      </a:r>
                      <a:r>
                        <a:rPr baseline="-5999"/>
                        <a:t>i</a:t>
                      </a:r>
                      <a:r>
                        <a:t>)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Alice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admired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Dorothy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231942"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NN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1.4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2000"/>
                        <a:t>max((NN,0.0),   (VB,-1.4),   (DT,-2.8))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0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231942"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VB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-1.4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2000"/>
                        <a:t>max((NN,2.4),   (VB,-1.4),   (DT,-1.0))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231942"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DT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-1.4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2000"/>
                        <a:t>max((NN,0.4),   (VB,-1.8),   (DT,-2.8))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graphicFrame>
        <p:nvGraphicFramePr>
          <p:cNvPr id="791" name="Table 2-1"/>
          <p:cNvGraphicFramePr/>
          <p:nvPr/>
        </p:nvGraphicFramePr>
        <p:xfrm>
          <a:off x="12510247" y="7415583"/>
          <a:ext cx="10985501" cy="494047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743200"/>
                <a:gridCol w="2743200"/>
                <a:gridCol w="2743200"/>
                <a:gridCol w="2743200"/>
              </a:tblGrid>
              <a:tr h="1231942">
                <a:tc>
                  <a:txBody>
                    <a:bodyPr/>
                    <a:lstStyle/>
                    <a:p>
                      <a:pPr defTabSz="914400">
                        <a:defRPr b="1" sz="3200"/>
                      </a:pPr>
                      <a:r>
                        <a:t>backptr(y</a:t>
                      </a:r>
                      <a:r>
                        <a:rPr baseline="-5999"/>
                        <a:t>i</a:t>
                      </a:r>
                      <a:r>
                        <a:t>,x</a:t>
                      </a:r>
                      <a:r>
                        <a:rPr baseline="-5999"/>
                        <a:t>i</a:t>
                      </a:r>
                      <a:r>
                        <a:t>)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Alice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admired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Dorothy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231942"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NN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Ø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0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0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231942"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VB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Ø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231942"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DT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Ø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Structured Perceptr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Structured Perceptron</a:t>
            </a:r>
          </a:p>
        </p:txBody>
      </p:sp>
      <p:sp>
        <p:nvSpPr>
          <p:cNvPr id="794" name="Try again with new weights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lvl1pPr>
          </a:lstStyle>
          <a:p>
            <a:pPr/>
            <a:r>
              <a:t>Try again with new weights</a:t>
            </a:r>
          </a:p>
        </p:txBody>
      </p:sp>
      <p:graphicFrame>
        <p:nvGraphicFramePr>
          <p:cNvPr id="795" name="Table 2"/>
          <p:cNvGraphicFramePr/>
          <p:nvPr/>
        </p:nvGraphicFramePr>
        <p:xfrm>
          <a:off x="990600" y="7415583"/>
          <a:ext cx="10985500" cy="494047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743200"/>
                <a:gridCol w="2743200"/>
                <a:gridCol w="2743200"/>
                <a:gridCol w="2743200"/>
              </a:tblGrid>
              <a:tr h="1231942">
                <a:tc>
                  <a:txBody>
                    <a:bodyPr/>
                    <a:lstStyle/>
                    <a:p>
                      <a:pPr defTabSz="914400">
                        <a:defRPr b="1" sz="3200"/>
                      </a:pPr>
                      <a:r>
                        <a:t>viterbi(y</a:t>
                      </a:r>
                      <a:r>
                        <a:rPr baseline="-5999"/>
                        <a:t>i</a:t>
                      </a:r>
                      <a:r>
                        <a:t>,x</a:t>
                      </a:r>
                      <a:r>
                        <a:rPr baseline="-5999"/>
                        <a:t>i</a:t>
                      </a:r>
                      <a:r>
                        <a:t>)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Alice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admired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Dorothy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231942"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NN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1.4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0.0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0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231942"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VB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-1.4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2.4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231942"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DT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-1.4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0.4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graphicFrame>
        <p:nvGraphicFramePr>
          <p:cNvPr id="796" name="Table 2-1"/>
          <p:cNvGraphicFramePr/>
          <p:nvPr/>
        </p:nvGraphicFramePr>
        <p:xfrm>
          <a:off x="12510247" y="7415583"/>
          <a:ext cx="10985501" cy="494047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743200"/>
                <a:gridCol w="2743200"/>
                <a:gridCol w="2743200"/>
                <a:gridCol w="2743200"/>
              </a:tblGrid>
              <a:tr h="1231942">
                <a:tc>
                  <a:txBody>
                    <a:bodyPr/>
                    <a:lstStyle/>
                    <a:p>
                      <a:pPr defTabSz="914400">
                        <a:defRPr b="1" sz="3200"/>
                      </a:pPr>
                      <a:r>
                        <a:t>backptr(y</a:t>
                      </a:r>
                      <a:r>
                        <a:rPr baseline="-5999"/>
                        <a:t>i</a:t>
                      </a:r>
                      <a:r>
                        <a:t>,x</a:t>
                      </a:r>
                      <a:r>
                        <a:rPr baseline="-5999"/>
                        <a:t>i</a:t>
                      </a:r>
                      <a:r>
                        <a:t>)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Alice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admired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Dorothy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231942"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NN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Ø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NN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231942"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VB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Ø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NN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231942"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DT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Ø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NN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graphicFrame>
        <p:nvGraphicFramePr>
          <p:cNvPr id="797" name="Table 1"/>
          <p:cNvGraphicFramePr/>
          <p:nvPr/>
        </p:nvGraphicFramePr>
        <p:xfrm>
          <a:off x="18083525" y="3055420"/>
          <a:ext cx="6221594" cy="405395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1552223"/>
                <a:gridCol w="1552223"/>
                <a:gridCol w="1552223"/>
                <a:gridCol w="1552223"/>
              </a:tblGrid>
              <a:tr h="317663">
                <a:tc rowSpan="2">
                  <a:txBody>
                    <a:bodyPr/>
                    <a:lstStyle/>
                    <a:p>
                      <a:pPr defTabSz="914400"/>
                      <a:r>
                        <a:rPr b="1" sz="1600"/>
                        <a:t>Θ</a:t>
                      </a:r>
                    </a:p>
                  </a:txBody>
                  <a:tcPr marL="50800" marR="50800" marT="50800" marB="50800" anchor="ctr" anchorCtr="0" horzOverflow="overflow"/>
                </a:tc>
                <a:tc gridSpan="3"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y</a:t>
                      </a:r>
                      <a:r>
                        <a:rPr baseline="-5999"/>
                        <a:t>i</a:t>
                      </a:r>
                      <a:r>
                        <a:t> = …</a:t>
                      </a:r>
                    </a:p>
                  </a:txBody>
                  <a:tcPr marL="50800" marR="50800" marT="50800" marB="50800" anchor="ctr" anchorCtr="0" horzOverflow="overflow"/>
                </a:tc>
                <a:tc hMerge="1">
                  <a:tcPr/>
                </a:tc>
                <a:tc hMerge="1">
                  <a:tcPr/>
                </a:tc>
              </a:tr>
              <a:tr h="317663">
                <a:tc vMerge="1">
                  <a:tcPr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1600"/>
                        <a:t>NN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1600"/>
                        <a:t>VB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1600"/>
                        <a:t>DT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17663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y</a:t>
                      </a:r>
                      <a:r>
                        <a:rPr baseline="-5999"/>
                        <a:t>i-1</a:t>
                      </a:r>
                      <a:r>
                        <a:t> = &lt;S&gt;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14648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6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317663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y</a:t>
                      </a:r>
                      <a:r>
                        <a:rPr baseline="-5999"/>
                        <a:t>i-1</a:t>
                      </a:r>
                      <a:r>
                        <a:t> = NN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17663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y</a:t>
                      </a:r>
                      <a:r>
                        <a:rPr baseline="-5999"/>
                        <a:t>i-1</a:t>
                      </a:r>
                      <a:r>
                        <a:t> = VB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17663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y</a:t>
                      </a:r>
                      <a:r>
                        <a:rPr baseline="-5999"/>
                        <a:t>i-1</a:t>
                      </a:r>
                      <a:r>
                        <a:t> = DT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14648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6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317663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x</a:t>
                      </a:r>
                      <a:r>
                        <a:rPr baseline="-5999"/>
                        <a:t>i </a:t>
                      </a:r>
                      <a:r>
                        <a:t>= Alice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17663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x</a:t>
                      </a:r>
                      <a:r>
                        <a:rPr baseline="-5999"/>
                        <a:t>i </a:t>
                      </a:r>
                      <a:r>
                        <a:t>= admired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17663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x</a:t>
                      </a:r>
                      <a:r>
                        <a:rPr baseline="-5999"/>
                        <a:t>i </a:t>
                      </a:r>
                      <a:r>
                        <a:t>= Dorothy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17663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x</a:t>
                      </a:r>
                      <a:r>
                        <a:rPr baseline="-5999"/>
                        <a:t>i </a:t>
                      </a:r>
                      <a:r>
                        <a:t>= every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17663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x</a:t>
                      </a:r>
                      <a:r>
                        <a:rPr baseline="-5999"/>
                        <a:t>i </a:t>
                      </a:r>
                      <a:r>
                        <a:t>= dwarf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17663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x</a:t>
                      </a:r>
                      <a:r>
                        <a:rPr baseline="-5999"/>
                        <a:t>i </a:t>
                      </a:r>
                      <a:r>
                        <a:t>= cheered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Structured Perceptr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Structured Perceptron</a:t>
            </a:r>
          </a:p>
        </p:txBody>
      </p:sp>
      <p:sp>
        <p:nvSpPr>
          <p:cNvPr id="800" name="Try again with new weights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lvl1pPr>
          </a:lstStyle>
          <a:p>
            <a:pPr/>
            <a:r>
              <a:t>Try again with new weights</a:t>
            </a:r>
          </a:p>
        </p:txBody>
      </p:sp>
      <p:graphicFrame>
        <p:nvGraphicFramePr>
          <p:cNvPr id="801" name="Table 2"/>
          <p:cNvGraphicFramePr/>
          <p:nvPr/>
        </p:nvGraphicFramePr>
        <p:xfrm>
          <a:off x="990600" y="7415583"/>
          <a:ext cx="10985500" cy="494047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743200"/>
                <a:gridCol w="2743200"/>
                <a:gridCol w="2743200"/>
                <a:gridCol w="2743200"/>
              </a:tblGrid>
              <a:tr h="1231942">
                <a:tc>
                  <a:txBody>
                    <a:bodyPr/>
                    <a:lstStyle/>
                    <a:p>
                      <a:pPr defTabSz="914400">
                        <a:defRPr b="1" sz="3200"/>
                      </a:pPr>
                      <a:r>
                        <a:t>viterbi(y</a:t>
                      </a:r>
                      <a:r>
                        <a:rPr baseline="-5999"/>
                        <a:t>i</a:t>
                      </a:r>
                      <a:r>
                        <a:t>,x</a:t>
                      </a:r>
                      <a:r>
                        <a:rPr baseline="-5999"/>
                        <a:t>i</a:t>
                      </a:r>
                      <a:r>
                        <a:t>)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Alice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admired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Dorothy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231942"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NN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1.4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0.0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2000"/>
                        <a:t>max((NN,0.0),   (VB,2.8),   (DT,0.4))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231942"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VB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-1.4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2.4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2000"/>
                        <a:t>max((NN,-0.4),   (VB,0.0),   (DT,-0.6)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231942"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DT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-1.4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0.4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2000"/>
                        <a:t>max((NN,-1.0),   (VB,1.0),   (DT,-1.0))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graphicFrame>
        <p:nvGraphicFramePr>
          <p:cNvPr id="802" name="Table 2-1"/>
          <p:cNvGraphicFramePr/>
          <p:nvPr/>
        </p:nvGraphicFramePr>
        <p:xfrm>
          <a:off x="12510247" y="7415583"/>
          <a:ext cx="10985501" cy="494047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743200"/>
                <a:gridCol w="2743200"/>
                <a:gridCol w="2743200"/>
                <a:gridCol w="2743200"/>
              </a:tblGrid>
              <a:tr h="1231942">
                <a:tc>
                  <a:txBody>
                    <a:bodyPr/>
                    <a:lstStyle/>
                    <a:p>
                      <a:pPr defTabSz="914400">
                        <a:defRPr b="1" sz="3200"/>
                      </a:pPr>
                      <a:r>
                        <a:t>backptr(y</a:t>
                      </a:r>
                      <a:r>
                        <a:rPr baseline="-5999"/>
                        <a:t>i</a:t>
                      </a:r>
                      <a:r>
                        <a:t>,x</a:t>
                      </a:r>
                      <a:r>
                        <a:rPr baseline="-5999"/>
                        <a:t>i</a:t>
                      </a:r>
                      <a:r>
                        <a:t>)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Alice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admired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Dorothy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231942"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NN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Ø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NN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231942"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VB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Ø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NN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231942"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DT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Ø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NN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graphicFrame>
        <p:nvGraphicFramePr>
          <p:cNvPr id="803" name="Table 1"/>
          <p:cNvGraphicFramePr/>
          <p:nvPr/>
        </p:nvGraphicFramePr>
        <p:xfrm>
          <a:off x="18083525" y="3055420"/>
          <a:ext cx="6221594" cy="405395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1552223"/>
                <a:gridCol w="1552223"/>
                <a:gridCol w="1552223"/>
                <a:gridCol w="1552223"/>
              </a:tblGrid>
              <a:tr h="317663">
                <a:tc rowSpan="2">
                  <a:txBody>
                    <a:bodyPr/>
                    <a:lstStyle/>
                    <a:p>
                      <a:pPr defTabSz="914400"/>
                      <a:r>
                        <a:rPr b="1" sz="1600"/>
                        <a:t>Θ</a:t>
                      </a:r>
                    </a:p>
                  </a:txBody>
                  <a:tcPr marL="50800" marR="50800" marT="50800" marB="50800" anchor="ctr" anchorCtr="0" horzOverflow="overflow"/>
                </a:tc>
                <a:tc gridSpan="3"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y</a:t>
                      </a:r>
                      <a:r>
                        <a:rPr baseline="-5999"/>
                        <a:t>i</a:t>
                      </a:r>
                      <a:r>
                        <a:t> = …</a:t>
                      </a:r>
                    </a:p>
                  </a:txBody>
                  <a:tcPr marL="50800" marR="50800" marT="50800" marB="50800" anchor="ctr" anchorCtr="0" horzOverflow="overflow"/>
                </a:tc>
                <a:tc hMerge="1">
                  <a:tcPr/>
                </a:tc>
                <a:tc hMerge="1">
                  <a:tcPr/>
                </a:tc>
              </a:tr>
              <a:tr h="317663">
                <a:tc vMerge="1">
                  <a:tcPr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1600"/>
                        <a:t>NN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1600"/>
                        <a:t>VB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1600"/>
                        <a:t>DT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17663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y</a:t>
                      </a:r>
                      <a:r>
                        <a:rPr baseline="-5999"/>
                        <a:t>i-1</a:t>
                      </a:r>
                      <a:r>
                        <a:t> = &lt;S&gt;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14648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6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317663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y</a:t>
                      </a:r>
                      <a:r>
                        <a:rPr baseline="-5999"/>
                        <a:t>i-1</a:t>
                      </a:r>
                      <a:r>
                        <a:t> = NN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17663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y</a:t>
                      </a:r>
                      <a:r>
                        <a:rPr baseline="-5999"/>
                        <a:t>i-1</a:t>
                      </a:r>
                      <a:r>
                        <a:t> = VB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17663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y</a:t>
                      </a:r>
                      <a:r>
                        <a:rPr baseline="-5999"/>
                        <a:t>i-1</a:t>
                      </a:r>
                      <a:r>
                        <a:t> = DT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14648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6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317663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x</a:t>
                      </a:r>
                      <a:r>
                        <a:rPr baseline="-5999"/>
                        <a:t>i </a:t>
                      </a:r>
                      <a:r>
                        <a:t>= Alice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17663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x</a:t>
                      </a:r>
                      <a:r>
                        <a:rPr baseline="-5999"/>
                        <a:t>i </a:t>
                      </a:r>
                      <a:r>
                        <a:t>= admired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17663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x</a:t>
                      </a:r>
                      <a:r>
                        <a:rPr baseline="-5999"/>
                        <a:t>i </a:t>
                      </a:r>
                      <a:r>
                        <a:t>= Dorothy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17663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x</a:t>
                      </a:r>
                      <a:r>
                        <a:rPr baseline="-5999"/>
                        <a:t>i </a:t>
                      </a:r>
                      <a:r>
                        <a:t>= every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17663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x</a:t>
                      </a:r>
                      <a:r>
                        <a:rPr baseline="-5999"/>
                        <a:t>i </a:t>
                      </a:r>
                      <a:r>
                        <a:t>= dwarf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17663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x</a:t>
                      </a:r>
                      <a:r>
                        <a:rPr baseline="-5999"/>
                        <a:t>i </a:t>
                      </a:r>
                      <a:r>
                        <a:t>= cheered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Structured Perceptr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Structured Perceptron</a:t>
            </a:r>
          </a:p>
        </p:txBody>
      </p:sp>
      <p:sp>
        <p:nvSpPr>
          <p:cNvPr id="806" name="Try again with new weights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lvl1pPr>
          </a:lstStyle>
          <a:p>
            <a:pPr/>
            <a:r>
              <a:t>Try again with new weights</a:t>
            </a:r>
          </a:p>
        </p:txBody>
      </p:sp>
      <p:graphicFrame>
        <p:nvGraphicFramePr>
          <p:cNvPr id="807" name="Table 2"/>
          <p:cNvGraphicFramePr/>
          <p:nvPr/>
        </p:nvGraphicFramePr>
        <p:xfrm>
          <a:off x="990600" y="7415583"/>
          <a:ext cx="10985500" cy="494047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743200"/>
                <a:gridCol w="2743200"/>
                <a:gridCol w="2743200"/>
                <a:gridCol w="2743200"/>
              </a:tblGrid>
              <a:tr h="1231942">
                <a:tc>
                  <a:txBody>
                    <a:bodyPr/>
                    <a:lstStyle/>
                    <a:p>
                      <a:pPr defTabSz="914400">
                        <a:defRPr b="1" sz="3200"/>
                      </a:pPr>
                      <a:r>
                        <a:t>viterbi(y</a:t>
                      </a:r>
                      <a:r>
                        <a:rPr baseline="-5999"/>
                        <a:t>i</a:t>
                      </a:r>
                      <a:r>
                        <a:t>,x</a:t>
                      </a:r>
                      <a:r>
                        <a:rPr baseline="-5999"/>
                        <a:t>i</a:t>
                      </a:r>
                      <a:r>
                        <a:t>)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Alice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admired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Dorothy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231942"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NN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1.4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0.0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2.8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231942"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VB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-1.4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2.4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0.0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231942"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DT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-1.4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0.4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1.0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graphicFrame>
        <p:nvGraphicFramePr>
          <p:cNvPr id="808" name="Table 2-1"/>
          <p:cNvGraphicFramePr/>
          <p:nvPr/>
        </p:nvGraphicFramePr>
        <p:xfrm>
          <a:off x="12510247" y="7415583"/>
          <a:ext cx="10985501" cy="494047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2743200"/>
                <a:gridCol w="2743200"/>
                <a:gridCol w="2743200"/>
                <a:gridCol w="2743200"/>
              </a:tblGrid>
              <a:tr h="1231942">
                <a:tc>
                  <a:txBody>
                    <a:bodyPr/>
                    <a:lstStyle/>
                    <a:p>
                      <a:pPr defTabSz="914400">
                        <a:defRPr b="1" sz="3200"/>
                      </a:pPr>
                      <a:r>
                        <a:t>backptr(y</a:t>
                      </a:r>
                      <a:r>
                        <a:rPr baseline="-5999"/>
                        <a:t>i</a:t>
                      </a:r>
                      <a:r>
                        <a:t>,x</a:t>
                      </a:r>
                      <a:r>
                        <a:rPr baseline="-5999"/>
                        <a:t>i</a:t>
                      </a:r>
                      <a:r>
                        <a:t>)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Alice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admired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Dorothy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231942"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NN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Ø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NN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VB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231942"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VB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Ø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NN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VB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231942"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DT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Ø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NN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VB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pic>
        <p:nvPicPr>
          <p:cNvPr id="809" name="Line Line" descr="Line Line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8804666">
            <a:off x="8441132" y="9646152"/>
            <a:ext cx="1686977" cy="352235"/>
          </a:xfrm>
          <a:prstGeom prst="rect">
            <a:avLst/>
          </a:prstGeom>
        </p:spPr>
      </p:pic>
      <p:pic>
        <p:nvPicPr>
          <p:cNvPr id="811" name="Line Line" descr="Line Line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12593630">
            <a:off x="5525141" y="9696209"/>
            <a:ext cx="1869294" cy="352234"/>
          </a:xfrm>
          <a:prstGeom prst="rect">
            <a:avLst/>
          </a:prstGeom>
        </p:spPr>
      </p:pic>
      <p:graphicFrame>
        <p:nvGraphicFramePr>
          <p:cNvPr id="813" name="Table 1"/>
          <p:cNvGraphicFramePr/>
          <p:nvPr/>
        </p:nvGraphicFramePr>
        <p:xfrm>
          <a:off x="18083525" y="3055420"/>
          <a:ext cx="6221594" cy="405395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1552223"/>
                <a:gridCol w="1552223"/>
                <a:gridCol w="1552223"/>
                <a:gridCol w="1552223"/>
              </a:tblGrid>
              <a:tr h="317663">
                <a:tc rowSpan="2">
                  <a:txBody>
                    <a:bodyPr/>
                    <a:lstStyle/>
                    <a:p>
                      <a:pPr defTabSz="914400"/>
                      <a:r>
                        <a:rPr b="1" sz="1600"/>
                        <a:t>Θ</a:t>
                      </a:r>
                    </a:p>
                  </a:txBody>
                  <a:tcPr marL="50800" marR="50800" marT="50800" marB="50800" anchor="ctr" anchorCtr="0" horzOverflow="overflow"/>
                </a:tc>
                <a:tc gridSpan="3"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y</a:t>
                      </a:r>
                      <a:r>
                        <a:rPr baseline="-5999"/>
                        <a:t>i</a:t>
                      </a:r>
                      <a:r>
                        <a:t> = …</a:t>
                      </a:r>
                    </a:p>
                  </a:txBody>
                  <a:tcPr marL="50800" marR="50800" marT="50800" marB="50800" anchor="ctr" anchorCtr="0" horzOverflow="overflow"/>
                </a:tc>
                <a:tc hMerge="1">
                  <a:tcPr/>
                </a:tc>
                <a:tc hMerge="1">
                  <a:tcPr/>
                </a:tc>
              </a:tr>
              <a:tr h="317663">
                <a:tc vMerge="1">
                  <a:tcPr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1600"/>
                        <a:t>NN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1600"/>
                        <a:t>VB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1600"/>
                        <a:t>DT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17663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y</a:t>
                      </a:r>
                      <a:r>
                        <a:rPr baseline="-5999"/>
                        <a:t>i-1</a:t>
                      </a:r>
                      <a:r>
                        <a:t> = &lt;S&gt;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14648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6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317663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y</a:t>
                      </a:r>
                      <a:r>
                        <a:rPr baseline="-5999"/>
                        <a:t>i-1</a:t>
                      </a:r>
                      <a:r>
                        <a:t> = NN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17663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y</a:t>
                      </a:r>
                      <a:r>
                        <a:rPr baseline="-5999"/>
                        <a:t>i-1</a:t>
                      </a:r>
                      <a:r>
                        <a:t> = VB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17663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y</a:t>
                      </a:r>
                      <a:r>
                        <a:rPr baseline="-5999"/>
                        <a:t>i-1</a:t>
                      </a:r>
                      <a:r>
                        <a:t> = DT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14648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6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317663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x</a:t>
                      </a:r>
                      <a:r>
                        <a:rPr baseline="-5999"/>
                        <a:t>i </a:t>
                      </a:r>
                      <a:r>
                        <a:t>= Alice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17663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x</a:t>
                      </a:r>
                      <a:r>
                        <a:rPr baseline="-5999"/>
                        <a:t>i </a:t>
                      </a:r>
                      <a:r>
                        <a:t>= admired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17663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x</a:t>
                      </a:r>
                      <a:r>
                        <a:rPr baseline="-5999"/>
                        <a:t>i </a:t>
                      </a:r>
                      <a:r>
                        <a:t>= Dorothy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17663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x</a:t>
                      </a:r>
                      <a:r>
                        <a:rPr baseline="-5999"/>
                        <a:t>i </a:t>
                      </a:r>
                      <a:r>
                        <a:t>= every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17663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x</a:t>
                      </a:r>
                      <a:r>
                        <a:rPr baseline="-5999"/>
                        <a:t>i </a:t>
                      </a:r>
                      <a:r>
                        <a:t>= dwarf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17663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x</a:t>
                      </a:r>
                      <a:r>
                        <a:rPr baseline="-5999"/>
                        <a:t>i </a:t>
                      </a:r>
                      <a:r>
                        <a:t>= cheered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2000"/>
                                        <p:tgtEl>
                                          <p:spTgt spid="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2000"/>
                                        <p:tgtEl>
                                          <p:spTgt spid="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09" grpId="1"/>
      <p:bldP build="whole" bldLvl="1" animBg="1" rev="0" advAuto="0" spid="811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HMM As Linear Classifier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HMM As Linear Classifier</a:t>
            </a:r>
          </a:p>
        </p:txBody>
      </p:sp>
      <p:sp>
        <p:nvSpPr>
          <p:cNvPr id="264" name="Copy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200042" indent="-1200042" defTabSz="1975054">
              <a:lnSpc>
                <a:spcPct val="90000"/>
              </a:lnSpc>
              <a:spcBef>
                <a:spcPts val="3600"/>
              </a:spcBef>
              <a:defRPr sz="3888">
                <a:solidFill>
                  <a:srgbClr val="000000"/>
                </a:solidFill>
              </a:defRPr>
            </a:pPr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l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o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g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Y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limLow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∑</m:t>
                      </m:r>
                    </m:e>
                    <m:lim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lim>
                  </m:limLow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l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o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g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sSub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e>
                    <m:sub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|</m:t>
                  </m:r>
                  <m:sSub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e>
                    <m:sub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l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o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g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sSub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|</m:t>
                  </m:r>
                  <m:sSub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e>
                    <m:sub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</a:p>
          <a:p>
            <a:pPr marL="1200042" indent="-1200042" defTabSz="1975054">
              <a:lnSpc>
                <a:spcPct val="90000"/>
              </a:lnSpc>
              <a:spcBef>
                <a:spcPts val="3600"/>
              </a:spcBef>
              <a:defRPr sz="3888">
                <a:solidFill>
                  <a:srgbClr val="000000"/>
                </a:solidFill>
              </a:defRPr>
            </a:pPr>
            <a14:m>
              <m:oMathPara>
                <m:oMathParaPr>
                  <m:jc m:val="left"/>
                </m:oMathParaPr>
                <m:oMath>
                  <m:limLow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∑</m:t>
                      </m:r>
                    </m:e>
                    <m:lim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</m:lim>
                  </m:limLow>
                  <m:limLow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∑</m:t>
                      </m:r>
                    </m:e>
                    <m:lim>
                      <m:sSup>
                        <m:e>
                          <m:r>
                            <a:rPr xmlns:a="http://schemas.openxmlformats.org/drawingml/2006/main" sz="3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p>
                          <m:r>
                            <a:rPr xmlns:a="http://schemas.openxmlformats.org/drawingml/2006/main" sz="3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lim>
                  </m:limLow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l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o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g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s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|</m:t>
                  </m:r>
                  <m:sSup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</m:e>
                    <m:sup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sup>
                  </m:sSup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*</m:t>
                  </m:r>
                  <m:sSub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e>
                    <m:sub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sSub>
                        <m:e>
                          <m:r>
                            <a:rPr xmlns:a="http://schemas.openxmlformats.org/drawingml/2006/main" sz="3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y</m:t>
                          </m:r>
                        </m:e>
                        <m:sub>
                          <m:r>
                            <a:rPr xmlns:a="http://schemas.openxmlformats.org/drawingml/2006/main" sz="3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sub>
                  </m:sSub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*</m:t>
                  </m:r>
                  <m:sSub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e>
                    <m:sub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sSub>
                        <m:e>
                          <m:r>
                            <a:rPr xmlns:a="http://schemas.openxmlformats.org/drawingml/2006/main" sz="3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y</m:t>
                          </m:r>
                        </m:e>
                        <m:sub>
                          <m:r>
                            <a:rPr xmlns:a="http://schemas.openxmlformats.org/drawingml/2006/main" sz="3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xmlns:a="http://schemas.openxmlformats.org/drawingml/2006/main" sz="3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-</m:t>
                          </m:r>
                          <m:r>
                            <a:rPr xmlns:a="http://schemas.openxmlformats.org/drawingml/2006/main" sz="3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e>
                          <m:r>
                            <a:rPr xmlns:a="http://schemas.openxmlformats.org/drawingml/2006/main" sz="3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p>
                          <m:r>
                            <a:rPr xmlns:a="http://schemas.openxmlformats.org/drawingml/2006/main" sz="3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sub>
                  </m:sSub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≡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l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o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g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sSub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e>
                    <m:sub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|</m:t>
                  </m:r>
                  <m:sSub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e>
                    <m:sub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sub>
                  </m:sSub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</a:p>
          <a:p>
            <a:pPr marL="1200042" indent="-1200042" defTabSz="1975054">
              <a:lnSpc>
                <a:spcPct val="90000"/>
              </a:lnSpc>
              <a:spcBef>
                <a:spcPts val="3600"/>
              </a:spcBef>
              <a:defRPr sz="3888">
                <a:solidFill>
                  <a:srgbClr val="000000"/>
                </a:solidFill>
              </a:defRPr>
            </a:pPr>
            <a14:m>
              <m:oMathPara>
                <m:oMathParaPr>
                  <m:jc m:val="left"/>
                </m:oMathParaPr>
                <m:oMath>
                  <m:limLow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∑</m:t>
                      </m:r>
                    </m:e>
                    <m:lim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</m:lim>
                  </m:limLow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l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o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g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sSub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|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s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*</m:t>
                  </m:r>
                  <m:sSub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e>
                    <m:sub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sSub>
                        <m:e>
                          <m:r>
                            <a:rPr xmlns:a="http://schemas.openxmlformats.org/drawingml/2006/main" sz="3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y</m:t>
                          </m:r>
                        </m:e>
                        <m:sub>
                          <m:r>
                            <a:rPr xmlns:a="http://schemas.openxmlformats.org/drawingml/2006/main" sz="385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sub>
                  </m:sSub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≡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l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o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g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sSub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|</m:t>
                  </m:r>
                  <m:sSub>
                    <m:e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e>
                    <m:sub>
                      <m:r>
                        <a:rPr xmlns:a="http://schemas.openxmlformats.org/drawingml/2006/main" sz="385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r>
                    <a:rPr xmlns:a="http://schemas.openxmlformats.org/drawingml/2006/main" sz="385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</a:p>
          <a:p>
            <a:pPr marL="1200042" indent="-1200042" defTabSz="1975054">
              <a:lnSpc>
                <a:spcPct val="90000"/>
              </a:lnSpc>
              <a:spcBef>
                <a:spcPts val="3600"/>
              </a:spcBef>
              <a:defRPr sz="3888">
                <a:solidFill>
                  <a:srgbClr val="000000"/>
                </a:solidFill>
              </a:defRPr>
            </a:pPr>
            <a14:m>
              <m:oMath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l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o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g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P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X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Y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limLow>
                  <m:e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∑</m:t>
                    </m:r>
                  </m:e>
                  <m:lim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</m:lim>
                </m:limLow>
                <m:limLow>
                  <m:e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∑</m:t>
                    </m:r>
                  </m:e>
                  <m:lim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s</m:t>
                    </m:r>
                  </m:lim>
                </m:limLow>
                <m:limLow>
                  <m:e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∑</m:t>
                    </m:r>
                  </m:e>
                  <m:lim>
                    <m:sSup>
                      <m:e>
                        <m:r>
                          <a:rPr xmlns:a="http://schemas.openxmlformats.org/drawingml/2006/main" sz="38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xmlns:a="http://schemas.openxmlformats.org/drawingml/2006/main" sz="38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lim>
                </m:limLow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l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o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g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P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s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|</m:t>
                </m:r>
                <m:sSup>
                  <m:e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s</m:t>
                    </m:r>
                  </m:e>
                  <m:sup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sup>
                </m:sSup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*</m:t>
                </m:r>
                <m:sSub>
                  <m:e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</m:e>
                  <m:sub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sSub>
                      <m:e>
                        <m:r>
                          <a:rPr xmlns:a="http://schemas.openxmlformats.org/drawingml/2006/main" sz="38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a:rPr xmlns:a="http://schemas.openxmlformats.org/drawingml/2006/main" sz="38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sub>
                </m:sSub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*</m:t>
                </m:r>
                <m:sSub>
                  <m:e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</m:e>
                  <m:sub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sSub>
                      <m:e>
                        <m:r>
                          <a:rPr xmlns:a="http://schemas.openxmlformats.org/drawingml/2006/main" sz="38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a:rPr xmlns:a="http://schemas.openxmlformats.org/drawingml/2006/main" sz="38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xmlns:a="http://schemas.openxmlformats.org/drawingml/2006/main" sz="38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-</m:t>
                        </m:r>
                        <m:r>
                          <a:rPr xmlns:a="http://schemas.openxmlformats.org/drawingml/2006/main" sz="38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e>
                        <m:r>
                          <a:rPr xmlns:a="http://schemas.openxmlformats.org/drawingml/2006/main" sz="38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xmlns:a="http://schemas.openxmlformats.org/drawingml/2006/main" sz="38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sub>
                </m:sSub>
              </m:oMath>
            </a14:m>
            <a:br/>
            <a:r>
              <a:t>                    </a:t>
            </a:r>
            <a14:m>
              <m:oMath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limLow>
                  <m:e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∑</m:t>
                    </m:r>
                  </m:e>
                  <m:lim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</m:lim>
                </m:limLow>
                <m:limLow>
                  <m:e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∑</m:t>
                    </m:r>
                  </m:e>
                  <m:lim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s</m:t>
                    </m:r>
                  </m:lim>
                </m:limLow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l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o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g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P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e>
                  <m:sub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</m:sub>
                </m:sSub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|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s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38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*</m:t>
                </m:r>
                <m:sSub>
                  <m:e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</m:e>
                  <m:sub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sSub>
                      <m:e>
                        <m:r>
                          <a:rPr xmlns:a="http://schemas.openxmlformats.org/drawingml/2006/main" sz="38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a:rPr xmlns:a="http://schemas.openxmlformats.org/drawingml/2006/main" sz="38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xmlns:a="http://schemas.openxmlformats.org/drawingml/2006/main" sz="38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sub>
                </m:sSub>
              </m:oMath>
            </a14:m>
            <a:endParaRPr sz="4800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Structured Perceptr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Structured Perceptron</a:t>
            </a:r>
          </a:p>
        </p:txBody>
      </p:sp>
      <p:sp>
        <p:nvSpPr>
          <p:cNvPr id="816" name="Alice/NN admired/VB Dorothy/N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  <a:r>
              <a:t>Alice/NN admired/VB Dorothy/NN</a:t>
            </a:r>
          </a:p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t>So much better!</a:t>
            </a:r>
          </a:p>
        </p:txBody>
      </p:sp>
      <p:pic>
        <p:nvPicPr>
          <p:cNvPr id="81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565884" y="7354363"/>
            <a:ext cx="7252233" cy="4834823"/>
          </a:xfrm>
          <a:prstGeom prst="rect">
            <a:avLst/>
          </a:prstGeom>
          <a:ln w="12700">
            <a:miter lim="400000"/>
          </a:ln>
        </p:spPr>
      </p:pic>
      <p:sp>
        <p:nvSpPr>
          <p:cNvPr id="818" name="Your professor expresses emotion solely through memes, I’m sorry"/>
          <p:cNvSpPr txBox="1"/>
          <p:nvPr/>
        </p:nvSpPr>
        <p:spPr>
          <a:xfrm>
            <a:off x="7105955" y="12280935"/>
            <a:ext cx="10172091" cy="5156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Poppins Regular"/>
                <a:ea typeface="Poppins Regular"/>
                <a:cs typeface="Poppins Regular"/>
                <a:sym typeface="Poppins Regular"/>
              </a:defRPr>
            </a:lvl1pPr>
          </a:lstStyle>
          <a:p>
            <a:pPr/>
            <a:r>
              <a:t>Your professor expresses emotion solely through memes, I’m sorry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Structured Perceptr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Structured Perceptron</a:t>
            </a:r>
          </a:p>
        </p:txBody>
      </p:sp>
      <p:sp>
        <p:nvSpPr>
          <p:cNvPr id="821" name="A testing sentence: Alice cheered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rPr>
                <a:latin typeface="Poppins Regular"/>
                <a:ea typeface="Poppins Regular"/>
                <a:cs typeface="Poppins Regular"/>
                <a:sym typeface="Poppins Regular"/>
              </a:rPr>
              <a:t>A testing sentence:</a:t>
            </a:r>
            <a:br/>
            <a:r>
              <a:rPr>
                <a:latin typeface="Courier New"/>
                <a:ea typeface="Courier New"/>
                <a:cs typeface="Courier New"/>
                <a:sym typeface="Courier New"/>
              </a:rPr>
              <a:t>Alice cheered</a:t>
            </a:r>
          </a:p>
        </p:txBody>
      </p:sp>
      <p:graphicFrame>
        <p:nvGraphicFramePr>
          <p:cNvPr id="822" name="Table 2"/>
          <p:cNvGraphicFramePr/>
          <p:nvPr/>
        </p:nvGraphicFramePr>
        <p:xfrm>
          <a:off x="990600" y="7415583"/>
          <a:ext cx="10985500" cy="494047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3657600"/>
                <a:gridCol w="3657600"/>
                <a:gridCol w="3657600"/>
              </a:tblGrid>
              <a:tr h="1231942">
                <a:tc>
                  <a:txBody>
                    <a:bodyPr/>
                    <a:lstStyle/>
                    <a:p>
                      <a:pPr defTabSz="914400">
                        <a:defRPr b="1" sz="3200"/>
                      </a:pPr>
                      <a:r>
                        <a:t>viterbi(y</a:t>
                      </a:r>
                      <a:r>
                        <a:rPr baseline="-5999"/>
                        <a:t>i</a:t>
                      </a:r>
                      <a:r>
                        <a:t>,x</a:t>
                      </a:r>
                      <a:r>
                        <a:rPr baseline="-5999"/>
                        <a:t>i</a:t>
                      </a:r>
                      <a:r>
                        <a:t>)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Alice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cheered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231942"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NN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000"/>
                        <a:t>0.7+0.7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231942"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VB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000"/>
                        <a:t>-0.7-0.7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231942"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DT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000"/>
                        <a:t>-0.7-0.7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graphicFrame>
        <p:nvGraphicFramePr>
          <p:cNvPr id="823" name="Table 2-1"/>
          <p:cNvGraphicFramePr/>
          <p:nvPr/>
        </p:nvGraphicFramePr>
        <p:xfrm>
          <a:off x="12510247" y="7415583"/>
          <a:ext cx="10985501" cy="494047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3657600"/>
                <a:gridCol w="3657600"/>
                <a:gridCol w="3657600"/>
              </a:tblGrid>
              <a:tr h="1231942">
                <a:tc>
                  <a:txBody>
                    <a:bodyPr/>
                    <a:lstStyle/>
                    <a:p>
                      <a:pPr defTabSz="914400">
                        <a:defRPr b="1" sz="3200"/>
                      </a:pPr>
                      <a:r>
                        <a:t>backptr(y</a:t>
                      </a:r>
                      <a:r>
                        <a:rPr baseline="-5999"/>
                        <a:t>i</a:t>
                      </a:r>
                      <a:r>
                        <a:t>,x</a:t>
                      </a:r>
                      <a:r>
                        <a:rPr baseline="-5999"/>
                        <a:t>i</a:t>
                      </a:r>
                      <a:r>
                        <a:t>)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Alice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cheered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231942"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NN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Ø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0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231942"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VB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Ø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231942"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DT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Ø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graphicFrame>
        <p:nvGraphicFramePr>
          <p:cNvPr id="824" name="Table 1-1"/>
          <p:cNvGraphicFramePr/>
          <p:nvPr/>
        </p:nvGraphicFramePr>
        <p:xfrm>
          <a:off x="18083525" y="3055420"/>
          <a:ext cx="6221594" cy="405395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1552223"/>
                <a:gridCol w="1552223"/>
                <a:gridCol w="1552223"/>
                <a:gridCol w="1552223"/>
              </a:tblGrid>
              <a:tr h="317663">
                <a:tc rowSpan="2">
                  <a:txBody>
                    <a:bodyPr/>
                    <a:lstStyle/>
                    <a:p>
                      <a:pPr defTabSz="914400"/>
                      <a:r>
                        <a:rPr b="1" sz="1600"/>
                        <a:t>Θ</a:t>
                      </a:r>
                    </a:p>
                  </a:txBody>
                  <a:tcPr marL="50800" marR="50800" marT="50800" marB="50800" anchor="ctr" anchorCtr="0" horzOverflow="overflow"/>
                </a:tc>
                <a:tc gridSpan="3"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y</a:t>
                      </a:r>
                      <a:r>
                        <a:rPr baseline="-5999"/>
                        <a:t>i</a:t>
                      </a:r>
                      <a:r>
                        <a:t> = …</a:t>
                      </a:r>
                    </a:p>
                  </a:txBody>
                  <a:tcPr marL="50800" marR="50800" marT="50800" marB="50800" anchor="ctr" anchorCtr="0" horzOverflow="overflow"/>
                </a:tc>
                <a:tc hMerge="1">
                  <a:tcPr/>
                </a:tc>
                <a:tc hMerge="1">
                  <a:tcPr/>
                </a:tc>
              </a:tr>
              <a:tr h="317663">
                <a:tc vMerge="1">
                  <a:tcPr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1600"/>
                        <a:t>NN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1600"/>
                        <a:t>VB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1600"/>
                        <a:t>DT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17663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y</a:t>
                      </a:r>
                      <a:r>
                        <a:rPr baseline="-5999"/>
                        <a:t>i-1</a:t>
                      </a:r>
                      <a:r>
                        <a:t> = &lt;S&gt;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14648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6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317663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y</a:t>
                      </a:r>
                      <a:r>
                        <a:rPr baseline="-5999"/>
                        <a:t>i-1</a:t>
                      </a:r>
                      <a:r>
                        <a:t> = NN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17663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y</a:t>
                      </a:r>
                      <a:r>
                        <a:rPr baseline="-5999"/>
                        <a:t>i-1</a:t>
                      </a:r>
                      <a:r>
                        <a:t> = VB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17663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y</a:t>
                      </a:r>
                      <a:r>
                        <a:rPr baseline="-5999"/>
                        <a:t>i-1</a:t>
                      </a:r>
                      <a:r>
                        <a:t> = DT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14648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6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317663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x</a:t>
                      </a:r>
                      <a:r>
                        <a:rPr baseline="-5999"/>
                        <a:t>i </a:t>
                      </a:r>
                      <a:r>
                        <a:t>= Alice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17663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x</a:t>
                      </a:r>
                      <a:r>
                        <a:rPr baseline="-5999"/>
                        <a:t>i </a:t>
                      </a:r>
                      <a:r>
                        <a:t>= admired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17663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x</a:t>
                      </a:r>
                      <a:r>
                        <a:rPr baseline="-5999"/>
                        <a:t>i </a:t>
                      </a:r>
                      <a:r>
                        <a:t>= Dorothy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17663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x</a:t>
                      </a:r>
                      <a:r>
                        <a:rPr baseline="-5999"/>
                        <a:t>i </a:t>
                      </a:r>
                      <a:r>
                        <a:t>= every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17663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x</a:t>
                      </a:r>
                      <a:r>
                        <a:rPr baseline="-5999"/>
                        <a:t>i </a:t>
                      </a:r>
                      <a:r>
                        <a:t>= dwarf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17663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x</a:t>
                      </a:r>
                      <a:r>
                        <a:rPr baseline="-5999"/>
                        <a:t>i </a:t>
                      </a:r>
                      <a:r>
                        <a:t>= cheered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Structured Perceptr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Structured Perceptron</a:t>
            </a:r>
          </a:p>
        </p:txBody>
      </p:sp>
      <p:graphicFrame>
        <p:nvGraphicFramePr>
          <p:cNvPr id="827" name="Table 2"/>
          <p:cNvGraphicFramePr/>
          <p:nvPr/>
        </p:nvGraphicFramePr>
        <p:xfrm>
          <a:off x="990600" y="7415583"/>
          <a:ext cx="10985500" cy="494047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3657600"/>
                <a:gridCol w="3657600"/>
                <a:gridCol w="3657600"/>
              </a:tblGrid>
              <a:tr h="1231942">
                <a:tc>
                  <a:txBody>
                    <a:bodyPr/>
                    <a:lstStyle/>
                    <a:p>
                      <a:pPr defTabSz="914400">
                        <a:defRPr b="1" sz="3200"/>
                      </a:pPr>
                      <a:r>
                        <a:t>viterbi(y</a:t>
                      </a:r>
                      <a:r>
                        <a:rPr baseline="-5999"/>
                        <a:t>i</a:t>
                      </a:r>
                      <a:r>
                        <a:t>,x</a:t>
                      </a:r>
                      <a:r>
                        <a:rPr baseline="-5999"/>
                        <a:t>i</a:t>
                      </a:r>
                      <a:r>
                        <a:t>)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Alice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cheered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231942"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NN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1.4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231942"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VB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-1.4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231942"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DT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-1.4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graphicFrame>
        <p:nvGraphicFramePr>
          <p:cNvPr id="828" name="Table 2-1"/>
          <p:cNvGraphicFramePr/>
          <p:nvPr/>
        </p:nvGraphicFramePr>
        <p:xfrm>
          <a:off x="12510247" y="7415583"/>
          <a:ext cx="10985501" cy="494047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3657600"/>
                <a:gridCol w="3657600"/>
                <a:gridCol w="3657600"/>
              </a:tblGrid>
              <a:tr h="1231942">
                <a:tc>
                  <a:txBody>
                    <a:bodyPr/>
                    <a:lstStyle/>
                    <a:p>
                      <a:pPr defTabSz="914400">
                        <a:defRPr b="1" sz="3200"/>
                      </a:pPr>
                      <a:r>
                        <a:t>backptr(y</a:t>
                      </a:r>
                      <a:r>
                        <a:rPr baseline="-5999"/>
                        <a:t>i</a:t>
                      </a:r>
                      <a:r>
                        <a:t>,x</a:t>
                      </a:r>
                      <a:r>
                        <a:rPr baseline="-5999"/>
                        <a:t>i</a:t>
                      </a:r>
                      <a:r>
                        <a:t>)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Alice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cheered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231942"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NN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Ø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0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231942"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VB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Ø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231942"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DT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Ø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graphicFrame>
        <p:nvGraphicFramePr>
          <p:cNvPr id="829" name="Table 1"/>
          <p:cNvGraphicFramePr/>
          <p:nvPr/>
        </p:nvGraphicFramePr>
        <p:xfrm>
          <a:off x="18083525" y="3055420"/>
          <a:ext cx="6221594" cy="405395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1552223"/>
                <a:gridCol w="1552223"/>
                <a:gridCol w="1552223"/>
                <a:gridCol w="1552223"/>
              </a:tblGrid>
              <a:tr h="317663">
                <a:tc rowSpan="2">
                  <a:txBody>
                    <a:bodyPr/>
                    <a:lstStyle/>
                    <a:p>
                      <a:pPr defTabSz="914400"/>
                      <a:r>
                        <a:rPr b="1" sz="1600"/>
                        <a:t>Θ</a:t>
                      </a:r>
                    </a:p>
                  </a:txBody>
                  <a:tcPr marL="50800" marR="50800" marT="50800" marB="50800" anchor="ctr" anchorCtr="0" horzOverflow="overflow"/>
                </a:tc>
                <a:tc gridSpan="3"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y</a:t>
                      </a:r>
                      <a:r>
                        <a:rPr baseline="-5999"/>
                        <a:t>i</a:t>
                      </a:r>
                      <a:r>
                        <a:t> = …</a:t>
                      </a:r>
                    </a:p>
                  </a:txBody>
                  <a:tcPr marL="50800" marR="50800" marT="50800" marB="50800" anchor="ctr" anchorCtr="0" horzOverflow="overflow"/>
                </a:tc>
                <a:tc hMerge="1">
                  <a:tcPr/>
                </a:tc>
                <a:tc hMerge="1">
                  <a:tcPr/>
                </a:tc>
              </a:tr>
              <a:tr h="317663">
                <a:tc vMerge="1">
                  <a:tcPr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1600"/>
                        <a:t>NN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1600"/>
                        <a:t>VB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1600"/>
                        <a:t>DT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17663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y</a:t>
                      </a:r>
                      <a:r>
                        <a:rPr baseline="-5999"/>
                        <a:t>i-1</a:t>
                      </a:r>
                      <a:r>
                        <a:t> = &lt;S&gt;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14648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6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317663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y</a:t>
                      </a:r>
                      <a:r>
                        <a:rPr baseline="-5999"/>
                        <a:t>i-1</a:t>
                      </a:r>
                      <a:r>
                        <a:t> = NN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17663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y</a:t>
                      </a:r>
                      <a:r>
                        <a:rPr baseline="-5999"/>
                        <a:t>i-1</a:t>
                      </a:r>
                      <a:r>
                        <a:t> = VB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17663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y</a:t>
                      </a:r>
                      <a:r>
                        <a:rPr baseline="-5999"/>
                        <a:t>i-1</a:t>
                      </a:r>
                      <a:r>
                        <a:t> = DT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14648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6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317663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x</a:t>
                      </a:r>
                      <a:r>
                        <a:rPr baseline="-5999"/>
                        <a:t>i </a:t>
                      </a:r>
                      <a:r>
                        <a:t>= Alice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17663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x</a:t>
                      </a:r>
                      <a:r>
                        <a:rPr baseline="-5999"/>
                        <a:t>i </a:t>
                      </a:r>
                      <a:r>
                        <a:t>= admired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17663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x</a:t>
                      </a:r>
                      <a:r>
                        <a:rPr baseline="-5999"/>
                        <a:t>i </a:t>
                      </a:r>
                      <a:r>
                        <a:t>= Dorothy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17663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x</a:t>
                      </a:r>
                      <a:r>
                        <a:rPr baseline="-5999"/>
                        <a:t>i </a:t>
                      </a:r>
                      <a:r>
                        <a:t>= every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17663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x</a:t>
                      </a:r>
                      <a:r>
                        <a:rPr baseline="-5999"/>
                        <a:t>i </a:t>
                      </a:r>
                      <a:r>
                        <a:t>= dwarf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17663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x</a:t>
                      </a:r>
                      <a:r>
                        <a:rPr baseline="-5999"/>
                        <a:t>i </a:t>
                      </a:r>
                      <a:r>
                        <a:t>= cheered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sp>
        <p:nvSpPr>
          <p:cNvPr id="830" name="A testing sentence: Alice cheered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rPr>
                <a:latin typeface="Poppins Regular"/>
                <a:ea typeface="Poppins Regular"/>
                <a:cs typeface="Poppins Regular"/>
                <a:sym typeface="Poppins Regular"/>
              </a:rPr>
              <a:t>A testing sentence:</a:t>
            </a:r>
            <a:br/>
            <a:r>
              <a:rPr>
                <a:latin typeface="Courier New"/>
                <a:ea typeface="Courier New"/>
                <a:cs typeface="Courier New"/>
                <a:sym typeface="Courier New"/>
              </a:rPr>
              <a:t>Alice cheered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Structured Perceptr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Structured Perceptron</a:t>
            </a:r>
          </a:p>
        </p:txBody>
      </p:sp>
      <p:graphicFrame>
        <p:nvGraphicFramePr>
          <p:cNvPr id="833" name="Table 2"/>
          <p:cNvGraphicFramePr/>
          <p:nvPr/>
        </p:nvGraphicFramePr>
        <p:xfrm>
          <a:off x="990600" y="7415583"/>
          <a:ext cx="10985500" cy="494047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3657600"/>
                <a:gridCol w="3657600"/>
                <a:gridCol w="3657600"/>
              </a:tblGrid>
              <a:tr h="1231942">
                <a:tc>
                  <a:txBody>
                    <a:bodyPr/>
                    <a:lstStyle/>
                    <a:p>
                      <a:pPr defTabSz="914400">
                        <a:defRPr b="1" sz="3200"/>
                      </a:pPr>
                      <a:r>
                        <a:t>viterbi(y</a:t>
                      </a:r>
                      <a:r>
                        <a:rPr baseline="-5999"/>
                        <a:t>i</a:t>
                      </a:r>
                      <a:r>
                        <a:t>,x</a:t>
                      </a:r>
                      <a:r>
                        <a:rPr baseline="-5999"/>
                        <a:t>i</a:t>
                      </a:r>
                      <a:r>
                        <a:t>)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Alice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cheered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231942"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NN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1.4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200"/>
                        <a:t>max(   (NN,viterbi(NN,Alice)+Θ(NN,NN)+Θ(cheered,NN)),   (VB,viterbi(VB,Alice)+Θ(VB,NN)+Θ(cheered,NN)),   (DT,viterbi(DT,Alice)+Θ(DT,NN)+Θ(cheered,NN)))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231942"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VB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-1.4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200"/>
                        <a:t>max(   (NN,viterbi(NN,Alice)+Θ(NN,VB)+Θ(cheered,VB)),   (VB,viterbi(VB,Alice)+Θ(VB,VB)+Θ(cheered,VB)),   (DT,viterbi(DT,Alice)+Θ(DT,VB)+Θ(cheered,VB)))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231942"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DT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-1.4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200"/>
                        <a:t>max(   (NN,viterbi(NN,Alice)+Θ(NN,DT)+Θ(cheered,DT)),   (VB,viterbi(VB,Alice)+Θ(VB,DT)+Θ(cheered,DT)),   (DT,viterbi(DT,Alice)+Θ(DT,DT)+Θ(cheered,DT)))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graphicFrame>
        <p:nvGraphicFramePr>
          <p:cNvPr id="834" name="Table 2-1"/>
          <p:cNvGraphicFramePr/>
          <p:nvPr/>
        </p:nvGraphicFramePr>
        <p:xfrm>
          <a:off x="12510247" y="7415583"/>
          <a:ext cx="10985501" cy="494047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3657600"/>
                <a:gridCol w="3657600"/>
                <a:gridCol w="3657600"/>
              </a:tblGrid>
              <a:tr h="1231942">
                <a:tc>
                  <a:txBody>
                    <a:bodyPr/>
                    <a:lstStyle/>
                    <a:p>
                      <a:pPr defTabSz="914400">
                        <a:defRPr b="1" sz="3200"/>
                      </a:pPr>
                      <a:r>
                        <a:t>backptr(y</a:t>
                      </a:r>
                      <a:r>
                        <a:rPr baseline="-5999"/>
                        <a:t>i</a:t>
                      </a:r>
                      <a:r>
                        <a:t>,x</a:t>
                      </a:r>
                      <a:r>
                        <a:rPr baseline="-5999"/>
                        <a:t>i</a:t>
                      </a:r>
                      <a:r>
                        <a:t>)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Alice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cheered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231942"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NN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Ø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0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231942"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VB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Ø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231942"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DT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Ø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sp>
        <p:nvSpPr>
          <p:cNvPr id="835" name="A testing sentence: Alice cheered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rPr>
                <a:latin typeface="Poppins Regular"/>
                <a:ea typeface="Poppins Regular"/>
                <a:cs typeface="Poppins Regular"/>
                <a:sym typeface="Poppins Regular"/>
              </a:rPr>
              <a:t>A testing sentence:</a:t>
            </a:r>
            <a:br/>
            <a:r>
              <a:rPr>
                <a:latin typeface="Courier New"/>
                <a:ea typeface="Courier New"/>
                <a:cs typeface="Courier New"/>
                <a:sym typeface="Courier New"/>
              </a:rPr>
              <a:t>Alice cheered</a:t>
            </a:r>
          </a:p>
        </p:txBody>
      </p:sp>
      <p:graphicFrame>
        <p:nvGraphicFramePr>
          <p:cNvPr id="836" name="Table 1"/>
          <p:cNvGraphicFramePr/>
          <p:nvPr/>
        </p:nvGraphicFramePr>
        <p:xfrm>
          <a:off x="18083525" y="3055420"/>
          <a:ext cx="6221594" cy="405395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1552223"/>
                <a:gridCol w="1552223"/>
                <a:gridCol w="1552223"/>
                <a:gridCol w="1552223"/>
              </a:tblGrid>
              <a:tr h="317663">
                <a:tc rowSpan="2">
                  <a:txBody>
                    <a:bodyPr/>
                    <a:lstStyle/>
                    <a:p>
                      <a:pPr defTabSz="914400"/>
                      <a:r>
                        <a:rPr b="1" sz="1600"/>
                        <a:t>Θ</a:t>
                      </a:r>
                    </a:p>
                  </a:txBody>
                  <a:tcPr marL="50800" marR="50800" marT="50800" marB="50800" anchor="ctr" anchorCtr="0" horzOverflow="overflow"/>
                </a:tc>
                <a:tc gridSpan="3"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y</a:t>
                      </a:r>
                      <a:r>
                        <a:rPr baseline="-5999"/>
                        <a:t>i</a:t>
                      </a:r>
                      <a:r>
                        <a:t> = …</a:t>
                      </a:r>
                    </a:p>
                  </a:txBody>
                  <a:tcPr marL="50800" marR="50800" marT="50800" marB="50800" anchor="ctr" anchorCtr="0" horzOverflow="overflow"/>
                </a:tc>
                <a:tc hMerge="1">
                  <a:tcPr/>
                </a:tc>
                <a:tc hMerge="1">
                  <a:tcPr/>
                </a:tc>
              </a:tr>
              <a:tr h="317663">
                <a:tc vMerge="1">
                  <a:tcPr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1600"/>
                        <a:t>NN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1600"/>
                        <a:t>VB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1600"/>
                        <a:t>DT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17663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y</a:t>
                      </a:r>
                      <a:r>
                        <a:rPr baseline="-5999"/>
                        <a:t>i-1</a:t>
                      </a:r>
                      <a:r>
                        <a:t> = &lt;S&gt;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14648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6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317663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y</a:t>
                      </a:r>
                      <a:r>
                        <a:rPr baseline="-5999"/>
                        <a:t>i-1</a:t>
                      </a:r>
                      <a:r>
                        <a:t> = NN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17663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y</a:t>
                      </a:r>
                      <a:r>
                        <a:rPr baseline="-5999"/>
                        <a:t>i-1</a:t>
                      </a:r>
                      <a:r>
                        <a:t> = VB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17663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y</a:t>
                      </a:r>
                      <a:r>
                        <a:rPr baseline="-5999"/>
                        <a:t>i-1</a:t>
                      </a:r>
                      <a:r>
                        <a:t> = DT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14648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6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317663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x</a:t>
                      </a:r>
                      <a:r>
                        <a:rPr baseline="-5999"/>
                        <a:t>i </a:t>
                      </a:r>
                      <a:r>
                        <a:t>= Alice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17663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x</a:t>
                      </a:r>
                      <a:r>
                        <a:rPr baseline="-5999"/>
                        <a:t>i </a:t>
                      </a:r>
                      <a:r>
                        <a:t>= admired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17663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x</a:t>
                      </a:r>
                      <a:r>
                        <a:rPr baseline="-5999"/>
                        <a:t>i </a:t>
                      </a:r>
                      <a:r>
                        <a:t>= Dorothy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17663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x</a:t>
                      </a:r>
                      <a:r>
                        <a:rPr baseline="-5999"/>
                        <a:t>i </a:t>
                      </a:r>
                      <a:r>
                        <a:t>= every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17663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x</a:t>
                      </a:r>
                      <a:r>
                        <a:rPr baseline="-5999"/>
                        <a:t>i </a:t>
                      </a:r>
                      <a:r>
                        <a:t>= dwarf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17663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x</a:t>
                      </a:r>
                      <a:r>
                        <a:rPr baseline="-5999"/>
                        <a:t>i </a:t>
                      </a:r>
                      <a:r>
                        <a:t>= cheered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Structured Perceptr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Structured Perceptron</a:t>
            </a:r>
          </a:p>
        </p:txBody>
      </p:sp>
      <p:graphicFrame>
        <p:nvGraphicFramePr>
          <p:cNvPr id="839" name="Table 2"/>
          <p:cNvGraphicFramePr/>
          <p:nvPr/>
        </p:nvGraphicFramePr>
        <p:xfrm>
          <a:off x="990600" y="7415583"/>
          <a:ext cx="10985500" cy="494047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3657600"/>
                <a:gridCol w="3657600"/>
                <a:gridCol w="3657600"/>
              </a:tblGrid>
              <a:tr h="1231942">
                <a:tc>
                  <a:txBody>
                    <a:bodyPr/>
                    <a:lstStyle/>
                    <a:p>
                      <a:pPr defTabSz="914400">
                        <a:defRPr b="1" sz="3200"/>
                      </a:pPr>
                      <a:r>
                        <a:t>viterbi(y</a:t>
                      </a:r>
                      <a:r>
                        <a:rPr baseline="-5999"/>
                        <a:t>i</a:t>
                      </a:r>
                      <a:r>
                        <a:t>,x</a:t>
                      </a:r>
                      <a:r>
                        <a:rPr baseline="-5999"/>
                        <a:t>i</a:t>
                      </a:r>
                      <a:r>
                        <a:t>)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Alice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cheered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231942"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NN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1.4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2000"/>
                        <a:t>max((NN,1.4-0.7-0.7),   (VB,-1.4+0.7-0.7),   (DT,-1.4-0.7-0.7))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231942"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VB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-1.4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2000"/>
                        <a:t>max((NN,1.4+0.3+0.3),   (VB,-1.4-0.7+0.3),   (DT,-1.4-0.3+0.3))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231942"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DT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-1.4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2000"/>
                        <a:t>max((NN,1.4-0.3-0.3),   (VB,-1.4+0.3-0.3),   (DT,-1.4-0.7-0.3))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graphicFrame>
        <p:nvGraphicFramePr>
          <p:cNvPr id="840" name="Table 2-1"/>
          <p:cNvGraphicFramePr/>
          <p:nvPr/>
        </p:nvGraphicFramePr>
        <p:xfrm>
          <a:off x="12510247" y="7415583"/>
          <a:ext cx="10985501" cy="494047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3657600"/>
                <a:gridCol w="3657600"/>
                <a:gridCol w="3657600"/>
              </a:tblGrid>
              <a:tr h="1231942">
                <a:tc>
                  <a:txBody>
                    <a:bodyPr/>
                    <a:lstStyle/>
                    <a:p>
                      <a:pPr defTabSz="914400">
                        <a:defRPr b="1" sz="3200"/>
                      </a:pPr>
                      <a:r>
                        <a:t>backptr(y</a:t>
                      </a:r>
                      <a:r>
                        <a:rPr baseline="-5999"/>
                        <a:t>i</a:t>
                      </a:r>
                      <a:r>
                        <a:t>,x</a:t>
                      </a:r>
                      <a:r>
                        <a:rPr baseline="-5999"/>
                        <a:t>i</a:t>
                      </a:r>
                      <a:r>
                        <a:t>)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Alice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cheered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231942"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NN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Ø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0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231942"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VB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Ø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231942"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DT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Ø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sp>
        <p:nvSpPr>
          <p:cNvPr id="841" name="A testing sentence: Alice cheered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rPr>
                <a:latin typeface="Poppins Regular"/>
                <a:ea typeface="Poppins Regular"/>
                <a:cs typeface="Poppins Regular"/>
                <a:sym typeface="Poppins Regular"/>
              </a:rPr>
              <a:t>A testing sentence:</a:t>
            </a:r>
            <a:br/>
            <a:r>
              <a:rPr>
                <a:latin typeface="Courier New"/>
                <a:ea typeface="Courier New"/>
                <a:cs typeface="Courier New"/>
                <a:sym typeface="Courier New"/>
              </a:rPr>
              <a:t>Alice cheered</a:t>
            </a:r>
          </a:p>
        </p:txBody>
      </p:sp>
      <p:graphicFrame>
        <p:nvGraphicFramePr>
          <p:cNvPr id="842" name="Table 1"/>
          <p:cNvGraphicFramePr/>
          <p:nvPr/>
        </p:nvGraphicFramePr>
        <p:xfrm>
          <a:off x="18083525" y="3055420"/>
          <a:ext cx="6221594" cy="405395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1552223"/>
                <a:gridCol w="1552223"/>
                <a:gridCol w="1552223"/>
                <a:gridCol w="1552223"/>
              </a:tblGrid>
              <a:tr h="317663">
                <a:tc rowSpan="2">
                  <a:txBody>
                    <a:bodyPr/>
                    <a:lstStyle/>
                    <a:p>
                      <a:pPr defTabSz="914400"/>
                      <a:r>
                        <a:rPr b="1" sz="1600"/>
                        <a:t>Θ</a:t>
                      </a:r>
                    </a:p>
                  </a:txBody>
                  <a:tcPr marL="50800" marR="50800" marT="50800" marB="50800" anchor="ctr" anchorCtr="0" horzOverflow="overflow"/>
                </a:tc>
                <a:tc gridSpan="3"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y</a:t>
                      </a:r>
                      <a:r>
                        <a:rPr baseline="-5999"/>
                        <a:t>i</a:t>
                      </a:r>
                      <a:r>
                        <a:t> = …</a:t>
                      </a:r>
                    </a:p>
                  </a:txBody>
                  <a:tcPr marL="50800" marR="50800" marT="50800" marB="50800" anchor="ctr" anchorCtr="0" horzOverflow="overflow"/>
                </a:tc>
                <a:tc hMerge="1">
                  <a:tcPr/>
                </a:tc>
                <a:tc hMerge="1">
                  <a:tcPr/>
                </a:tc>
              </a:tr>
              <a:tr h="317663">
                <a:tc vMerge="1">
                  <a:tcPr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1600"/>
                        <a:t>NN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1600"/>
                        <a:t>VB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1600"/>
                        <a:t>DT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17663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y</a:t>
                      </a:r>
                      <a:r>
                        <a:rPr baseline="-5999"/>
                        <a:t>i-1</a:t>
                      </a:r>
                      <a:r>
                        <a:t> = &lt;S&gt;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14648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6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317663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y</a:t>
                      </a:r>
                      <a:r>
                        <a:rPr baseline="-5999"/>
                        <a:t>i-1</a:t>
                      </a:r>
                      <a:r>
                        <a:t> = NN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17663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y</a:t>
                      </a:r>
                      <a:r>
                        <a:rPr baseline="-5999"/>
                        <a:t>i-1</a:t>
                      </a:r>
                      <a:r>
                        <a:t> = VB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17663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y</a:t>
                      </a:r>
                      <a:r>
                        <a:rPr baseline="-5999"/>
                        <a:t>i-1</a:t>
                      </a:r>
                      <a:r>
                        <a:t> = DT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14648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6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317663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x</a:t>
                      </a:r>
                      <a:r>
                        <a:rPr baseline="-5999"/>
                        <a:t>i </a:t>
                      </a:r>
                      <a:r>
                        <a:t>= Alice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17663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x</a:t>
                      </a:r>
                      <a:r>
                        <a:rPr baseline="-5999"/>
                        <a:t>i </a:t>
                      </a:r>
                      <a:r>
                        <a:t>= admired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17663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x</a:t>
                      </a:r>
                      <a:r>
                        <a:rPr baseline="-5999"/>
                        <a:t>i </a:t>
                      </a:r>
                      <a:r>
                        <a:t>= Dorothy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17663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x</a:t>
                      </a:r>
                      <a:r>
                        <a:rPr baseline="-5999"/>
                        <a:t>i </a:t>
                      </a:r>
                      <a:r>
                        <a:t>= every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17663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x</a:t>
                      </a:r>
                      <a:r>
                        <a:rPr baseline="-5999"/>
                        <a:t>i </a:t>
                      </a:r>
                      <a:r>
                        <a:t>= dwarf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17663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x</a:t>
                      </a:r>
                      <a:r>
                        <a:rPr baseline="-5999"/>
                        <a:t>i </a:t>
                      </a:r>
                      <a:r>
                        <a:t>= cheered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Structured Perceptr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Structured Perceptron</a:t>
            </a:r>
          </a:p>
        </p:txBody>
      </p:sp>
      <p:graphicFrame>
        <p:nvGraphicFramePr>
          <p:cNvPr id="845" name="Table 2"/>
          <p:cNvGraphicFramePr/>
          <p:nvPr/>
        </p:nvGraphicFramePr>
        <p:xfrm>
          <a:off x="990600" y="7415583"/>
          <a:ext cx="10985500" cy="494047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3657600"/>
                <a:gridCol w="3657600"/>
                <a:gridCol w="3657600"/>
              </a:tblGrid>
              <a:tr h="1231942">
                <a:tc>
                  <a:txBody>
                    <a:bodyPr/>
                    <a:lstStyle/>
                    <a:p>
                      <a:pPr defTabSz="914400">
                        <a:defRPr b="1" sz="3200"/>
                      </a:pPr>
                      <a:r>
                        <a:t>viterbi(y</a:t>
                      </a:r>
                      <a:r>
                        <a:rPr baseline="-5999"/>
                        <a:t>i</a:t>
                      </a:r>
                      <a:r>
                        <a:t>,x</a:t>
                      </a:r>
                      <a:r>
                        <a:rPr baseline="-5999"/>
                        <a:t>i</a:t>
                      </a:r>
                      <a:r>
                        <a:t>)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Alice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cheered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231942"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NN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1.4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2000"/>
                        <a:t>max((NN,0.0),   (VB,-1.4),   (DT,-2.8))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231942"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VB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-1.4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2000"/>
                        <a:t>max((NN,2.0),   (VB,-1.8),   (DT,-1.4)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231942"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DT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-1.4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2000"/>
                        <a:t>max((NN,0.8),   (VB,-1.4),   (DT,-2.4))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graphicFrame>
        <p:nvGraphicFramePr>
          <p:cNvPr id="846" name="Table 2-1"/>
          <p:cNvGraphicFramePr/>
          <p:nvPr/>
        </p:nvGraphicFramePr>
        <p:xfrm>
          <a:off x="12510247" y="7415583"/>
          <a:ext cx="10985501" cy="494047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3657600"/>
                <a:gridCol w="3657600"/>
                <a:gridCol w="3657600"/>
              </a:tblGrid>
              <a:tr h="1231942">
                <a:tc>
                  <a:txBody>
                    <a:bodyPr/>
                    <a:lstStyle/>
                    <a:p>
                      <a:pPr defTabSz="914400">
                        <a:defRPr b="1" sz="3200"/>
                      </a:pPr>
                      <a:r>
                        <a:t>backptr(y</a:t>
                      </a:r>
                      <a:r>
                        <a:rPr baseline="-5999"/>
                        <a:t>i</a:t>
                      </a:r>
                      <a:r>
                        <a:t>,x</a:t>
                      </a:r>
                      <a:r>
                        <a:rPr baseline="-5999"/>
                        <a:t>i</a:t>
                      </a:r>
                      <a:r>
                        <a:t>)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Alice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cheered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231942"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NN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Ø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0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231942"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VB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Ø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231942"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DT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Ø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32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sp>
        <p:nvSpPr>
          <p:cNvPr id="847" name="A testing sentence: Alice cheered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rPr>
                <a:latin typeface="Poppins Regular"/>
                <a:ea typeface="Poppins Regular"/>
                <a:cs typeface="Poppins Regular"/>
                <a:sym typeface="Poppins Regular"/>
              </a:rPr>
              <a:t>A testing sentence:</a:t>
            </a:r>
            <a:br/>
            <a:r>
              <a:rPr>
                <a:latin typeface="Courier New"/>
                <a:ea typeface="Courier New"/>
                <a:cs typeface="Courier New"/>
                <a:sym typeface="Courier New"/>
              </a:rPr>
              <a:t>Alice cheered</a:t>
            </a:r>
          </a:p>
        </p:txBody>
      </p:sp>
      <p:graphicFrame>
        <p:nvGraphicFramePr>
          <p:cNvPr id="848" name="Table 1"/>
          <p:cNvGraphicFramePr/>
          <p:nvPr/>
        </p:nvGraphicFramePr>
        <p:xfrm>
          <a:off x="18083525" y="3055420"/>
          <a:ext cx="6221594" cy="405395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1552223"/>
                <a:gridCol w="1552223"/>
                <a:gridCol w="1552223"/>
                <a:gridCol w="1552223"/>
              </a:tblGrid>
              <a:tr h="317663">
                <a:tc rowSpan="2">
                  <a:txBody>
                    <a:bodyPr/>
                    <a:lstStyle/>
                    <a:p>
                      <a:pPr defTabSz="914400"/>
                      <a:r>
                        <a:rPr b="1" sz="1600"/>
                        <a:t>Θ</a:t>
                      </a:r>
                    </a:p>
                  </a:txBody>
                  <a:tcPr marL="50800" marR="50800" marT="50800" marB="50800" anchor="ctr" anchorCtr="0" horzOverflow="overflow"/>
                </a:tc>
                <a:tc gridSpan="3"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y</a:t>
                      </a:r>
                      <a:r>
                        <a:rPr baseline="-5999"/>
                        <a:t>i</a:t>
                      </a:r>
                      <a:r>
                        <a:t> = …</a:t>
                      </a:r>
                    </a:p>
                  </a:txBody>
                  <a:tcPr marL="50800" marR="50800" marT="50800" marB="50800" anchor="ctr" anchorCtr="0" horzOverflow="overflow"/>
                </a:tc>
                <a:tc hMerge="1">
                  <a:tcPr/>
                </a:tc>
                <a:tc hMerge="1">
                  <a:tcPr/>
                </a:tc>
              </a:tr>
              <a:tr h="317663">
                <a:tc vMerge="1">
                  <a:tcPr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1600"/>
                        <a:t>NN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1600"/>
                        <a:t>VB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1600"/>
                        <a:t>DT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17663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y</a:t>
                      </a:r>
                      <a:r>
                        <a:rPr baseline="-5999"/>
                        <a:t>i-1</a:t>
                      </a:r>
                      <a:r>
                        <a:t> = &lt;S&gt;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14648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6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317663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y</a:t>
                      </a:r>
                      <a:r>
                        <a:rPr baseline="-5999"/>
                        <a:t>i-1</a:t>
                      </a:r>
                      <a:r>
                        <a:t> = NN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17663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y</a:t>
                      </a:r>
                      <a:r>
                        <a:rPr baseline="-5999"/>
                        <a:t>i-1</a:t>
                      </a:r>
                      <a:r>
                        <a:t> = VB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17663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y</a:t>
                      </a:r>
                      <a:r>
                        <a:rPr baseline="-5999"/>
                        <a:t>i-1</a:t>
                      </a:r>
                      <a:r>
                        <a:t> = DT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14648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6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317663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x</a:t>
                      </a:r>
                      <a:r>
                        <a:rPr baseline="-5999"/>
                        <a:t>i </a:t>
                      </a:r>
                      <a:r>
                        <a:t>= Alice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17663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x</a:t>
                      </a:r>
                      <a:r>
                        <a:rPr baseline="-5999"/>
                        <a:t>i </a:t>
                      </a:r>
                      <a:r>
                        <a:t>= admired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17663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x</a:t>
                      </a:r>
                      <a:r>
                        <a:rPr baseline="-5999"/>
                        <a:t>i </a:t>
                      </a:r>
                      <a:r>
                        <a:t>= Dorothy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17663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x</a:t>
                      </a:r>
                      <a:r>
                        <a:rPr baseline="-5999"/>
                        <a:t>i </a:t>
                      </a:r>
                      <a:r>
                        <a:t>= every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17663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x</a:t>
                      </a:r>
                      <a:r>
                        <a:rPr baseline="-5999"/>
                        <a:t>i </a:t>
                      </a:r>
                      <a:r>
                        <a:t>= dwarf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17663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x</a:t>
                      </a:r>
                      <a:r>
                        <a:rPr baseline="-5999"/>
                        <a:t>i </a:t>
                      </a:r>
                      <a:r>
                        <a:t>= cheered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Structured Perceptr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Structured Perceptron</a:t>
            </a:r>
          </a:p>
        </p:txBody>
      </p:sp>
      <p:graphicFrame>
        <p:nvGraphicFramePr>
          <p:cNvPr id="851" name="Table 2"/>
          <p:cNvGraphicFramePr/>
          <p:nvPr/>
        </p:nvGraphicFramePr>
        <p:xfrm>
          <a:off x="990600" y="7415583"/>
          <a:ext cx="10985500" cy="494047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3657600"/>
                <a:gridCol w="3657600"/>
                <a:gridCol w="3657600"/>
              </a:tblGrid>
              <a:tr h="1231942">
                <a:tc>
                  <a:txBody>
                    <a:bodyPr/>
                    <a:lstStyle/>
                    <a:p>
                      <a:pPr defTabSz="914400">
                        <a:defRPr b="1" sz="3200"/>
                      </a:pPr>
                      <a:r>
                        <a:t>viterbi(y</a:t>
                      </a:r>
                      <a:r>
                        <a:rPr baseline="-5999"/>
                        <a:t>i</a:t>
                      </a:r>
                      <a:r>
                        <a:t>,x</a:t>
                      </a:r>
                      <a:r>
                        <a:rPr baseline="-5999"/>
                        <a:t>i</a:t>
                      </a:r>
                      <a:r>
                        <a:t>)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Alice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cheered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231942"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NN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1.4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0.0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231942"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VB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-1.4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2.0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231942"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DT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-1.4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0.8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graphicFrame>
        <p:nvGraphicFramePr>
          <p:cNvPr id="852" name="Table 2-1"/>
          <p:cNvGraphicFramePr/>
          <p:nvPr/>
        </p:nvGraphicFramePr>
        <p:xfrm>
          <a:off x="12510247" y="7415583"/>
          <a:ext cx="10985501" cy="494047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3657600"/>
                <a:gridCol w="3657600"/>
                <a:gridCol w="3657600"/>
              </a:tblGrid>
              <a:tr h="1231942">
                <a:tc>
                  <a:txBody>
                    <a:bodyPr/>
                    <a:lstStyle/>
                    <a:p>
                      <a:pPr defTabSz="914400">
                        <a:defRPr b="1" sz="3200"/>
                      </a:pPr>
                      <a:r>
                        <a:t>backptr(y</a:t>
                      </a:r>
                      <a:r>
                        <a:rPr baseline="-5999"/>
                        <a:t>i</a:t>
                      </a:r>
                      <a:r>
                        <a:t>,x</a:t>
                      </a:r>
                      <a:r>
                        <a:rPr baseline="-5999"/>
                        <a:t>i</a:t>
                      </a:r>
                      <a:r>
                        <a:t>)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Alice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cheered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231942"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NN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Ø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NN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231942"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VB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Ø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NN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231942"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DT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Ø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NN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sp>
        <p:nvSpPr>
          <p:cNvPr id="853" name="A testing sentence: Alice cheered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rPr>
                <a:latin typeface="Poppins Regular"/>
                <a:ea typeface="Poppins Regular"/>
                <a:cs typeface="Poppins Regular"/>
                <a:sym typeface="Poppins Regular"/>
              </a:rPr>
              <a:t>A testing sentence:</a:t>
            </a:r>
            <a:br/>
            <a:r>
              <a:rPr>
                <a:latin typeface="Courier New"/>
                <a:ea typeface="Courier New"/>
                <a:cs typeface="Courier New"/>
                <a:sym typeface="Courier New"/>
              </a:rPr>
              <a:t>Alice cheered</a:t>
            </a:r>
          </a:p>
        </p:txBody>
      </p:sp>
      <p:graphicFrame>
        <p:nvGraphicFramePr>
          <p:cNvPr id="854" name="Table 1"/>
          <p:cNvGraphicFramePr/>
          <p:nvPr/>
        </p:nvGraphicFramePr>
        <p:xfrm>
          <a:off x="18083525" y="3055420"/>
          <a:ext cx="6221594" cy="405395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1552223"/>
                <a:gridCol w="1552223"/>
                <a:gridCol w="1552223"/>
                <a:gridCol w="1552223"/>
              </a:tblGrid>
              <a:tr h="317663">
                <a:tc rowSpan="2">
                  <a:txBody>
                    <a:bodyPr/>
                    <a:lstStyle/>
                    <a:p>
                      <a:pPr defTabSz="914400"/>
                      <a:r>
                        <a:rPr b="1" sz="1600"/>
                        <a:t>Θ</a:t>
                      </a:r>
                    </a:p>
                  </a:txBody>
                  <a:tcPr marL="50800" marR="50800" marT="50800" marB="50800" anchor="ctr" anchorCtr="0" horzOverflow="overflow"/>
                </a:tc>
                <a:tc gridSpan="3"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y</a:t>
                      </a:r>
                      <a:r>
                        <a:rPr baseline="-5999"/>
                        <a:t>i</a:t>
                      </a:r>
                      <a:r>
                        <a:t> = …</a:t>
                      </a:r>
                    </a:p>
                  </a:txBody>
                  <a:tcPr marL="50800" marR="50800" marT="50800" marB="50800" anchor="ctr" anchorCtr="0" horzOverflow="overflow"/>
                </a:tc>
                <a:tc hMerge="1">
                  <a:tcPr/>
                </a:tc>
                <a:tc hMerge="1">
                  <a:tcPr/>
                </a:tc>
              </a:tr>
              <a:tr h="317663">
                <a:tc vMerge="1">
                  <a:tcPr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1600"/>
                        <a:t>NN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1600"/>
                        <a:t>VB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1600"/>
                        <a:t>DT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17663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y</a:t>
                      </a:r>
                      <a:r>
                        <a:rPr baseline="-5999"/>
                        <a:t>i-1</a:t>
                      </a:r>
                      <a:r>
                        <a:t> = &lt;S&gt;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14648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6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317663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y</a:t>
                      </a:r>
                      <a:r>
                        <a:rPr baseline="-5999"/>
                        <a:t>i-1</a:t>
                      </a:r>
                      <a:r>
                        <a:t> = NN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17663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y</a:t>
                      </a:r>
                      <a:r>
                        <a:rPr baseline="-5999"/>
                        <a:t>i-1</a:t>
                      </a:r>
                      <a:r>
                        <a:t> = VB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17663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y</a:t>
                      </a:r>
                      <a:r>
                        <a:rPr baseline="-5999"/>
                        <a:t>i-1</a:t>
                      </a:r>
                      <a:r>
                        <a:t> = DT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14648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6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317663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x</a:t>
                      </a:r>
                      <a:r>
                        <a:rPr baseline="-5999"/>
                        <a:t>i </a:t>
                      </a:r>
                      <a:r>
                        <a:t>= Alice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17663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x</a:t>
                      </a:r>
                      <a:r>
                        <a:rPr baseline="-5999"/>
                        <a:t>i </a:t>
                      </a:r>
                      <a:r>
                        <a:t>= admired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17663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x</a:t>
                      </a:r>
                      <a:r>
                        <a:rPr baseline="-5999"/>
                        <a:t>i </a:t>
                      </a:r>
                      <a:r>
                        <a:t>= Dorothy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17663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x</a:t>
                      </a:r>
                      <a:r>
                        <a:rPr baseline="-5999"/>
                        <a:t>i </a:t>
                      </a:r>
                      <a:r>
                        <a:t>= every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17663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x</a:t>
                      </a:r>
                      <a:r>
                        <a:rPr baseline="-5999"/>
                        <a:t>i </a:t>
                      </a:r>
                      <a:r>
                        <a:t>= dwarf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17663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x</a:t>
                      </a:r>
                      <a:r>
                        <a:rPr baseline="-5999"/>
                        <a:t>i </a:t>
                      </a:r>
                      <a:r>
                        <a:t>= cheered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Structured Perceptr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Structured Perceptron</a:t>
            </a:r>
          </a:p>
        </p:txBody>
      </p:sp>
      <p:graphicFrame>
        <p:nvGraphicFramePr>
          <p:cNvPr id="857" name="Table 2"/>
          <p:cNvGraphicFramePr/>
          <p:nvPr/>
        </p:nvGraphicFramePr>
        <p:xfrm>
          <a:off x="990600" y="7415583"/>
          <a:ext cx="10985500" cy="494047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3657600"/>
                <a:gridCol w="3657600"/>
                <a:gridCol w="3657600"/>
              </a:tblGrid>
              <a:tr h="1231942">
                <a:tc>
                  <a:txBody>
                    <a:bodyPr/>
                    <a:lstStyle/>
                    <a:p>
                      <a:pPr defTabSz="914400">
                        <a:defRPr b="1" sz="3200"/>
                      </a:pPr>
                      <a:r>
                        <a:t>viterbi(y</a:t>
                      </a:r>
                      <a:r>
                        <a:rPr baseline="-5999"/>
                        <a:t>i</a:t>
                      </a:r>
                      <a:r>
                        <a:t>,x</a:t>
                      </a:r>
                      <a:r>
                        <a:rPr baseline="-5999"/>
                        <a:t>i</a:t>
                      </a:r>
                      <a:r>
                        <a:t>)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Alice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cheered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231942"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NN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1.4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0.0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231942"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VB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-1.4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2.0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231942"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DT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-1.4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0.8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graphicFrame>
        <p:nvGraphicFramePr>
          <p:cNvPr id="858" name="Table 2-1"/>
          <p:cNvGraphicFramePr/>
          <p:nvPr/>
        </p:nvGraphicFramePr>
        <p:xfrm>
          <a:off x="12510247" y="7415583"/>
          <a:ext cx="10985501" cy="494047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3657600"/>
                <a:gridCol w="3657600"/>
                <a:gridCol w="3657600"/>
              </a:tblGrid>
              <a:tr h="1231942">
                <a:tc>
                  <a:txBody>
                    <a:bodyPr/>
                    <a:lstStyle/>
                    <a:p>
                      <a:pPr defTabSz="914400">
                        <a:defRPr b="1" sz="3200"/>
                      </a:pPr>
                      <a:r>
                        <a:t>backptr(y</a:t>
                      </a:r>
                      <a:r>
                        <a:rPr baseline="-5999"/>
                        <a:t>i</a:t>
                      </a:r>
                      <a:r>
                        <a:t>,x</a:t>
                      </a:r>
                      <a:r>
                        <a:rPr baseline="-5999"/>
                        <a:t>i</a:t>
                      </a:r>
                      <a:r>
                        <a:t>)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Alice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cheered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231942"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NN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Ø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NN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231942"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VB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Ø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NN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231942"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DT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Ø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NN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pic>
        <p:nvPicPr>
          <p:cNvPr id="859" name="Line Line" descr="Line Line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12494216">
            <a:off x="7228393" y="9616377"/>
            <a:ext cx="1894522" cy="352234"/>
          </a:xfrm>
          <a:prstGeom prst="rect">
            <a:avLst/>
          </a:prstGeom>
        </p:spPr>
      </p:pic>
      <p:sp>
        <p:nvSpPr>
          <p:cNvPr id="861" name="A testing sentence: Alice cheered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rPr>
                <a:latin typeface="Poppins Regular"/>
                <a:ea typeface="Poppins Regular"/>
                <a:cs typeface="Poppins Regular"/>
                <a:sym typeface="Poppins Regular"/>
              </a:rPr>
              <a:t>A testing sentence:</a:t>
            </a:r>
            <a:br/>
            <a:r>
              <a:rPr>
                <a:latin typeface="Courier New"/>
                <a:ea typeface="Courier New"/>
                <a:cs typeface="Courier New"/>
                <a:sym typeface="Courier New"/>
              </a:rPr>
              <a:t>Alice cheered</a:t>
            </a:r>
          </a:p>
        </p:txBody>
      </p:sp>
      <p:graphicFrame>
        <p:nvGraphicFramePr>
          <p:cNvPr id="862" name="Table 1"/>
          <p:cNvGraphicFramePr/>
          <p:nvPr/>
        </p:nvGraphicFramePr>
        <p:xfrm>
          <a:off x="18083525" y="3055420"/>
          <a:ext cx="6221594" cy="405395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1552223"/>
                <a:gridCol w="1552223"/>
                <a:gridCol w="1552223"/>
                <a:gridCol w="1552223"/>
              </a:tblGrid>
              <a:tr h="317663">
                <a:tc rowSpan="2">
                  <a:txBody>
                    <a:bodyPr/>
                    <a:lstStyle/>
                    <a:p>
                      <a:pPr defTabSz="914400"/>
                      <a:r>
                        <a:rPr b="1" sz="1600"/>
                        <a:t>Θ</a:t>
                      </a:r>
                    </a:p>
                  </a:txBody>
                  <a:tcPr marL="50800" marR="50800" marT="50800" marB="50800" anchor="ctr" anchorCtr="0" horzOverflow="overflow"/>
                </a:tc>
                <a:tc gridSpan="3"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y</a:t>
                      </a:r>
                      <a:r>
                        <a:rPr baseline="-5999"/>
                        <a:t>i</a:t>
                      </a:r>
                      <a:r>
                        <a:t> = …</a:t>
                      </a:r>
                    </a:p>
                  </a:txBody>
                  <a:tcPr marL="50800" marR="50800" marT="50800" marB="50800" anchor="ctr" anchorCtr="0" horzOverflow="overflow"/>
                </a:tc>
                <a:tc hMerge="1">
                  <a:tcPr/>
                </a:tc>
                <a:tc hMerge="1">
                  <a:tcPr/>
                </a:tc>
              </a:tr>
              <a:tr h="317663">
                <a:tc vMerge="1">
                  <a:tcPr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1600"/>
                        <a:t>NN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1600"/>
                        <a:t>VB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1600"/>
                        <a:t>DT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17663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y</a:t>
                      </a:r>
                      <a:r>
                        <a:rPr baseline="-5999"/>
                        <a:t>i-1</a:t>
                      </a:r>
                      <a:r>
                        <a:t> = &lt;S&gt;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14648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6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317663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y</a:t>
                      </a:r>
                      <a:r>
                        <a:rPr baseline="-5999"/>
                        <a:t>i-1</a:t>
                      </a:r>
                      <a:r>
                        <a:t> = NN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17663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y</a:t>
                      </a:r>
                      <a:r>
                        <a:rPr baseline="-5999"/>
                        <a:t>i-1</a:t>
                      </a:r>
                      <a:r>
                        <a:t> = VB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17663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y</a:t>
                      </a:r>
                      <a:r>
                        <a:rPr baseline="-5999"/>
                        <a:t>i-1</a:t>
                      </a:r>
                      <a:r>
                        <a:t> = DT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14648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6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317663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x</a:t>
                      </a:r>
                      <a:r>
                        <a:rPr baseline="-5999"/>
                        <a:t>i </a:t>
                      </a:r>
                      <a:r>
                        <a:t>= Alice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17663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x</a:t>
                      </a:r>
                      <a:r>
                        <a:rPr baseline="-5999"/>
                        <a:t>i </a:t>
                      </a:r>
                      <a:r>
                        <a:t>= admired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17663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x</a:t>
                      </a:r>
                      <a:r>
                        <a:rPr baseline="-5999"/>
                        <a:t>i </a:t>
                      </a:r>
                      <a:r>
                        <a:t>= Dorothy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17663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x</a:t>
                      </a:r>
                      <a:r>
                        <a:rPr baseline="-5999"/>
                        <a:t>i </a:t>
                      </a:r>
                      <a:r>
                        <a:t>= every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17663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x</a:t>
                      </a:r>
                      <a:r>
                        <a:rPr baseline="-5999"/>
                        <a:t>i </a:t>
                      </a:r>
                      <a:r>
                        <a:t>= dwarf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17663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x</a:t>
                      </a:r>
                      <a:r>
                        <a:rPr baseline="-5999"/>
                        <a:t>i </a:t>
                      </a:r>
                      <a:r>
                        <a:t>= cheered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2000"/>
                                        <p:tgtEl>
                                          <p:spTgt spid="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59" grpId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Structured Perceptr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Structured Perceptron</a:t>
            </a:r>
          </a:p>
        </p:txBody>
      </p:sp>
      <p:sp>
        <p:nvSpPr>
          <p:cNvPr id="865" name="A testing sentence: Alice/NN cheered/VB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pPr>
            <a:r>
              <a:rPr>
                <a:latin typeface="Poppins Regular"/>
                <a:ea typeface="Poppins Regular"/>
                <a:cs typeface="Poppins Regular"/>
                <a:sym typeface="Poppins Regular"/>
              </a:rPr>
              <a:t>A testing sentence:</a:t>
            </a:r>
            <a:br/>
            <a:r>
              <a:rPr>
                <a:latin typeface="Courier New"/>
                <a:ea typeface="Courier New"/>
                <a:cs typeface="Courier New"/>
                <a:sym typeface="Courier New"/>
              </a:rPr>
              <a:t>Alice/NN cheered/VB</a:t>
            </a:r>
          </a:p>
        </p:txBody>
      </p:sp>
      <p:graphicFrame>
        <p:nvGraphicFramePr>
          <p:cNvPr id="866" name="Table 2"/>
          <p:cNvGraphicFramePr/>
          <p:nvPr/>
        </p:nvGraphicFramePr>
        <p:xfrm>
          <a:off x="990600" y="7415583"/>
          <a:ext cx="10985500" cy="494047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3657600"/>
                <a:gridCol w="3657600"/>
                <a:gridCol w="3657600"/>
              </a:tblGrid>
              <a:tr h="1231942">
                <a:tc>
                  <a:txBody>
                    <a:bodyPr/>
                    <a:lstStyle/>
                    <a:p>
                      <a:pPr defTabSz="914400">
                        <a:defRPr b="1" sz="3200"/>
                      </a:pPr>
                      <a:r>
                        <a:t>viterbi(y</a:t>
                      </a:r>
                      <a:r>
                        <a:rPr baseline="-5999"/>
                        <a:t>i</a:t>
                      </a:r>
                      <a:r>
                        <a:t>,x</a:t>
                      </a:r>
                      <a:r>
                        <a:rPr baseline="-5999"/>
                        <a:t>i</a:t>
                      </a:r>
                      <a:r>
                        <a:t>)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Alice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cheered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231942"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NN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1.4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0.0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231942"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VB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-1.4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2.0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231942"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DT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-1.4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0.8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graphicFrame>
        <p:nvGraphicFramePr>
          <p:cNvPr id="867" name="Table 2-1"/>
          <p:cNvGraphicFramePr/>
          <p:nvPr/>
        </p:nvGraphicFramePr>
        <p:xfrm>
          <a:off x="12510247" y="7415583"/>
          <a:ext cx="10985501" cy="494047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3657600"/>
                <a:gridCol w="3657600"/>
                <a:gridCol w="3657600"/>
              </a:tblGrid>
              <a:tr h="1231942">
                <a:tc>
                  <a:txBody>
                    <a:bodyPr/>
                    <a:lstStyle/>
                    <a:p>
                      <a:pPr defTabSz="914400">
                        <a:defRPr b="1" sz="3200"/>
                      </a:pPr>
                      <a:r>
                        <a:t>backptr(y</a:t>
                      </a:r>
                      <a:r>
                        <a:rPr baseline="-5999"/>
                        <a:t>i</a:t>
                      </a:r>
                      <a:r>
                        <a:t>,x</a:t>
                      </a:r>
                      <a:r>
                        <a:rPr baseline="-5999"/>
                        <a:t>i</a:t>
                      </a:r>
                      <a:r>
                        <a:t>)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Alice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cheered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231942"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NN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Ø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NN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231942"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VB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Ø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NN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231942">
                <a:tc>
                  <a:txBody>
                    <a:bodyPr/>
                    <a:lstStyle/>
                    <a:p>
                      <a:pPr defTabSz="914400"/>
                      <a:r>
                        <a:rPr b="1" sz="3200"/>
                        <a:t>DT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Ø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NN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  <p:pic>
        <p:nvPicPr>
          <p:cNvPr id="868" name="Line Line" descr="Line Line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12494216">
            <a:off x="7228393" y="9616377"/>
            <a:ext cx="1894522" cy="352234"/>
          </a:xfrm>
          <a:prstGeom prst="rect">
            <a:avLst/>
          </a:prstGeom>
        </p:spPr>
      </p:pic>
      <p:graphicFrame>
        <p:nvGraphicFramePr>
          <p:cNvPr id="870" name="Table 1"/>
          <p:cNvGraphicFramePr/>
          <p:nvPr/>
        </p:nvGraphicFramePr>
        <p:xfrm>
          <a:off x="18083525" y="3055420"/>
          <a:ext cx="6221594" cy="405395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1552223"/>
                <a:gridCol w="1552223"/>
                <a:gridCol w="1552223"/>
                <a:gridCol w="1552223"/>
              </a:tblGrid>
              <a:tr h="317663">
                <a:tc rowSpan="2">
                  <a:txBody>
                    <a:bodyPr/>
                    <a:lstStyle/>
                    <a:p>
                      <a:pPr defTabSz="914400"/>
                      <a:r>
                        <a:rPr b="1" sz="1600"/>
                        <a:t>Θ</a:t>
                      </a:r>
                    </a:p>
                  </a:txBody>
                  <a:tcPr marL="50800" marR="50800" marT="50800" marB="50800" anchor="ctr" anchorCtr="0" horzOverflow="overflow"/>
                </a:tc>
                <a:tc gridSpan="3"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y</a:t>
                      </a:r>
                      <a:r>
                        <a:rPr baseline="-5999"/>
                        <a:t>i</a:t>
                      </a:r>
                      <a:r>
                        <a:t> = …</a:t>
                      </a:r>
                    </a:p>
                  </a:txBody>
                  <a:tcPr marL="50800" marR="50800" marT="50800" marB="50800" anchor="ctr" anchorCtr="0" horzOverflow="overflow"/>
                </a:tc>
                <a:tc hMerge="1">
                  <a:tcPr/>
                </a:tc>
                <a:tc hMerge="1">
                  <a:tcPr/>
                </a:tc>
              </a:tr>
              <a:tr h="317663">
                <a:tc vMerge="1">
                  <a:tcPr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1600"/>
                        <a:t>NN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1600"/>
                        <a:t>VB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b="1" sz="1600"/>
                        <a:t>DT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17663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y</a:t>
                      </a:r>
                      <a:r>
                        <a:rPr baseline="-5999"/>
                        <a:t>i-1</a:t>
                      </a:r>
                      <a:r>
                        <a:t> = &lt;S&gt;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14648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6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317663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y</a:t>
                      </a:r>
                      <a:r>
                        <a:rPr baseline="-5999"/>
                        <a:t>i-1</a:t>
                      </a:r>
                      <a:r>
                        <a:t> = NN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17663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y</a:t>
                      </a:r>
                      <a:r>
                        <a:rPr baseline="-5999"/>
                        <a:t>i-1</a:t>
                      </a:r>
                      <a:r>
                        <a:t> = VB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17663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y</a:t>
                      </a:r>
                      <a:r>
                        <a:rPr baseline="-5999"/>
                        <a:t>i-1</a:t>
                      </a:r>
                      <a:r>
                        <a:t> = DT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14648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600"/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6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317663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x</a:t>
                      </a:r>
                      <a:r>
                        <a:rPr baseline="-5999"/>
                        <a:t>i </a:t>
                      </a:r>
                      <a:r>
                        <a:t>= Alice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17663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x</a:t>
                      </a:r>
                      <a:r>
                        <a:rPr baseline="-5999"/>
                        <a:t>i </a:t>
                      </a:r>
                      <a:r>
                        <a:t>= admired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17663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x</a:t>
                      </a:r>
                      <a:r>
                        <a:rPr baseline="-5999"/>
                        <a:t>i </a:t>
                      </a:r>
                      <a:r>
                        <a:t>= Dorothy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17663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x</a:t>
                      </a:r>
                      <a:r>
                        <a:rPr baseline="-5999"/>
                        <a:t>i </a:t>
                      </a:r>
                      <a:r>
                        <a:t>= every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17663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x</a:t>
                      </a:r>
                      <a:r>
                        <a:rPr baseline="-5999"/>
                        <a:t>i </a:t>
                      </a:r>
                      <a:r>
                        <a:t>= dwarf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317663">
                <a:tc>
                  <a:txBody>
                    <a:bodyPr/>
                    <a:lstStyle/>
                    <a:p>
                      <a:pPr defTabSz="914400">
                        <a:defRPr b="1" sz="1600"/>
                      </a:pPr>
                      <a:r>
                        <a:t>x</a:t>
                      </a:r>
                      <a:r>
                        <a:rPr baseline="-5999"/>
                        <a:t>i </a:t>
                      </a:r>
                      <a:r>
                        <a:t>= cheered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0.3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600"/>
                        <a:t>-0.3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" name="Questions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Questions?</a:t>
            </a:r>
          </a:p>
        </p:txBody>
      </p:sp>
      <p:sp>
        <p:nvSpPr>
          <p:cNvPr id="873" name="Slide Number"/>
          <p:cNvSpPr txBox="1"/>
          <p:nvPr>
            <p:ph type="sldNum" sz="quarter" idx="4294967295"/>
          </p:nvPr>
        </p:nvSpPr>
        <p:spPr>
          <a:xfrm>
            <a:off x="23638773" y="13003336"/>
            <a:ext cx="499677" cy="48620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tIns="45719" rIns="45719" bIns="45719" anchor="ctr"/>
          <a:lstStyle>
            <a:lvl1pPr algn="r" defTabSz="898799">
              <a:defRPr sz="2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HMM As Linear Classifier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HMM As Linear Classifier</a:t>
            </a:r>
          </a:p>
        </p:txBody>
      </p:sp>
      <p:sp>
        <p:nvSpPr>
          <p:cNvPr id="267" name="Can move   inside the other sums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288934" indent="-1288934" defTabSz="2121354">
              <a:lnSpc>
                <a:spcPct val="90000"/>
              </a:lnSpc>
              <a:spcBef>
                <a:spcPts val="3900"/>
              </a:spcBef>
              <a:defRPr sz="4176">
                <a:solidFill>
                  <a:srgbClr val="000000"/>
                </a:solidFill>
              </a:defRPr>
            </a:pPr>
            <a14:m>
              <m:oMath>
                <m:r>
                  <a:rPr xmlns:a="http://schemas.openxmlformats.org/drawingml/2006/main" sz="4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l</m:t>
                </m:r>
                <m:r>
                  <a:rPr xmlns:a="http://schemas.openxmlformats.org/drawingml/2006/main" sz="4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o</m:t>
                </m:r>
                <m:r>
                  <a:rPr xmlns:a="http://schemas.openxmlformats.org/drawingml/2006/main" sz="4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g</m:t>
                </m:r>
                <m:r>
                  <a:rPr xmlns:a="http://schemas.openxmlformats.org/drawingml/2006/main" sz="4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P</m:t>
                </m:r>
                <m:r>
                  <a:rPr xmlns:a="http://schemas.openxmlformats.org/drawingml/2006/main" sz="4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4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X</m:t>
                </m:r>
                <m:r>
                  <a:rPr xmlns:a="http://schemas.openxmlformats.org/drawingml/2006/main" sz="4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4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Y</m:t>
                </m:r>
                <m:r>
                  <a:rPr xmlns:a="http://schemas.openxmlformats.org/drawingml/2006/main" sz="4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4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limLow>
                  <m:e>
                    <m:r>
                      <a:rPr xmlns:a="http://schemas.openxmlformats.org/drawingml/2006/main" sz="41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∑</m:t>
                    </m:r>
                  </m:e>
                  <m:lim>
                    <m:r>
                      <a:rPr xmlns:a="http://schemas.openxmlformats.org/drawingml/2006/main" sz="41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</m:lim>
                </m:limLow>
                <m:limLow>
                  <m:e>
                    <m:r>
                      <a:rPr xmlns:a="http://schemas.openxmlformats.org/drawingml/2006/main" sz="41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∑</m:t>
                    </m:r>
                  </m:e>
                  <m:lim>
                    <m:r>
                      <a:rPr xmlns:a="http://schemas.openxmlformats.org/drawingml/2006/main" sz="41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s</m:t>
                    </m:r>
                  </m:lim>
                </m:limLow>
                <m:limLow>
                  <m:e>
                    <m:r>
                      <a:rPr xmlns:a="http://schemas.openxmlformats.org/drawingml/2006/main" sz="41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∑</m:t>
                    </m:r>
                  </m:e>
                  <m:lim>
                    <m:sSup>
                      <m:e>
                        <m:r>
                          <a:rPr xmlns:a="http://schemas.openxmlformats.org/drawingml/2006/main" sz="41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xmlns:a="http://schemas.openxmlformats.org/drawingml/2006/main" sz="41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lim>
                </m:limLow>
                <m:r>
                  <a:rPr xmlns:a="http://schemas.openxmlformats.org/drawingml/2006/main" sz="4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l</m:t>
                </m:r>
                <m:r>
                  <a:rPr xmlns:a="http://schemas.openxmlformats.org/drawingml/2006/main" sz="4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o</m:t>
                </m:r>
                <m:r>
                  <a:rPr xmlns:a="http://schemas.openxmlformats.org/drawingml/2006/main" sz="4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g</m:t>
                </m:r>
                <m:r>
                  <a:rPr xmlns:a="http://schemas.openxmlformats.org/drawingml/2006/main" sz="4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P</m:t>
                </m:r>
                <m:r>
                  <a:rPr xmlns:a="http://schemas.openxmlformats.org/drawingml/2006/main" sz="4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4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s</m:t>
                </m:r>
                <m:r>
                  <a:rPr xmlns:a="http://schemas.openxmlformats.org/drawingml/2006/main" sz="4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|</m:t>
                </m:r>
                <m:sSup>
                  <m:e>
                    <m:r>
                      <a:rPr xmlns:a="http://schemas.openxmlformats.org/drawingml/2006/main" sz="41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s</m:t>
                    </m:r>
                  </m:e>
                  <m:sup>
                    <m:r>
                      <a:rPr xmlns:a="http://schemas.openxmlformats.org/drawingml/2006/main" sz="41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sup>
                </m:sSup>
                <m:r>
                  <a:rPr xmlns:a="http://schemas.openxmlformats.org/drawingml/2006/main" sz="4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4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*</m:t>
                </m:r>
                <m:sSub>
                  <m:e>
                    <m:r>
                      <a:rPr xmlns:a="http://schemas.openxmlformats.org/drawingml/2006/main" sz="41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</m:e>
                  <m:sub>
                    <m:r>
                      <a:rPr xmlns:a="http://schemas.openxmlformats.org/drawingml/2006/main" sz="41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sSub>
                      <m:e>
                        <m:r>
                          <a:rPr xmlns:a="http://schemas.openxmlformats.org/drawingml/2006/main" sz="41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a:rPr xmlns:a="http://schemas.openxmlformats.org/drawingml/2006/main" sz="41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xmlns:a="http://schemas.openxmlformats.org/drawingml/2006/main" sz="41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xmlns:a="http://schemas.openxmlformats.org/drawingml/2006/main" sz="41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xmlns:a="http://schemas.openxmlformats.org/drawingml/2006/main" sz="41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sub>
                </m:sSub>
                <m:r>
                  <a:rPr xmlns:a="http://schemas.openxmlformats.org/drawingml/2006/main" sz="4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*</m:t>
                </m:r>
                <m:sSub>
                  <m:e>
                    <m:r>
                      <a:rPr xmlns:a="http://schemas.openxmlformats.org/drawingml/2006/main" sz="41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</m:e>
                  <m:sub>
                    <m:r>
                      <a:rPr xmlns:a="http://schemas.openxmlformats.org/drawingml/2006/main" sz="41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sSub>
                      <m:e>
                        <m:r>
                          <a:rPr xmlns:a="http://schemas.openxmlformats.org/drawingml/2006/main" sz="41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a:rPr xmlns:a="http://schemas.openxmlformats.org/drawingml/2006/main" sz="41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xmlns:a="http://schemas.openxmlformats.org/drawingml/2006/main" sz="41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-</m:t>
                        </m:r>
                        <m:r>
                          <a:rPr xmlns:a="http://schemas.openxmlformats.org/drawingml/2006/main" sz="41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xmlns:a="http://schemas.openxmlformats.org/drawingml/2006/main" sz="41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e>
                        <m:r>
                          <a:rPr xmlns:a="http://schemas.openxmlformats.org/drawingml/2006/main" sz="41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xmlns:a="http://schemas.openxmlformats.org/drawingml/2006/main" sz="41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xmlns:a="http://schemas.openxmlformats.org/drawingml/2006/main" sz="41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sub>
                </m:sSub>
              </m:oMath>
            </a14:m>
            <a:br/>
            <a:r>
              <a:t>                    </a:t>
            </a:r>
            <a14:m>
              <m:oMath>
                <m:r>
                  <a:rPr xmlns:a="http://schemas.openxmlformats.org/drawingml/2006/main" sz="4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limLow>
                  <m:e>
                    <m:r>
                      <a:rPr xmlns:a="http://schemas.openxmlformats.org/drawingml/2006/main" sz="41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∑</m:t>
                    </m:r>
                  </m:e>
                  <m:lim>
                    <m:r>
                      <a:rPr xmlns:a="http://schemas.openxmlformats.org/drawingml/2006/main" sz="41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</m:lim>
                </m:limLow>
                <m:limLow>
                  <m:e>
                    <m:r>
                      <a:rPr xmlns:a="http://schemas.openxmlformats.org/drawingml/2006/main" sz="41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∑</m:t>
                    </m:r>
                  </m:e>
                  <m:lim>
                    <m:r>
                      <a:rPr xmlns:a="http://schemas.openxmlformats.org/drawingml/2006/main" sz="41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s</m:t>
                    </m:r>
                  </m:lim>
                </m:limLow>
                <m:r>
                  <a:rPr xmlns:a="http://schemas.openxmlformats.org/drawingml/2006/main" sz="4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l</m:t>
                </m:r>
                <m:r>
                  <a:rPr xmlns:a="http://schemas.openxmlformats.org/drawingml/2006/main" sz="4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o</m:t>
                </m:r>
                <m:r>
                  <a:rPr xmlns:a="http://schemas.openxmlformats.org/drawingml/2006/main" sz="4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g</m:t>
                </m:r>
                <m:r>
                  <a:rPr xmlns:a="http://schemas.openxmlformats.org/drawingml/2006/main" sz="4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P</m:t>
                </m:r>
                <m:r>
                  <a:rPr xmlns:a="http://schemas.openxmlformats.org/drawingml/2006/main" sz="4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r>
                      <a:rPr xmlns:a="http://schemas.openxmlformats.org/drawingml/2006/main" sz="41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e>
                  <m:sub>
                    <m:r>
                      <a:rPr xmlns:a="http://schemas.openxmlformats.org/drawingml/2006/main" sz="41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</m:sub>
                </m:sSub>
                <m:r>
                  <a:rPr xmlns:a="http://schemas.openxmlformats.org/drawingml/2006/main" sz="4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|</m:t>
                </m:r>
                <m:r>
                  <a:rPr xmlns:a="http://schemas.openxmlformats.org/drawingml/2006/main" sz="4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s</m:t>
                </m:r>
                <m:r>
                  <a:rPr xmlns:a="http://schemas.openxmlformats.org/drawingml/2006/main" sz="4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4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*</m:t>
                </m:r>
                <m:sSub>
                  <m:e>
                    <m:r>
                      <a:rPr xmlns:a="http://schemas.openxmlformats.org/drawingml/2006/main" sz="41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</m:e>
                  <m:sub>
                    <m:r>
                      <a:rPr xmlns:a="http://schemas.openxmlformats.org/drawingml/2006/main" sz="41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sSub>
                      <m:e>
                        <m:r>
                          <a:rPr xmlns:a="http://schemas.openxmlformats.org/drawingml/2006/main" sz="41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a:rPr xmlns:a="http://schemas.openxmlformats.org/drawingml/2006/main" sz="41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xmlns:a="http://schemas.openxmlformats.org/drawingml/2006/main" sz="41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xmlns:a="http://schemas.openxmlformats.org/drawingml/2006/main" sz="41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xmlns:a="http://schemas.openxmlformats.org/drawingml/2006/main" sz="41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sub>
                </m:sSub>
              </m:oMath>
            </a14:m>
          </a:p>
          <a:p>
            <a:pPr marL="1288934" indent="-1288934" defTabSz="2121354">
              <a:lnSpc>
                <a:spcPct val="90000"/>
              </a:lnSpc>
              <a:spcBef>
                <a:spcPts val="3900"/>
              </a:spcBef>
              <a:defRPr sz="4176">
                <a:solidFill>
                  <a:srgbClr val="000000"/>
                </a:solidFill>
              </a:defRPr>
            </a:pPr>
            <a:r>
              <a:t>Can move </a:t>
            </a:r>
            <a14:m>
              <m:oMath>
                <m:limLow>
                  <m:e>
                    <m:r>
                      <a:rPr xmlns:a="http://schemas.openxmlformats.org/drawingml/2006/main" sz="41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∑</m:t>
                    </m:r>
                  </m:e>
                  <m:lim>
                    <m:r>
                      <a:rPr xmlns:a="http://schemas.openxmlformats.org/drawingml/2006/main" sz="41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</m:lim>
                </m:limLow>
              </m:oMath>
            </a14:m>
            <a:r>
              <a:t> inside the other sums</a:t>
            </a:r>
          </a:p>
          <a:p>
            <a:pPr marL="1288934" indent="-1288934" defTabSz="2121354">
              <a:lnSpc>
                <a:spcPct val="90000"/>
              </a:lnSpc>
              <a:spcBef>
                <a:spcPts val="3900"/>
              </a:spcBef>
              <a:defRPr sz="4176">
                <a:solidFill>
                  <a:srgbClr val="000000"/>
                </a:solidFill>
              </a:defRPr>
            </a:pPr>
            <a14:m>
              <m:oMath>
                <m:r>
                  <a:rPr xmlns:a="http://schemas.openxmlformats.org/drawingml/2006/main" sz="4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l</m:t>
                </m:r>
                <m:r>
                  <a:rPr xmlns:a="http://schemas.openxmlformats.org/drawingml/2006/main" sz="4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o</m:t>
                </m:r>
                <m:r>
                  <a:rPr xmlns:a="http://schemas.openxmlformats.org/drawingml/2006/main" sz="4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g</m:t>
                </m:r>
                <m:r>
                  <a:rPr xmlns:a="http://schemas.openxmlformats.org/drawingml/2006/main" sz="4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P</m:t>
                </m:r>
                <m:r>
                  <a:rPr xmlns:a="http://schemas.openxmlformats.org/drawingml/2006/main" sz="4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4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X</m:t>
                </m:r>
                <m:r>
                  <a:rPr xmlns:a="http://schemas.openxmlformats.org/drawingml/2006/main" sz="4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4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Y</m:t>
                </m:r>
                <m:r>
                  <a:rPr xmlns:a="http://schemas.openxmlformats.org/drawingml/2006/main" sz="4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r>
                  <a:rPr xmlns:a="http://schemas.openxmlformats.org/drawingml/2006/main" sz="4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limLow>
                  <m:e>
                    <m:r>
                      <a:rPr xmlns:a="http://schemas.openxmlformats.org/drawingml/2006/main" sz="41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∑</m:t>
                    </m:r>
                  </m:e>
                  <m:lim>
                    <m:r>
                      <a:rPr xmlns:a="http://schemas.openxmlformats.org/drawingml/2006/main" sz="41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s</m:t>
                    </m:r>
                  </m:lim>
                </m:limLow>
                <m:limLow>
                  <m:e>
                    <m:r>
                      <a:rPr xmlns:a="http://schemas.openxmlformats.org/drawingml/2006/main" sz="41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∑</m:t>
                    </m:r>
                  </m:e>
                  <m:lim>
                    <m:sSup>
                      <m:e>
                        <m:r>
                          <a:rPr xmlns:a="http://schemas.openxmlformats.org/drawingml/2006/main" sz="41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xmlns:a="http://schemas.openxmlformats.org/drawingml/2006/main" sz="41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lim>
                </m:limLow>
                <m:r>
                  <a:rPr xmlns:a="http://schemas.openxmlformats.org/drawingml/2006/main" sz="4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l</m:t>
                </m:r>
                <m:r>
                  <a:rPr xmlns:a="http://schemas.openxmlformats.org/drawingml/2006/main" sz="4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o</m:t>
                </m:r>
                <m:r>
                  <a:rPr xmlns:a="http://schemas.openxmlformats.org/drawingml/2006/main" sz="4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g</m:t>
                </m:r>
                <m:r>
                  <a:rPr xmlns:a="http://schemas.openxmlformats.org/drawingml/2006/main" sz="4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P</m:t>
                </m:r>
                <m:r>
                  <a:rPr xmlns:a="http://schemas.openxmlformats.org/drawingml/2006/main" sz="4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4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s</m:t>
                </m:r>
                <m:r>
                  <a:rPr xmlns:a="http://schemas.openxmlformats.org/drawingml/2006/main" sz="4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|</m:t>
                </m:r>
                <m:sSup>
                  <m:e>
                    <m:r>
                      <a:rPr xmlns:a="http://schemas.openxmlformats.org/drawingml/2006/main" sz="41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s</m:t>
                    </m:r>
                  </m:e>
                  <m:sup>
                    <m:r>
                      <a:rPr xmlns:a="http://schemas.openxmlformats.org/drawingml/2006/main" sz="41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sup>
                </m:sSup>
                <m:r>
                  <a:rPr xmlns:a="http://schemas.openxmlformats.org/drawingml/2006/main" sz="4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limLow>
                  <m:e>
                    <m:r>
                      <a:rPr xmlns:a="http://schemas.openxmlformats.org/drawingml/2006/main" sz="41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∑</m:t>
                    </m:r>
                  </m:e>
                  <m:lim>
                    <m:r>
                      <a:rPr xmlns:a="http://schemas.openxmlformats.org/drawingml/2006/main" sz="41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</m:lim>
                </m:limLow>
                <m:sSub>
                  <m:e>
                    <m:r>
                      <a:rPr xmlns:a="http://schemas.openxmlformats.org/drawingml/2006/main" sz="41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</m:e>
                  <m:sub>
                    <m:r>
                      <a:rPr xmlns:a="http://schemas.openxmlformats.org/drawingml/2006/main" sz="41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sSub>
                      <m:e>
                        <m:r>
                          <a:rPr xmlns:a="http://schemas.openxmlformats.org/drawingml/2006/main" sz="41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a:rPr xmlns:a="http://schemas.openxmlformats.org/drawingml/2006/main" sz="41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xmlns:a="http://schemas.openxmlformats.org/drawingml/2006/main" sz="41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xmlns:a="http://schemas.openxmlformats.org/drawingml/2006/main" sz="41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xmlns:a="http://schemas.openxmlformats.org/drawingml/2006/main" sz="41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sub>
                </m:sSub>
                <m:sSub>
                  <m:e>
                    <m:r>
                      <a:rPr xmlns:a="http://schemas.openxmlformats.org/drawingml/2006/main" sz="41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</m:e>
                  <m:sub>
                    <m:r>
                      <a:rPr xmlns:a="http://schemas.openxmlformats.org/drawingml/2006/main" sz="41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sSub>
                      <m:e>
                        <m:r>
                          <a:rPr xmlns:a="http://schemas.openxmlformats.org/drawingml/2006/main" sz="41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a:rPr xmlns:a="http://schemas.openxmlformats.org/drawingml/2006/main" sz="41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a:rPr xmlns:a="http://schemas.openxmlformats.org/drawingml/2006/main" sz="41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-</m:t>
                        </m:r>
                        <m:r>
                          <a:rPr xmlns:a="http://schemas.openxmlformats.org/drawingml/2006/main" sz="41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xmlns:a="http://schemas.openxmlformats.org/drawingml/2006/main" sz="41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e>
                        <m:r>
                          <a:rPr xmlns:a="http://schemas.openxmlformats.org/drawingml/2006/main" sz="41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p>
                        <m:r>
                          <a:rPr xmlns:a="http://schemas.openxmlformats.org/drawingml/2006/main" sz="41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xmlns:a="http://schemas.openxmlformats.org/drawingml/2006/main" sz="41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sub>
                </m:sSub>
              </m:oMath>
            </a14:m>
            <a:br/>
            <a:r>
              <a:t>                    </a:t>
            </a:r>
            <a14:m>
              <m:oMath>
                <m:r>
                  <a:rPr xmlns:a="http://schemas.openxmlformats.org/drawingml/2006/main" sz="4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+</m:t>
                </m:r>
                <m:limLow>
                  <m:e>
                    <m:r>
                      <a:rPr xmlns:a="http://schemas.openxmlformats.org/drawingml/2006/main" sz="41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∑</m:t>
                    </m:r>
                  </m:e>
                  <m:lim>
                    <m:r>
                      <a:rPr xmlns:a="http://schemas.openxmlformats.org/drawingml/2006/main" sz="41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s</m:t>
                    </m:r>
                  </m:lim>
                </m:limLow>
                <m:r>
                  <a:rPr xmlns:a="http://schemas.openxmlformats.org/drawingml/2006/main" sz="4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l</m:t>
                </m:r>
                <m:r>
                  <a:rPr xmlns:a="http://schemas.openxmlformats.org/drawingml/2006/main" sz="4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o</m:t>
                </m:r>
                <m:r>
                  <a:rPr xmlns:a="http://schemas.openxmlformats.org/drawingml/2006/main" sz="4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g</m:t>
                </m:r>
                <m:r>
                  <a:rPr xmlns:a="http://schemas.openxmlformats.org/drawingml/2006/main" sz="4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P</m:t>
                </m:r>
                <m:r>
                  <a:rPr xmlns:a="http://schemas.openxmlformats.org/drawingml/2006/main" sz="4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sSub>
                  <m:e>
                    <m:r>
                      <a:rPr xmlns:a="http://schemas.openxmlformats.org/drawingml/2006/main" sz="41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</m:e>
                  <m:sub>
                    <m:r>
                      <a:rPr xmlns:a="http://schemas.openxmlformats.org/drawingml/2006/main" sz="41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</m:sub>
                </m:sSub>
                <m:r>
                  <a:rPr xmlns:a="http://schemas.openxmlformats.org/drawingml/2006/main" sz="4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|</m:t>
                </m:r>
                <m:r>
                  <a:rPr xmlns:a="http://schemas.openxmlformats.org/drawingml/2006/main" sz="4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s</m:t>
                </m:r>
                <m:r>
                  <a:rPr xmlns:a="http://schemas.openxmlformats.org/drawingml/2006/main" sz="415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  <m:limLow>
                  <m:e>
                    <m:r>
                      <a:rPr xmlns:a="http://schemas.openxmlformats.org/drawingml/2006/main" sz="41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∑</m:t>
                    </m:r>
                  </m:e>
                  <m:lim>
                    <m:r>
                      <a:rPr xmlns:a="http://schemas.openxmlformats.org/drawingml/2006/main" sz="41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</m:lim>
                </m:limLow>
                <m:sSub>
                  <m:e>
                    <m:r>
                      <a:rPr xmlns:a="http://schemas.openxmlformats.org/drawingml/2006/main" sz="41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</m:e>
                  <m:sub>
                    <m:r>
                      <a:rPr xmlns:a="http://schemas.openxmlformats.org/drawingml/2006/main" sz="41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[</m:t>
                    </m:r>
                    <m:sSub>
                      <m:e>
                        <m:r>
                          <a:rPr xmlns:a="http://schemas.openxmlformats.org/drawingml/2006/main" sz="41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b>
                        <m:r>
                          <a:rPr xmlns:a="http://schemas.openxmlformats.org/drawingml/2006/main" sz="415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  <m:r>
                      <a:rPr xmlns:a="http://schemas.openxmlformats.org/drawingml/2006/main" sz="41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xmlns:a="http://schemas.openxmlformats.org/drawingml/2006/main" sz="41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s</m:t>
                    </m:r>
                    <m:r>
                      <a:rPr xmlns:a="http://schemas.openxmlformats.org/drawingml/2006/main" sz="415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]</m:t>
                    </m:r>
                  </m:sub>
                </m:sSub>
              </m:oMath>
            </a14:m>
            <a:endParaRPr sz="4800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HMM As Linear Classifier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HMM As Linear Classifier</a:t>
            </a:r>
          </a:p>
        </p:txBody>
      </p:sp>
      <p:sp>
        <p:nvSpPr>
          <p:cNvPr id="270" name="The sum of all times   and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14:m>
              <m:oMathPara>
                <m:oMathParaPr>
                  <m:jc m:val="left"/>
                </m:oMathParaPr>
                <m:oMath>
                  <m:limLow>
                    <m:e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∑</m:t>
                      </m:r>
                    </m:e>
                    <m:lim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lim>
                  </m:limLow>
                  <m:sSub>
                    <m:e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e>
                    <m:sub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sSub>
                        <m:e>
                          <m:r>
                            <a:rPr xmlns:a="http://schemas.openxmlformats.org/drawingml/2006/main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y</m:t>
                          </m:r>
                        </m:e>
                        <m:sub>
                          <m:r>
                            <a:rPr xmlns:a="http://schemas.openxmlformats.org/drawingml/2006/main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sub>
                  </m:sSub>
                  <m:sSub>
                    <m:e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e>
                    <m:sub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[</m:t>
                      </m:r>
                      <m:sSub>
                        <m:e>
                          <m:r>
                            <a:rPr xmlns:a="http://schemas.openxmlformats.org/drawingml/2006/main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y</m:t>
                          </m:r>
                        </m:e>
                        <m:sub>
                          <m:r>
                            <a:rPr xmlns:a="http://schemas.openxmlformats.org/drawingml/2006/main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xmlns:a="http://schemas.openxmlformats.org/drawingml/2006/main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-</m:t>
                          </m:r>
                          <m:r>
                            <a:rPr xmlns:a="http://schemas.openxmlformats.org/drawingml/2006/main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e>
                          <m:r>
                            <a:rPr xmlns:a="http://schemas.openxmlformats.org/drawingml/2006/main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p>
                          <m:r>
                            <a:rPr xmlns:a="http://schemas.openxmlformats.org/drawingml/2006/main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]</m:t>
                      </m:r>
                    </m:sub>
                  </m:sSub>
                </m:oMath>
              </m:oMathPara>
            </a14:m>
          </a:p>
          <a:p>
            <a:pPr lvl="1" marL="2557410" indent="-1322801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t>The sum of all times </a:t>
            </a:r>
            <a14:m>
              <m:oMath>
                <m:sSub>
                  <m:e>
                    <m:r>
                      <a:rPr xmlns:a="http://schemas.openxmlformats.org/drawingml/2006/main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</m:sub>
                </m:sSub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s</m:t>
                </m:r>
              </m:oMath>
            </a14:m>
            <a:r>
              <a:t> and </a:t>
            </a:r>
            <a14:m>
              <m:oMath>
                <m:sSub>
                  <m:e>
                    <m:r>
                      <a:rPr xmlns:a="http://schemas.openxmlformats.org/drawingml/2006/main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  <m:r>
                      <a:rPr xmlns:a="http://schemas.openxmlformats.org/drawingml/2006/main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-</m:t>
                    </m:r>
                    <m:r>
                      <a:rPr xmlns:a="http://schemas.openxmlformats.org/drawingml/2006/main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sub>
                </m:sSub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sSup>
                  <m:e>
                    <m:r>
                      <a:rPr xmlns:a="http://schemas.openxmlformats.org/drawingml/2006/main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s</m:t>
                    </m:r>
                  </m:e>
                  <m:sup>
                    <m:r>
                      <a:rPr xmlns:a="http://schemas.openxmlformats.org/drawingml/2006/main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sup>
                </m:sSup>
              </m:oMath>
            </a14:m>
            <a:r>
              <a:t>   </a:t>
            </a:r>
            <a14:m>
              <m:oMath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→</m:t>
                </m:r>
              </m:oMath>
            </a14:m>
            <a:r>
              <a:t>  </a:t>
            </a:r>
            <a14:m>
              <m:oMath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c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o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u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t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sSup>
                  <m:e>
                    <m:r>
                      <a:rPr xmlns:a="http://schemas.openxmlformats.org/drawingml/2006/main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s</m:t>
                    </m:r>
                  </m:e>
                  <m:sup>
                    <m:r>
                      <a:rPr xmlns:a="http://schemas.openxmlformats.org/drawingml/2006/main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′</m:t>
                    </m:r>
                  </m:sup>
                </m:sSup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→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s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</a:p>
          <a:p>
            <a:pPr marL="1481534" indent="-1481534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14:m>
              <m:oMathPara>
                <m:oMathParaPr>
                  <m:jc m:val="left"/>
                </m:oMathParaPr>
                <m:oMath>
                  <m:nary>
                    <m:naryPr>
                      <m:ctrlP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chr m:val="∑"/>
                      <m:limLoc m:val="undOvr"/>
                      <m:grow m:val="1"/>
                      <m:subHide m:val="off"/>
                      <m:supHide m:val="on"/>
                    </m:naryPr>
                    <m:sub>
                      <m:r>
                        <a:rPr xmlns:a="http://schemas.openxmlformats.org/drawingml/2006/mai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  <m:sup/>
                    <m:e>
                      <m:sSub>
                        <m:e>
                          <m:r>
                            <a:rPr xmlns:a="http://schemas.openxmlformats.org/drawingml/2006/main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</m:e>
                        <m:sub>
                          <m:r>
                            <a:rPr xmlns:a="http://schemas.openxmlformats.org/drawingml/2006/main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sSub>
                            <m:e>
                              <m:r>
                                <a:rPr xmlns:a="http://schemas.openxmlformats.org/drawingml/2006/main" sz="4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y</m:t>
                              </m:r>
                            </m:e>
                            <m:sub>
                              <m:r>
                                <a:rPr xmlns:a="http://schemas.openxmlformats.org/drawingml/2006/main" sz="4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sub>
                          </m:sSub>
                          <m:r>
                            <a:rPr xmlns:a="http://schemas.openxmlformats.org/drawingml/2006/main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xmlns:a="http://schemas.openxmlformats.org/drawingml/2006/main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a:rPr xmlns:a="http://schemas.openxmlformats.org/drawingml/2006/main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sub>
                      </m:sSub>
                    </m:e>
                  </m:nary>
                </m:oMath>
              </m:oMathPara>
            </a14:m>
          </a:p>
          <a:p>
            <a:pPr lvl="1" marL="2557410" indent="-1322801" defTabSz="2438338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t>The sum of all times </a:t>
            </a:r>
            <a14:m>
              <m:oMath>
                <m:sSub>
                  <m:e>
                    <m:r>
                      <a:rPr xmlns:a="http://schemas.openxmlformats.org/drawingml/2006/main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</m:e>
                  <m:sub>
                    <m:r>
                      <a:rPr xmlns:a="http://schemas.openxmlformats.org/drawingml/2006/main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</m:t>
                    </m:r>
                  </m:sub>
                </m:sSub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=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s</m:t>
                </m:r>
              </m:oMath>
            </a14:m>
            <a:r>
              <a:t>   </a:t>
            </a:r>
            <a14:m>
              <m:oMath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→</m:t>
                </m:r>
              </m:oMath>
            </a14:m>
            <a:r>
              <a:t>  </a:t>
            </a:r>
            <a14:m>
              <m:oMath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c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o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u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t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s</m:t>
                </m:r>
                <m:r>
                  <a:rPr xmlns:a="http://schemas.openxmlformats.org/drawingml/2006/main" sz="48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HMM As Linear Classifier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61763">
              <a:defRPr sz="7568"/>
            </a:lvl1pPr>
          </a:lstStyle>
          <a:p>
            <a:pPr/>
            <a:r>
              <a:t>HMM As Linear Classifier</a:t>
            </a:r>
          </a:p>
        </p:txBody>
      </p:sp>
      <p:sp>
        <p:nvSpPr>
          <p:cNvPr id="273" name="This is now a linear functio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1303750" indent="-1303750" defTabSz="2145738">
              <a:lnSpc>
                <a:spcPct val="90000"/>
              </a:lnSpc>
              <a:spcBef>
                <a:spcPts val="3900"/>
              </a:spcBef>
              <a:defRPr sz="4224">
                <a:solidFill>
                  <a:srgbClr val="000000"/>
                </a:solidFill>
              </a:defRPr>
            </a:pPr>
            <a14:m>
              <m:oMathPara>
                <m:oMathParaPr>
                  <m:jc m:val="left"/>
                </m:oMathParaPr>
                <m:oMath>
                  <m:r>
                    <a:rPr xmlns:a="http://schemas.openxmlformats.org/drawingml/2006/main" sz="4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l</m:t>
                  </m:r>
                  <m:r>
                    <a:rPr xmlns:a="http://schemas.openxmlformats.org/drawingml/2006/main" sz="4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o</m:t>
                  </m:r>
                  <m:r>
                    <a:rPr xmlns:a="http://schemas.openxmlformats.org/drawingml/2006/main" sz="4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g</m:t>
                  </m:r>
                  <m:r>
                    <a:rPr xmlns:a="http://schemas.openxmlformats.org/drawingml/2006/main" sz="4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4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4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4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,</m:t>
                  </m:r>
                  <m:r>
                    <a:rPr xmlns:a="http://schemas.openxmlformats.org/drawingml/2006/main" sz="4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Y</m:t>
                  </m:r>
                  <m:r>
                    <a:rPr xmlns:a="http://schemas.openxmlformats.org/drawingml/2006/main" sz="4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4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=</m:t>
                  </m:r>
                  <m:limLow>
                    <m:e>
                      <m:r>
                        <a:rPr xmlns:a="http://schemas.openxmlformats.org/drawingml/2006/main" sz="4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∑</m:t>
                      </m:r>
                    </m:e>
                    <m:lim>
                      <m:r>
                        <a:rPr xmlns:a="http://schemas.openxmlformats.org/drawingml/2006/main" sz="4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</m:lim>
                  </m:limLow>
                  <m:limLow>
                    <m:e>
                      <m:r>
                        <a:rPr xmlns:a="http://schemas.openxmlformats.org/drawingml/2006/main" sz="4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∑</m:t>
                      </m:r>
                    </m:e>
                    <m:lim>
                      <m:sSup>
                        <m:e>
                          <m:r>
                            <a:rPr xmlns:a="http://schemas.openxmlformats.org/drawingml/2006/main" sz="4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  <m:sup>
                          <m:r>
                            <a:rPr xmlns:a="http://schemas.openxmlformats.org/drawingml/2006/main" sz="4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lim>
                  </m:limLow>
                  <m:r>
                    <a:rPr xmlns:a="http://schemas.openxmlformats.org/drawingml/2006/main" sz="4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l</m:t>
                  </m:r>
                  <m:r>
                    <a:rPr xmlns:a="http://schemas.openxmlformats.org/drawingml/2006/main" sz="4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o</m:t>
                  </m:r>
                  <m:r>
                    <a:rPr xmlns:a="http://schemas.openxmlformats.org/drawingml/2006/main" sz="4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g</m:t>
                  </m:r>
                  <m:r>
                    <a:rPr xmlns:a="http://schemas.openxmlformats.org/drawingml/2006/main" sz="4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4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4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s</m:t>
                  </m:r>
                  <m:r>
                    <a:rPr xmlns:a="http://schemas.openxmlformats.org/drawingml/2006/main" sz="4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|</m:t>
                  </m:r>
                  <m:sSup>
                    <m:e>
                      <m:r>
                        <a:rPr xmlns:a="http://schemas.openxmlformats.org/drawingml/2006/main" sz="4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</m:e>
                    <m:sup>
                      <m:r>
                        <a:rPr xmlns:a="http://schemas.openxmlformats.org/drawingml/2006/main" sz="4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sup>
                  </m:sSup>
                  <m:r>
                    <a:rPr xmlns:a="http://schemas.openxmlformats.org/drawingml/2006/main" sz="4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4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4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o</m:t>
                  </m:r>
                  <m:r>
                    <a:rPr xmlns:a="http://schemas.openxmlformats.org/drawingml/2006/main" sz="4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u</m:t>
                  </m:r>
                  <m:r>
                    <a:rPr xmlns:a="http://schemas.openxmlformats.org/drawingml/2006/main" sz="4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4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t</m:t>
                  </m:r>
                  <m:r>
                    <a:rPr xmlns:a="http://schemas.openxmlformats.org/drawingml/2006/main" sz="4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sSup>
                    <m:e>
                      <m:r>
                        <a:rPr xmlns:a="http://schemas.openxmlformats.org/drawingml/2006/main" sz="4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</m:e>
                    <m:sup>
                      <m:r>
                        <a:rPr xmlns:a="http://schemas.openxmlformats.org/drawingml/2006/main" sz="4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sup>
                  </m:sSup>
                  <m:r>
                    <a:rPr xmlns:a="http://schemas.openxmlformats.org/drawingml/2006/main" sz="4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→</m:t>
                  </m:r>
                  <m:r>
                    <a:rPr xmlns:a="http://schemas.openxmlformats.org/drawingml/2006/main" sz="4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s</m:t>
                  </m:r>
                  <m:r>
                    <a:rPr xmlns:a="http://schemas.openxmlformats.org/drawingml/2006/main" sz="4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4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limLow>
                    <m:e>
                      <m:r>
                        <a:rPr xmlns:a="http://schemas.openxmlformats.org/drawingml/2006/main" sz="4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∑</m:t>
                      </m:r>
                    </m:e>
                    <m:lim>
                      <m:r>
                        <a:rPr xmlns:a="http://schemas.openxmlformats.org/drawingml/2006/main" sz="4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</m:t>
                      </m:r>
                    </m:lim>
                  </m:limLow>
                  <m:r>
                    <a:rPr xmlns:a="http://schemas.openxmlformats.org/drawingml/2006/main" sz="4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l</m:t>
                  </m:r>
                  <m:r>
                    <a:rPr xmlns:a="http://schemas.openxmlformats.org/drawingml/2006/main" sz="4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o</m:t>
                  </m:r>
                  <m:r>
                    <a:rPr xmlns:a="http://schemas.openxmlformats.org/drawingml/2006/main" sz="4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g</m:t>
                  </m:r>
                  <m:r>
                    <a:rPr xmlns:a="http://schemas.openxmlformats.org/drawingml/2006/main" sz="4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P</m:t>
                  </m:r>
                  <m:r>
                    <a:rPr xmlns:a="http://schemas.openxmlformats.org/drawingml/2006/main" sz="4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sSub>
                    <m:e>
                      <m:r>
                        <a:rPr xmlns:a="http://schemas.openxmlformats.org/drawingml/2006/main" sz="4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e>
                    <m:sub>
                      <m:r>
                        <a:rPr xmlns:a="http://schemas.openxmlformats.org/drawingml/2006/main" sz="4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</m:t>
                      </m:r>
                    </m:sub>
                  </m:sSub>
                  <m:r>
                    <a:rPr xmlns:a="http://schemas.openxmlformats.org/drawingml/2006/main" sz="4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|</m:t>
                  </m:r>
                  <m:r>
                    <a:rPr xmlns:a="http://schemas.openxmlformats.org/drawingml/2006/main" sz="4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s</m:t>
                  </m:r>
                  <m:r>
                    <a:rPr xmlns:a="http://schemas.openxmlformats.org/drawingml/2006/main" sz="4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  <m:r>
                    <a:rPr xmlns:a="http://schemas.openxmlformats.org/drawingml/2006/main" sz="4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c</m:t>
                  </m:r>
                  <m:r>
                    <a:rPr xmlns:a="http://schemas.openxmlformats.org/drawingml/2006/main" sz="4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o</m:t>
                  </m:r>
                  <m:r>
                    <a:rPr xmlns:a="http://schemas.openxmlformats.org/drawingml/2006/main" sz="4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u</m:t>
                  </m:r>
                  <m:r>
                    <a:rPr xmlns:a="http://schemas.openxmlformats.org/drawingml/2006/main" sz="4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n</m:t>
                  </m:r>
                  <m:r>
                    <a:rPr xmlns:a="http://schemas.openxmlformats.org/drawingml/2006/main" sz="4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t</m:t>
                  </m:r>
                  <m:r>
                    <a:rPr xmlns:a="http://schemas.openxmlformats.org/drawingml/2006/main" sz="4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(</m:t>
                  </m:r>
                  <m:r>
                    <a:rPr xmlns:a="http://schemas.openxmlformats.org/drawingml/2006/main" sz="4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s</m:t>
                  </m:r>
                  <m:r>
                    <a:rPr xmlns:a="http://schemas.openxmlformats.org/drawingml/2006/main" sz="4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)</m:t>
                  </m:r>
                </m:oMath>
              </m:oMathPara>
            </a14:m>
          </a:p>
          <a:p>
            <a:pPr marL="1303750" indent="-1303750" defTabSz="2145738">
              <a:lnSpc>
                <a:spcPct val="90000"/>
              </a:lnSpc>
              <a:spcBef>
                <a:spcPts val="3900"/>
              </a:spcBef>
              <a:defRPr sz="4224">
                <a:solidFill>
                  <a:srgbClr val="000000"/>
                </a:solidFill>
              </a:defRPr>
            </a:pPr>
            <a:r>
              <a:t>This is now a linear function</a:t>
            </a:r>
          </a:p>
          <a:p>
            <a:pPr marL="1303750" indent="-1303750" defTabSz="2145738">
              <a:lnSpc>
                <a:spcPct val="90000"/>
              </a:lnSpc>
              <a:spcBef>
                <a:spcPts val="3900"/>
              </a:spcBef>
              <a:defRPr sz="4224">
                <a:solidFill>
                  <a:srgbClr val="000000"/>
                </a:solidFill>
              </a:defRPr>
            </a:pPr>
            <a14:m>
              <m:oMath>
                <m:r>
                  <a:rPr xmlns:a="http://schemas.openxmlformats.org/drawingml/2006/main" sz="4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l</m:t>
                </m:r>
                <m:r>
                  <a:rPr xmlns:a="http://schemas.openxmlformats.org/drawingml/2006/main" sz="4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o</m:t>
                </m:r>
                <m:r>
                  <a:rPr xmlns:a="http://schemas.openxmlformats.org/drawingml/2006/main" sz="4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g</m:t>
                </m:r>
                <m:r>
                  <a:rPr xmlns:a="http://schemas.openxmlformats.org/drawingml/2006/main" sz="4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P</m:t>
                </m:r>
                <m:r>
                  <a:rPr xmlns:a="http://schemas.openxmlformats.org/drawingml/2006/main" sz="4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4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A</m:t>
                </m:r>
                <m:r>
                  <a:rPr xmlns:a="http://schemas.openxmlformats.org/drawingml/2006/main" sz="4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|</m:t>
                </m:r>
                <m:r>
                  <a:rPr xmlns:a="http://schemas.openxmlformats.org/drawingml/2006/main" sz="4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B</m:t>
                </m:r>
                <m:r>
                  <a:rPr xmlns:a="http://schemas.openxmlformats.org/drawingml/2006/main" sz="4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  <a:r>
              <a:t> is a weight</a:t>
            </a:r>
          </a:p>
          <a:p>
            <a:pPr marL="1303750" indent="-1303750" defTabSz="2145738">
              <a:lnSpc>
                <a:spcPct val="90000"/>
              </a:lnSpc>
              <a:spcBef>
                <a:spcPts val="3900"/>
              </a:spcBef>
              <a:defRPr sz="4224">
                <a:solidFill>
                  <a:srgbClr val="000000"/>
                </a:solidFill>
              </a:defRPr>
            </a:pPr>
            <a14:m>
              <m:oMath>
                <m:r>
                  <a:rPr xmlns:a="http://schemas.openxmlformats.org/drawingml/2006/main" sz="4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c</m:t>
                </m:r>
                <m:r>
                  <a:rPr xmlns:a="http://schemas.openxmlformats.org/drawingml/2006/main" sz="4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o</m:t>
                </m:r>
                <m:r>
                  <a:rPr xmlns:a="http://schemas.openxmlformats.org/drawingml/2006/main" sz="4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u</m:t>
                </m:r>
                <m:r>
                  <a:rPr xmlns:a="http://schemas.openxmlformats.org/drawingml/2006/main" sz="4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n</m:t>
                </m:r>
                <m:r>
                  <a:rPr xmlns:a="http://schemas.openxmlformats.org/drawingml/2006/main" sz="4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t</m:t>
                </m:r>
                <m:r>
                  <a:rPr xmlns:a="http://schemas.openxmlformats.org/drawingml/2006/main" sz="4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4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C</m:t>
                </m:r>
                <m:r>
                  <a:rPr xmlns:a="http://schemas.openxmlformats.org/drawingml/2006/main" sz="4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  <a:r>
              <a:t> is a feature derived from feature function </a:t>
            </a:r>
            <a14:m>
              <m:oMath>
                <m:r>
                  <a:rPr xmlns:a="http://schemas.openxmlformats.org/drawingml/2006/main" sz="4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ϕ</m:t>
                </m:r>
                <m:r>
                  <a:rPr xmlns:a="http://schemas.openxmlformats.org/drawingml/2006/main" sz="4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4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x</m:t>
                </m:r>
                <m:r>
                  <a:rPr xmlns:a="http://schemas.openxmlformats.org/drawingml/2006/main" sz="4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4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y</m:t>
                </m:r>
                <m:r>
                  <a:rPr xmlns:a="http://schemas.openxmlformats.org/drawingml/2006/main" sz="4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</a:p>
          <a:p>
            <a:pPr marL="1303750" indent="-1303750" defTabSz="2145738">
              <a:lnSpc>
                <a:spcPct val="90000"/>
              </a:lnSpc>
              <a:spcBef>
                <a:spcPts val="3900"/>
              </a:spcBef>
              <a:defRPr sz="4224">
                <a:solidFill>
                  <a:srgbClr val="000000"/>
                </a:solidFill>
              </a:defRPr>
            </a:pPr>
            <a:r>
              <a:t>Can be written as variant of </a:t>
            </a:r>
            <a14:m>
              <m:oMath>
                <m:sSup>
                  <m:e>
                    <m:r>
                      <a:rPr xmlns:a="http://schemas.openxmlformats.org/drawingml/2006/main" sz="4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w</m:t>
                    </m:r>
                  </m:e>
                  <m:sup>
                    <m:r>
                      <a:rPr xmlns:a="http://schemas.openxmlformats.org/drawingml/2006/main" sz="4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T</m:t>
                    </m:r>
                  </m:sup>
                </m:sSup>
                <m:r>
                  <a:rPr xmlns:a="http://schemas.openxmlformats.org/drawingml/2006/main" sz="4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x</m:t>
                </m:r>
              </m:oMath>
            </a14:m>
            <a:r>
              <a:t>, substituting feature function </a:t>
            </a:r>
            <a14:m>
              <m:oMath>
                <m:r>
                  <a:rPr xmlns:a="http://schemas.openxmlformats.org/drawingml/2006/main" sz="4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ϕ</m:t>
                </m:r>
                <m:r>
                  <a:rPr xmlns:a="http://schemas.openxmlformats.org/drawingml/2006/main" sz="4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4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x</m:t>
                </m:r>
                <m:r>
                  <a:rPr xmlns:a="http://schemas.openxmlformats.org/drawingml/2006/main" sz="4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4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y</m:t>
                </m:r>
                <m:r>
                  <a:rPr xmlns:a="http://schemas.openxmlformats.org/drawingml/2006/main" sz="4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  <a:r>
              <a:t> for raw feature </a:t>
            </a:r>
            <a14:m>
              <m:oMath>
                <m:r>
                  <a:rPr xmlns:a="http://schemas.openxmlformats.org/drawingml/2006/main" sz="4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x</m:t>
                </m:r>
              </m:oMath>
            </a14:m>
            <a:r>
              <a:t>: </a:t>
            </a:r>
            <a14:m>
              <m:oMath>
                <m:sSup>
                  <m:e>
                    <m:r>
                      <a:rPr xmlns:a="http://schemas.openxmlformats.org/drawingml/2006/main" sz="4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w</m:t>
                    </m:r>
                  </m:e>
                  <m:sup>
                    <m:r>
                      <a:rPr xmlns:a="http://schemas.openxmlformats.org/drawingml/2006/main" sz="4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T</m:t>
                    </m:r>
                  </m:sup>
                </m:sSup>
                <m:r>
                  <a:rPr xmlns:a="http://schemas.openxmlformats.org/drawingml/2006/main" sz="4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ϕ</m:t>
                </m:r>
                <m:r>
                  <a:rPr xmlns:a="http://schemas.openxmlformats.org/drawingml/2006/main" sz="4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(</m:t>
                </m:r>
                <m:r>
                  <a:rPr xmlns:a="http://schemas.openxmlformats.org/drawingml/2006/main" sz="4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x</m:t>
                </m:r>
                <m:r>
                  <a:rPr xmlns:a="http://schemas.openxmlformats.org/drawingml/2006/main" sz="4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,</m:t>
                </m:r>
                <m:r>
                  <a:rPr xmlns:a="http://schemas.openxmlformats.org/drawingml/2006/main" sz="4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y</m:t>
                </m:r>
                <m:r>
                  <a:rPr xmlns:a="http://schemas.openxmlformats.org/drawingml/2006/main" sz="4200" i="1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m:t>)</m:t>
                </m:r>
              </m:oMath>
            </a14:m>
            <a:endParaRPr sz="4800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30_BasicColor">
  <a:themeElements>
    <a:clrScheme name="30_BasicColor">
      <a:dk1>
        <a:srgbClr val="5E5E5E"/>
      </a:dk1>
      <a:lt1>
        <a:srgbClr val="003462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30_BasicColor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30_BasicCol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30_BasicColor">
  <a:themeElements>
    <a:clrScheme name="30_BasicColor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30_BasicColor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30_BasicCol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