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50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2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3549650" y="3200400"/>
            <a:ext cx="16871950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sz="half" idx="1"/>
          </p:nvPr>
        </p:nvSpPr>
        <p:spPr>
          <a:xfrm>
            <a:off x="3549650" y="3200400"/>
            <a:ext cx="8279754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2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4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sz="half" idx="1"/>
          </p:nvPr>
        </p:nvSpPr>
        <p:spPr>
          <a:xfrm>
            <a:off x="3549650" y="3200400"/>
            <a:ext cx="8279754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"/>
          <p:cNvSpPr/>
          <p:nvPr/>
        </p:nvSpPr>
        <p:spPr>
          <a:xfrm>
            <a:off x="3810000" y="457200"/>
            <a:ext cx="164592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CC9900"/>
            </a:solidFill>
            <a:miter/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3" name="Line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19940269" y="12875894"/>
            <a:ext cx="481331" cy="5257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5" name="Title Text"/>
          <p:cNvSpPr txBox="1"/>
          <p:nvPr>
            <p:ph type="title"/>
          </p:nvPr>
        </p:nvSpPr>
        <p:spPr>
          <a:xfrm>
            <a:off x="3549650" y="555625"/>
            <a:ext cx="16871950" cy="22796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100000"/>
              </a:lnSpc>
              <a:defRPr b="0" spc="0" sz="8400">
                <a:solidFill>
                  <a:srgbClr val="00663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6" name="Body Level One…"/>
          <p:cNvSpPr txBox="1"/>
          <p:nvPr>
            <p:ph type="body" idx="1"/>
          </p:nvPr>
        </p:nvSpPr>
        <p:spPr>
          <a:xfrm>
            <a:off x="3549650" y="3200400"/>
            <a:ext cx="16871950" cy="906145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1095497" indent="-75100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628342" indent="-956829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65000"/>
              <a:buChar char="■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971675" indent="-947737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0000"/>
              <a:buChar char="❑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73854" indent="-1132416" defTabSz="1828800">
              <a:lnSpc>
                <a:spcPct val="100000"/>
              </a:lnSpc>
              <a:spcBef>
                <a:spcPts val="1400"/>
              </a:spcBef>
              <a:buClr>
                <a:srgbClr val="CC9900"/>
              </a:buClr>
              <a:buSzPct val="75000"/>
              <a:buChar char="▪"/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207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94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7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8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19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27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41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3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244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5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46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57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2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4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5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6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9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71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3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74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75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6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7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8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s://towardsdatascience.com/conditional-random-fields-explained-e5b8256da776" TargetMode="External"/><Relationship Id="rId3" Type="http://schemas.openxmlformats.org/officeDocument/2006/relationships/hyperlink" Target="https://www.analyticsvidhya.com/blog/2018/08/nlp-guide-conditional-random-fields-text-classification/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raphical Models and CR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8798"/>
            </a:lvl1pPr>
          </a:lstStyle>
          <a:p>
            <a:pPr/>
            <a:r>
              <a:t>Graphical Models and CRFs</a:t>
            </a:r>
          </a:p>
        </p:txBody>
      </p:sp>
      <p:sp>
        <p:nvSpPr>
          <p:cNvPr id="292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Partially adapted from slides by Fei Xia, University of Washington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93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sp>
        <p:nvSpPr>
          <p:cNvPr id="381" name="Output sequence depends on parent states and parent states’ pare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400">
                <a:solidFill>
                  <a:srgbClr val="000000"/>
                </a:solidFill>
              </a:defRPr>
            </a:pPr>
            <a:r>
              <a:t>Output sequence depends on parent states and parent states’ parents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4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π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grpSp>
        <p:nvGrpSpPr>
          <p:cNvPr id="401" name="Group"/>
          <p:cNvGrpSpPr/>
          <p:nvPr/>
        </p:nvGrpSpPr>
        <p:grpSpPr>
          <a:xfrm>
            <a:off x="6929323" y="9184936"/>
            <a:ext cx="10525354" cy="3685795"/>
            <a:chOff x="0" y="0"/>
            <a:chExt cx="10525352" cy="3685794"/>
          </a:xfrm>
        </p:grpSpPr>
        <p:grpSp>
          <p:nvGrpSpPr>
            <p:cNvPr id="399" name="Group"/>
            <p:cNvGrpSpPr/>
            <p:nvPr/>
          </p:nvGrpSpPr>
          <p:grpSpPr>
            <a:xfrm>
              <a:off x="0" y="-1"/>
              <a:ext cx="10525353" cy="3685795"/>
              <a:chOff x="0" y="0"/>
              <a:chExt cx="10525352" cy="3685793"/>
            </a:xfrm>
          </p:grpSpPr>
          <p:sp>
            <p:nvSpPr>
              <p:cNvPr id="382" name="y2"/>
              <p:cNvSpPr/>
              <p:nvPr/>
            </p:nvSpPr>
            <p:spPr>
              <a:xfrm>
                <a:off x="3378004" y="0"/>
                <a:ext cx="1270001" cy="1270000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y</a:t>
                </a:r>
                <a:r>
                  <a:rPr baseline="-5999" sz="3100"/>
                  <a:t>2</a:t>
                </a:r>
              </a:p>
            </p:txBody>
          </p:sp>
          <p:sp>
            <p:nvSpPr>
              <p:cNvPr id="383" name="x1"/>
              <p:cNvSpPr/>
              <p:nvPr/>
            </p:nvSpPr>
            <p:spPr>
              <a:xfrm>
                <a:off x="1034061" y="2398301"/>
                <a:ext cx="1270001" cy="127000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x</a:t>
                </a:r>
                <a:r>
                  <a:rPr baseline="-5999"/>
                  <a:t>1</a:t>
                </a:r>
              </a:p>
            </p:txBody>
          </p:sp>
          <p:sp>
            <p:nvSpPr>
              <p:cNvPr id="384" name="y1"/>
              <p:cNvSpPr/>
              <p:nvPr/>
            </p:nvSpPr>
            <p:spPr>
              <a:xfrm>
                <a:off x="1034061" y="0"/>
                <a:ext cx="1270001" cy="1270000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y</a:t>
                </a:r>
                <a:r>
                  <a:rPr baseline="-5999"/>
                  <a:t>1</a:t>
                </a:r>
              </a:p>
            </p:txBody>
          </p:sp>
          <p:sp>
            <p:nvSpPr>
              <p:cNvPr id="385" name="x2"/>
              <p:cNvSpPr/>
              <p:nvPr/>
            </p:nvSpPr>
            <p:spPr>
              <a:xfrm>
                <a:off x="3378004" y="2398301"/>
                <a:ext cx="1270001" cy="127000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x</a:t>
                </a:r>
                <a:r>
                  <a:rPr baseline="-5999"/>
                  <a:t>2</a:t>
                </a:r>
              </a:p>
            </p:txBody>
          </p:sp>
          <p:cxnSp>
            <p:nvCxnSpPr>
              <p:cNvPr id="386" name="Connection Line"/>
              <p:cNvCxnSpPr>
                <a:stCxn id="382" idx="0"/>
                <a:endCxn id="384" idx="0"/>
              </p:cNvCxnSpPr>
              <p:nvPr/>
            </p:nvCxnSpPr>
            <p:spPr>
              <a:xfrm flipH="1">
                <a:off x="1669061" y="635000"/>
                <a:ext cx="2343944" cy="0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</p:cxnSp>
          <p:cxnSp>
            <p:nvCxnSpPr>
              <p:cNvPr id="387" name="Connection Line"/>
              <p:cNvCxnSpPr>
                <a:stCxn id="383" idx="0"/>
                <a:endCxn id="384" idx="0"/>
              </p:cNvCxnSpPr>
              <p:nvPr/>
            </p:nvCxnSpPr>
            <p:spPr>
              <a:xfrm flipV="1">
                <a:off x="1669061" y="635000"/>
                <a:ext cx="1" cy="2398302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</p:cxnSp>
          <p:cxnSp>
            <p:nvCxnSpPr>
              <p:cNvPr id="388" name="Connection Line"/>
              <p:cNvCxnSpPr>
                <a:stCxn id="385" idx="0"/>
                <a:endCxn id="382" idx="0"/>
              </p:cNvCxnSpPr>
              <p:nvPr/>
            </p:nvCxnSpPr>
            <p:spPr>
              <a:xfrm flipV="1">
                <a:off x="4013004" y="635000"/>
                <a:ext cx="1" cy="2398302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</p:cxnSp>
          <p:sp>
            <p:nvSpPr>
              <p:cNvPr id="402" name="Connection Line"/>
              <p:cNvSpPr/>
              <p:nvPr/>
            </p:nvSpPr>
            <p:spPr>
              <a:xfrm>
                <a:off x="0" y="632130"/>
                <a:ext cx="1021854" cy="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390" name="y3"/>
              <p:cNvSpPr/>
              <p:nvPr/>
            </p:nvSpPr>
            <p:spPr>
              <a:xfrm>
                <a:off x="5721946" y="0"/>
                <a:ext cx="1270001" cy="1270000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y</a:t>
                </a:r>
                <a:r>
                  <a:rPr baseline="-5999" sz="3100"/>
                  <a:t>3</a:t>
                </a:r>
              </a:p>
            </p:txBody>
          </p:sp>
          <p:sp>
            <p:nvSpPr>
              <p:cNvPr id="391" name="x3"/>
              <p:cNvSpPr/>
              <p:nvPr/>
            </p:nvSpPr>
            <p:spPr>
              <a:xfrm>
                <a:off x="5721946" y="2398301"/>
                <a:ext cx="1270001" cy="127000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x</a:t>
                </a:r>
                <a:r>
                  <a:rPr baseline="-5999"/>
                  <a:t>3</a:t>
                </a:r>
              </a:p>
            </p:txBody>
          </p:sp>
          <p:cxnSp>
            <p:nvCxnSpPr>
              <p:cNvPr id="392" name="Connection Line"/>
              <p:cNvCxnSpPr>
                <a:stCxn id="390" idx="0"/>
                <a:endCxn id="382" idx="0"/>
              </p:cNvCxnSpPr>
              <p:nvPr/>
            </p:nvCxnSpPr>
            <p:spPr>
              <a:xfrm flipH="1">
                <a:off x="4013004" y="635000"/>
                <a:ext cx="2343943" cy="0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</p:cxnSp>
          <p:cxnSp>
            <p:nvCxnSpPr>
              <p:cNvPr id="393" name="Connection Line"/>
              <p:cNvCxnSpPr>
                <a:stCxn id="391" idx="0"/>
                <a:endCxn id="390" idx="0"/>
              </p:cNvCxnSpPr>
              <p:nvPr/>
            </p:nvCxnSpPr>
            <p:spPr>
              <a:xfrm flipV="1">
                <a:off x="6356946" y="635000"/>
                <a:ext cx="1" cy="2398302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</p:cxnSp>
          <p:sp>
            <p:nvSpPr>
              <p:cNvPr id="403" name="Connection Line"/>
              <p:cNvSpPr/>
              <p:nvPr/>
            </p:nvSpPr>
            <p:spPr>
              <a:xfrm>
                <a:off x="7004646" y="635373"/>
                <a:ext cx="1076835" cy="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395" name="yn"/>
              <p:cNvSpPr/>
              <p:nvPr/>
            </p:nvSpPr>
            <p:spPr>
              <a:xfrm>
                <a:off x="9255352" y="17492"/>
                <a:ext cx="1270001" cy="127000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y</a:t>
                </a:r>
                <a:r>
                  <a:rPr baseline="-5999" sz="3100"/>
                  <a:t>n</a:t>
                </a:r>
              </a:p>
            </p:txBody>
          </p:sp>
          <p:sp>
            <p:nvSpPr>
              <p:cNvPr id="396" name="xn"/>
              <p:cNvSpPr/>
              <p:nvPr/>
            </p:nvSpPr>
            <p:spPr>
              <a:xfrm>
                <a:off x="9255352" y="2415793"/>
                <a:ext cx="1270001" cy="1270001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x</a:t>
                </a:r>
                <a:r>
                  <a:rPr baseline="-5999"/>
                  <a:t>n</a:t>
                </a:r>
              </a:p>
            </p:txBody>
          </p:sp>
          <p:sp>
            <p:nvSpPr>
              <p:cNvPr id="404" name="Connection Line"/>
              <p:cNvSpPr/>
              <p:nvPr/>
            </p:nvSpPr>
            <p:spPr>
              <a:xfrm>
                <a:off x="8872930" y="654212"/>
                <a:ext cx="369726" cy="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cxnSp>
            <p:nvCxnSpPr>
              <p:cNvPr id="398" name="Connection Line"/>
              <p:cNvCxnSpPr>
                <a:stCxn id="396" idx="0"/>
                <a:endCxn id="395" idx="0"/>
              </p:cNvCxnSpPr>
              <p:nvPr/>
            </p:nvCxnSpPr>
            <p:spPr>
              <a:xfrm flipV="1">
                <a:off x="9890352" y="652492"/>
                <a:ext cx="1" cy="2398302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</p:cxnSp>
        </p:grpSp>
        <p:sp>
          <p:nvSpPr>
            <p:cNvPr id="400" name="…"/>
            <p:cNvSpPr txBox="1"/>
            <p:nvPr/>
          </p:nvSpPr>
          <p:spPr>
            <a:xfrm>
              <a:off x="7935163" y="2555783"/>
              <a:ext cx="577597" cy="955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sp>
        <p:nvSpPr>
          <p:cNvPr id="407" name="A directed graphical model in which the output (i.e., what to be predicted) topologically precede the input (i.e., what is given as observatio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33380" indent="-1333380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A directed graphical model in which the output (i.e., what to be predicted) topologically precede the input (i.e., what is given as observation)</a:t>
            </a:r>
          </a:p>
          <a:p>
            <a:pPr marL="1333380" indent="-1333380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So, in HMM,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output</a:t>
            </a:r>
            <a:r>
              <a:t> is the </a:t>
            </a:r>
            <a:r>
              <a:rPr i="1"/>
              <a:t>hidden state sequence</a:t>
            </a:r>
            <a:r>
              <a:t> while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input </a:t>
            </a:r>
            <a:r>
              <a:t>is the </a:t>
            </a:r>
            <a:r>
              <a:rPr i="1"/>
              <a:t>observation sequence</a:t>
            </a:r>
            <a:r>
              <a:t> (even though the hidden states </a:t>
            </a:r>
            <a:r>
              <a:rPr i="1"/>
              <a:t>emit/output </a:t>
            </a:r>
            <a:r>
              <a:t>the observations)</a:t>
            </a:r>
          </a:p>
          <a:p>
            <a:pPr marL="1333380" indent="-1333380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Naive Bayes is more straightforward: features are input, class is output</a:t>
            </a:r>
          </a:p>
          <a:p>
            <a:pPr marL="1333380" indent="-1333380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Naive Bayes and HMM are generative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Markov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Markov Random Field</a:t>
            </a:r>
          </a:p>
        </p:txBody>
      </p:sp>
      <p:sp>
        <p:nvSpPr>
          <p:cNvPr id="410" name="a.k.a. “Markov Network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a.k.a. “Markov Network”</a:t>
            </a:r>
          </a:p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Not directed</a:t>
            </a:r>
          </a:p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Graphical model in which a set of random variables have a Markov property:</a:t>
            </a:r>
          </a:p>
          <a:p>
            <a:pPr lvl="1" marL="2224946" indent="-1150837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Local Markov property: variable is conditionally independent of all other variables given its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neighbors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lvl="1" marL="2224946" indent="-1150837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nor/>
                    </m:rP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neighbor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nor/>
                    </m:rP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neighbor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Markov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Markov Random Field</a:t>
            </a:r>
          </a:p>
        </p:txBody>
      </p:sp>
      <p:sp>
        <p:nvSpPr>
          <p:cNvPr id="413" name="A clique in an undirected graph is a subset of its vertices such that every two vertices in the subset are connected by an ed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clique </a:t>
            </a:r>
            <a:r>
              <a:t>in an undirected graph is a subset of its vertices such that every two vertices in the subset are connected by an edge 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maximal clique </a:t>
            </a:r>
            <a:r>
              <a:t>is a clique that cannot be extended by adding one more vertex 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maximum clique </a:t>
            </a:r>
            <a:r>
              <a:t>is a clique of the largest possible size in a given graph</a:t>
            </a:r>
          </a:p>
        </p:txBody>
      </p:sp>
      <p:pic>
        <p:nvPicPr>
          <p:cNvPr id="414" name="sorry-you-cant-sit-with-us.jpg" descr="sorry-you-cant-sit-with-u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25847" y="496589"/>
            <a:ext cx="3784491" cy="3784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6372" y="9828018"/>
            <a:ext cx="3331758" cy="2677155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clique: any set not containing (B,D) or (C,E)…"/>
          <p:cNvSpPr txBox="1"/>
          <p:nvPr/>
        </p:nvSpPr>
        <p:spPr>
          <a:xfrm>
            <a:off x="9067190" y="10019786"/>
            <a:ext cx="6661405" cy="2293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clique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: any set not containing (B,D) or (C,E)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l"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l"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maximal clique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: (A,B,C)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l"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l"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maximum clique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: (A,B,C)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onditional Random Fiel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37071">
              <a:defRPr sz="7392"/>
            </a:lvl1pPr>
          </a:lstStyle>
          <a:p>
            <a:pPr/>
            <a:r>
              <a:t>Conditional Random Fields</a:t>
            </a:r>
          </a:p>
        </p:txBody>
      </p:sp>
      <p:sp>
        <p:nvSpPr>
          <p:cNvPr id="419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422" name="A graph G is composed of vertices V and edges E ( )…"/>
          <p:cNvSpPr txBox="1"/>
          <p:nvPr>
            <p:ph type="body" sz="half" idx="1"/>
          </p:nvPr>
        </p:nvSpPr>
        <p:spPr>
          <a:xfrm>
            <a:off x="1619468" y="5342182"/>
            <a:ext cx="11741878" cy="7112001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:r>
              <a:t>A graph G is composed of vertices V and edges E (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)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:r>
              <a:t>Let Y be a composed of vertices on the graph, e.g. B A C</a:t>
            </a:r>
          </a:p>
        </p:txBody>
      </p:sp>
      <p:grpSp>
        <p:nvGrpSpPr>
          <p:cNvPr id="432" name="Group"/>
          <p:cNvGrpSpPr/>
          <p:nvPr/>
        </p:nvGrpSpPr>
        <p:grpSpPr>
          <a:xfrm>
            <a:off x="13931900" y="7144372"/>
            <a:ext cx="8712200" cy="5630334"/>
            <a:chOff x="0" y="0"/>
            <a:chExt cx="8712200" cy="5630333"/>
          </a:xfrm>
        </p:grpSpPr>
        <p:sp>
          <p:nvSpPr>
            <p:cNvPr id="423" name="A"/>
            <p:cNvSpPr/>
            <p:nvPr/>
          </p:nvSpPr>
          <p:spPr>
            <a:xfrm>
              <a:off x="2844799" y="2328333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24" name="D"/>
            <p:cNvSpPr/>
            <p:nvPr/>
          </p:nvSpPr>
          <p:spPr>
            <a:xfrm>
              <a:off x="6070600" y="2963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425" name="E"/>
            <p:cNvSpPr/>
            <p:nvPr/>
          </p:nvSpPr>
          <p:spPr>
            <a:xfrm>
              <a:off x="0" y="4360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426" name="B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427" name="C"/>
            <p:cNvSpPr/>
            <p:nvPr/>
          </p:nvSpPr>
          <p:spPr>
            <a:xfrm>
              <a:off x="744220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C</a:t>
              </a:r>
            </a:p>
          </p:txBody>
        </p:sp>
        <p:cxnSp>
          <p:nvCxnSpPr>
            <p:cNvPr id="428" name="Connection Line"/>
            <p:cNvCxnSpPr>
              <a:stCxn id="423" idx="0"/>
              <a:endCxn id="426" idx="0"/>
            </p:cNvCxnSpPr>
            <p:nvPr/>
          </p:nvCxnSpPr>
          <p:spPr>
            <a:xfrm flipH="1" flipV="1">
              <a:off x="635000" y="635000"/>
              <a:ext cx="2844800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29" name="Connection Line"/>
            <p:cNvCxnSpPr>
              <a:stCxn id="423" idx="0"/>
              <a:endCxn id="425" idx="0"/>
            </p:cNvCxnSpPr>
            <p:nvPr/>
          </p:nvCxnSpPr>
          <p:spPr>
            <a:xfrm flipH="1">
              <a:off x="635000" y="2963333"/>
              <a:ext cx="2844800" cy="2032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30" name="Connection Line"/>
            <p:cNvCxnSpPr>
              <a:stCxn id="427" idx="0"/>
              <a:endCxn id="423" idx="0"/>
            </p:cNvCxnSpPr>
            <p:nvPr/>
          </p:nvCxnSpPr>
          <p:spPr>
            <a:xfrm flipH="1">
              <a:off x="3479799" y="635000"/>
              <a:ext cx="4597401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31" name="Connection Line"/>
            <p:cNvCxnSpPr>
              <a:stCxn id="424" idx="0"/>
              <a:endCxn id="425" idx="0"/>
            </p:cNvCxnSpPr>
            <p:nvPr/>
          </p:nvCxnSpPr>
          <p:spPr>
            <a:xfrm flipH="1">
              <a:off x="635000" y="3598333"/>
              <a:ext cx="6070600" cy="1397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435" name="An set of observations X (inputs) conditions random variables Y (output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An set of observations X (inputs) conditions random variables Y (outputs)</a:t>
            </a:r>
          </a:p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Y is indexed by the vertices of G</a:t>
            </a:r>
          </a:p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Y conditioned on X</a:t>
            </a:r>
            <a:br/>
            <a:r>
              <a:t>obeys the local</a:t>
            </a:r>
            <a:br/>
            <a:r>
              <a:t>Markov property w.r.t.</a:t>
            </a:r>
            <a:br/>
            <a:r>
              <a:t>the graph</a:t>
            </a:r>
          </a:p>
        </p:txBody>
      </p:sp>
      <p:grpSp>
        <p:nvGrpSpPr>
          <p:cNvPr id="445" name="Group"/>
          <p:cNvGrpSpPr/>
          <p:nvPr/>
        </p:nvGrpSpPr>
        <p:grpSpPr>
          <a:xfrm>
            <a:off x="13550900" y="6763372"/>
            <a:ext cx="8712200" cy="5630334"/>
            <a:chOff x="0" y="0"/>
            <a:chExt cx="8712200" cy="5630333"/>
          </a:xfrm>
        </p:grpSpPr>
        <p:sp>
          <p:nvSpPr>
            <p:cNvPr id="436" name="A"/>
            <p:cNvSpPr/>
            <p:nvPr/>
          </p:nvSpPr>
          <p:spPr>
            <a:xfrm>
              <a:off x="2844799" y="2328333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37" name="D"/>
            <p:cNvSpPr/>
            <p:nvPr/>
          </p:nvSpPr>
          <p:spPr>
            <a:xfrm>
              <a:off x="6070600" y="2963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438" name="E"/>
            <p:cNvSpPr/>
            <p:nvPr/>
          </p:nvSpPr>
          <p:spPr>
            <a:xfrm>
              <a:off x="0" y="4360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439" name="B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440" name="C"/>
            <p:cNvSpPr/>
            <p:nvPr/>
          </p:nvSpPr>
          <p:spPr>
            <a:xfrm>
              <a:off x="744220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C</a:t>
              </a:r>
            </a:p>
          </p:txBody>
        </p:sp>
        <p:cxnSp>
          <p:nvCxnSpPr>
            <p:cNvPr id="441" name="Connection Line"/>
            <p:cNvCxnSpPr>
              <a:stCxn id="436" idx="0"/>
              <a:endCxn id="439" idx="0"/>
            </p:cNvCxnSpPr>
            <p:nvPr/>
          </p:nvCxnSpPr>
          <p:spPr>
            <a:xfrm flipH="1" flipV="1">
              <a:off x="635000" y="635000"/>
              <a:ext cx="2844800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42" name="Connection Line"/>
            <p:cNvCxnSpPr>
              <a:stCxn id="436" idx="0"/>
              <a:endCxn id="438" idx="0"/>
            </p:cNvCxnSpPr>
            <p:nvPr/>
          </p:nvCxnSpPr>
          <p:spPr>
            <a:xfrm flipH="1">
              <a:off x="635000" y="2963333"/>
              <a:ext cx="2844800" cy="2032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43" name="Connection Line"/>
            <p:cNvCxnSpPr>
              <a:stCxn id="440" idx="0"/>
              <a:endCxn id="436" idx="0"/>
            </p:cNvCxnSpPr>
            <p:nvPr/>
          </p:nvCxnSpPr>
          <p:spPr>
            <a:xfrm flipH="1">
              <a:off x="3479799" y="635000"/>
              <a:ext cx="4597401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44" name="Connection Line"/>
            <p:cNvCxnSpPr>
              <a:stCxn id="437" idx="0"/>
              <a:endCxn id="438" idx="0"/>
            </p:cNvCxnSpPr>
            <p:nvPr/>
          </p:nvCxnSpPr>
          <p:spPr>
            <a:xfrm flipH="1">
              <a:off x="635000" y="3598333"/>
              <a:ext cx="6070600" cy="1397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</p:grpSp>
      <p:sp>
        <p:nvSpPr>
          <p:cNvPr id="446" name="y1"/>
          <p:cNvSpPr txBox="1"/>
          <p:nvPr/>
        </p:nvSpPr>
        <p:spPr>
          <a:xfrm>
            <a:off x="16823302" y="8488245"/>
            <a:ext cx="34821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1</a:t>
            </a:r>
          </a:p>
        </p:txBody>
      </p:sp>
      <p:sp>
        <p:nvSpPr>
          <p:cNvPr id="447" name="y2"/>
          <p:cNvSpPr txBox="1"/>
          <p:nvPr/>
        </p:nvSpPr>
        <p:spPr>
          <a:xfrm>
            <a:off x="13951814" y="6183842"/>
            <a:ext cx="397875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2</a:t>
            </a:r>
          </a:p>
        </p:txBody>
      </p:sp>
      <p:sp>
        <p:nvSpPr>
          <p:cNvPr id="448" name="y3"/>
          <p:cNvSpPr txBox="1"/>
          <p:nvPr/>
        </p:nvSpPr>
        <p:spPr>
          <a:xfrm>
            <a:off x="21472059" y="6183842"/>
            <a:ext cx="40060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3</a:t>
            </a:r>
          </a:p>
        </p:txBody>
      </p:sp>
      <p:sp>
        <p:nvSpPr>
          <p:cNvPr id="449" name="y4"/>
          <p:cNvSpPr txBox="1"/>
          <p:nvPr/>
        </p:nvSpPr>
        <p:spPr>
          <a:xfrm>
            <a:off x="20068795" y="9140008"/>
            <a:ext cx="40839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4</a:t>
            </a:r>
          </a:p>
        </p:txBody>
      </p:sp>
      <p:sp>
        <p:nvSpPr>
          <p:cNvPr id="450" name="y5"/>
          <p:cNvSpPr txBox="1"/>
          <p:nvPr/>
        </p:nvSpPr>
        <p:spPr>
          <a:xfrm>
            <a:off x="13960090" y="10381156"/>
            <a:ext cx="374973" cy="935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2300"/>
              <a:t>y</a:t>
            </a:r>
            <a:r>
              <a:rPr baseline="-5999" sz="2300"/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453" name="(  =   and   are neighbors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(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=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are neighbors)</a:t>
            </a:r>
          </a:p>
        </p:txBody>
      </p:sp>
      <p:grpSp>
        <p:nvGrpSpPr>
          <p:cNvPr id="463" name="Group"/>
          <p:cNvGrpSpPr/>
          <p:nvPr/>
        </p:nvGrpSpPr>
        <p:grpSpPr>
          <a:xfrm>
            <a:off x="7835900" y="6763372"/>
            <a:ext cx="8712200" cy="5630334"/>
            <a:chOff x="0" y="0"/>
            <a:chExt cx="8712200" cy="5630333"/>
          </a:xfrm>
        </p:grpSpPr>
        <p:sp>
          <p:nvSpPr>
            <p:cNvPr id="454" name="A"/>
            <p:cNvSpPr/>
            <p:nvPr/>
          </p:nvSpPr>
          <p:spPr>
            <a:xfrm>
              <a:off x="2844799" y="2328333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55" name="D"/>
            <p:cNvSpPr/>
            <p:nvPr/>
          </p:nvSpPr>
          <p:spPr>
            <a:xfrm>
              <a:off x="6070600" y="2963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456" name="E"/>
            <p:cNvSpPr/>
            <p:nvPr/>
          </p:nvSpPr>
          <p:spPr>
            <a:xfrm>
              <a:off x="0" y="4360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457" name="B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458" name="C"/>
            <p:cNvSpPr/>
            <p:nvPr/>
          </p:nvSpPr>
          <p:spPr>
            <a:xfrm>
              <a:off x="744220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C</a:t>
              </a:r>
            </a:p>
          </p:txBody>
        </p:sp>
        <p:cxnSp>
          <p:nvCxnSpPr>
            <p:cNvPr id="459" name="Connection Line"/>
            <p:cNvCxnSpPr>
              <a:stCxn id="454" idx="0"/>
              <a:endCxn id="457" idx="0"/>
            </p:cNvCxnSpPr>
            <p:nvPr/>
          </p:nvCxnSpPr>
          <p:spPr>
            <a:xfrm flipH="1" flipV="1">
              <a:off x="635000" y="635000"/>
              <a:ext cx="2844800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60" name="Connection Line"/>
            <p:cNvCxnSpPr>
              <a:stCxn id="454" idx="0"/>
              <a:endCxn id="456" idx="0"/>
            </p:cNvCxnSpPr>
            <p:nvPr/>
          </p:nvCxnSpPr>
          <p:spPr>
            <a:xfrm flipH="1">
              <a:off x="635000" y="2963333"/>
              <a:ext cx="2844800" cy="2032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61" name="Connection Line"/>
            <p:cNvCxnSpPr>
              <a:stCxn id="458" idx="0"/>
              <a:endCxn id="454" idx="0"/>
            </p:cNvCxnSpPr>
            <p:nvPr/>
          </p:nvCxnSpPr>
          <p:spPr>
            <a:xfrm flipH="1">
              <a:off x="3479799" y="635000"/>
              <a:ext cx="4597401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462" name="Connection Line"/>
            <p:cNvCxnSpPr>
              <a:stCxn id="455" idx="0"/>
              <a:endCxn id="456" idx="0"/>
            </p:cNvCxnSpPr>
            <p:nvPr/>
          </p:nvCxnSpPr>
          <p:spPr>
            <a:xfrm flipH="1">
              <a:off x="635000" y="3598333"/>
              <a:ext cx="6070600" cy="1397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</p:grpSp>
      <p:sp>
        <p:nvSpPr>
          <p:cNvPr id="464" name="y1"/>
          <p:cNvSpPr txBox="1"/>
          <p:nvPr/>
        </p:nvSpPr>
        <p:spPr>
          <a:xfrm>
            <a:off x="11108302" y="8488245"/>
            <a:ext cx="34821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1</a:t>
            </a:r>
          </a:p>
        </p:txBody>
      </p:sp>
      <p:sp>
        <p:nvSpPr>
          <p:cNvPr id="465" name="y2"/>
          <p:cNvSpPr txBox="1"/>
          <p:nvPr/>
        </p:nvSpPr>
        <p:spPr>
          <a:xfrm>
            <a:off x="8236814" y="6183842"/>
            <a:ext cx="397875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2</a:t>
            </a:r>
          </a:p>
        </p:txBody>
      </p:sp>
      <p:sp>
        <p:nvSpPr>
          <p:cNvPr id="466" name="y3"/>
          <p:cNvSpPr txBox="1"/>
          <p:nvPr/>
        </p:nvSpPr>
        <p:spPr>
          <a:xfrm>
            <a:off x="15757059" y="6183842"/>
            <a:ext cx="40060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3</a:t>
            </a:r>
          </a:p>
        </p:txBody>
      </p:sp>
      <p:sp>
        <p:nvSpPr>
          <p:cNvPr id="467" name="y4"/>
          <p:cNvSpPr txBox="1"/>
          <p:nvPr/>
        </p:nvSpPr>
        <p:spPr>
          <a:xfrm>
            <a:off x="14353795" y="9140008"/>
            <a:ext cx="40839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y</a:t>
            </a:r>
            <a:r>
              <a:rPr baseline="-5999" sz="2300"/>
              <a:t>4</a:t>
            </a:r>
          </a:p>
        </p:txBody>
      </p:sp>
      <p:sp>
        <p:nvSpPr>
          <p:cNvPr id="468" name="y5"/>
          <p:cNvSpPr txBox="1"/>
          <p:nvPr/>
        </p:nvSpPr>
        <p:spPr>
          <a:xfrm>
            <a:off x="8245091" y="10381156"/>
            <a:ext cx="374973" cy="935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2300"/>
              <a:t>y</a:t>
            </a:r>
            <a:r>
              <a:rPr baseline="-5999" sz="2300"/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471" name="CRF is a random fiel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CRF is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random field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Graphical model where vertices index random variables Y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Vertices obey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Markov property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In CRF, random variables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conditioned</a:t>
            </a:r>
            <a:r>
              <a:t> on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observables</a:t>
            </a:r>
            <a:r>
              <a:t> obeys local Markov property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But observables are a whole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sequence</a:t>
            </a:r>
            <a:r>
              <a:t> X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So CRF is a random field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globally conditioned</a:t>
            </a:r>
            <a:r>
              <a:t> on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474" name="Formula for CRF where Y is the hidden state (output of model) and X is the word or words around it (observed variable)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Formula for CRF where Y is the hidden state (output of model) and X is the word or words around it (observed variable):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lim>
                  </m:limUpp>
                  <m:sSu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sSub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bSup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Looks scary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raphical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Graphical Models</a:t>
            </a:r>
          </a:p>
        </p:txBody>
      </p:sp>
      <p:sp>
        <p:nvSpPr>
          <p:cNvPr id="296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477" name="Formula for CRF where Y is the hidden state (output of model) and X is the word or words around it (observed variable)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  <a:lvl2pPr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2pPr>
          </a:lstStyle>
          <a:p>
            <a:pPr/>
            <a:r>
              <a:t>Formula for CRF where Y is the hidden state (output of model) and X is the word or words around it (observed variable):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lim>
                  </m:limUpp>
                  <m:sSu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sSub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bSup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</p:txBody>
      </p:sp>
      <p:sp>
        <p:nvSpPr>
          <p:cNvPr id="478" name="}"/>
          <p:cNvSpPr txBox="1"/>
          <p:nvPr/>
        </p:nvSpPr>
        <p:spPr>
          <a:xfrm rot="5400000">
            <a:off x="7354933" y="8761878"/>
            <a:ext cx="520294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}</a:t>
            </a:r>
          </a:p>
        </p:txBody>
      </p:sp>
      <p:sp>
        <p:nvSpPr>
          <p:cNvPr id="479" name="}"/>
          <p:cNvSpPr txBox="1"/>
          <p:nvPr/>
        </p:nvSpPr>
        <p:spPr>
          <a:xfrm rot="5400000">
            <a:off x="10450731" y="8293080"/>
            <a:ext cx="249632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}</a:t>
            </a:r>
          </a:p>
        </p:txBody>
      </p:sp>
      <p:sp>
        <p:nvSpPr>
          <p:cNvPr id="480" name="}"/>
          <p:cNvSpPr txBox="1"/>
          <p:nvPr/>
        </p:nvSpPr>
        <p:spPr>
          <a:xfrm rot="5400000">
            <a:off x="11581113" y="7527997"/>
            <a:ext cx="960121" cy="306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/>
            </a:lvl1pPr>
          </a:lstStyle>
          <a:p>
            <a:pPr/>
            <a:r>
              <a:t>}</a:t>
            </a:r>
          </a:p>
        </p:txBody>
      </p:sp>
      <p:sp>
        <p:nvSpPr>
          <p:cNvPr id="481" name="Normalization"/>
          <p:cNvSpPr txBox="1"/>
          <p:nvPr/>
        </p:nvSpPr>
        <p:spPr>
          <a:xfrm>
            <a:off x="6378591" y="9788674"/>
            <a:ext cx="222808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Normalization</a:t>
            </a:r>
          </a:p>
        </p:txBody>
      </p:sp>
      <p:sp>
        <p:nvSpPr>
          <p:cNvPr id="482" name="Feature"/>
          <p:cNvSpPr txBox="1"/>
          <p:nvPr/>
        </p:nvSpPr>
        <p:spPr>
          <a:xfrm>
            <a:off x="11162979" y="9382529"/>
            <a:ext cx="127162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Feature</a:t>
            </a:r>
          </a:p>
        </p:txBody>
      </p:sp>
      <p:sp>
        <p:nvSpPr>
          <p:cNvPr id="483" name="Weight"/>
          <p:cNvSpPr txBox="1"/>
          <p:nvPr/>
        </p:nvSpPr>
        <p:spPr>
          <a:xfrm>
            <a:off x="9930843" y="9261700"/>
            <a:ext cx="118780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Weight</a:t>
            </a:r>
          </a:p>
        </p:txBody>
      </p:sp>
      <p:sp>
        <p:nvSpPr>
          <p:cNvPr id="484" name="Line"/>
          <p:cNvSpPr/>
          <p:nvPr/>
        </p:nvSpPr>
        <p:spPr>
          <a:xfrm flipV="1">
            <a:off x="10544680" y="8751274"/>
            <a:ext cx="1" cy="52441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Linear-Chain C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Linear-Chain CRF</a:t>
            </a:r>
          </a:p>
        </p:txBody>
      </p:sp>
      <p:sp>
        <p:nvSpPr>
          <p:cNvPr id="487" name="Sequence Labeling, e.g., POS tagg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33380" indent="-1333380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Sequence Labeling, e.g., POS tagging:</a:t>
            </a:r>
          </a:p>
          <a:p>
            <a:pPr lvl="1" marL="2301669" indent="-1190521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HMM: finds best sequence, but cannot use rich features (no feature function, raw observations only, no way to encode rich dependencies)</a:t>
            </a:r>
          </a:p>
          <a:p>
            <a:pPr lvl="1" marL="2301669" indent="-1190521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MaxEnt: can use rich features, but may not find best sequence</a:t>
            </a:r>
          </a:p>
          <a:p>
            <a:pPr lvl="1" marL="2301669" indent="-1190521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Linear-Chain CRF ≈ HMM + MaxEnt</a:t>
            </a:r>
          </a:p>
          <a:p>
            <a:pPr lvl="2" marL="3174715" indent="-952411" defTabSz="2194505">
              <a:lnSpc>
                <a:spcPct val="90000"/>
              </a:lnSpc>
              <a:spcBef>
                <a:spcPts val="4000"/>
              </a:spcBef>
              <a:defRPr sz="4319">
                <a:solidFill>
                  <a:srgbClr val="000000"/>
                </a:solidFill>
              </a:defRPr>
            </a:pPr>
            <a:r>
              <a:t>Linear-Chain CRF ≠ MEMM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Linear-Chain C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Linear-Chain CRF</a:t>
            </a:r>
          </a:p>
        </p:txBody>
      </p:sp>
      <p:sp>
        <p:nvSpPr>
          <p:cNvPr id="490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grpSp>
        <p:nvGrpSpPr>
          <p:cNvPr id="498" name="Group"/>
          <p:cNvGrpSpPr/>
          <p:nvPr/>
        </p:nvGrpSpPr>
        <p:grpSpPr>
          <a:xfrm>
            <a:off x="4137931" y="5551011"/>
            <a:ext cx="2770040" cy="2628407"/>
            <a:chOff x="0" y="0"/>
            <a:chExt cx="2770039" cy="2628405"/>
          </a:xfrm>
        </p:grpSpPr>
        <p:sp>
          <p:nvSpPr>
            <p:cNvPr id="491" name="Circle"/>
            <p:cNvSpPr/>
            <p:nvPr/>
          </p:nvSpPr>
          <p:spPr>
            <a:xfrm>
              <a:off x="1001605" y="0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2" name="Circle"/>
            <p:cNvSpPr/>
            <p:nvPr/>
          </p:nvSpPr>
          <p:spPr>
            <a:xfrm>
              <a:off x="1001605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3" name="Circle"/>
            <p:cNvSpPr/>
            <p:nvPr/>
          </p:nvSpPr>
          <p:spPr>
            <a:xfrm>
              <a:off x="2003210" y="1861577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4" name="Circle"/>
            <p:cNvSpPr/>
            <p:nvPr/>
          </p:nvSpPr>
          <p:spPr>
            <a:xfrm>
              <a:off x="0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495" name="Connection Line"/>
            <p:cNvCxnSpPr>
              <a:stCxn id="491" idx="0"/>
              <a:endCxn id="493" idx="0"/>
            </p:cNvCxnSpPr>
            <p:nvPr/>
          </p:nvCxnSpPr>
          <p:spPr>
            <a:xfrm>
              <a:off x="1385019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6" name="Connection Line"/>
            <p:cNvCxnSpPr>
              <a:stCxn id="491" idx="0"/>
              <a:endCxn id="492" idx="0"/>
            </p:cNvCxnSpPr>
            <p:nvPr/>
          </p:nvCxnSpPr>
          <p:spPr>
            <a:xfrm>
              <a:off x="1385019" y="383414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7" name="Connection Line"/>
            <p:cNvCxnSpPr>
              <a:stCxn id="491" idx="0"/>
              <a:endCxn id="494" idx="0"/>
            </p:cNvCxnSpPr>
            <p:nvPr/>
          </p:nvCxnSpPr>
          <p:spPr>
            <a:xfrm flipH="1">
              <a:off x="383414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grpSp>
        <p:nvGrpSpPr>
          <p:cNvPr id="510" name="Group"/>
          <p:cNvGrpSpPr/>
          <p:nvPr/>
        </p:nvGrpSpPr>
        <p:grpSpPr>
          <a:xfrm>
            <a:off x="10177264" y="5549586"/>
            <a:ext cx="3119882" cy="2629832"/>
            <a:chOff x="0" y="0"/>
            <a:chExt cx="3119881" cy="2629831"/>
          </a:xfrm>
        </p:grpSpPr>
        <p:sp>
          <p:nvSpPr>
            <p:cNvPr id="499" name="Circle"/>
            <p:cNvSpPr/>
            <p:nvPr/>
          </p:nvSpPr>
          <p:spPr>
            <a:xfrm>
              <a:off x="0" y="1425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0" name="Circle"/>
            <p:cNvSpPr/>
            <p:nvPr/>
          </p:nvSpPr>
          <p:spPr>
            <a:xfrm>
              <a:off x="1176526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1" name="Circle"/>
            <p:cNvSpPr/>
            <p:nvPr/>
          </p:nvSpPr>
          <p:spPr>
            <a:xfrm>
              <a:off x="2353052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2" name="Circle"/>
            <p:cNvSpPr/>
            <p:nvPr/>
          </p:nvSpPr>
          <p:spPr>
            <a:xfrm>
              <a:off x="0" y="1863002"/>
              <a:ext cx="766829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03" name="Connection Line"/>
            <p:cNvCxnSpPr>
              <a:stCxn id="507" idx="0"/>
              <a:endCxn id="501" idx="0"/>
            </p:cNvCxnSpPr>
            <p:nvPr/>
          </p:nvCxnSpPr>
          <p:spPr>
            <a:xfrm>
              <a:off x="2736466" y="383414"/>
              <a:ext cx="1" cy="1863003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4" name="Connection Line"/>
            <p:cNvCxnSpPr>
              <a:stCxn id="506" idx="0"/>
              <a:endCxn id="500" idx="0"/>
            </p:cNvCxnSpPr>
            <p:nvPr/>
          </p:nvCxnSpPr>
          <p:spPr>
            <a:xfrm>
              <a:off x="1559940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5" name="Connection Line"/>
            <p:cNvCxnSpPr>
              <a:stCxn id="499" idx="0"/>
              <a:endCxn id="502" idx="0"/>
            </p:cNvCxnSpPr>
            <p:nvPr/>
          </p:nvCxnSpPr>
          <p:spPr>
            <a:xfrm>
              <a:off x="383414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506" name="Circle"/>
            <p:cNvSpPr/>
            <p:nvPr/>
          </p:nvSpPr>
          <p:spPr>
            <a:xfrm>
              <a:off x="1176526" y="1425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7" name="Circle"/>
            <p:cNvSpPr/>
            <p:nvPr/>
          </p:nvSpPr>
          <p:spPr>
            <a:xfrm>
              <a:off x="2353052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08" name="Connection Line"/>
            <p:cNvCxnSpPr>
              <a:stCxn id="499" idx="0"/>
              <a:endCxn id="506" idx="0"/>
            </p:cNvCxnSpPr>
            <p:nvPr/>
          </p:nvCxnSpPr>
          <p:spPr>
            <a:xfrm>
              <a:off x="383414" y="384839"/>
              <a:ext cx="1176527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9" name="Connection Line"/>
            <p:cNvCxnSpPr>
              <a:stCxn id="506" idx="0"/>
              <a:endCxn id="507" idx="0"/>
            </p:cNvCxnSpPr>
            <p:nvPr/>
          </p:nvCxnSpPr>
          <p:spPr>
            <a:xfrm flipV="1">
              <a:off x="1559940" y="383414"/>
              <a:ext cx="1176527" cy="142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grpSp>
        <p:nvGrpSpPr>
          <p:cNvPr id="524" name="Group"/>
          <p:cNvGrpSpPr/>
          <p:nvPr/>
        </p:nvGrpSpPr>
        <p:grpSpPr>
          <a:xfrm>
            <a:off x="16164121" y="5549942"/>
            <a:ext cx="4081948" cy="2629476"/>
            <a:chOff x="0" y="0"/>
            <a:chExt cx="4081947" cy="2629474"/>
          </a:xfrm>
        </p:grpSpPr>
        <p:sp>
          <p:nvSpPr>
            <p:cNvPr id="511" name="Circle"/>
            <p:cNvSpPr/>
            <p:nvPr/>
          </p:nvSpPr>
          <p:spPr>
            <a:xfrm>
              <a:off x="0" y="1781"/>
              <a:ext cx="766829" cy="76683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2" name="Circle"/>
            <p:cNvSpPr/>
            <p:nvPr/>
          </p:nvSpPr>
          <p:spPr>
            <a:xfrm>
              <a:off x="3315118" y="1862646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3" name="Circle"/>
            <p:cNvSpPr/>
            <p:nvPr/>
          </p:nvSpPr>
          <p:spPr>
            <a:xfrm>
              <a:off x="1657559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4" name="Circle"/>
            <p:cNvSpPr/>
            <p:nvPr/>
          </p:nvSpPr>
          <p:spPr>
            <a:xfrm>
              <a:off x="0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15" name="Connection Line"/>
            <p:cNvCxnSpPr>
              <a:stCxn id="519" idx="0"/>
              <a:endCxn id="513" idx="0"/>
            </p:cNvCxnSpPr>
            <p:nvPr/>
          </p:nvCxnSpPr>
          <p:spPr>
            <a:xfrm>
              <a:off x="1559940" y="1044144"/>
              <a:ext cx="481034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16" name="Connection Line"/>
            <p:cNvCxnSpPr>
              <a:stCxn id="518" idx="0"/>
              <a:endCxn id="512" idx="0"/>
            </p:cNvCxnSpPr>
            <p:nvPr/>
          </p:nvCxnSpPr>
          <p:spPr>
            <a:xfrm>
              <a:off x="2736465" y="383414"/>
              <a:ext cx="962068" cy="186264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17" name="Connection Line"/>
            <p:cNvCxnSpPr>
              <a:stCxn id="511" idx="0"/>
              <a:endCxn id="514" idx="0"/>
            </p:cNvCxnSpPr>
            <p:nvPr/>
          </p:nvCxnSpPr>
          <p:spPr>
            <a:xfrm>
              <a:off x="383414" y="385195"/>
              <a:ext cx="1" cy="186086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518" name="Circle"/>
            <p:cNvSpPr/>
            <p:nvPr/>
          </p:nvSpPr>
          <p:spPr>
            <a:xfrm>
              <a:off x="2353051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9" name="Circle"/>
            <p:cNvSpPr/>
            <p:nvPr/>
          </p:nvSpPr>
          <p:spPr>
            <a:xfrm>
              <a:off x="1176526" y="66073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20" name="Connection Line"/>
            <p:cNvCxnSpPr>
              <a:stCxn id="511" idx="0"/>
              <a:endCxn id="518" idx="0"/>
            </p:cNvCxnSpPr>
            <p:nvPr/>
          </p:nvCxnSpPr>
          <p:spPr>
            <a:xfrm flipV="1">
              <a:off x="383414" y="383414"/>
              <a:ext cx="2353052" cy="1782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1" name="Connection Line"/>
            <p:cNvCxnSpPr>
              <a:stCxn id="518" idx="0"/>
              <a:endCxn id="519" idx="0"/>
            </p:cNvCxnSpPr>
            <p:nvPr/>
          </p:nvCxnSpPr>
          <p:spPr>
            <a:xfrm flipH="1">
              <a:off x="1559940" y="383414"/>
              <a:ext cx="1176526" cy="66073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522" name="Connection Line"/>
            <p:cNvCxnSpPr>
              <a:stCxn id="519" idx="0"/>
              <a:endCxn id="512" idx="0"/>
            </p:cNvCxnSpPr>
            <p:nvPr/>
          </p:nvCxnSpPr>
          <p:spPr>
            <a:xfrm>
              <a:off x="1559940" y="1044144"/>
              <a:ext cx="2138593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3" name="Connection Line"/>
            <p:cNvCxnSpPr>
              <a:stCxn id="514" idx="0"/>
              <a:endCxn id="513" idx="0"/>
            </p:cNvCxnSpPr>
            <p:nvPr/>
          </p:nvCxnSpPr>
          <p:spPr>
            <a:xfrm>
              <a:off x="383414" y="2246060"/>
              <a:ext cx="1657560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grpSp>
        <p:nvGrpSpPr>
          <p:cNvPr id="532" name="Group"/>
          <p:cNvGrpSpPr/>
          <p:nvPr/>
        </p:nvGrpSpPr>
        <p:grpSpPr>
          <a:xfrm>
            <a:off x="4137931" y="10330912"/>
            <a:ext cx="2770040" cy="2628407"/>
            <a:chOff x="0" y="0"/>
            <a:chExt cx="2770039" cy="2628405"/>
          </a:xfrm>
        </p:grpSpPr>
        <p:sp>
          <p:nvSpPr>
            <p:cNvPr id="525" name="Circle"/>
            <p:cNvSpPr/>
            <p:nvPr/>
          </p:nvSpPr>
          <p:spPr>
            <a:xfrm>
              <a:off x="1001605" y="0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6" name="Circle"/>
            <p:cNvSpPr/>
            <p:nvPr/>
          </p:nvSpPr>
          <p:spPr>
            <a:xfrm>
              <a:off x="1001605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7" name="Circle"/>
            <p:cNvSpPr/>
            <p:nvPr/>
          </p:nvSpPr>
          <p:spPr>
            <a:xfrm>
              <a:off x="2003210" y="1861577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8" name="Circle"/>
            <p:cNvSpPr/>
            <p:nvPr/>
          </p:nvSpPr>
          <p:spPr>
            <a:xfrm>
              <a:off x="0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29" name="Connection Line"/>
            <p:cNvCxnSpPr>
              <a:stCxn id="525" idx="0"/>
              <a:endCxn id="527" idx="0"/>
            </p:cNvCxnSpPr>
            <p:nvPr/>
          </p:nvCxnSpPr>
          <p:spPr>
            <a:xfrm>
              <a:off x="1385019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30" name="Connection Line"/>
            <p:cNvCxnSpPr>
              <a:stCxn id="525" idx="0"/>
              <a:endCxn id="526" idx="0"/>
            </p:cNvCxnSpPr>
            <p:nvPr/>
          </p:nvCxnSpPr>
          <p:spPr>
            <a:xfrm>
              <a:off x="1385019" y="383414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31" name="Connection Line"/>
            <p:cNvCxnSpPr>
              <a:stCxn id="525" idx="0"/>
              <a:endCxn id="528" idx="0"/>
            </p:cNvCxnSpPr>
            <p:nvPr/>
          </p:nvCxnSpPr>
          <p:spPr>
            <a:xfrm flipH="1">
              <a:off x="383414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</p:grpSp>
      <p:grpSp>
        <p:nvGrpSpPr>
          <p:cNvPr id="544" name="Group"/>
          <p:cNvGrpSpPr/>
          <p:nvPr/>
        </p:nvGrpSpPr>
        <p:grpSpPr>
          <a:xfrm>
            <a:off x="10177264" y="10329487"/>
            <a:ext cx="3119882" cy="2629832"/>
            <a:chOff x="0" y="0"/>
            <a:chExt cx="3119881" cy="2629831"/>
          </a:xfrm>
        </p:grpSpPr>
        <p:sp>
          <p:nvSpPr>
            <p:cNvPr id="533" name="Circle"/>
            <p:cNvSpPr/>
            <p:nvPr/>
          </p:nvSpPr>
          <p:spPr>
            <a:xfrm>
              <a:off x="0" y="1425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34" name="Circle"/>
            <p:cNvSpPr/>
            <p:nvPr/>
          </p:nvSpPr>
          <p:spPr>
            <a:xfrm>
              <a:off x="1176526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35" name="Circle"/>
            <p:cNvSpPr/>
            <p:nvPr/>
          </p:nvSpPr>
          <p:spPr>
            <a:xfrm>
              <a:off x="2353052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36" name="Circle"/>
            <p:cNvSpPr/>
            <p:nvPr/>
          </p:nvSpPr>
          <p:spPr>
            <a:xfrm>
              <a:off x="0" y="1863002"/>
              <a:ext cx="766829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37" name="Connection Line"/>
            <p:cNvCxnSpPr>
              <a:stCxn id="541" idx="0"/>
              <a:endCxn id="535" idx="0"/>
            </p:cNvCxnSpPr>
            <p:nvPr/>
          </p:nvCxnSpPr>
          <p:spPr>
            <a:xfrm>
              <a:off x="2736466" y="383414"/>
              <a:ext cx="1" cy="1863003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38" name="Connection Line"/>
            <p:cNvCxnSpPr>
              <a:stCxn id="540" idx="0"/>
              <a:endCxn id="534" idx="0"/>
            </p:cNvCxnSpPr>
            <p:nvPr/>
          </p:nvCxnSpPr>
          <p:spPr>
            <a:xfrm>
              <a:off x="1559940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39" name="Connection Line"/>
            <p:cNvCxnSpPr>
              <a:stCxn id="533" idx="0"/>
              <a:endCxn id="536" idx="0"/>
            </p:cNvCxnSpPr>
            <p:nvPr/>
          </p:nvCxnSpPr>
          <p:spPr>
            <a:xfrm>
              <a:off x="383414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sp>
          <p:nvSpPr>
            <p:cNvPr id="540" name="Circle"/>
            <p:cNvSpPr/>
            <p:nvPr/>
          </p:nvSpPr>
          <p:spPr>
            <a:xfrm>
              <a:off x="1176526" y="1425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1" name="Circle"/>
            <p:cNvSpPr/>
            <p:nvPr/>
          </p:nvSpPr>
          <p:spPr>
            <a:xfrm>
              <a:off x="2353052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42" name="Connection Line"/>
            <p:cNvCxnSpPr>
              <a:stCxn id="533" idx="0"/>
              <a:endCxn id="540" idx="0"/>
            </p:cNvCxnSpPr>
            <p:nvPr/>
          </p:nvCxnSpPr>
          <p:spPr>
            <a:xfrm>
              <a:off x="383414" y="384839"/>
              <a:ext cx="1176527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43" name="Connection Line"/>
            <p:cNvCxnSpPr>
              <a:stCxn id="540" idx="0"/>
              <a:endCxn id="541" idx="0"/>
            </p:cNvCxnSpPr>
            <p:nvPr/>
          </p:nvCxnSpPr>
          <p:spPr>
            <a:xfrm flipV="1">
              <a:off x="1559940" y="383414"/>
              <a:ext cx="1176527" cy="142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</p:grpSp>
      <p:grpSp>
        <p:nvGrpSpPr>
          <p:cNvPr id="558" name="Group"/>
          <p:cNvGrpSpPr/>
          <p:nvPr/>
        </p:nvGrpSpPr>
        <p:grpSpPr>
          <a:xfrm>
            <a:off x="16164121" y="10329843"/>
            <a:ext cx="4081948" cy="2629476"/>
            <a:chOff x="0" y="0"/>
            <a:chExt cx="4081947" cy="2629474"/>
          </a:xfrm>
        </p:grpSpPr>
        <p:sp>
          <p:nvSpPr>
            <p:cNvPr id="545" name="Circle"/>
            <p:cNvSpPr/>
            <p:nvPr/>
          </p:nvSpPr>
          <p:spPr>
            <a:xfrm>
              <a:off x="0" y="1781"/>
              <a:ext cx="766829" cy="76683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6" name="Circle"/>
            <p:cNvSpPr/>
            <p:nvPr/>
          </p:nvSpPr>
          <p:spPr>
            <a:xfrm>
              <a:off x="3315118" y="1862646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7" name="Circle"/>
            <p:cNvSpPr/>
            <p:nvPr/>
          </p:nvSpPr>
          <p:spPr>
            <a:xfrm>
              <a:off x="1657559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8" name="Circle"/>
            <p:cNvSpPr/>
            <p:nvPr/>
          </p:nvSpPr>
          <p:spPr>
            <a:xfrm>
              <a:off x="0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49" name="Connection Line"/>
            <p:cNvCxnSpPr>
              <a:stCxn id="553" idx="0"/>
              <a:endCxn id="547" idx="0"/>
            </p:cNvCxnSpPr>
            <p:nvPr/>
          </p:nvCxnSpPr>
          <p:spPr>
            <a:xfrm>
              <a:off x="1559940" y="1044144"/>
              <a:ext cx="481034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50" name="Connection Line"/>
            <p:cNvCxnSpPr>
              <a:stCxn id="552" idx="0"/>
              <a:endCxn id="546" idx="0"/>
            </p:cNvCxnSpPr>
            <p:nvPr/>
          </p:nvCxnSpPr>
          <p:spPr>
            <a:xfrm>
              <a:off x="2736465" y="383414"/>
              <a:ext cx="962068" cy="186264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51" name="Connection Line"/>
            <p:cNvCxnSpPr>
              <a:stCxn id="545" idx="0"/>
              <a:endCxn id="548" idx="0"/>
            </p:cNvCxnSpPr>
            <p:nvPr/>
          </p:nvCxnSpPr>
          <p:spPr>
            <a:xfrm>
              <a:off x="383414" y="385195"/>
              <a:ext cx="1" cy="186086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sp>
          <p:nvSpPr>
            <p:cNvPr id="552" name="Circle"/>
            <p:cNvSpPr/>
            <p:nvPr/>
          </p:nvSpPr>
          <p:spPr>
            <a:xfrm>
              <a:off x="2353051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53" name="Circle"/>
            <p:cNvSpPr/>
            <p:nvPr/>
          </p:nvSpPr>
          <p:spPr>
            <a:xfrm>
              <a:off x="1176526" y="66073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54" name="Connection Line"/>
            <p:cNvCxnSpPr>
              <a:stCxn id="545" idx="0"/>
              <a:endCxn id="552" idx="0"/>
            </p:cNvCxnSpPr>
            <p:nvPr/>
          </p:nvCxnSpPr>
          <p:spPr>
            <a:xfrm flipV="1">
              <a:off x="383414" y="383414"/>
              <a:ext cx="2353052" cy="1782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55" name="Connection Line"/>
            <p:cNvCxnSpPr>
              <a:stCxn id="552" idx="0"/>
              <a:endCxn id="553" idx="0"/>
            </p:cNvCxnSpPr>
            <p:nvPr/>
          </p:nvCxnSpPr>
          <p:spPr>
            <a:xfrm flipH="1">
              <a:off x="1559940" y="383414"/>
              <a:ext cx="1176526" cy="66073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56" name="Connection Line"/>
            <p:cNvCxnSpPr>
              <a:stCxn id="553" idx="0"/>
              <a:endCxn id="546" idx="0"/>
            </p:cNvCxnSpPr>
            <p:nvPr/>
          </p:nvCxnSpPr>
          <p:spPr>
            <a:xfrm>
              <a:off x="1559940" y="1044144"/>
              <a:ext cx="2138593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57" name="Connection Line"/>
            <p:cNvCxnSpPr>
              <a:stCxn id="548" idx="0"/>
              <a:endCxn id="547" idx="0"/>
            </p:cNvCxnSpPr>
            <p:nvPr/>
          </p:nvCxnSpPr>
          <p:spPr>
            <a:xfrm>
              <a:off x="383414" y="2246060"/>
              <a:ext cx="1657560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</p:grpSp>
      <p:sp>
        <p:nvSpPr>
          <p:cNvPr id="559" name="Arrow"/>
          <p:cNvSpPr/>
          <p:nvPr/>
        </p:nvSpPr>
        <p:spPr>
          <a:xfrm>
            <a:off x="14095632" y="6230214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0" name="Arrow"/>
          <p:cNvSpPr/>
          <p:nvPr/>
        </p:nvSpPr>
        <p:spPr>
          <a:xfrm>
            <a:off x="7907617" y="6230214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1" name="Arrow"/>
          <p:cNvSpPr/>
          <p:nvPr/>
        </p:nvSpPr>
        <p:spPr>
          <a:xfrm>
            <a:off x="14095634" y="1101011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2" name="Arrow"/>
          <p:cNvSpPr/>
          <p:nvPr/>
        </p:nvSpPr>
        <p:spPr>
          <a:xfrm>
            <a:off x="7907617" y="1101011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3" name="Arrow"/>
          <p:cNvSpPr/>
          <p:nvPr/>
        </p:nvSpPr>
        <p:spPr>
          <a:xfrm rot="5400000">
            <a:off x="17570094" y="862016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4" name="Arrow"/>
          <p:cNvSpPr/>
          <p:nvPr/>
        </p:nvSpPr>
        <p:spPr>
          <a:xfrm rot="5400000">
            <a:off x="4887950" y="8770263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5" name="Arrow"/>
          <p:cNvSpPr/>
          <p:nvPr/>
        </p:nvSpPr>
        <p:spPr>
          <a:xfrm rot="5400000">
            <a:off x="11108521" y="8770263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6" name="Sequence"/>
          <p:cNvSpPr txBox="1"/>
          <p:nvPr/>
        </p:nvSpPr>
        <p:spPr>
          <a:xfrm>
            <a:off x="7721943" y="7726619"/>
            <a:ext cx="164134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Sequence</a:t>
            </a:r>
          </a:p>
        </p:txBody>
      </p:sp>
      <p:sp>
        <p:nvSpPr>
          <p:cNvPr id="567" name="General Graph"/>
          <p:cNvSpPr txBox="1"/>
          <p:nvPr/>
        </p:nvSpPr>
        <p:spPr>
          <a:xfrm>
            <a:off x="13551361" y="7726619"/>
            <a:ext cx="235854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General Graph</a:t>
            </a:r>
          </a:p>
        </p:txBody>
      </p:sp>
      <p:sp>
        <p:nvSpPr>
          <p:cNvPr id="568" name="Sequence"/>
          <p:cNvSpPr txBox="1"/>
          <p:nvPr/>
        </p:nvSpPr>
        <p:spPr>
          <a:xfrm>
            <a:off x="7721943" y="12314107"/>
            <a:ext cx="164134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Sequence</a:t>
            </a:r>
          </a:p>
        </p:txBody>
      </p:sp>
      <p:sp>
        <p:nvSpPr>
          <p:cNvPr id="569" name="General Graph"/>
          <p:cNvSpPr txBox="1"/>
          <p:nvPr/>
        </p:nvSpPr>
        <p:spPr>
          <a:xfrm>
            <a:off x="13551361" y="12314107"/>
            <a:ext cx="235854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General Graph</a:t>
            </a:r>
          </a:p>
        </p:txBody>
      </p:sp>
      <p:sp>
        <p:nvSpPr>
          <p:cNvPr id="570" name="Generative"/>
          <p:cNvSpPr txBox="1"/>
          <p:nvPr/>
        </p:nvSpPr>
        <p:spPr>
          <a:xfrm>
            <a:off x="1409916" y="6607405"/>
            <a:ext cx="1790091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Generative</a:t>
            </a:r>
          </a:p>
        </p:txBody>
      </p:sp>
      <p:sp>
        <p:nvSpPr>
          <p:cNvPr id="571" name="Conditional"/>
          <p:cNvSpPr txBox="1"/>
          <p:nvPr/>
        </p:nvSpPr>
        <p:spPr>
          <a:xfrm>
            <a:off x="1366024" y="11387306"/>
            <a:ext cx="187787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Conditional</a:t>
            </a:r>
          </a:p>
        </p:txBody>
      </p:sp>
      <p:sp>
        <p:nvSpPr>
          <p:cNvPr id="572" name="Naive Bayes"/>
          <p:cNvSpPr txBox="1"/>
          <p:nvPr/>
        </p:nvSpPr>
        <p:spPr>
          <a:xfrm>
            <a:off x="4541190" y="4997067"/>
            <a:ext cx="196352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Naive Bayes</a:t>
            </a:r>
          </a:p>
        </p:txBody>
      </p:sp>
      <p:sp>
        <p:nvSpPr>
          <p:cNvPr id="573" name="HMM"/>
          <p:cNvSpPr txBox="1"/>
          <p:nvPr/>
        </p:nvSpPr>
        <p:spPr>
          <a:xfrm>
            <a:off x="11318477" y="4997067"/>
            <a:ext cx="85008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HMM</a:t>
            </a:r>
          </a:p>
        </p:txBody>
      </p:sp>
      <p:sp>
        <p:nvSpPr>
          <p:cNvPr id="574" name="Generative Directed Models"/>
          <p:cNvSpPr txBox="1"/>
          <p:nvPr/>
        </p:nvSpPr>
        <p:spPr>
          <a:xfrm>
            <a:off x="16043300" y="4997067"/>
            <a:ext cx="432358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Generative Directed Models</a:t>
            </a:r>
          </a:p>
        </p:txBody>
      </p:sp>
      <p:sp>
        <p:nvSpPr>
          <p:cNvPr id="575" name="General CRFs"/>
          <p:cNvSpPr txBox="1"/>
          <p:nvPr/>
        </p:nvSpPr>
        <p:spPr>
          <a:xfrm>
            <a:off x="17138142" y="12997645"/>
            <a:ext cx="213390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General CRFs</a:t>
            </a:r>
          </a:p>
        </p:txBody>
      </p:sp>
      <p:sp>
        <p:nvSpPr>
          <p:cNvPr id="576" name="Linear-Chain CRFs"/>
          <p:cNvSpPr txBox="1"/>
          <p:nvPr/>
        </p:nvSpPr>
        <p:spPr>
          <a:xfrm>
            <a:off x="10286577" y="12997645"/>
            <a:ext cx="291388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Linear-Chain CRFs</a:t>
            </a:r>
          </a:p>
        </p:txBody>
      </p:sp>
      <p:sp>
        <p:nvSpPr>
          <p:cNvPr id="577" name="MaxEnt (LR)"/>
          <p:cNvSpPr txBox="1"/>
          <p:nvPr/>
        </p:nvSpPr>
        <p:spPr>
          <a:xfrm>
            <a:off x="4589805" y="12997645"/>
            <a:ext cx="1866292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MaxEnt (LR)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Linear-Chain C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Linear-Chain CRF</a:t>
            </a:r>
          </a:p>
        </p:txBody>
      </p:sp>
      <p:sp>
        <p:nvSpPr>
          <p:cNvPr id="580" name="Define a feature function, e.g.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Define a feature function, e.g.: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m>
                    <m:m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aseJc m:val="center"/>
                      <m:plcHide m:val="on"/>
                      <m:mcs>
                        <m:mc>
                          <m:mcPr>
                            <m:count m:val="2"/>
                            <m:mcJc m:val="center"/>
                          </m:mcPr>
                        </m:mc>
                      </m:mcs>
                    </m:mPr>
                    <m:mr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mr>
                    <m:mr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mr>
                  </m:m>
                </m:oMath>
              </m:oMathPara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f </a:t>
            </a:r>
            <a:r>
              <a:t>is 1 if the previous state is “IN” (preposition) and current state is “NN” (noun) and current observation is “October,” otherwise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Linear-Chain C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Linear-Chain CRF</a:t>
            </a:r>
          </a:p>
        </p:txBody>
      </p:sp>
      <p:sp>
        <p:nvSpPr>
          <p:cNvPr id="583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lim>
                  </m:limUpp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007443" indent="-1007443" defTabSz="1658070">
              <a:lnSpc>
                <a:spcPct val="10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sSup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br/>
            <a:r>
              <a:t>            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sSup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br/>
            <a:r>
              <a:t>            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sSup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br/>
            <a:r>
              <a:t>            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sSup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br/>
            <a:r>
              <a:t>            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lim>
                </m:limUpp>
                <m:sSup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sSubSup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Linear-Chain C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Linear-Chain CRF</a:t>
            </a:r>
          </a:p>
        </p:txBody>
      </p:sp>
      <p:sp>
        <p:nvSpPr>
          <p:cNvPr id="586" name="Training: estim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66704" indent="-1066704" defTabSz="1755604">
              <a:lnSpc>
                <a:spcPct val="10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lim>
                </m:limUpp>
                <m:sSup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sSubSup>
                      <m:e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br/>
            <a:r>
              <a:t>            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lim>
                </m:limUpp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066704" indent="-1066704" defTabSz="1755604">
              <a:lnSpc>
                <a:spcPct val="10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Training: estimate </a:t>
            </a: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lvl="1" marL="1841335" indent="-952416" defTabSz="1755604">
              <a:lnSpc>
                <a:spcPct val="10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Similar to MaxEnt</a:t>
            </a:r>
          </a:p>
          <a:p>
            <a:pPr marL="1066704" indent="-1066704" defTabSz="1755604">
              <a:lnSpc>
                <a:spcPct val="10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Decoding: find best sequence Y</a:t>
            </a:r>
          </a:p>
          <a:p>
            <a:pPr lvl="1" marL="1841335" indent="-952416" defTabSz="1755604">
              <a:lnSpc>
                <a:spcPct val="10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Similar to HMM (Viterbi)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589" name="Graphical 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40767" indent="-740767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Graphical models</a:t>
            </a:r>
          </a:p>
          <a:p>
            <a:pPr lvl="1" marL="1278705" indent="-661400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Bayesian Network (NB, HMM special cases)</a:t>
            </a:r>
          </a:p>
          <a:p>
            <a:pPr lvl="1" marL="1278705" indent="-661400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Markov Random Field (MRF)</a:t>
            </a:r>
          </a:p>
          <a:p>
            <a:pPr marL="740767" indent="-740767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CRF - variant of MRF</a:t>
            </a:r>
          </a:p>
          <a:p>
            <a:pPr lvl="1" marL="1278705" indent="-661400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Linear-Chain CRF: HMM + MaxEnt</a:t>
            </a:r>
          </a:p>
          <a:p>
            <a:pPr lvl="1" marL="1278705" indent="-661400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Skip-Chain CRF: can handle long-distance dependency</a:t>
            </a:r>
          </a:p>
          <a:p>
            <a:pPr lvl="2" marL="1763731" indent="-529117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lim>
                  </m:limUpp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Low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∏</m:t>
                      </m:r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lim>
                  </m:limLow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1278705" indent="-661400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Pros: higher accuracy than HMM and MaxEnt</a:t>
            </a:r>
          </a:p>
          <a:p>
            <a:pPr lvl="1" marL="1278705" indent="-661400" defTabSz="1219169">
              <a:lnSpc>
                <a:spcPct val="100000"/>
              </a:lnSpc>
              <a:spcBef>
                <a:spcPts val="2200"/>
              </a:spcBef>
              <a:defRPr sz="2400">
                <a:solidFill>
                  <a:srgbClr val="000000"/>
                </a:solidFill>
              </a:defRPr>
            </a:pPr>
            <a:r>
              <a:t>Cons: training and inference can be very slow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onditional Random F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Conditional Random Field</a:t>
            </a:r>
          </a:p>
        </p:txBody>
      </p:sp>
      <p:sp>
        <p:nvSpPr>
          <p:cNvPr id="592" name="Nice example of CRFs for handwriting recognition: https://towardsdatascience.com/conditional-random-fields-explained-e5b8256da776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Nice example of CRFs for handwriting recognition: </a:t>
            </a:r>
            <a:r>
              <a:rPr u="sng">
                <a:solidFill>
                  <a:srgbClr val="3246A4"/>
                </a:solidFill>
                <a:uFill>
                  <a:solidFill>
                    <a:srgbClr val="3246A4"/>
                  </a:solidFill>
                </a:uFill>
                <a:hlinkClick r:id="rId2" invalidUrl="" action="" tgtFrame="" tooltip="" history="1" highlightClick="0" endSnd="0"/>
              </a:rPr>
              <a:t>https://towardsdatascience.com/conditional-random-fields-explained-e5b8256da776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Text classification example: </a:t>
            </a:r>
            <a:r>
              <a:rPr u="sng">
                <a:solidFill>
                  <a:srgbClr val="3246A4"/>
                </a:solidFill>
                <a:uFill>
                  <a:solidFill>
                    <a:srgbClr val="3246A4"/>
                  </a:solidFill>
                </a:uFill>
                <a:hlinkClick r:id="rId3" invalidUrl="" action="" tgtFrame="" tooltip="" history="1" highlightClick="0" endSnd="0"/>
              </a:rPr>
              <a:t>https://www.analyticsvidhya.com/blog/2018/08/nlp-guide-conditional-random-fields-text-classification/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595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raphical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Graphical Models</a:t>
            </a:r>
          </a:p>
        </p:txBody>
      </p:sp>
      <p:sp>
        <p:nvSpPr>
          <p:cNvPr id="299" name="A graphical model is a probabilistic model for which a graph denotes the conditional independence structure between random variabl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A graphical model is a probabilistic model for which a graph denotes the conditional independence structure between random variables: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Nodes: random variables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Edges: dependency relation between random variables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Types of graphical models: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Bayesian network</a:t>
            </a:r>
            <a:r>
              <a:t>: directed acyclic graph (DAG)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Markov random fields</a:t>
            </a:r>
            <a:r>
              <a:t>: undirected 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sp>
        <p:nvSpPr>
          <p:cNvPr id="302" name="Graph: directed acyclic graph (DAG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Graph: directed acyclic graph (DAG) </a:t>
            </a:r>
            <a:endParaRPr sz="1200"/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Nodes: random variables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Edges: conditional dependencies </a:t>
            </a:r>
            <a:endParaRPr sz="1200"/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Each node X is associated with a probability function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nor/>
                  </m:rP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parents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sp>
        <p:nvSpPr>
          <p:cNvPr id="305" name="Sprinkler"/>
          <p:cNvSpPr/>
          <p:nvPr/>
        </p:nvSpPr>
        <p:spPr>
          <a:xfrm>
            <a:off x="8619132" y="4813928"/>
            <a:ext cx="2649936" cy="1270001"/>
          </a:xfrm>
          <a:prstGeom prst="ellipse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Sprinkler</a:t>
            </a:r>
          </a:p>
        </p:txBody>
      </p:sp>
      <p:sp>
        <p:nvSpPr>
          <p:cNvPr id="306" name="Rain"/>
          <p:cNvSpPr/>
          <p:nvPr/>
        </p:nvSpPr>
        <p:spPr>
          <a:xfrm>
            <a:off x="13114932" y="4813928"/>
            <a:ext cx="2649936" cy="1270001"/>
          </a:xfrm>
          <a:prstGeom prst="ellipse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Rain</a:t>
            </a:r>
          </a:p>
        </p:txBody>
      </p:sp>
      <p:sp>
        <p:nvSpPr>
          <p:cNvPr id="307" name="Grass Wet"/>
          <p:cNvSpPr/>
          <p:nvPr/>
        </p:nvSpPr>
        <p:spPr>
          <a:xfrm>
            <a:off x="10867032" y="7619371"/>
            <a:ext cx="2649936" cy="1270001"/>
          </a:xfrm>
          <a:prstGeom prst="ellipse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Grass Wet</a:t>
            </a:r>
          </a:p>
        </p:txBody>
      </p:sp>
      <p:sp>
        <p:nvSpPr>
          <p:cNvPr id="308" name="Line"/>
          <p:cNvSpPr/>
          <p:nvPr/>
        </p:nvSpPr>
        <p:spPr>
          <a:xfrm flipH="1">
            <a:off x="11298171" y="5448928"/>
            <a:ext cx="178765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9" name="Line"/>
          <p:cNvSpPr/>
          <p:nvPr/>
        </p:nvSpPr>
        <p:spPr>
          <a:xfrm>
            <a:off x="10787129" y="5947839"/>
            <a:ext cx="715170" cy="183186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0" name="Line"/>
          <p:cNvSpPr/>
          <p:nvPr/>
        </p:nvSpPr>
        <p:spPr>
          <a:xfrm flipH="1">
            <a:off x="12950098" y="5947554"/>
            <a:ext cx="709349" cy="183217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aphicFrame>
        <p:nvGraphicFramePr>
          <p:cNvPr id="311" name="Table 1"/>
          <p:cNvGraphicFramePr/>
          <p:nvPr/>
        </p:nvGraphicFramePr>
        <p:xfrm>
          <a:off x="2113028" y="5417911"/>
          <a:ext cx="4685641" cy="352143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7646"/>
                <a:gridCol w="1557646"/>
                <a:gridCol w="1557646"/>
              </a:tblGrid>
              <a:tr h="877183">
                <a:tc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RAIN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SPRINKLER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87718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77183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77183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0.01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0.99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2" name="P(sprinkler|rain)"/>
          <p:cNvSpPr txBox="1"/>
          <p:nvPr/>
        </p:nvSpPr>
        <p:spPr>
          <a:xfrm>
            <a:off x="3184730" y="4805257"/>
            <a:ext cx="252953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P(sprinkler|rain)</a:t>
            </a:r>
          </a:p>
        </p:txBody>
      </p:sp>
      <p:graphicFrame>
        <p:nvGraphicFramePr>
          <p:cNvPr id="313" name="Table 1-1"/>
          <p:cNvGraphicFramePr/>
          <p:nvPr/>
        </p:nvGraphicFramePr>
        <p:xfrm>
          <a:off x="17598031" y="5417911"/>
          <a:ext cx="4685640" cy="352143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36469"/>
                <a:gridCol w="2336469"/>
              </a:tblGrid>
              <a:tr h="1169577">
                <a:tc grid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RAIN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11695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6957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314" name="Table 1-2"/>
          <p:cNvGraphicFramePr/>
          <p:nvPr/>
        </p:nvGraphicFramePr>
        <p:xfrm>
          <a:off x="7488832" y="9939111"/>
          <a:ext cx="9419036" cy="352143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51583"/>
                <a:gridCol w="2351583"/>
                <a:gridCol w="2351583"/>
                <a:gridCol w="2351583"/>
              </a:tblGrid>
              <a:tr h="584788">
                <a:tc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SPRINKLER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RAIN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GRASS WET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8478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47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47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47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4788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0.01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P(rain)"/>
          <p:cNvSpPr txBox="1"/>
          <p:nvPr/>
        </p:nvSpPr>
        <p:spPr>
          <a:xfrm>
            <a:off x="19355838" y="4805257"/>
            <a:ext cx="115732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P(rain)</a:t>
            </a:r>
          </a:p>
        </p:txBody>
      </p:sp>
      <p:sp>
        <p:nvSpPr>
          <p:cNvPr id="316" name="P(grass wet|sprinker,rain)"/>
          <p:cNvSpPr txBox="1"/>
          <p:nvPr/>
        </p:nvSpPr>
        <p:spPr>
          <a:xfrm>
            <a:off x="10196931" y="9377257"/>
            <a:ext cx="399013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P(grass wet|sprinker,rain)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grpSp>
        <p:nvGrpSpPr>
          <p:cNvPr id="328" name="Group"/>
          <p:cNvGrpSpPr/>
          <p:nvPr/>
        </p:nvGrpSpPr>
        <p:grpSpPr>
          <a:xfrm>
            <a:off x="9101667" y="5672666"/>
            <a:ext cx="8712201" cy="5630334"/>
            <a:chOff x="0" y="0"/>
            <a:chExt cx="8712200" cy="5630333"/>
          </a:xfrm>
        </p:grpSpPr>
        <p:sp>
          <p:nvSpPr>
            <p:cNvPr id="319" name="A"/>
            <p:cNvSpPr/>
            <p:nvPr/>
          </p:nvSpPr>
          <p:spPr>
            <a:xfrm>
              <a:off x="2844799" y="2328333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320" name="D"/>
            <p:cNvSpPr/>
            <p:nvPr/>
          </p:nvSpPr>
          <p:spPr>
            <a:xfrm>
              <a:off x="6070600" y="2963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321" name="E"/>
            <p:cNvSpPr/>
            <p:nvPr/>
          </p:nvSpPr>
          <p:spPr>
            <a:xfrm>
              <a:off x="0" y="4360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322" name="B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323" name="C"/>
            <p:cNvSpPr/>
            <p:nvPr/>
          </p:nvSpPr>
          <p:spPr>
            <a:xfrm>
              <a:off x="744220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C</a:t>
              </a:r>
            </a:p>
          </p:txBody>
        </p:sp>
        <p:cxnSp>
          <p:nvCxnSpPr>
            <p:cNvPr id="324" name="Connection Line"/>
            <p:cNvCxnSpPr>
              <a:stCxn id="319" idx="0"/>
              <a:endCxn id="322" idx="0"/>
            </p:cNvCxnSpPr>
            <p:nvPr/>
          </p:nvCxnSpPr>
          <p:spPr>
            <a:xfrm flipH="1" flipV="1">
              <a:off x="635000" y="635000"/>
              <a:ext cx="2844800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25" name="Connection Line"/>
            <p:cNvCxnSpPr>
              <a:stCxn id="319" idx="0"/>
              <a:endCxn id="321" idx="0"/>
            </p:cNvCxnSpPr>
            <p:nvPr/>
          </p:nvCxnSpPr>
          <p:spPr>
            <a:xfrm flipH="1">
              <a:off x="635000" y="2963333"/>
              <a:ext cx="2844800" cy="2032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26" name="Connection Line"/>
            <p:cNvCxnSpPr>
              <a:stCxn id="323" idx="0"/>
              <a:endCxn id="319" idx="0"/>
            </p:cNvCxnSpPr>
            <p:nvPr/>
          </p:nvCxnSpPr>
          <p:spPr>
            <a:xfrm flipH="1">
              <a:off x="3479799" y="635000"/>
              <a:ext cx="4597401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27" name="Connection Line"/>
            <p:cNvCxnSpPr>
              <a:stCxn id="320" idx="0"/>
              <a:endCxn id="321" idx="0"/>
            </p:cNvCxnSpPr>
            <p:nvPr/>
          </p:nvCxnSpPr>
          <p:spPr>
            <a:xfrm flipH="1">
              <a:off x="635000" y="3598333"/>
              <a:ext cx="6070600" cy="1397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</p:grpSp>
      <p:sp>
        <p:nvSpPr>
          <p:cNvPr id="329" name="P(B)"/>
          <p:cNvSpPr txBox="1"/>
          <p:nvPr/>
        </p:nvSpPr>
        <p:spPr>
          <a:xfrm>
            <a:off x="10519410" y="6049857"/>
            <a:ext cx="75438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P(B)</a:t>
            </a:r>
          </a:p>
        </p:txBody>
      </p:sp>
      <p:sp>
        <p:nvSpPr>
          <p:cNvPr id="330" name="P(C|A)"/>
          <p:cNvSpPr txBox="1"/>
          <p:nvPr/>
        </p:nvSpPr>
        <p:spPr>
          <a:xfrm>
            <a:off x="17959646" y="6049857"/>
            <a:ext cx="109697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P(C|A)</a:t>
            </a:r>
          </a:p>
        </p:txBody>
      </p:sp>
      <p:sp>
        <p:nvSpPr>
          <p:cNvPr id="331" name="P(D|E)"/>
          <p:cNvSpPr txBox="1"/>
          <p:nvPr/>
        </p:nvSpPr>
        <p:spPr>
          <a:xfrm>
            <a:off x="16664822" y="9013190"/>
            <a:ext cx="1028091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P(D|E)</a:t>
            </a:r>
          </a:p>
        </p:txBody>
      </p:sp>
      <p:sp>
        <p:nvSpPr>
          <p:cNvPr id="332" name="P(E)"/>
          <p:cNvSpPr txBox="1"/>
          <p:nvPr/>
        </p:nvSpPr>
        <p:spPr>
          <a:xfrm>
            <a:off x="8240184" y="10410190"/>
            <a:ext cx="723901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P(E)</a:t>
            </a:r>
          </a:p>
        </p:txBody>
      </p:sp>
      <p:sp>
        <p:nvSpPr>
          <p:cNvPr id="333" name="P(A|B,E)"/>
          <p:cNvSpPr txBox="1"/>
          <p:nvPr/>
        </p:nvSpPr>
        <p:spPr>
          <a:xfrm>
            <a:off x="11948854" y="7404524"/>
            <a:ext cx="126522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P(A|B,E)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sp>
        <p:nvSpPr>
          <p:cNvPr id="336" name="Local Markov property: each variable   is conditionally independent of its non-descendants given its parent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Local Markov property: each variable </a:t>
            </a:r>
            <a14:m>
              <m:oMath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is conditionally independent of its non-descendants given its parent variables</a:t>
            </a: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nor/>
                    </m:rP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parents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Given this network</a:t>
            </a: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BAC, EAC, ED are all</a:t>
            </a:r>
            <a:br/>
            <a:r>
              <a:t>individual sequences</a:t>
            </a:r>
          </a:p>
        </p:txBody>
      </p:sp>
      <p:grpSp>
        <p:nvGrpSpPr>
          <p:cNvPr id="346" name="Group"/>
          <p:cNvGrpSpPr/>
          <p:nvPr/>
        </p:nvGrpSpPr>
        <p:grpSpPr>
          <a:xfrm>
            <a:off x="9511110" y="9321800"/>
            <a:ext cx="5119291" cy="3138224"/>
            <a:chOff x="0" y="0"/>
            <a:chExt cx="5119290" cy="3138223"/>
          </a:xfrm>
        </p:grpSpPr>
        <p:sp>
          <p:nvSpPr>
            <p:cNvPr id="337" name="A"/>
            <p:cNvSpPr/>
            <p:nvPr/>
          </p:nvSpPr>
          <p:spPr>
            <a:xfrm>
              <a:off x="1671604" y="1297761"/>
              <a:ext cx="746253" cy="70787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338" name="D"/>
            <p:cNvSpPr/>
            <p:nvPr/>
          </p:nvSpPr>
          <p:spPr>
            <a:xfrm>
              <a:off x="3567085" y="1651696"/>
              <a:ext cx="746254" cy="70787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339" name="E"/>
            <p:cNvSpPr/>
            <p:nvPr/>
          </p:nvSpPr>
          <p:spPr>
            <a:xfrm>
              <a:off x="0" y="2430353"/>
              <a:ext cx="746253" cy="70787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340" name="B"/>
            <p:cNvSpPr/>
            <p:nvPr/>
          </p:nvSpPr>
          <p:spPr>
            <a:xfrm>
              <a:off x="0" y="0"/>
              <a:ext cx="746253" cy="70787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341" name="C"/>
            <p:cNvSpPr/>
            <p:nvPr/>
          </p:nvSpPr>
          <p:spPr>
            <a:xfrm>
              <a:off x="4373038" y="0"/>
              <a:ext cx="746253" cy="70787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C</a:t>
              </a:r>
            </a:p>
          </p:txBody>
        </p:sp>
        <p:cxnSp>
          <p:nvCxnSpPr>
            <p:cNvPr id="342" name="Connection Line"/>
            <p:cNvCxnSpPr>
              <a:stCxn id="337" idx="0"/>
              <a:endCxn id="340" idx="0"/>
            </p:cNvCxnSpPr>
            <p:nvPr/>
          </p:nvCxnSpPr>
          <p:spPr>
            <a:xfrm flipH="1" flipV="1">
              <a:off x="373126" y="353934"/>
              <a:ext cx="1671605" cy="129776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43" name="Connection Line"/>
            <p:cNvCxnSpPr>
              <a:stCxn id="337" idx="0"/>
              <a:endCxn id="339" idx="0"/>
            </p:cNvCxnSpPr>
            <p:nvPr/>
          </p:nvCxnSpPr>
          <p:spPr>
            <a:xfrm flipH="1">
              <a:off x="373126" y="1651696"/>
              <a:ext cx="1671605" cy="113259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44" name="Connection Line"/>
            <p:cNvCxnSpPr>
              <a:stCxn id="341" idx="0"/>
              <a:endCxn id="337" idx="0"/>
            </p:cNvCxnSpPr>
            <p:nvPr/>
          </p:nvCxnSpPr>
          <p:spPr>
            <a:xfrm flipH="1">
              <a:off x="2044730" y="353934"/>
              <a:ext cx="2701435" cy="129776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45" name="Connection Line"/>
            <p:cNvCxnSpPr>
              <a:stCxn id="338" idx="0"/>
              <a:endCxn id="339" idx="0"/>
            </p:cNvCxnSpPr>
            <p:nvPr/>
          </p:nvCxnSpPr>
          <p:spPr>
            <a:xfrm flipH="1">
              <a:off x="373126" y="2005631"/>
              <a:ext cx="3567086" cy="77865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</p:grpSp>
      <p:sp>
        <p:nvSpPr>
          <p:cNvPr id="347" name="Text"/>
          <p:cNvSpPr txBox="1"/>
          <p:nvPr/>
        </p:nvSpPr>
        <p:spPr>
          <a:xfrm>
            <a:off x="14562666" y="10103508"/>
            <a:ext cx="8411973" cy="81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</p:txBody>
      </p:sp>
      <p:sp>
        <p:nvSpPr>
          <p:cNvPr id="350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14308667" y="7196666"/>
            <a:ext cx="8712201" cy="5630334"/>
            <a:chOff x="0" y="0"/>
            <a:chExt cx="8712200" cy="5630333"/>
          </a:xfrm>
        </p:grpSpPr>
        <p:sp>
          <p:nvSpPr>
            <p:cNvPr id="351" name="A"/>
            <p:cNvSpPr/>
            <p:nvPr/>
          </p:nvSpPr>
          <p:spPr>
            <a:xfrm>
              <a:off x="2844799" y="2328333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352" name="D"/>
            <p:cNvSpPr/>
            <p:nvPr/>
          </p:nvSpPr>
          <p:spPr>
            <a:xfrm>
              <a:off x="6070600" y="2963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353" name="E"/>
            <p:cNvSpPr/>
            <p:nvPr/>
          </p:nvSpPr>
          <p:spPr>
            <a:xfrm>
              <a:off x="0" y="4360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354" name="B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355" name="C"/>
            <p:cNvSpPr/>
            <p:nvPr/>
          </p:nvSpPr>
          <p:spPr>
            <a:xfrm>
              <a:off x="7442200" y="0"/>
              <a:ext cx="1270000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C</a:t>
              </a:r>
            </a:p>
          </p:txBody>
        </p:sp>
        <p:cxnSp>
          <p:nvCxnSpPr>
            <p:cNvPr id="356" name="Connection Line"/>
            <p:cNvCxnSpPr>
              <a:stCxn id="351" idx="0"/>
              <a:endCxn id="354" idx="0"/>
            </p:cNvCxnSpPr>
            <p:nvPr/>
          </p:nvCxnSpPr>
          <p:spPr>
            <a:xfrm flipH="1" flipV="1">
              <a:off x="635000" y="635000"/>
              <a:ext cx="2844800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57" name="Connection Line"/>
            <p:cNvCxnSpPr>
              <a:stCxn id="351" idx="0"/>
              <a:endCxn id="353" idx="0"/>
            </p:cNvCxnSpPr>
            <p:nvPr/>
          </p:nvCxnSpPr>
          <p:spPr>
            <a:xfrm flipH="1">
              <a:off x="635000" y="2963333"/>
              <a:ext cx="2844800" cy="2032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58" name="Connection Line"/>
            <p:cNvCxnSpPr>
              <a:stCxn id="355" idx="0"/>
              <a:endCxn id="351" idx="0"/>
            </p:cNvCxnSpPr>
            <p:nvPr/>
          </p:nvCxnSpPr>
          <p:spPr>
            <a:xfrm flipH="1">
              <a:off x="3479799" y="635000"/>
              <a:ext cx="4597401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59" name="Connection Line"/>
            <p:cNvCxnSpPr>
              <a:stCxn id="352" idx="0"/>
              <a:endCxn id="353" idx="0"/>
            </p:cNvCxnSpPr>
            <p:nvPr/>
          </p:nvCxnSpPr>
          <p:spPr>
            <a:xfrm flipH="1">
              <a:off x="635000" y="3598333"/>
              <a:ext cx="6070600" cy="13970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</p:grpSp>
      <p:sp>
        <p:nvSpPr>
          <p:cNvPr id="361" name="P(B)"/>
          <p:cNvSpPr txBox="1"/>
          <p:nvPr/>
        </p:nvSpPr>
        <p:spPr>
          <a:xfrm>
            <a:off x="15726410" y="7573857"/>
            <a:ext cx="75438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P(B)</a:t>
            </a:r>
          </a:p>
        </p:txBody>
      </p:sp>
      <p:sp>
        <p:nvSpPr>
          <p:cNvPr id="362" name="P(C|A)"/>
          <p:cNvSpPr txBox="1"/>
          <p:nvPr/>
        </p:nvSpPr>
        <p:spPr>
          <a:xfrm>
            <a:off x="23166646" y="7573857"/>
            <a:ext cx="109697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P(C|A)</a:t>
            </a:r>
          </a:p>
        </p:txBody>
      </p:sp>
      <p:sp>
        <p:nvSpPr>
          <p:cNvPr id="363" name="P(D|E)"/>
          <p:cNvSpPr txBox="1"/>
          <p:nvPr/>
        </p:nvSpPr>
        <p:spPr>
          <a:xfrm>
            <a:off x="21871822" y="10537190"/>
            <a:ext cx="1028091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P(D|E)</a:t>
            </a:r>
          </a:p>
        </p:txBody>
      </p:sp>
      <p:sp>
        <p:nvSpPr>
          <p:cNvPr id="364" name="P(E)"/>
          <p:cNvSpPr txBox="1"/>
          <p:nvPr/>
        </p:nvSpPr>
        <p:spPr>
          <a:xfrm>
            <a:off x="13447185" y="11934190"/>
            <a:ext cx="723901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P(E)</a:t>
            </a:r>
          </a:p>
        </p:txBody>
      </p:sp>
      <p:sp>
        <p:nvSpPr>
          <p:cNvPr id="365" name="P(A|B,E)"/>
          <p:cNvSpPr txBox="1"/>
          <p:nvPr/>
        </p:nvSpPr>
        <p:spPr>
          <a:xfrm>
            <a:off x="17155855" y="8928524"/>
            <a:ext cx="126522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P(A|B,E)</a:t>
            </a:r>
          </a:p>
        </p:txBody>
      </p:sp>
      <p:sp>
        <p:nvSpPr>
          <p:cNvPr id="366" name="Just marginalize out the things…"/>
          <p:cNvSpPr txBox="1"/>
          <p:nvPr/>
        </p:nvSpPr>
        <p:spPr>
          <a:xfrm>
            <a:off x="1789717" y="9560561"/>
            <a:ext cx="7410299" cy="145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Just marginalize out the things</a:t>
            </a:r>
          </a:p>
          <a:p>
            <a:pPr>
              <a:defRPr sz="3600"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you’re not interested in!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Bayesian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Bayesian Networks</a:t>
            </a:r>
          </a:p>
        </p:txBody>
      </p:sp>
      <p:sp>
        <p:nvSpPr>
          <p:cNvPr id="369" name="Features are independent of each other given the class (parent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Features are independent of each other given the class (parent)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:r>
              <a:t>           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br/>
            <a:r>
              <a:t>           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limUpp>
                  <m:e>
                    <m:limLow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grpSp>
        <p:nvGrpSpPr>
          <p:cNvPr id="377" name="Group"/>
          <p:cNvGrpSpPr/>
          <p:nvPr/>
        </p:nvGrpSpPr>
        <p:grpSpPr>
          <a:xfrm>
            <a:off x="9133261" y="9228666"/>
            <a:ext cx="6896412" cy="3598334"/>
            <a:chOff x="0" y="0"/>
            <a:chExt cx="6896411" cy="3598333"/>
          </a:xfrm>
        </p:grpSpPr>
        <p:sp>
          <p:nvSpPr>
            <p:cNvPr id="370" name="f2"/>
            <p:cNvSpPr/>
            <p:nvPr/>
          </p:nvSpPr>
          <p:spPr>
            <a:xfrm>
              <a:off x="2813205" y="2328333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f</a:t>
              </a:r>
              <a:r>
                <a:rPr baseline="-5999" sz="3100"/>
                <a:t>2</a:t>
              </a:r>
            </a:p>
          </p:txBody>
        </p:sp>
        <p:sp>
          <p:nvSpPr>
            <p:cNvPr id="371" name="f1"/>
            <p:cNvSpPr/>
            <p:nvPr/>
          </p:nvSpPr>
          <p:spPr>
            <a:xfrm>
              <a:off x="0" y="2328333"/>
              <a:ext cx="1270000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f</a:t>
              </a:r>
              <a:r>
                <a:rPr baseline="-5999"/>
                <a:t>1</a:t>
              </a:r>
            </a:p>
          </p:txBody>
        </p:sp>
        <p:sp>
          <p:nvSpPr>
            <p:cNvPr id="372" name="Y"/>
            <p:cNvSpPr/>
            <p:nvPr/>
          </p:nvSpPr>
          <p:spPr>
            <a:xfrm>
              <a:off x="2813205" y="0"/>
              <a:ext cx="1270001" cy="127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Y</a:t>
              </a:r>
            </a:p>
          </p:txBody>
        </p:sp>
        <p:sp>
          <p:nvSpPr>
            <p:cNvPr id="373" name="fn"/>
            <p:cNvSpPr/>
            <p:nvPr/>
          </p:nvSpPr>
          <p:spPr>
            <a:xfrm>
              <a:off x="5626411" y="2328333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f</a:t>
              </a:r>
              <a:r>
                <a:rPr baseline="-5999"/>
                <a:t>n</a:t>
              </a:r>
            </a:p>
          </p:txBody>
        </p:sp>
        <p:cxnSp>
          <p:nvCxnSpPr>
            <p:cNvPr id="374" name="Connection Line"/>
            <p:cNvCxnSpPr>
              <a:stCxn id="370" idx="0"/>
              <a:endCxn id="372" idx="0"/>
            </p:cNvCxnSpPr>
            <p:nvPr/>
          </p:nvCxnSpPr>
          <p:spPr>
            <a:xfrm flipV="1">
              <a:off x="3448205" y="635000"/>
              <a:ext cx="1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75" name="Connection Line"/>
            <p:cNvCxnSpPr>
              <a:stCxn id="371" idx="0"/>
              <a:endCxn id="372" idx="0"/>
            </p:cNvCxnSpPr>
            <p:nvPr/>
          </p:nvCxnSpPr>
          <p:spPr>
            <a:xfrm flipV="1">
              <a:off x="635000" y="635000"/>
              <a:ext cx="2813206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376" name="Connection Line"/>
            <p:cNvCxnSpPr>
              <a:stCxn id="373" idx="0"/>
              <a:endCxn id="372" idx="0"/>
            </p:cNvCxnSpPr>
            <p:nvPr/>
          </p:nvCxnSpPr>
          <p:spPr>
            <a:xfrm flipH="1" flipV="1">
              <a:off x="3448205" y="635000"/>
              <a:ext cx="2813207" cy="23283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</p:grpSp>
      <p:sp>
        <p:nvSpPr>
          <p:cNvPr id="378" name="…"/>
          <p:cNvSpPr txBox="1"/>
          <p:nvPr/>
        </p:nvSpPr>
        <p:spPr>
          <a:xfrm>
            <a:off x="13564951" y="6380481"/>
            <a:ext cx="577597" cy="95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