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003462"/>
              </a:solidFill>
              <a:prstDash val="solid"/>
              <a:round/>
            </a:ln>
          </a:left>
          <a:right>
            <a:ln w="12700" cap="flat">
              <a:solidFill>
                <a:srgbClr val="003462"/>
              </a:solidFill>
              <a:prstDash val="solid"/>
              <a:round/>
            </a:ln>
          </a:right>
          <a:top>
            <a:ln w="12700" cap="flat">
              <a:solidFill>
                <a:srgbClr val="003462"/>
              </a:solidFill>
              <a:prstDash val="solid"/>
              <a:round/>
            </a:ln>
          </a:top>
          <a:bottom>
            <a:ln w="12700" cap="flat">
              <a:solidFill>
                <a:srgbClr val="003462"/>
              </a:solidFill>
              <a:prstDash val="solid"/>
              <a:round/>
            </a:ln>
          </a:bottom>
          <a:insideH>
            <a:ln w="12700" cap="flat">
              <a:solidFill>
                <a:srgbClr val="003462"/>
              </a:solidFill>
              <a:prstDash val="solid"/>
              <a:round/>
            </a:ln>
          </a:insideH>
          <a:insideV>
            <a:ln w="12700" cap="flat">
              <a:solidFill>
                <a:srgbClr val="003462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 b="def" i="def"/>
      <a:tcStyle>
        <a:tcBdr/>
        <a:fill>
          <a:solidFill>
            <a:srgbClr val="E6F0FF"/>
          </a:solidFill>
        </a:fill>
      </a:tcStyle>
    </a:band2H>
    <a:firstCol>
      <a:tcTxStyle b="on" i="off">
        <a:fontRef idx="minor">
          <a:srgbClr val="003462"/>
        </a:fontRef>
        <a:srgbClr val="003462"/>
      </a:tcTxStyle>
      <a:tcStyle>
        <a:tcBdr>
          <a:left>
            <a:ln w="12700" cap="flat">
              <a:solidFill>
                <a:srgbClr val="003462"/>
              </a:solidFill>
              <a:prstDash val="solid"/>
              <a:round/>
            </a:ln>
          </a:left>
          <a:right>
            <a:ln w="12700" cap="flat">
              <a:solidFill>
                <a:srgbClr val="003462"/>
              </a:solidFill>
              <a:prstDash val="solid"/>
              <a:round/>
            </a:ln>
          </a:right>
          <a:top>
            <a:ln w="12700" cap="flat">
              <a:solidFill>
                <a:srgbClr val="003462"/>
              </a:solidFill>
              <a:prstDash val="solid"/>
              <a:round/>
            </a:ln>
          </a:top>
          <a:bottom>
            <a:ln w="12700" cap="flat">
              <a:solidFill>
                <a:srgbClr val="003462"/>
              </a:solidFill>
              <a:prstDash val="solid"/>
              <a:round/>
            </a:ln>
          </a:bottom>
          <a:insideH>
            <a:ln w="12700" cap="flat">
              <a:solidFill>
                <a:srgbClr val="003462"/>
              </a:solidFill>
              <a:prstDash val="solid"/>
              <a:round/>
            </a:ln>
          </a:insideH>
          <a:insideV>
            <a:ln w="12700" cap="flat">
              <a:solidFill>
                <a:srgbClr val="00346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3462"/>
        </a:fontRef>
        <a:srgbClr val="003462"/>
      </a:tcTxStyle>
      <a:tcStyle>
        <a:tcBdr>
          <a:left>
            <a:ln w="12700" cap="flat">
              <a:solidFill>
                <a:srgbClr val="003462"/>
              </a:solidFill>
              <a:prstDash val="solid"/>
              <a:round/>
            </a:ln>
          </a:left>
          <a:right>
            <a:ln w="12700" cap="flat">
              <a:solidFill>
                <a:srgbClr val="003462"/>
              </a:solidFill>
              <a:prstDash val="solid"/>
              <a:round/>
            </a:ln>
          </a:right>
          <a:top>
            <a:ln w="38100" cap="flat">
              <a:solidFill>
                <a:srgbClr val="003462"/>
              </a:solidFill>
              <a:prstDash val="solid"/>
              <a:round/>
            </a:ln>
          </a:top>
          <a:bottom>
            <a:ln w="12700" cap="flat">
              <a:solidFill>
                <a:srgbClr val="003462"/>
              </a:solidFill>
              <a:prstDash val="solid"/>
              <a:round/>
            </a:ln>
          </a:bottom>
          <a:insideH>
            <a:ln w="12700" cap="flat">
              <a:solidFill>
                <a:srgbClr val="003462"/>
              </a:solidFill>
              <a:prstDash val="solid"/>
              <a:round/>
            </a:ln>
          </a:insideH>
          <a:insideV>
            <a:ln w="12700" cap="flat">
              <a:solidFill>
                <a:srgbClr val="00346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003462"/>
        </a:fontRef>
        <a:srgbClr val="003462"/>
      </a:tcTxStyle>
      <a:tcStyle>
        <a:tcBdr>
          <a:left>
            <a:ln w="12700" cap="flat">
              <a:solidFill>
                <a:srgbClr val="003462"/>
              </a:solidFill>
              <a:prstDash val="solid"/>
              <a:round/>
            </a:ln>
          </a:left>
          <a:right>
            <a:ln w="12700" cap="flat">
              <a:solidFill>
                <a:srgbClr val="003462"/>
              </a:solidFill>
              <a:prstDash val="solid"/>
              <a:round/>
            </a:ln>
          </a:right>
          <a:top>
            <a:ln w="12700" cap="flat">
              <a:solidFill>
                <a:srgbClr val="003462"/>
              </a:solidFill>
              <a:prstDash val="solid"/>
              <a:round/>
            </a:ln>
          </a:top>
          <a:bottom>
            <a:ln w="38100" cap="flat">
              <a:solidFill>
                <a:srgbClr val="003462"/>
              </a:solidFill>
              <a:prstDash val="solid"/>
              <a:round/>
            </a:ln>
          </a:bottom>
          <a:insideH>
            <a:ln w="12700" cap="flat">
              <a:solidFill>
                <a:srgbClr val="003462"/>
              </a:solidFill>
              <a:prstDash val="solid"/>
              <a:round/>
            </a:ln>
          </a:insideH>
          <a:insideV>
            <a:ln w="12700" cap="flat">
              <a:solidFill>
                <a:srgbClr val="00346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003462"/>
              </a:solidFill>
              <a:prstDash val="solid"/>
              <a:round/>
            </a:ln>
          </a:left>
          <a:right>
            <a:ln w="12700" cap="flat">
              <a:solidFill>
                <a:srgbClr val="003462"/>
              </a:solidFill>
              <a:prstDash val="solid"/>
              <a:round/>
            </a:ln>
          </a:right>
          <a:top>
            <a:ln w="12700" cap="flat">
              <a:solidFill>
                <a:srgbClr val="003462"/>
              </a:solidFill>
              <a:prstDash val="solid"/>
              <a:round/>
            </a:ln>
          </a:top>
          <a:bottom>
            <a:ln w="12700" cap="flat">
              <a:solidFill>
                <a:srgbClr val="003462"/>
              </a:solidFill>
              <a:prstDash val="solid"/>
              <a:round/>
            </a:ln>
          </a:bottom>
          <a:insideH>
            <a:ln w="12700" cap="flat">
              <a:solidFill>
                <a:srgbClr val="003462"/>
              </a:solidFill>
              <a:prstDash val="solid"/>
              <a:round/>
            </a:ln>
          </a:insideH>
          <a:insideV>
            <a:ln w="12700" cap="flat">
              <a:solidFill>
                <a:srgbClr val="003462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 b="def" i="def"/>
      <a:tcStyle>
        <a:tcBdr/>
        <a:fill>
          <a:solidFill>
            <a:srgbClr val="EAF8E7"/>
          </a:solidFill>
        </a:fill>
      </a:tcStyle>
    </a:band2H>
    <a:firstCol>
      <a:tcTxStyle b="on" i="off">
        <a:fontRef idx="minor">
          <a:srgbClr val="003462"/>
        </a:fontRef>
        <a:srgbClr val="003462"/>
      </a:tcTxStyle>
      <a:tcStyle>
        <a:tcBdr>
          <a:left>
            <a:ln w="12700" cap="flat">
              <a:solidFill>
                <a:srgbClr val="003462"/>
              </a:solidFill>
              <a:prstDash val="solid"/>
              <a:round/>
            </a:ln>
          </a:left>
          <a:right>
            <a:ln w="12700" cap="flat">
              <a:solidFill>
                <a:srgbClr val="003462"/>
              </a:solidFill>
              <a:prstDash val="solid"/>
              <a:round/>
            </a:ln>
          </a:right>
          <a:top>
            <a:ln w="12700" cap="flat">
              <a:solidFill>
                <a:srgbClr val="003462"/>
              </a:solidFill>
              <a:prstDash val="solid"/>
              <a:round/>
            </a:ln>
          </a:top>
          <a:bottom>
            <a:ln w="12700" cap="flat">
              <a:solidFill>
                <a:srgbClr val="003462"/>
              </a:solidFill>
              <a:prstDash val="solid"/>
              <a:round/>
            </a:ln>
          </a:bottom>
          <a:insideH>
            <a:ln w="12700" cap="flat">
              <a:solidFill>
                <a:srgbClr val="003462"/>
              </a:solidFill>
              <a:prstDash val="solid"/>
              <a:round/>
            </a:ln>
          </a:insideH>
          <a:insideV>
            <a:ln w="12700" cap="flat">
              <a:solidFill>
                <a:srgbClr val="00346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003462"/>
        </a:fontRef>
        <a:srgbClr val="003462"/>
      </a:tcTxStyle>
      <a:tcStyle>
        <a:tcBdr>
          <a:left>
            <a:ln w="12700" cap="flat">
              <a:solidFill>
                <a:srgbClr val="003462"/>
              </a:solidFill>
              <a:prstDash val="solid"/>
              <a:round/>
            </a:ln>
          </a:left>
          <a:right>
            <a:ln w="12700" cap="flat">
              <a:solidFill>
                <a:srgbClr val="003462"/>
              </a:solidFill>
              <a:prstDash val="solid"/>
              <a:round/>
            </a:ln>
          </a:right>
          <a:top>
            <a:ln w="38100" cap="flat">
              <a:solidFill>
                <a:srgbClr val="003462"/>
              </a:solidFill>
              <a:prstDash val="solid"/>
              <a:round/>
            </a:ln>
          </a:top>
          <a:bottom>
            <a:ln w="12700" cap="flat">
              <a:solidFill>
                <a:srgbClr val="003462"/>
              </a:solidFill>
              <a:prstDash val="solid"/>
              <a:round/>
            </a:ln>
          </a:bottom>
          <a:insideH>
            <a:ln w="12700" cap="flat">
              <a:solidFill>
                <a:srgbClr val="003462"/>
              </a:solidFill>
              <a:prstDash val="solid"/>
              <a:round/>
            </a:ln>
          </a:insideH>
          <a:insideV>
            <a:ln w="12700" cap="flat">
              <a:solidFill>
                <a:srgbClr val="00346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003462"/>
        </a:fontRef>
        <a:srgbClr val="003462"/>
      </a:tcTxStyle>
      <a:tcStyle>
        <a:tcBdr>
          <a:left>
            <a:ln w="12700" cap="flat">
              <a:solidFill>
                <a:srgbClr val="003462"/>
              </a:solidFill>
              <a:prstDash val="solid"/>
              <a:round/>
            </a:ln>
          </a:left>
          <a:right>
            <a:ln w="12700" cap="flat">
              <a:solidFill>
                <a:srgbClr val="003462"/>
              </a:solidFill>
              <a:prstDash val="solid"/>
              <a:round/>
            </a:ln>
          </a:right>
          <a:top>
            <a:ln w="12700" cap="flat">
              <a:solidFill>
                <a:srgbClr val="003462"/>
              </a:solidFill>
              <a:prstDash val="solid"/>
              <a:round/>
            </a:ln>
          </a:top>
          <a:bottom>
            <a:ln w="38100" cap="flat">
              <a:solidFill>
                <a:srgbClr val="003462"/>
              </a:solidFill>
              <a:prstDash val="solid"/>
              <a:round/>
            </a:ln>
          </a:bottom>
          <a:insideH>
            <a:ln w="12700" cap="flat">
              <a:solidFill>
                <a:srgbClr val="003462"/>
              </a:solidFill>
              <a:prstDash val="solid"/>
              <a:round/>
            </a:ln>
          </a:insideH>
          <a:insideV>
            <a:ln w="12700" cap="flat">
              <a:solidFill>
                <a:srgbClr val="00346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003462"/>
              </a:solidFill>
              <a:prstDash val="solid"/>
              <a:round/>
            </a:ln>
          </a:left>
          <a:right>
            <a:ln w="12700" cap="flat">
              <a:solidFill>
                <a:srgbClr val="003462"/>
              </a:solidFill>
              <a:prstDash val="solid"/>
              <a:round/>
            </a:ln>
          </a:right>
          <a:top>
            <a:ln w="12700" cap="flat">
              <a:solidFill>
                <a:srgbClr val="003462"/>
              </a:solidFill>
              <a:prstDash val="solid"/>
              <a:round/>
            </a:ln>
          </a:top>
          <a:bottom>
            <a:ln w="12700" cap="flat">
              <a:solidFill>
                <a:srgbClr val="003462"/>
              </a:solidFill>
              <a:prstDash val="solid"/>
              <a:round/>
            </a:ln>
          </a:bottom>
          <a:insideH>
            <a:ln w="12700" cap="flat">
              <a:solidFill>
                <a:srgbClr val="003462"/>
              </a:solidFill>
              <a:prstDash val="solid"/>
              <a:round/>
            </a:ln>
          </a:insideH>
          <a:insideV>
            <a:ln w="12700" cap="flat">
              <a:solidFill>
                <a:srgbClr val="003462"/>
              </a:solidFill>
              <a:prstDash val="solid"/>
              <a:round/>
            </a:ln>
          </a:insideV>
        </a:tcBdr>
        <a:fill>
          <a:solidFill>
            <a:srgbClr val="FFCDDF"/>
          </a:solidFill>
        </a:fill>
      </a:tcStyle>
    </a:wholeTbl>
    <a:band2H>
      <a:tcTxStyle b="def" i="def"/>
      <a:tcStyle>
        <a:tcBdr/>
        <a:fill>
          <a:solidFill>
            <a:srgbClr val="FFE8F0"/>
          </a:solidFill>
        </a:fill>
      </a:tcStyle>
    </a:band2H>
    <a:firstCol>
      <a:tcTxStyle b="on" i="off">
        <a:fontRef idx="minor">
          <a:srgbClr val="003462"/>
        </a:fontRef>
        <a:srgbClr val="003462"/>
      </a:tcTxStyle>
      <a:tcStyle>
        <a:tcBdr>
          <a:left>
            <a:ln w="12700" cap="flat">
              <a:solidFill>
                <a:srgbClr val="003462"/>
              </a:solidFill>
              <a:prstDash val="solid"/>
              <a:round/>
            </a:ln>
          </a:left>
          <a:right>
            <a:ln w="12700" cap="flat">
              <a:solidFill>
                <a:srgbClr val="003462"/>
              </a:solidFill>
              <a:prstDash val="solid"/>
              <a:round/>
            </a:ln>
          </a:right>
          <a:top>
            <a:ln w="12700" cap="flat">
              <a:solidFill>
                <a:srgbClr val="003462"/>
              </a:solidFill>
              <a:prstDash val="solid"/>
              <a:round/>
            </a:ln>
          </a:top>
          <a:bottom>
            <a:ln w="12700" cap="flat">
              <a:solidFill>
                <a:srgbClr val="003462"/>
              </a:solidFill>
              <a:prstDash val="solid"/>
              <a:round/>
            </a:ln>
          </a:bottom>
          <a:insideH>
            <a:ln w="12700" cap="flat">
              <a:solidFill>
                <a:srgbClr val="003462"/>
              </a:solidFill>
              <a:prstDash val="solid"/>
              <a:round/>
            </a:ln>
          </a:insideH>
          <a:insideV>
            <a:ln w="12700" cap="flat">
              <a:solidFill>
                <a:srgbClr val="00346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003462"/>
        </a:fontRef>
        <a:srgbClr val="003462"/>
      </a:tcTxStyle>
      <a:tcStyle>
        <a:tcBdr>
          <a:left>
            <a:ln w="12700" cap="flat">
              <a:solidFill>
                <a:srgbClr val="003462"/>
              </a:solidFill>
              <a:prstDash val="solid"/>
              <a:round/>
            </a:ln>
          </a:left>
          <a:right>
            <a:ln w="12700" cap="flat">
              <a:solidFill>
                <a:srgbClr val="003462"/>
              </a:solidFill>
              <a:prstDash val="solid"/>
              <a:round/>
            </a:ln>
          </a:right>
          <a:top>
            <a:ln w="38100" cap="flat">
              <a:solidFill>
                <a:srgbClr val="003462"/>
              </a:solidFill>
              <a:prstDash val="solid"/>
              <a:round/>
            </a:ln>
          </a:top>
          <a:bottom>
            <a:ln w="12700" cap="flat">
              <a:solidFill>
                <a:srgbClr val="003462"/>
              </a:solidFill>
              <a:prstDash val="solid"/>
              <a:round/>
            </a:ln>
          </a:bottom>
          <a:insideH>
            <a:ln w="12700" cap="flat">
              <a:solidFill>
                <a:srgbClr val="003462"/>
              </a:solidFill>
              <a:prstDash val="solid"/>
              <a:round/>
            </a:ln>
          </a:insideH>
          <a:insideV>
            <a:ln w="12700" cap="flat">
              <a:solidFill>
                <a:srgbClr val="00346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003462"/>
        </a:fontRef>
        <a:srgbClr val="003462"/>
      </a:tcTxStyle>
      <a:tcStyle>
        <a:tcBdr>
          <a:left>
            <a:ln w="12700" cap="flat">
              <a:solidFill>
                <a:srgbClr val="003462"/>
              </a:solidFill>
              <a:prstDash val="solid"/>
              <a:round/>
            </a:ln>
          </a:left>
          <a:right>
            <a:ln w="12700" cap="flat">
              <a:solidFill>
                <a:srgbClr val="003462"/>
              </a:solidFill>
              <a:prstDash val="solid"/>
              <a:round/>
            </a:ln>
          </a:right>
          <a:top>
            <a:ln w="12700" cap="flat">
              <a:solidFill>
                <a:srgbClr val="003462"/>
              </a:solidFill>
              <a:prstDash val="solid"/>
              <a:round/>
            </a:ln>
          </a:top>
          <a:bottom>
            <a:ln w="38100" cap="flat">
              <a:solidFill>
                <a:srgbClr val="003462"/>
              </a:solidFill>
              <a:prstDash val="solid"/>
              <a:round/>
            </a:ln>
          </a:bottom>
          <a:insideH>
            <a:ln w="12700" cap="flat">
              <a:solidFill>
                <a:srgbClr val="003462"/>
              </a:solidFill>
              <a:prstDash val="solid"/>
              <a:round/>
            </a:ln>
          </a:insideH>
          <a:insideV>
            <a:ln w="12700" cap="flat">
              <a:solidFill>
                <a:srgbClr val="00346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 b="def" i="def"/>
      <a:tcStyle>
        <a:tcBdr/>
        <a:fill>
          <a:solidFill>
            <a:srgbClr val="003462"/>
          </a:solidFill>
        </a:fill>
      </a:tcStyle>
    </a:band2H>
    <a:firstCol>
      <a:tcTxStyle b="on" i="off">
        <a:fontRef idx="minor">
          <a:srgbClr val="003462"/>
        </a:fontRef>
        <a:srgbClr val="00346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3462"/>
          </a:solidFill>
        </a:fill>
      </a:tcStyle>
    </a:lastRow>
    <a:firstRow>
      <a:tcTxStyle b="on" i="off">
        <a:fontRef idx="minor">
          <a:srgbClr val="003462"/>
        </a:fontRef>
        <a:srgbClr val="00346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003462"/>
              </a:solidFill>
              <a:prstDash val="solid"/>
              <a:round/>
            </a:ln>
          </a:left>
          <a:right>
            <a:ln w="12700" cap="flat">
              <a:solidFill>
                <a:srgbClr val="003462"/>
              </a:solidFill>
              <a:prstDash val="solid"/>
              <a:round/>
            </a:ln>
          </a:right>
          <a:top>
            <a:ln w="12700" cap="flat">
              <a:solidFill>
                <a:srgbClr val="003462"/>
              </a:solidFill>
              <a:prstDash val="solid"/>
              <a:round/>
            </a:ln>
          </a:top>
          <a:bottom>
            <a:ln w="12700" cap="flat">
              <a:solidFill>
                <a:srgbClr val="003462"/>
              </a:solidFill>
              <a:prstDash val="solid"/>
              <a:round/>
            </a:ln>
          </a:bottom>
          <a:insideH>
            <a:ln w="12700" cap="flat">
              <a:solidFill>
                <a:srgbClr val="003462"/>
              </a:solidFill>
              <a:prstDash val="solid"/>
              <a:round/>
            </a:ln>
          </a:insideH>
          <a:insideV>
            <a:ln w="12700" cap="flat">
              <a:solidFill>
                <a:srgbClr val="003462"/>
              </a:solidFill>
              <a:prstDash val="solid"/>
              <a:round/>
            </a:ln>
          </a:insideV>
        </a:tcBdr>
        <a:fill>
          <a:solidFill>
            <a:srgbClr val="D1D1D1"/>
          </a:solidFill>
        </a:fill>
      </a:tcStyle>
    </a:wholeTbl>
    <a:band2H>
      <a:tcTxStyle b="def" i="def"/>
      <a:tcStyle>
        <a:tcBdr/>
        <a:fill>
          <a:solidFill>
            <a:srgbClr val="E9E9E9"/>
          </a:solidFill>
        </a:fill>
      </a:tcStyle>
    </a:band2H>
    <a:firstCol>
      <a:tcTxStyle b="on" i="off">
        <a:fontRef idx="minor">
          <a:srgbClr val="003462"/>
        </a:fontRef>
        <a:srgbClr val="003462"/>
      </a:tcTxStyle>
      <a:tcStyle>
        <a:tcBdr>
          <a:left>
            <a:ln w="12700" cap="flat">
              <a:solidFill>
                <a:srgbClr val="003462"/>
              </a:solidFill>
              <a:prstDash val="solid"/>
              <a:round/>
            </a:ln>
          </a:left>
          <a:right>
            <a:ln w="12700" cap="flat">
              <a:solidFill>
                <a:srgbClr val="003462"/>
              </a:solidFill>
              <a:prstDash val="solid"/>
              <a:round/>
            </a:ln>
          </a:right>
          <a:top>
            <a:ln w="12700" cap="flat">
              <a:solidFill>
                <a:srgbClr val="003462"/>
              </a:solidFill>
              <a:prstDash val="solid"/>
              <a:round/>
            </a:ln>
          </a:top>
          <a:bottom>
            <a:ln w="12700" cap="flat">
              <a:solidFill>
                <a:srgbClr val="003462"/>
              </a:solidFill>
              <a:prstDash val="solid"/>
              <a:round/>
            </a:ln>
          </a:bottom>
          <a:insideH>
            <a:ln w="12700" cap="flat">
              <a:solidFill>
                <a:srgbClr val="003462"/>
              </a:solidFill>
              <a:prstDash val="solid"/>
              <a:round/>
            </a:ln>
          </a:insideH>
          <a:insideV>
            <a:ln w="12700" cap="flat">
              <a:solidFill>
                <a:srgbClr val="003462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Col>
    <a:lastRow>
      <a:tcTxStyle b="on" i="off">
        <a:fontRef idx="minor">
          <a:srgbClr val="003462"/>
        </a:fontRef>
        <a:srgbClr val="003462"/>
      </a:tcTxStyle>
      <a:tcStyle>
        <a:tcBdr>
          <a:left>
            <a:ln w="12700" cap="flat">
              <a:solidFill>
                <a:srgbClr val="003462"/>
              </a:solidFill>
              <a:prstDash val="solid"/>
              <a:round/>
            </a:ln>
          </a:left>
          <a:right>
            <a:ln w="12700" cap="flat">
              <a:solidFill>
                <a:srgbClr val="003462"/>
              </a:solidFill>
              <a:prstDash val="solid"/>
              <a:round/>
            </a:ln>
          </a:right>
          <a:top>
            <a:ln w="38100" cap="flat">
              <a:solidFill>
                <a:srgbClr val="003462"/>
              </a:solidFill>
              <a:prstDash val="solid"/>
              <a:round/>
            </a:ln>
          </a:top>
          <a:bottom>
            <a:ln w="12700" cap="flat">
              <a:solidFill>
                <a:srgbClr val="003462"/>
              </a:solidFill>
              <a:prstDash val="solid"/>
              <a:round/>
            </a:ln>
          </a:bottom>
          <a:insideH>
            <a:ln w="12700" cap="flat">
              <a:solidFill>
                <a:srgbClr val="003462"/>
              </a:solidFill>
              <a:prstDash val="solid"/>
              <a:round/>
            </a:ln>
          </a:insideH>
          <a:insideV>
            <a:ln w="12700" cap="flat">
              <a:solidFill>
                <a:srgbClr val="003462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lastRow>
    <a:firstRow>
      <a:tcTxStyle b="on" i="off">
        <a:fontRef idx="minor">
          <a:srgbClr val="003462"/>
        </a:fontRef>
        <a:srgbClr val="003462"/>
      </a:tcTxStyle>
      <a:tcStyle>
        <a:tcBdr>
          <a:left>
            <a:ln w="12700" cap="flat">
              <a:solidFill>
                <a:srgbClr val="003462"/>
              </a:solidFill>
              <a:prstDash val="solid"/>
              <a:round/>
            </a:ln>
          </a:left>
          <a:right>
            <a:ln w="12700" cap="flat">
              <a:solidFill>
                <a:srgbClr val="003462"/>
              </a:solidFill>
              <a:prstDash val="solid"/>
              <a:round/>
            </a:ln>
          </a:right>
          <a:top>
            <a:ln w="12700" cap="flat">
              <a:solidFill>
                <a:srgbClr val="003462"/>
              </a:solidFill>
              <a:prstDash val="solid"/>
              <a:round/>
            </a:ln>
          </a:top>
          <a:bottom>
            <a:ln w="38100" cap="flat">
              <a:solidFill>
                <a:srgbClr val="003462"/>
              </a:solidFill>
              <a:prstDash val="solid"/>
              <a:round/>
            </a:ln>
          </a:bottom>
          <a:insideH>
            <a:ln w="12700" cap="flat">
              <a:solidFill>
                <a:srgbClr val="003462"/>
              </a:solidFill>
              <a:prstDash val="solid"/>
              <a:round/>
            </a:ln>
          </a:insideH>
          <a:insideV>
            <a:ln w="12700" cap="flat">
              <a:solidFill>
                <a:srgbClr val="003462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firstCol>
    <a:lastRow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1" name="Shape 28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1.jpe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3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1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"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dy Level One…"/>
          <p:cNvSpPr txBox="1"/>
          <p:nvPr>
            <p:ph type="body" sz="quarter" idx="1" hasCustomPrompt="1"/>
          </p:nvPr>
        </p:nvSpPr>
        <p:spPr>
          <a:xfrm>
            <a:off x="1201340" y="11847162"/>
            <a:ext cx="21971004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>
                <a:solidFill>
                  <a:srgbClr val="FFFFFF"/>
                </a:solidFill>
              </a:defRPr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>
                <a:solidFill>
                  <a:srgbClr val="FFFFFF"/>
                </a:solidFill>
              </a:defRPr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>
                <a:solidFill>
                  <a:srgbClr val="FFFFFF"/>
                </a:solidFill>
              </a:defRPr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>
                <a:solidFill>
                  <a:srgbClr val="FFFFFF"/>
                </a:solidFill>
              </a:defRPr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>
                <a:solidFill>
                  <a:srgbClr val="FFFFFF"/>
                </a:solidFill>
              </a:defRPr>
            </a:lvl5pPr>
          </a:lstStyle>
          <a:p>
            <a:pPr/>
            <a:r>
              <a:t>Author and Date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5" cy="4648202"/>
          </a:xfrm>
          <a:prstGeom prst="rect">
            <a:avLst/>
          </a:prstGeom>
        </p:spPr>
        <p:txBody>
          <a:bodyPr anchor="b"/>
          <a:lstStyle>
            <a:lvl1pPr>
              <a:defRPr spc="-232" sz="11600">
                <a:solidFill>
                  <a:srgbClr val="FFFFFF"/>
                </a:soli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21" hasCustomPrompt="1"/>
          </p:nvPr>
        </p:nvSpPr>
        <p:spPr>
          <a:xfrm>
            <a:off x="1201342" y="7210490"/>
            <a:ext cx="21971002" cy="1905002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chemeClr val="accent1"/>
                </a:solidFill>
              </a:defRPr>
            </a:lvl1pPr>
          </a:lstStyle>
          <a:p>
            <a:pPr/>
            <a:r>
              <a:t>Presentation Subtitle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idx="1" hasCustomPrompt="1"/>
          </p:nvPr>
        </p:nvSpPr>
        <p:spPr>
          <a:xfrm>
            <a:off x="1206500" y="1075926"/>
            <a:ext cx="21971000" cy="7241586"/>
          </a:xfrm>
          <a:prstGeom prst="rect">
            <a:avLst/>
          </a:prstGeom>
        </p:spPr>
        <p:txBody>
          <a:bodyPr numCol="1" spcCol="38100"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rgbClr val="004D80"/>
                </a:solidFill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rgbClr val="004D80"/>
                </a:solidFill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rgbClr val="004D80"/>
                </a:solidFill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rgbClr val="004D80"/>
                </a:solidFill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rgbClr val="004D80"/>
                </a:solidFill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Body Level One…"/>
          <p:cNvSpPr txBox="1"/>
          <p:nvPr>
            <p:ph type="body" sz="quarter" idx="1" hasCustomPrompt="1"/>
          </p:nvPr>
        </p:nvSpPr>
        <p:spPr>
          <a:xfrm>
            <a:off x="2480824" y="10675453"/>
            <a:ext cx="20149254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Attribution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8" name="Body Level One…"/>
          <p:cNvSpPr txBox="1"/>
          <p:nvPr>
            <p:ph type="body" sz="half" idx="21" hasCustomPrompt="1"/>
          </p:nvPr>
        </p:nvSpPr>
        <p:spPr>
          <a:xfrm>
            <a:off x="1753923" y="4939860"/>
            <a:ext cx="20876154" cy="3836281"/>
          </a:xfrm>
          <a:prstGeom prst="rect">
            <a:avLst/>
          </a:prstGeom>
        </p:spPr>
        <p:txBody>
          <a:bodyPr numCol="1" spcCol="38100"/>
          <a:lstStyle>
            <a:lvl1pPr marL="469900" indent="-300876">
              <a:spcBef>
                <a:spcPts val="0"/>
              </a:spcBef>
              <a:buSzTx/>
              <a:buNone/>
              <a:defRPr spc="-200" sz="8500">
                <a:solidFill>
                  <a:srgbClr val="004D8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“Notable Quote”</a:t>
            </a:r>
          </a:p>
        </p:txBody>
      </p:sp>
      <p:sp>
        <p:nvSpPr>
          <p:cNvPr id="10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617931575_1991x1322.jpg"/>
          <p:cNvSpPr/>
          <p:nvPr>
            <p:ph type="pic" sz="quarter" idx="21"/>
          </p:nvPr>
        </p:nvSpPr>
        <p:spPr>
          <a:xfrm>
            <a:off x="15436504" y="1270000"/>
            <a:ext cx="8167168" cy="54229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17" name="740627569_2880x1920.jpg"/>
          <p:cNvSpPr/>
          <p:nvPr>
            <p:ph type="pic" sz="quarter" idx="22"/>
          </p:nvPr>
        </p:nvSpPr>
        <p:spPr>
          <a:xfrm>
            <a:off x="15461772" y="7085972"/>
            <a:ext cx="8148415" cy="5432277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18" name="996267730_2880x1920.jpg"/>
          <p:cNvSpPr/>
          <p:nvPr>
            <p:ph type="pic" idx="23"/>
          </p:nvPr>
        </p:nvSpPr>
        <p:spPr>
          <a:xfrm>
            <a:off x="-124636" y="1270000"/>
            <a:ext cx="16859220" cy="1123948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996267730_2880x1920.jpg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Line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  <a:miter/>
          </a:ln>
        </p:spPr>
        <p:txBody>
          <a:bodyPr lIns="50800" tIns="50800" rIns="50800" bIns="50800"/>
          <a:lstStyle/>
          <a:p>
            <a:pPr algn="l" defTabSz="1828800">
              <a:defRPr sz="4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42" name="Line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43" name="Title Text"/>
          <p:cNvSpPr txBox="1"/>
          <p:nvPr>
            <p:ph type="title"/>
          </p:nvPr>
        </p:nvSpPr>
        <p:spPr>
          <a:xfrm>
            <a:off x="3549650" y="555625"/>
            <a:ext cx="16871950" cy="2279650"/>
          </a:xfrm>
          <a:prstGeom prst="rect">
            <a:avLst/>
          </a:prstGeom>
        </p:spPr>
        <p:txBody>
          <a:bodyPr lIns="91438" tIns="91438" rIns="91438" bIns="91438"/>
          <a:lstStyle>
            <a:lvl1pPr defTabSz="1828800">
              <a:lnSpc>
                <a:spcPct val="100000"/>
              </a:lnSpc>
              <a:defRPr b="0" spc="0" sz="8400">
                <a:solidFill>
                  <a:srgbClr val="006633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4" name="Body Level One…"/>
          <p:cNvSpPr txBox="1"/>
          <p:nvPr>
            <p:ph type="body" idx="1"/>
          </p:nvPr>
        </p:nvSpPr>
        <p:spPr>
          <a:xfrm>
            <a:off x="3549650" y="3200400"/>
            <a:ext cx="16871950" cy="9061450"/>
          </a:xfrm>
          <a:prstGeom prst="rect">
            <a:avLst/>
          </a:prstGeom>
        </p:spPr>
        <p:txBody>
          <a:bodyPr lIns="91438" tIns="91438" rIns="91438" bIns="91438" numCol="1" spcCol="38100"/>
          <a:lstStyle>
            <a:lvl1pPr marL="685800" indent="-685800" defTabSz="1828800">
              <a:lnSpc>
                <a:spcPct val="100000"/>
              </a:lnSpc>
              <a:spcBef>
                <a:spcPts val="1400"/>
              </a:spcBef>
              <a:buClr>
                <a:srgbClr val="CC9900"/>
              </a:buClr>
              <a:buSzPct val="65000"/>
              <a:buChar char="▪"/>
              <a:defRPr sz="6000"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1095496" indent="-751009" defTabSz="1828800">
              <a:lnSpc>
                <a:spcPct val="100000"/>
              </a:lnSpc>
              <a:spcBef>
                <a:spcPts val="1400"/>
              </a:spcBef>
              <a:buClr>
                <a:srgbClr val="CC9900"/>
              </a:buClr>
              <a:buSzPct val="60000"/>
              <a:buChar char="❑"/>
              <a:defRPr sz="6000"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628342" indent="-956828" defTabSz="1828800">
              <a:lnSpc>
                <a:spcPct val="100000"/>
              </a:lnSpc>
              <a:spcBef>
                <a:spcPts val="1400"/>
              </a:spcBef>
              <a:buClr>
                <a:srgbClr val="CC9900"/>
              </a:buClr>
              <a:buSzPct val="65000"/>
              <a:buChar char="■"/>
              <a:defRPr sz="6000"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971675" indent="-947737" defTabSz="1828800">
              <a:lnSpc>
                <a:spcPct val="100000"/>
              </a:lnSpc>
              <a:spcBef>
                <a:spcPts val="1400"/>
              </a:spcBef>
              <a:buClr>
                <a:srgbClr val="CC9900"/>
              </a:buClr>
              <a:buSzPct val="70000"/>
              <a:buChar char="❑"/>
              <a:defRPr sz="6000"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73854" indent="-1132415" defTabSz="1828800">
              <a:lnSpc>
                <a:spcPct val="100000"/>
              </a:lnSpc>
              <a:spcBef>
                <a:spcPts val="1400"/>
              </a:spcBef>
              <a:buClr>
                <a:srgbClr val="CC9900"/>
              </a:buClr>
              <a:buSzPct val="75000"/>
              <a:buChar char="▪"/>
              <a:defRPr sz="6000">
                <a:latin typeface="Comic Sans MS"/>
                <a:ea typeface="Comic Sans MS"/>
                <a:cs typeface="Comic Sans MS"/>
                <a:sym typeface="Comic Sans M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5" name="Slide Number"/>
          <p:cNvSpPr txBox="1"/>
          <p:nvPr>
            <p:ph type="sldNum" sz="quarter" idx="2"/>
          </p:nvPr>
        </p:nvSpPr>
        <p:spPr>
          <a:xfrm>
            <a:off x="19940271" y="12875897"/>
            <a:ext cx="481329" cy="525778"/>
          </a:xfrm>
          <a:prstGeom prst="rect">
            <a:avLst/>
          </a:prstGeom>
        </p:spPr>
        <p:txBody>
          <a:bodyPr lIns="91438" tIns="91438" rIns="91438" bIns="91438"/>
          <a:lstStyle>
            <a:lvl1pPr algn="r" defTabSz="1828800">
              <a:defRPr sz="2400"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Line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  <a:miter/>
          </a:ln>
        </p:spPr>
        <p:txBody>
          <a:bodyPr lIns="50800" tIns="50800" rIns="50800" bIns="50800"/>
          <a:lstStyle/>
          <a:p>
            <a:pPr algn="l" defTabSz="1828800">
              <a:defRPr sz="4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53" name="Line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54" name="Title Text"/>
          <p:cNvSpPr txBox="1"/>
          <p:nvPr>
            <p:ph type="title"/>
          </p:nvPr>
        </p:nvSpPr>
        <p:spPr>
          <a:xfrm>
            <a:off x="3549650" y="555625"/>
            <a:ext cx="16871950" cy="2279650"/>
          </a:xfrm>
          <a:prstGeom prst="rect">
            <a:avLst/>
          </a:prstGeom>
        </p:spPr>
        <p:txBody>
          <a:bodyPr lIns="91438" tIns="91438" rIns="91438" bIns="91438"/>
          <a:lstStyle>
            <a:lvl1pPr defTabSz="1828800">
              <a:lnSpc>
                <a:spcPct val="100000"/>
              </a:lnSpc>
              <a:defRPr b="0" spc="0" sz="8400">
                <a:solidFill>
                  <a:srgbClr val="006633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5" name="Body Level One…"/>
          <p:cNvSpPr txBox="1"/>
          <p:nvPr>
            <p:ph type="body" sz="half" idx="1"/>
          </p:nvPr>
        </p:nvSpPr>
        <p:spPr>
          <a:xfrm>
            <a:off x="3549650" y="3200400"/>
            <a:ext cx="8279755" cy="9061450"/>
          </a:xfrm>
          <a:prstGeom prst="rect">
            <a:avLst/>
          </a:prstGeom>
        </p:spPr>
        <p:txBody>
          <a:bodyPr lIns="91438" tIns="91438" rIns="91438" bIns="91438" numCol="1" spcCol="38100"/>
          <a:lstStyle>
            <a:lvl1pPr marL="685800" indent="-685800" defTabSz="1828800">
              <a:lnSpc>
                <a:spcPct val="100000"/>
              </a:lnSpc>
              <a:spcBef>
                <a:spcPts val="1400"/>
              </a:spcBef>
              <a:buClr>
                <a:srgbClr val="CC9900"/>
              </a:buClr>
              <a:buSzPct val="65000"/>
              <a:buChar char="▪"/>
              <a:defRPr sz="6000"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1095496" indent="-751009" defTabSz="1828800">
              <a:lnSpc>
                <a:spcPct val="100000"/>
              </a:lnSpc>
              <a:spcBef>
                <a:spcPts val="1400"/>
              </a:spcBef>
              <a:buClr>
                <a:srgbClr val="CC9900"/>
              </a:buClr>
              <a:buSzPct val="60000"/>
              <a:buChar char="❑"/>
              <a:defRPr sz="6000"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628342" indent="-956828" defTabSz="1828800">
              <a:lnSpc>
                <a:spcPct val="100000"/>
              </a:lnSpc>
              <a:spcBef>
                <a:spcPts val="1400"/>
              </a:spcBef>
              <a:buClr>
                <a:srgbClr val="CC9900"/>
              </a:buClr>
              <a:buSzPct val="65000"/>
              <a:buChar char="■"/>
              <a:defRPr sz="6000"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971675" indent="-947737" defTabSz="1828800">
              <a:lnSpc>
                <a:spcPct val="100000"/>
              </a:lnSpc>
              <a:spcBef>
                <a:spcPts val="1400"/>
              </a:spcBef>
              <a:buClr>
                <a:srgbClr val="CC9900"/>
              </a:buClr>
              <a:buSzPct val="70000"/>
              <a:buChar char="❑"/>
              <a:defRPr sz="6000"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73854" indent="-1132415" defTabSz="1828800">
              <a:lnSpc>
                <a:spcPct val="100000"/>
              </a:lnSpc>
              <a:spcBef>
                <a:spcPts val="1400"/>
              </a:spcBef>
              <a:buClr>
                <a:srgbClr val="CC9900"/>
              </a:buClr>
              <a:buSzPct val="75000"/>
              <a:buChar char="▪"/>
              <a:defRPr sz="6000">
                <a:latin typeface="Comic Sans MS"/>
                <a:ea typeface="Comic Sans MS"/>
                <a:cs typeface="Comic Sans MS"/>
                <a:sym typeface="Comic Sans M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6" name="Slide Number"/>
          <p:cNvSpPr txBox="1"/>
          <p:nvPr>
            <p:ph type="sldNum" sz="quarter" idx="2"/>
          </p:nvPr>
        </p:nvSpPr>
        <p:spPr>
          <a:xfrm>
            <a:off x="19940271" y="12875897"/>
            <a:ext cx="481329" cy="525778"/>
          </a:xfrm>
          <a:prstGeom prst="rect">
            <a:avLst/>
          </a:prstGeom>
        </p:spPr>
        <p:txBody>
          <a:bodyPr lIns="91438" tIns="91438" rIns="91438" bIns="91438"/>
          <a:lstStyle>
            <a:lvl1pPr algn="r" defTabSz="1828800">
              <a:defRPr sz="2400"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Line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  <a:miter/>
          </a:ln>
        </p:spPr>
        <p:txBody>
          <a:bodyPr lIns="50800" tIns="50800" rIns="50800" bIns="50800"/>
          <a:lstStyle/>
          <a:p>
            <a:pPr algn="l" defTabSz="1828800">
              <a:defRPr sz="4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64" name="Line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65" name="Title Text"/>
          <p:cNvSpPr txBox="1"/>
          <p:nvPr>
            <p:ph type="title"/>
          </p:nvPr>
        </p:nvSpPr>
        <p:spPr>
          <a:xfrm>
            <a:off x="3549650" y="555625"/>
            <a:ext cx="16871950" cy="2279650"/>
          </a:xfrm>
          <a:prstGeom prst="rect">
            <a:avLst/>
          </a:prstGeom>
        </p:spPr>
        <p:txBody>
          <a:bodyPr lIns="91438" tIns="91438" rIns="91438" bIns="91438"/>
          <a:lstStyle>
            <a:lvl1pPr defTabSz="1828800">
              <a:lnSpc>
                <a:spcPct val="100000"/>
              </a:lnSpc>
              <a:defRPr b="0" spc="0" sz="8400">
                <a:solidFill>
                  <a:srgbClr val="006633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6" name="Body Level One…"/>
          <p:cNvSpPr txBox="1"/>
          <p:nvPr>
            <p:ph type="body" sz="half" idx="1"/>
          </p:nvPr>
        </p:nvSpPr>
        <p:spPr>
          <a:xfrm>
            <a:off x="3549650" y="3200400"/>
            <a:ext cx="8279755" cy="9061450"/>
          </a:xfrm>
          <a:prstGeom prst="rect">
            <a:avLst/>
          </a:prstGeom>
        </p:spPr>
        <p:txBody>
          <a:bodyPr lIns="91438" tIns="91438" rIns="91438" bIns="91438" numCol="1" spcCol="38100"/>
          <a:lstStyle>
            <a:lvl1pPr marL="685800" indent="-685800" defTabSz="1828800">
              <a:lnSpc>
                <a:spcPct val="100000"/>
              </a:lnSpc>
              <a:spcBef>
                <a:spcPts val="1400"/>
              </a:spcBef>
              <a:buClr>
                <a:srgbClr val="CC9900"/>
              </a:buClr>
              <a:buSzPct val="65000"/>
              <a:buChar char="▪"/>
              <a:defRPr sz="6000"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1095496" indent="-751009" defTabSz="1828800">
              <a:lnSpc>
                <a:spcPct val="100000"/>
              </a:lnSpc>
              <a:spcBef>
                <a:spcPts val="1400"/>
              </a:spcBef>
              <a:buClr>
                <a:srgbClr val="CC9900"/>
              </a:buClr>
              <a:buSzPct val="60000"/>
              <a:buChar char="❑"/>
              <a:defRPr sz="6000"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628342" indent="-956828" defTabSz="1828800">
              <a:lnSpc>
                <a:spcPct val="100000"/>
              </a:lnSpc>
              <a:spcBef>
                <a:spcPts val="1400"/>
              </a:spcBef>
              <a:buClr>
                <a:srgbClr val="CC9900"/>
              </a:buClr>
              <a:buSzPct val="65000"/>
              <a:buChar char="■"/>
              <a:defRPr sz="6000"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971675" indent="-947737" defTabSz="1828800">
              <a:lnSpc>
                <a:spcPct val="100000"/>
              </a:lnSpc>
              <a:spcBef>
                <a:spcPts val="1400"/>
              </a:spcBef>
              <a:buClr>
                <a:srgbClr val="CC9900"/>
              </a:buClr>
              <a:buSzPct val="70000"/>
              <a:buChar char="❑"/>
              <a:defRPr sz="6000"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73854" indent="-1132415" defTabSz="1828800">
              <a:lnSpc>
                <a:spcPct val="100000"/>
              </a:lnSpc>
              <a:spcBef>
                <a:spcPts val="1400"/>
              </a:spcBef>
              <a:buClr>
                <a:srgbClr val="CC9900"/>
              </a:buClr>
              <a:buSzPct val="75000"/>
              <a:buChar char="▪"/>
              <a:defRPr sz="6000">
                <a:latin typeface="Comic Sans MS"/>
                <a:ea typeface="Comic Sans MS"/>
                <a:cs typeface="Comic Sans MS"/>
                <a:sym typeface="Comic Sans M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7" name="Slide Number"/>
          <p:cNvSpPr txBox="1"/>
          <p:nvPr>
            <p:ph type="sldNum" sz="quarter" idx="2"/>
          </p:nvPr>
        </p:nvSpPr>
        <p:spPr>
          <a:xfrm>
            <a:off x="19940271" y="12875897"/>
            <a:ext cx="481329" cy="525778"/>
          </a:xfrm>
          <a:prstGeom prst="rect">
            <a:avLst/>
          </a:prstGeom>
        </p:spPr>
        <p:txBody>
          <a:bodyPr lIns="91438" tIns="91438" rIns="91438" bIns="91438"/>
          <a:lstStyle>
            <a:lvl1pPr algn="r" defTabSz="1828800">
              <a:defRPr sz="2400"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Line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  <a:miter/>
          </a:ln>
        </p:spPr>
        <p:txBody>
          <a:bodyPr lIns="50800" tIns="50800" rIns="50800" bIns="50800"/>
          <a:lstStyle/>
          <a:p>
            <a:pPr algn="l" defTabSz="1828800">
              <a:defRPr sz="4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75" name="Line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76" name="Title Text"/>
          <p:cNvSpPr txBox="1"/>
          <p:nvPr>
            <p:ph type="title"/>
          </p:nvPr>
        </p:nvSpPr>
        <p:spPr>
          <a:xfrm>
            <a:off x="3549650" y="555625"/>
            <a:ext cx="16871950" cy="2279650"/>
          </a:xfrm>
          <a:prstGeom prst="rect">
            <a:avLst/>
          </a:prstGeom>
        </p:spPr>
        <p:txBody>
          <a:bodyPr lIns="91438" tIns="91438" rIns="91438" bIns="91438"/>
          <a:lstStyle>
            <a:lvl1pPr defTabSz="1828800">
              <a:lnSpc>
                <a:spcPct val="100000"/>
              </a:lnSpc>
              <a:defRPr b="0" spc="0" sz="8400">
                <a:solidFill>
                  <a:srgbClr val="006633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7" name="Body Level One…"/>
          <p:cNvSpPr txBox="1"/>
          <p:nvPr>
            <p:ph type="body" idx="1"/>
          </p:nvPr>
        </p:nvSpPr>
        <p:spPr>
          <a:xfrm>
            <a:off x="3549650" y="3200400"/>
            <a:ext cx="16871950" cy="9061450"/>
          </a:xfrm>
          <a:prstGeom prst="rect">
            <a:avLst/>
          </a:prstGeom>
        </p:spPr>
        <p:txBody>
          <a:bodyPr lIns="91438" tIns="91438" rIns="91438" bIns="91438" numCol="1" spcCol="38100"/>
          <a:lstStyle>
            <a:lvl1pPr marL="685800" indent="-685800" defTabSz="1828800">
              <a:lnSpc>
                <a:spcPct val="100000"/>
              </a:lnSpc>
              <a:spcBef>
                <a:spcPts val="1400"/>
              </a:spcBef>
              <a:buClr>
                <a:srgbClr val="CC9900"/>
              </a:buClr>
              <a:buSzPct val="65000"/>
              <a:buChar char="▪"/>
              <a:defRPr sz="6000"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1095496" indent="-751009" defTabSz="1828800">
              <a:lnSpc>
                <a:spcPct val="100000"/>
              </a:lnSpc>
              <a:spcBef>
                <a:spcPts val="1400"/>
              </a:spcBef>
              <a:buClr>
                <a:srgbClr val="CC9900"/>
              </a:buClr>
              <a:buSzPct val="60000"/>
              <a:buChar char="❑"/>
              <a:defRPr sz="6000"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628342" indent="-956828" defTabSz="1828800">
              <a:lnSpc>
                <a:spcPct val="100000"/>
              </a:lnSpc>
              <a:spcBef>
                <a:spcPts val="1400"/>
              </a:spcBef>
              <a:buClr>
                <a:srgbClr val="CC9900"/>
              </a:buClr>
              <a:buSzPct val="65000"/>
              <a:buChar char="■"/>
              <a:defRPr sz="6000"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971675" indent="-947737" defTabSz="1828800">
              <a:lnSpc>
                <a:spcPct val="100000"/>
              </a:lnSpc>
              <a:spcBef>
                <a:spcPts val="1400"/>
              </a:spcBef>
              <a:buClr>
                <a:srgbClr val="CC9900"/>
              </a:buClr>
              <a:buSzPct val="70000"/>
              <a:buChar char="❑"/>
              <a:defRPr sz="6000"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473854" indent="-1132415" defTabSz="1828800">
              <a:lnSpc>
                <a:spcPct val="100000"/>
              </a:lnSpc>
              <a:spcBef>
                <a:spcPts val="1400"/>
              </a:spcBef>
              <a:buClr>
                <a:srgbClr val="CC9900"/>
              </a:buClr>
              <a:buSzPct val="75000"/>
              <a:buChar char="▪"/>
              <a:defRPr sz="6000">
                <a:latin typeface="Comic Sans MS"/>
                <a:ea typeface="Comic Sans MS"/>
                <a:cs typeface="Comic Sans MS"/>
                <a:sym typeface="Comic Sans M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8" name="Slide Number"/>
          <p:cNvSpPr txBox="1"/>
          <p:nvPr>
            <p:ph type="sldNum" sz="quarter" idx="2"/>
          </p:nvPr>
        </p:nvSpPr>
        <p:spPr>
          <a:xfrm>
            <a:off x="19940271" y="12875897"/>
            <a:ext cx="481329" cy="525778"/>
          </a:xfrm>
          <a:prstGeom prst="rect">
            <a:avLst/>
          </a:prstGeom>
        </p:spPr>
        <p:txBody>
          <a:bodyPr lIns="91438" tIns="91438" rIns="91438" bIns="91438"/>
          <a:lstStyle>
            <a:lvl1pPr algn="r" defTabSz="1828800">
              <a:defRPr sz="2400"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bg>
      <p:bgPr>
        <a:solidFill>
          <a:srgbClr val="1E4D2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“Quote”"/>
          <p:cNvSpPr txBox="1"/>
          <p:nvPr>
            <p:ph type="title" hasCustomPrompt="1"/>
          </p:nvPr>
        </p:nvSpPr>
        <p:spPr>
          <a:xfrm>
            <a:off x="3594646" y="5063294"/>
            <a:ext cx="17197885" cy="1538884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ctr" defTabSz="1234609">
              <a:lnSpc>
                <a:spcPct val="100000"/>
              </a:lnSpc>
              <a:defRPr b="0" spc="0" sz="8800">
                <a:solidFill>
                  <a:srgbClr val="FFFFF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lvl1pPr>
          </a:lstStyle>
          <a:p>
            <a:pPr/>
            <a:r>
              <a:t>“Quote”</a:t>
            </a:r>
          </a:p>
        </p:txBody>
      </p:sp>
      <p:grpSp>
        <p:nvGrpSpPr>
          <p:cNvPr id="199" name="Group 3"/>
          <p:cNvGrpSpPr/>
          <p:nvPr/>
        </p:nvGrpSpPr>
        <p:grpSpPr>
          <a:xfrm>
            <a:off x="0" y="12649203"/>
            <a:ext cx="7384309" cy="1066798"/>
            <a:chOff x="0" y="0"/>
            <a:chExt cx="7384308" cy="1066796"/>
          </a:xfrm>
        </p:grpSpPr>
        <p:sp>
          <p:nvSpPr>
            <p:cNvPr id="186" name="Rectangle 4"/>
            <p:cNvSpPr/>
            <p:nvPr/>
          </p:nvSpPr>
          <p:spPr>
            <a:xfrm rot="16200000">
              <a:off x="-249788" y="249788"/>
              <a:ext cx="1066798" cy="567222"/>
            </a:xfrm>
            <a:prstGeom prst="rect">
              <a:avLst/>
            </a:prstGeom>
            <a:solidFill>
              <a:srgbClr val="C8C37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898799">
                <a:defRPr sz="35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87" name="Rectangle 5"/>
            <p:cNvSpPr/>
            <p:nvPr/>
          </p:nvSpPr>
          <p:spPr>
            <a:xfrm rot="16200000">
              <a:off x="318303" y="249788"/>
              <a:ext cx="1066798" cy="567222"/>
            </a:xfrm>
            <a:prstGeom prst="rect">
              <a:avLst/>
            </a:prstGeom>
            <a:solidFill>
              <a:srgbClr val="CFFC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898799">
                <a:defRPr sz="35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88" name="Rectangle 6"/>
            <p:cNvSpPr/>
            <p:nvPr/>
          </p:nvSpPr>
          <p:spPr>
            <a:xfrm rot="16200000">
              <a:off x="886394" y="249788"/>
              <a:ext cx="1066798" cy="567222"/>
            </a:xfrm>
            <a:prstGeom prst="rect">
              <a:avLst/>
            </a:prstGeom>
            <a:solidFill>
              <a:srgbClr val="1E4D2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898799">
                <a:defRPr sz="35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89" name="Rectangle 8"/>
            <p:cNvSpPr/>
            <p:nvPr/>
          </p:nvSpPr>
          <p:spPr>
            <a:xfrm rot="16200000">
              <a:off x="1454485" y="249788"/>
              <a:ext cx="1066798" cy="567222"/>
            </a:xfrm>
            <a:prstGeom prst="rect">
              <a:avLst/>
            </a:prstGeom>
            <a:solidFill>
              <a:srgbClr val="C8C37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898799">
                <a:defRPr sz="35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0" name="Rectangle 9"/>
            <p:cNvSpPr/>
            <p:nvPr/>
          </p:nvSpPr>
          <p:spPr>
            <a:xfrm rot="16200000">
              <a:off x="2022576" y="249788"/>
              <a:ext cx="1066798" cy="56722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898799">
                <a:defRPr sz="35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1" name="Rectangle 10"/>
            <p:cNvSpPr/>
            <p:nvPr/>
          </p:nvSpPr>
          <p:spPr>
            <a:xfrm rot="16200000">
              <a:off x="2590667" y="249788"/>
              <a:ext cx="1066798" cy="567222"/>
            </a:xfrm>
            <a:prstGeom prst="rect">
              <a:avLst/>
            </a:prstGeom>
            <a:solidFill>
              <a:srgbClr val="CFFC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898799">
                <a:defRPr sz="35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2" name="Rectangle 11"/>
            <p:cNvSpPr/>
            <p:nvPr/>
          </p:nvSpPr>
          <p:spPr>
            <a:xfrm rot="16200000">
              <a:off x="3158758" y="249788"/>
              <a:ext cx="1066798" cy="567222"/>
            </a:xfrm>
            <a:prstGeom prst="rect">
              <a:avLst/>
            </a:prstGeom>
            <a:solidFill>
              <a:srgbClr val="82C40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898799">
                <a:defRPr sz="35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3" name="Rectangle 12"/>
            <p:cNvSpPr/>
            <p:nvPr/>
          </p:nvSpPr>
          <p:spPr>
            <a:xfrm rot="16200000">
              <a:off x="3726849" y="249788"/>
              <a:ext cx="1066798" cy="56722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898799">
                <a:defRPr sz="35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4" name="Rectangle 13"/>
            <p:cNvSpPr/>
            <p:nvPr/>
          </p:nvSpPr>
          <p:spPr>
            <a:xfrm rot="16200000">
              <a:off x="4294940" y="249788"/>
              <a:ext cx="1066798" cy="567222"/>
            </a:xfrm>
            <a:prstGeom prst="rect">
              <a:avLst/>
            </a:prstGeom>
            <a:solidFill>
              <a:srgbClr val="1E4D2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898799">
                <a:defRPr sz="35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5" name="Rectangle 14"/>
            <p:cNvSpPr/>
            <p:nvPr/>
          </p:nvSpPr>
          <p:spPr>
            <a:xfrm rot="16200000">
              <a:off x="4863031" y="249788"/>
              <a:ext cx="1066798" cy="567222"/>
            </a:xfrm>
            <a:prstGeom prst="rect">
              <a:avLst/>
            </a:prstGeom>
            <a:solidFill>
              <a:srgbClr val="CFFC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898799">
                <a:defRPr sz="35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6" name="Rectangle 15"/>
            <p:cNvSpPr/>
            <p:nvPr/>
          </p:nvSpPr>
          <p:spPr>
            <a:xfrm rot="16200000">
              <a:off x="5431121" y="249788"/>
              <a:ext cx="1066798" cy="567222"/>
            </a:xfrm>
            <a:prstGeom prst="rect">
              <a:avLst/>
            </a:prstGeom>
            <a:solidFill>
              <a:srgbClr val="C8C37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898799">
                <a:defRPr sz="35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7" name="Rectangle 16"/>
            <p:cNvSpPr/>
            <p:nvPr/>
          </p:nvSpPr>
          <p:spPr>
            <a:xfrm rot="16200000">
              <a:off x="5999213" y="249788"/>
              <a:ext cx="1066798" cy="567222"/>
            </a:xfrm>
            <a:prstGeom prst="rect">
              <a:avLst/>
            </a:prstGeom>
            <a:solidFill>
              <a:srgbClr val="1E4D2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898799">
                <a:defRPr sz="35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8" name="Rectangle 17"/>
            <p:cNvSpPr/>
            <p:nvPr/>
          </p:nvSpPr>
          <p:spPr>
            <a:xfrm rot="16200000">
              <a:off x="6567299" y="249788"/>
              <a:ext cx="1066798" cy="56722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898799">
                <a:defRPr sz="35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20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3233" t="0" r="0" b="2225"/>
          <a:stretch>
            <a:fillRect/>
          </a:stretch>
        </p:blipFill>
        <p:spPr>
          <a:xfrm>
            <a:off x="7384309" y="12647754"/>
            <a:ext cx="17002868" cy="1064130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Slide Number"/>
          <p:cNvSpPr txBox="1"/>
          <p:nvPr>
            <p:ph type="sldNum" sz="quarter" idx="2"/>
          </p:nvPr>
        </p:nvSpPr>
        <p:spPr>
          <a:xfrm>
            <a:off x="23638773" y="13003336"/>
            <a:ext cx="499677" cy="48620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 defTabSz="898799"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740627569_2880x1920.jpg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>
                <a:solidFill>
                  <a:srgbClr val="FFFFFF"/>
                </a:soli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Body Level One…"/>
          <p:cNvSpPr txBox="1"/>
          <p:nvPr>
            <p:ph type="body" sz="quarter" idx="1" hasCustomPrompt="1"/>
          </p:nvPr>
        </p:nvSpPr>
        <p:spPr>
          <a:xfrm>
            <a:off x="1207690" y="1106137"/>
            <a:ext cx="21968621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Author and Date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Body Level One…"/>
          <p:cNvSpPr txBox="1"/>
          <p:nvPr>
            <p:ph type="body" sz="quarter" idx="22" hasCustomPrompt="1"/>
          </p:nvPr>
        </p:nvSpPr>
        <p:spPr>
          <a:xfrm>
            <a:off x="1206500" y="11609909"/>
            <a:ext cx="21971000" cy="1116953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1pPr>
          </a:lstStyle>
          <a:p>
            <a:pPr/>
            <a:r>
              <a:t>Presentation Subtitle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Green-Photo">
    <p:bg>
      <p:bgPr>
        <a:solidFill>
          <a:srgbClr val="1E4D2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Group 44"/>
          <p:cNvGrpSpPr/>
          <p:nvPr/>
        </p:nvGrpSpPr>
        <p:grpSpPr>
          <a:xfrm>
            <a:off x="0" y="1448"/>
            <a:ext cx="7384309" cy="1066798"/>
            <a:chOff x="0" y="0"/>
            <a:chExt cx="7384308" cy="1066796"/>
          </a:xfrm>
        </p:grpSpPr>
        <p:sp>
          <p:nvSpPr>
            <p:cNvPr id="208" name="Rectangle 45"/>
            <p:cNvSpPr/>
            <p:nvPr/>
          </p:nvSpPr>
          <p:spPr>
            <a:xfrm rot="16200000">
              <a:off x="-249788" y="249788"/>
              <a:ext cx="1066798" cy="567222"/>
            </a:xfrm>
            <a:prstGeom prst="rect">
              <a:avLst/>
            </a:prstGeom>
            <a:solidFill>
              <a:srgbClr val="C8C37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898799">
                <a:defRPr sz="35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9" name="Rectangle 46"/>
            <p:cNvSpPr/>
            <p:nvPr/>
          </p:nvSpPr>
          <p:spPr>
            <a:xfrm rot="16200000">
              <a:off x="318303" y="249788"/>
              <a:ext cx="1066798" cy="567222"/>
            </a:xfrm>
            <a:prstGeom prst="rect">
              <a:avLst/>
            </a:prstGeom>
            <a:solidFill>
              <a:srgbClr val="CFFC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898799">
                <a:defRPr sz="35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0" name="Rectangle 47"/>
            <p:cNvSpPr/>
            <p:nvPr/>
          </p:nvSpPr>
          <p:spPr>
            <a:xfrm rot="16200000">
              <a:off x="886394" y="249788"/>
              <a:ext cx="1066798" cy="567222"/>
            </a:xfrm>
            <a:prstGeom prst="rect">
              <a:avLst/>
            </a:prstGeom>
            <a:solidFill>
              <a:srgbClr val="1E4D2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898799">
                <a:defRPr sz="35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1" name="Rectangle 48"/>
            <p:cNvSpPr/>
            <p:nvPr/>
          </p:nvSpPr>
          <p:spPr>
            <a:xfrm rot="16200000">
              <a:off x="1454485" y="249788"/>
              <a:ext cx="1066798" cy="567222"/>
            </a:xfrm>
            <a:prstGeom prst="rect">
              <a:avLst/>
            </a:prstGeom>
            <a:solidFill>
              <a:srgbClr val="C8C37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898799">
                <a:defRPr sz="35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2" name="Rectangle 49"/>
            <p:cNvSpPr/>
            <p:nvPr/>
          </p:nvSpPr>
          <p:spPr>
            <a:xfrm rot="16200000">
              <a:off x="2022576" y="249788"/>
              <a:ext cx="1066798" cy="56722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898799">
                <a:defRPr sz="35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3" name="Rectangle 50"/>
            <p:cNvSpPr/>
            <p:nvPr/>
          </p:nvSpPr>
          <p:spPr>
            <a:xfrm rot="16200000">
              <a:off x="2590667" y="249788"/>
              <a:ext cx="1066798" cy="567222"/>
            </a:xfrm>
            <a:prstGeom prst="rect">
              <a:avLst/>
            </a:prstGeom>
            <a:solidFill>
              <a:srgbClr val="CFFC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898799">
                <a:defRPr sz="35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4" name="Rectangle 51"/>
            <p:cNvSpPr/>
            <p:nvPr/>
          </p:nvSpPr>
          <p:spPr>
            <a:xfrm rot="16200000">
              <a:off x="3158758" y="249788"/>
              <a:ext cx="1066798" cy="567222"/>
            </a:xfrm>
            <a:prstGeom prst="rect">
              <a:avLst/>
            </a:prstGeom>
            <a:solidFill>
              <a:srgbClr val="82C40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898799">
                <a:defRPr sz="35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5" name="Rectangle 52"/>
            <p:cNvSpPr/>
            <p:nvPr/>
          </p:nvSpPr>
          <p:spPr>
            <a:xfrm rot="16200000">
              <a:off x="3726849" y="249788"/>
              <a:ext cx="1066798" cy="56722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898799">
                <a:defRPr sz="35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6" name="Rectangle 53"/>
            <p:cNvSpPr/>
            <p:nvPr/>
          </p:nvSpPr>
          <p:spPr>
            <a:xfrm rot="16200000">
              <a:off x="4294940" y="249788"/>
              <a:ext cx="1066798" cy="567222"/>
            </a:xfrm>
            <a:prstGeom prst="rect">
              <a:avLst/>
            </a:prstGeom>
            <a:solidFill>
              <a:srgbClr val="1E4D2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898799">
                <a:defRPr sz="35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7" name="Rectangle 54"/>
            <p:cNvSpPr/>
            <p:nvPr/>
          </p:nvSpPr>
          <p:spPr>
            <a:xfrm rot="16200000">
              <a:off x="4863031" y="249788"/>
              <a:ext cx="1066798" cy="567222"/>
            </a:xfrm>
            <a:prstGeom prst="rect">
              <a:avLst/>
            </a:prstGeom>
            <a:solidFill>
              <a:srgbClr val="CFFC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898799">
                <a:defRPr sz="35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8" name="Rectangle 55"/>
            <p:cNvSpPr/>
            <p:nvPr/>
          </p:nvSpPr>
          <p:spPr>
            <a:xfrm rot="16200000">
              <a:off x="5431121" y="249788"/>
              <a:ext cx="1066798" cy="567222"/>
            </a:xfrm>
            <a:prstGeom prst="rect">
              <a:avLst/>
            </a:prstGeom>
            <a:solidFill>
              <a:srgbClr val="C8C37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898799">
                <a:defRPr sz="35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9" name="Rectangle 56"/>
            <p:cNvSpPr/>
            <p:nvPr/>
          </p:nvSpPr>
          <p:spPr>
            <a:xfrm rot="16200000">
              <a:off x="5999213" y="249788"/>
              <a:ext cx="1066798" cy="567222"/>
            </a:xfrm>
            <a:prstGeom prst="rect">
              <a:avLst/>
            </a:prstGeom>
            <a:solidFill>
              <a:srgbClr val="1E4D2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898799">
                <a:defRPr sz="35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20" name="Rectangle 57"/>
            <p:cNvSpPr/>
            <p:nvPr/>
          </p:nvSpPr>
          <p:spPr>
            <a:xfrm rot="16200000">
              <a:off x="6567299" y="249788"/>
              <a:ext cx="1066798" cy="56722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898799">
                <a:defRPr sz="35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222" name="Picture 66" descr="Picture 66"/>
          <p:cNvPicPr>
            <a:picLocks noChangeAspect="1"/>
          </p:cNvPicPr>
          <p:nvPr/>
        </p:nvPicPr>
        <p:blipFill>
          <a:blip r:embed="rId2">
            <a:extLst/>
          </a:blip>
          <a:srcRect l="3233" t="0" r="0" b="2225"/>
          <a:stretch>
            <a:fillRect/>
          </a:stretch>
        </p:blipFill>
        <p:spPr>
          <a:xfrm>
            <a:off x="7384309" y="-1"/>
            <a:ext cx="17002868" cy="1064131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Rectangle 58"/>
          <p:cNvSpPr/>
          <p:nvPr/>
        </p:nvSpPr>
        <p:spPr>
          <a:xfrm>
            <a:off x="-4333" y="1066798"/>
            <a:ext cx="567224" cy="10224083"/>
          </a:xfrm>
          <a:prstGeom prst="rect">
            <a:avLst/>
          </a:prstGeom>
          <a:solidFill>
            <a:srgbClr val="C8C371"/>
          </a:solidFill>
          <a:ln w="12700">
            <a:miter lim="400000"/>
          </a:ln>
        </p:spPr>
        <p:txBody>
          <a:bodyPr lIns="45719" rIns="45719" anchor="ctr"/>
          <a:lstStyle/>
          <a:p>
            <a:pPr defTabSz="898799">
              <a:defRPr sz="3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24" name="Two-lineSection Headline"/>
          <p:cNvSpPr txBox="1"/>
          <p:nvPr>
            <p:ph type="title" hasCustomPrompt="1"/>
          </p:nvPr>
        </p:nvSpPr>
        <p:spPr>
          <a:xfrm>
            <a:off x="1703403" y="4230666"/>
            <a:ext cx="12781376" cy="2893101"/>
          </a:xfrm>
          <a:prstGeom prst="rect">
            <a:avLst/>
          </a:prstGeom>
        </p:spPr>
        <p:txBody>
          <a:bodyPr lIns="91439" tIns="91439" rIns="91439" bIns="91439" anchor="b"/>
          <a:lstStyle>
            <a:lvl1pPr defTabSz="1234609">
              <a:lnSpc>
                <a:spcPct val="100000"/>
              </a:lnSpc>
              <a:defRPr b="0" spc="0" sz="8800">
                <a:solidFill>
                  <a:srgbClr val="FFFFF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lvl1pPr>
          </a:lstStyle>
          <a:p>
            <a:pPr/>
            <a:r>
              <a:t>Two-lineSection Headline</a:t>
            </a:r>
          </a:p>
        </p:txBody>
      </p:sp>
      <p:sp>
        <p:nvSpPr>
          <p:cNvPr id="225" name="Body Level One…"/>
          <p:cNvSpPr txBox="1"/>
          <p:nvPr>
            <p:ph type="body" sz="quarter" idx="1" hasCustomPrompt="1"/>
          </p:nvPr>
        </p:nvSpPr>
        <p:spPr>
          <a:xfrm>
            <a:off x="1703403" y="7615746"/>
            <a:ext cx="12781376" cy="750976"/>
          </a:xfrm>
          <a:prstGeom prst="rect">
            <a:avLst/>
          </a:prstGeom>
        </p:spPr>
        <p:txBody>
          <a:bodyPr lIns="91439" tIns="91439" rIns="91439" bIns="91439" numCol="1" spcCol="38100"/>
          <a:lstStyle>
            <a:lvl1pPr marL="0" indent="0" defTabSz="1234609">
              <a:lnSpc>
                <a:spcPct val="120000"/>
              </a:lnSpc>
              <a:spcBef>
                <a:spcPts val="1000"/>
              </a:spcBef>
              <a:buSzTx/>
              <a:buNone/>
              <a:defRPr sz="3200">
                <a:solidFill>
                  <a:srgbClr val="CFFC00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lvl1pPr>
            <a:lvl2pPr marL="2116476" indent="-881867" defTabSz="1234609">
              <a:lnSpc>
                <a:spcPct val="120000"/>
              </a:lnSpc>
              <a:spcBef>
                <a:spcPts val="1000"/>
              </a:spcBef>
              <a:buSzPct val="100000"/>
              <a:buChar char="–"/>
              <a:defRPr sz="3200">
                <a:solidFill>
                  <a:srgbClr val="CFFC00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lvl2pPr>
            <a:lvl3pPr marL="3174717" indent="-705490" defTabSz="1234609">
              <a:lnSpc>
                <a:spcPct val="120000"/>
              </a:lnSpc>
              <a:spcBef>
                <a:spcPts val="1000"/>
              </a:spcBef>
              <a:buSzPct val="100000"/>
              <a:defRPr sz="3200">
                <a:solidFill>
                  <a:srgbClr val="CFFC00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lvl3pPr>
            <a:lvl4pPr marL="4409327" indent="-705490" defTabSz="1234609">
              <a:lnSpc>
                <a:spcPct val="120000"/>
              </a:lnSpc>
              <a:spcBef>
                <a:spcPts val="1000"/>
              </a:spcBef>
              <a:buSzPct val="100000"/>
              <a:buChar char="–"/>
              <a:defRPr sz="3200">
                <a:solidFill>
                  <a:srgbClr val="CFFC00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lvl4pPr>
            <a:lvl5pPr marL="5619614" indent="-681162" defTabSz="1234609">
              <a:lnSpc>
                <a:spcPct val="120000"/>
              </a:lnSpc>
              <a:spcBef>
                <a:spcPts val="1000"/>
              </a:spcBef>
              <a:buSzPct val="100000"/>
              <a:buChar char="»"/>
              <a:defRPr sz="3200">
                <a:solidFill>
                  <a:srgbClr val="CFFC00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lvl5pPr>
          </a:lstStyle>
          <a:p>
            <a:pPr/>
            <a:r>
              <a:t>Section subheadline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26" name="Rectangle 43"/>
          <p:cNvSpPr/>
          <p:nvPr/>
        </p:nvSpPr>
        <p:spPr>
          <a:xfrm>
            <a:off x="18266725" y="1065027"/>
            <a:ext cx="616689" cy="10223632"/>
          </a:xfrm>
          <a:prstGeom prst="rect">
            <a:avLst/>
          </a:prstGeom>
          <a:solidFill>
            <a:srgbClr val="C8C371"/>
          </a:solidFill>
          <a:ln w="12700">
            <a:miter lim="400000"/>
          </a:ln>
        </p:spPr>
        <p:txBody>
          <a:bodyPr lIns="45719" rIns="45719" anchor="ctr"/>
          <a:lstStyle/>
          <a:p>
            <a:pPr defTabSz="898799">
              <a:defRPr sz="3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227" name="Picture 61" descr="Picture 61"/>
          <p:cNvPicPr>
            <a:picLocks noChangeAspect="1"/>
          </p:cNvPicPr>
          <p:nvPr/>
        </p:nvPicPr>
        <p:blipFill>
          <a:blip r:embed="rId3">
            <a:extLst/>
          </a:blip>
          <a:srcRect l="2279" t="0" r="0" b="0"/>
          <a:stretch>
            <a:fillRect/>
          </a:stretch>
        </p:blipFill>
        <p:spPr>
          <a:xfrm>
            <a:off x="18883421" y="1065901"/>
            <a:ext cx="5503753" cy="10224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Picture 1" descr="Picture 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095517" y="4680739"/>
            <a:ext cx="3077305" cy="30773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Picture 64" descr="Picture 6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2" y="11279230"/>
            <a:ext cx="11866556" cy="24367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Picture 74" descr="Picture 74"/>
          <p:cNvPicPr>
            <a:picLocks noChangeAspect="1"/>
          </p:cNvPicPr>
          <p:nvPr/>
        </p:nvPicPr>
        <p:blipFill>
          <a:blip r:embed="rId6">
            <a:extLst/>
          </a:blip>
          <a:srcRect l="0" t="0" r="0" b="156"/>
          <a:stretch>
            <a:fillRect/>
          </a:stretch>
        </p:blipFill>
        <p:spPr>
          <a:xfrm>
            <a:off x="11866553" y="11279254"/>
            <a:ext cx="12520622" cy="2436745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Slide Number"/>
          <p:cNvSpPr txBox="1"/>
          <p:nvPr>
            <p:ph type="sldNum" sz="quarter" idx="2"/>
          </p:nvPr>
        </p:nvSpPr>
        <p:spPr>
          <a:xfrm>
            <a:off x="247140" y="13003336"/>
            <a:ext cx="499676" cy="48620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l" defTabSz="898799"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op Bar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7" y="0"/>
            <a:ext cx="24385588" cy="137168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518467" y="1348236"/>
            <a:ext cx="1446029" cy="1446029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Headline"/>
          <p:cNvSpPr txBox="1"/>
          <p:nvPr>
            <p:ph type="title" hasCustomPrompt="1"/>
          </p:nvPr>
        </p:nvSpPr>
        <p:spPr>
          <a:xfrm>
            <a:off x="1619470" y="3409600"/>
            <a:ext cx="21876636" cy="1538884"/>
          </a:xfrm>
          <a:prstGeom prst="rect">
            <a:avLst/>
          </a:prstGeom>
        </p:spPr>
        <p:txBody>
          <a:bodyPr lIns="91439" tIns="91439" rIns="91439" bIns="91439"/>
          <a:lstStyle>
            <a:lvl1pPr defTabSz="1234609">
              <a:lnSpc>
                <a:spcPct val="100000"/>
              </a:lnSpc>
              <a:defRPr b="0" spc="0" sz="8800">
                <a:solidFill>
                  <a:srgbClr val="1E4D2B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lvl1pPr>
          </a:lstStyle>
          <a:p>
            <a:pPr/>
            <a:r>
              <a:t>Headline</a:t>
            </a:r>
          </a:p>
        </p:txBody>
      </p:sp>
      <p:sp>
        <p:nvSpPr>
          <p:cNvPr id="241" name="Body Level One…"/>
          <p:cNvSpPr txBox="1"/>
          <p:nvPr>
            <p:ph type="body" idx="1" hasCustomPrompt="1"/>
          </p:nvPr>
        </p:nvSpPr>
        <p:spPr>
          <a:xfrm>
            <a:off x="1619468" y="5342182"/>
            <a:ext cx="21876637" cy="7112001"/>
          </a:xfrm>
          <a:prstGeom prst="rect">
            <a:avLst/>
          </a:prstGeom>
        </p:spPr>
        <p:txBody>
          <a:bodyPr lIns="91439" tIns="91439" rIns="91439" bIns="91439" numCol="1" spcCol="38100"/>
          <a:lstStyle>
            <a:lvl1pPr marL="925958" indent="-925958" defTabSz="1234609">
              <a:lnSpc>
                <a:spcPct val="120000"/>
              </a:lnSpc>
              <a:spcBef>
                <a:spcPts val="1000"/>
              </a:spcBef>
              <a:buSzPct val="100000"/>
              <a:buFont typeface="Arial"/>
              <a:defRPr sz="3000">
                <a:solidFill>
                  <a:srgbClr val="59595B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lvl1pPr>
            <a:lvl2pPr marL="2061359" indent="-826750" defTabSz="1234609">
              <a:lnSpc>
                <a:spcPct val="120000"/>
              </a:lnSpc>
              <a:spcBef>
                <a:spcPts val="1000"/>
              </a:spcBef>
              <a:buSzPct val="100000"/>
              <a:buFont typeface="Arial"/>
              <a:buChar char="–"/>
              <a:defRPr sz="3000">
                <a:solidFill>
                  <a:srgbClr val="59595B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lvl2pPr>
            <a:lvl3pPr marL="3130624" indent="-661397" defTabSz="1234609">
              <a:lnSpc>
                <a:spcPct val="120000"/>
              </a:lnSpc>
              <a:spcBef>
                <a:spcPts val="1000"/>
              </a:spcBef>
              <a:buSzPct val="100000"/>
              <a:buFont typeface="Arial"/>
              <a:defRPr sz="3000">
                <a:solidFill>
                  <a:srgbClr val="59595B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lvl3pPr>
            <a:lvl4pPr marL="4365233" indent="-661397" defTabSz="1234609">
              <a:lnSpc>
                <a:spcPct val="120000"/>
              </a:lnSpc>
              <a:spcBef>
                <a:spcPts val="1000"/>
              </a:spcBef>
              <a:buSzPct val="100000"/>
              <a:buFont typeface="Arial"/>
              <a:buChar char="–"/>
              <a:defRPr sz="3000">
                <a:solidFill>
                  <a:srgbClr val="59595B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lvl4pPr>
            <a:lvl5pPr marL="5577042" indent="-638590" defTabSz="1234609">
              <a:lnSpc>
                <a:spcPct val="120000"/>
              </a:lnSpc>
              <a:spcBef>
                <a:spcPts val="1000"/>
              </a:spcBef>
              <a:buSzPct val="100000"/>
              <a:buFont typeface="Arial"/>
              <a:buChar char="»"/>
              <a:defRPr sz="3000">
                <a:solidFill>
                  <a:srgbClr val="59595B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lvl5pPr>
          </a:lstStyle>
          <a:p>
            <a:pPr/>
            <a:r>
              <a:t>Copy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2" name="Slide Number"/>
          <p:cNvSpPr txBox="1"/>
          <p:nvPr>
            <p:ph type="sldNum" sz="quarter" idx="2"/>
          </p:nvPr>
        </p:nvSpPr>
        <p:spPr>
          <a:xfrm>
            <a:off x="23638773" y="13003336"/>
            <a:ext cx="499677" cy="48620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 defTabSz="898799">
              <a:defRPr sz="2800">
                <a:solidFill>
                  <a:srgbClr val="99999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Horizontal Title-Photo">
    <p:bg>
      <p:bgPr>
        <a:solidFill>
          <a:srgbClr val="1E4D2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" name="Group 44"/>
          <p:cNvGrpSpPr/>
          <p:nvPr/>
        </p:nvGrpSpPr>
        <p:grpSpPr>
          <a:xfrm>
            <a:off x="0" y="1448"/>
            <a:ext cx="7384309" cy="1066798"/>
            <a:chOff x="0" y="0"/>
            <a:chExt cx="7384308" cy="1066796"/>
          </a:xfrm>
        </p:grpSpPr>
        <p:sp>
          <p:nvSpPr>
            <p:cNvPr id="249" name="Rectangle 45"/>
            <p:cNvSpPr/>
            <p:nvPr/>
          </p:nvSpPr>
          <p:spPr>
            <a:xfrm rot="16200000">
              <a:off x="-249788" y="249788"/>
              <a:ext cx="1066798" cy="567222"/>
            </a:xfrm>
            <a:prstGeom prst="rect">
              <a:avLst/>
            </a:prstGeom>
            <a:solidFill>
              <a:srgbClr val="C8C37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898799">
                <a:defRPr sz="35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50" name="Rectangle 46"/>
            <p:cNvSpPr/>
            <p:nvPr/>
          </p:nvSpPr>
          <p:spPr>
            <a:xfrm rot="16200000">
              <a:off x="318303" y="249788"/>
              <a:ext cx="1066798" cy="567222"/>
            </a:xfrm>
            <a:prstGeom prst="rect">
              <a:avLst/>
            </a:prstGeom>
            <a:solidFill>
              <a:srgbClr val="CFFC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898799">
                <a:defRPr sz="35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51" name="Rectangle 47"/>
            <p:cNvSpPr/>
            <p:nvPr/>
          </p:nvSpPr>
          <p:spPr>
            <a:xfrm rot="16200000">
              <a:off x="886394" y="249788"/>
              <a:ext cx="1066798" cy="567222"/>
            </a:xfrm>
            <a:prstGeom prst="rect">
              <a:avLst/>
            </a:prstGeom>
            <a:solidFill>
              <a:srgbClr val="1E4D2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898799">
                <a:defRPr sz="35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52" name="Rectangle 48"/>
            <p:cNvSpPr/>
            <p:nvPr/>
          </p:nvSpPr>
          <p:spPr>
            <a:xfrm rot="16200000">
              <a:off x="1454485" y="249788"/>
              <a:ext cx="1066798" cy="567222"/>
            </a:xfrm>
            <a:prstGeom prst="rect">
              <a:avLst/>
            </a:prstGeom>
            <a:solidFill>
              <a:srgbClr val="C8C37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898799">
                <a:defRPr sz="35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53" name="Rectangle 49"/>
            <p:cNvSpPr/>
            <p:nvPr/>
          </p:nvSpPr>
          <p:spPr>
            <a:xfrm rot="16200000">
              <a:off x="2022576" y="249788"/>
              <a:ext cx="1066798" cy="56722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898799">
                <a:defRPr sz="35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54" name="Rectangle 50"/>
            <p:cNvSpPr/>
            <p:nvPr/>
          </p:nvSpPr>
          <p:spPr>
            <a:xfrm rot="16200000">
              <a:off x="2590667" y="249788"/>
              <a:ext cx="1066798" cy="567222"/>
            </a:xfrm>
            <a:prstGeom prst="rect">
              <a:avLst/>
            </a:prstGeom>
            <a:solidFill>
              <a:srgbClr val="CFFC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898799">
                <a:defRPr sz="35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55" name="Rectangle 51"/>
            <p:cNvSpPr/>
            <p:nvPr/>
          </p:nvSpPr>
          <p:spPr>
            <a:xfrm rot="16200000">
              <a:off x="3158758" y="249788"/>
              <a:ext cx="1066798" cy="567222"/>
            </a:xfrm>
            <a:prstGeom prst="rect">
              <a:avLst/>
            </a:prstGeom>
            <a:solidFill>
              <a:srgbClr val="82C40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898799">
                <a:defRPr sz="35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56" name="Rectangle 52"/>
            <p:cNvSpPr/>
            <p:nvPr/>
          </p:nvSpPr>
          <p:spPr>
            <a:xfrm rot="16200000">
              <a:off x="3726849" y="249788"/>
              <a:ext cx="1066798" cy="56722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898799">
                <a:defRPr sz="35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57" name="Rectangle 53"/>
            <p:cNvSpPr/>
            <p:nvPr/>
          </p:nvSpPr>
          <p:spPr>
            <a:xfrm rot="16200000">
              <a:off x="4294940" y="249788"/>
              <a:ext cx="1066798" cy="567222"/>
            </a:xfrm>
            <a:prstGeom prst="rect">
              <a:avLst/>
            </a:prstGeom>
            <a:solidFill>
              <a:srgbClr val="1E4D2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898799">
                <a:defRPr sz="35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58" name="Rectangle 54"/>
            <p:cNvSpPr/>
            <p:nvPr/>
          </p:nvSpPr>
          <p:spPr>
            <a:xfrm rot="16200000">
              <a:off x="4863031" y="249788"/>
              <a:ext cx="1066798" cy="567222"/>
            </a:xfrm>
            <a:prstGeom prst="rect">
              <a:avLst/>
            </a:prstGeom>
            <a:solidFill>
              <a:srgbClr val="CFFC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898799">
                <a:defRPr sz="35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59" name="Rectangle 55"/>
            <p:cNvSpPr/>
            <p:nvPr/>
          </p:nvSpPr>
          <p:spPr>
            <a:xfrm rot="16200000">
              <a:off x="5431121" y="249788"/>
              <a:ext cx="1066798" cy="567222"/>
            </a:xfrm>
            <a:prstGeom prst="rect">
              <a:avLst/>
            </a:prstGeom>
            <a:solidFill>
              <a:srgbClr val="C8C37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898799">
                <a:defRPr sz="35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0" name="Rectangle 56"/>
            <p:cNvSpPr/>
            <p:nvPr/>
          </p:nvSpPr>
          <p:spPr>
            <a:xfrm rot="16200000">
              <a:off x="5999213" y="249788"/>
              <a:ext cx="1066798" cy="567222"/>
            </a:xfrm>
            <a:prstGeom prst="rect">
              <a:avLst/>
            </a:prstGeom>
            <a:solidFill>
              <a:srgbClr val="1E4D2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898799">
                <a:defRPr sz="35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1" name="Rectangle 57"/>
            <p:cNvSpPr/>
            <p:nvPr/>
          </p:nvSpPr>
          <p:spPr>
            <a:xfrm rot="16200000">
              <a:off x="6567299" y="249788"/>
              <a:ext cx="1066798" cy="56722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898799">
                <a:defRPr sz="35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263" name="Picture 66" descr="Picture 66"/>
          <p:cNvPicPr>
            <a:picLocks noChangeAspect="1"/>
          </p:cNvPicPr>
          <p:nvPr/>
        </p:nvPicPr>
        <p:blipFill>
          <a:blip r:embed="rId2">
            <a:extLst/>
          </a:blip>
          <a:srcRect l="3233" t="0" r="0" b="2225"/>
          <a:stretch>
            <a:fillRect/>
          </a:stretch>
        </p:blipFill>
        <p:spPr>
          <a:xfrm>
            <a:off x="7384309" y="-1"/>
            <a:ext cx="17002868" cy="1064131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Rectangle 58"/>
          <p:cNvSpPr/>
          <p:nvPr/>
        </p:nvSpPr>
        <p:spPr>
          <a:xfrm>
            <a:off x="-4333" y="1066798"/>
            <a:ext cx="567224" cy="10224083"/>
          </a:xfrm>
          <a:prstGeom prst="rect">
            <a:avLst/>
          </a:prstGeom>
          <a:solidFill>
            <a:srgbClr val="C8C371"/>
          </a:solidFill>
          <a:ln w="12700">
            <a:miter lim="400000"/>
          </a:ln>
        </p:spPr>
        <p:txBody>
          <a:bodyPr lIns="45719" rIns="45719" anchor="ctr"/>
          <a:lstStyle/>
          <a:p>
            <a:pPr defTabSz="898799">
              <a:defRPr sz="3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65" name="TextBox 60"/>
          <p:cNvSpPr txBox="1"/>
          <p:nvPr/>
        </p:nvSpPr>
        <p:spPr>
          <a:xfrm rot="16200000">
            <a:off x="-1661584" y="3013451"/>
            <a:ext cx="3979633" cy="301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 defTabSz="898799">
              <a:defRPr spc="300" sz="1500">
                <a:solidFill>
                  <a:srgbClr val="1E4D2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COLORADO STATE UNIVERSITY</a:t>
            </a:r>
          </a:p>
        </p:txBody>
      </p:sp>
      <p:sp>
        <p:nvSpPr>
          <p:cNvPr id="266" name="Two-linePresentation Title"/>
          <p:cNvSpPr txBox="1"/>
          <p:nvPr>
            <p:ph type="title" hasCustomPrompt="1"/>
          </p:nvPr>
        </p:nvSpPr>
        <p:spPr>
          <a:xfrm>
            <a:off x="1678427" y="4690728"/>
            <a:ext cx="15373947" cy="3447099"/>
          </a:xfrm>
          <a:prstGeom prst="rect">
            <a:avLst/>
          </a:prstGeom>
        </p:spPr>
        <p:txBody>
          <a:bodyPr lIns="91439" tIns="91439" rIns="91439" bIns="91439" anchor="b"/>
          <a:lstStyle>
            <a:lvl1pPr defTabSz="1234609">
              <a:lnSpc>
                <a:spcPct val="100000"/>
              </a:lnSpc>
              <a:defRPr b="0" spc="0" sz="10600">
                <a:solidFill>
                  <a:srgbClr val="FFFFF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lvl1pPr>
          </a:lstStyle>
          <a:p>
            <a:pPr/>
            <a:r>
              <a:t>Two-linePresentation Title</a:t>
            </a:r>
          </a:p>
        </p:txBody>
      </p:sp>
      <p:sp>
        <p:nvSpPr>
          <p:cNvPr id="267" name="Straight Connector 10"/>
          <p:cNvSpPr/>
          <p:nvPr/>
        </p:nvSpPr>
        <p:spPr>
          <a:xfrm>
            <a:off x="1680677" y="8592656"/>
            <a:ext cx="1608207" cy="1"/>
          </a:xfrm>
          <a:prstGeom prst="line">
            <a:avLst/>
          </a:prstGeom>
          <a:ln w="28575">
            <a:solidFill>
              <a:srgbClr val="CFFC00"/>
            </a:solidFill>
          </a:ln>
        </p:spPr>
        <p:txBody>
          <a:bodyPr lIns="45719" rIns="45719"/>
          <a:lstStyle/>
          <a:p>
            <a:pPr algn="l" defTabSz="898799">
              <a:defRPr sz="3500">
                <a:solidFill>
                  <a:srgbClr val="59595B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68" name="Body Level One…"/>
          <p:cNvSpPr txBox="1"/>
          <p:nvPr>
            <p:ph type="body" sz="quarter" idx="1" hasCustomPrompt="1"/>
          </p:nvPr>
        </p:nvSpPr>
        <p:spPr>
          <a:xfrm>
            <a:off x="1680677" y="9028687"/>
            <a:ext cx="15373946" cy="750976"/>
          </a:xfrm>
          <a:prstGeom prst="rect">
            <a:avLst/>
          </a:prstGeom>
        </p:spPr>
        <p:txBody>
          <a:bodyPr lIns="91439" tIns="91439" rIns="91439" bIns="91439" numCol="1" spcCol="38100"/>
          <a:lstStyle>
            <a:lvl1pPr marL="0" indent="0" defTabSz="1234609">
              <a:lnSpc>
                <a:spcPct val="120000"/>
              </a:lnSpc>
              <a:spcBef>
                <a:spcPts val="1000"/>
              </a:spcBef>
              <a:buSzTx/>
              <a:buNone/>
              <a:defRPr sz="3200">
                <a:solidFill>
                  <a:srgbClr val="FFFFF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lvl1pPr>
            <a:lvl2pPr marL="0" indent="1234609" defTabSz="1234609">
              <a:lnSpc>
                <a:spcPct val="120000"/>
              </a:lnSpc>
              <a:spcBef>
                <a:spcPts val="1000"/>
              </a:spcBef>
              <a:buSzTx/>
              <a:buNone/>
              <a:defRPr sz="3200">
                <a:solidFill>
                  <a:srgbClr val="FFFFF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lvl2pPr>
            <a:lvl3pPr marL="0" indent="2469226" defTabSz="1234609">
              <a:lnSpc>
                <a:spcPct val="120000"/>
              </a:lnSpc>
              <a:spcBef>
                <a:spcPts val="1000"/>
              </a:spcBef>
              <a:buSzTx/>
              <a:buNone/>
              <a:defRPr sz="3200">
                <a:solidFill>
                  <a:srgbClr val="FFFFF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lvl3pPr>
            <a:lvl4pPr marL="0" indent="3703835" defTabSz="1234609">
              <a:lnSpc>
                <a:spcPct val="120000"/>
              </a:lnSpc>
              <a:spcBef>
                <a:spcPts val="1000"/>
              </a:spcBef>
              <a:buSzTx/>
              <a:buNone/>
              <a:defRPr sz="3200">
                <a:solidFill>
                  <a:srgbClr val="FFFFF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lvl4pPr>
            <a:lvl5pPr marL="0" indent="4938450" defTabSz="1234609">
              <a:lnSpc>
                <a:spcPct val="120000"/>
              </a:lnSpc>
              <a:spcBef>
                <a:spcPts val="1000"/>
              </a:spcBef>
              <a:buSzTx/>
              <a:buNone/>
              <a:defRPr sz="3200">
                <a:solidFill>
                  <a:srgbClr val="FFFFF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lvl5pPr>
          </a:lstStyle>
          <a:p>
            <a:pPr/>
            <a:r>
              <a:t>Subheadline, name, or date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69" name="Rectangle 43"/>
          <p:cNvSpPr/>
          <p:nvPr/>
        </p:nvSpPr>
        <p:spPr>
          <a:xfrm>
            <a:off x="18266725" y="1065027"/>
            <a:ext cx="616689" cy="10223632"/>
          </a:xfrm>
          <a:prstGeom prst="rect">
            <a:avLst/>
          </a:prstGeom>
          <a:solidFill>
            <a:srgbClr val="C8C371"/>
          </a:solidFill>
          <a:ln w="12700">
            <a:miter lim="400000"/>
          </a:ln>
        </p:spPr>
        <p:txBody>
          <a:bodyPr lIns="45719" rIns="45719" anchor="ctr"/>
          <a:lstStyle/>
          <a:p>
            <a:pPr defTabSz="898799">
              <a:defRPr sz="3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270" name="Picture 61" descr="Picture 61"/>
          <p:cNvPicPr>
            <a:picLocks noChangeAspect="1"/>
          </p:cNvPicPr>
          <p:nvPr/>
        </p:nvPicPr>
        <p:blipFill>
          <a:blip r:embed="rId3">
            <a:extLst/>
          </a:blip>
          <a:srcRect l="2279" t="0" r="0" b="0"/>
          <a:stretch>
            <a:fillRect/>
          </a:stretch>
        </p:blipFill>
        <p:spPr>
          <a:xfrm>
            <a:off x="18883421" y="1065901"/>
            <a:ext cx="5503753" cy="10224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095517" y="4680739"/>
            <a:ext cx="3077305" cy="30773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Picture 64" descr="Picture 6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2" y="11279230"/>
            <a:ext cx="11866556" cy="24367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Picture 74" descr="Picture 74"/>
          <p:cNvPicPr>
            <a:picLocks noChangeAspect="1"/>
          </p:cNvPicPr>
          <p:nvPr/>
        </p:nvPicPr>
        <p:blipFill>
          <a:blip r:embed="rId6">
            <a:extLst/>
          </a:blip>
          <a:srcRect l="0" t="0" r="0" b="156"/>
          <a:stretch>
            <a:fillRect/>
          </a:stretch>
        </p:blipFill>
        <p:spPr>
          <a:xfrm>
            <a:off x="11866553" y="11279254"/>
            <a:ext cx="12520622" cy="2436745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Slide Number"/>
          <p:cNvSpPr txBox="1"/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 defTabSz="898799">
              <a:defRPr sz="1200">
                <a:solidFill>
                  <a:srgbClr val="59595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136959463_1989x1321.jpg"/>
          <p:cNvSpPr/>
          <p:nvPr>
            <p:ph type="pic" idx="21"/>
          </p:nvPr>
        </p:nvSpPr>
        <p:spPr>
          <a:xfrm>
            <a:off x="9226574" y="1270000"/>
            <a:ext cx="16840152" cy="11184436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4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3164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Body Level One…"/>
          <p:cNvSpPr txBox="1"/>
          <p:nvPr>
            <p:ph type="body" sz="quarter" idx="1" hasCustomPrompt="1"/>
          </p:nvPr>
        </p:nvSpPr>
        <p:spPr>
          <a:xfrm>
            <a:off x="1206500" y="2245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4" name="Body Level One…"/>
          <p:cNvSpPr txBox="1"/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/>
          <a:p>
            <a:pPr/>
            <a:r>
              <a:t>Slide bullet text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dy Level One…"/>
          <p:cNvSpPr txBox="1"/>
          <p:nvPr>
            <p:ph type="body" sz="quarter" idx="1" hasCustomPrompt="1"/>
          </p:nvPr>
        </p:nvSpPr>
        <p:spPr>
          <a:xfrm>
            <a:off x="1206500" y="2247900"/>
            <a:ext cx="9779000" cy="934779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1" name="Body Level One…"/>
          <p:cNvSpPr txBox="1"/>
          <p:nvPr>
            <p:ph type="body" sz="half" idx="21" hasCustomPrompt="1"/>
          </p:nvPr>
        </p:nvSpPr>
        <p:spPr>
          <a:xfrm>
            <a:off x="1206500" y="4248503"/>
            <a:ext cx="9779000" cy="8256631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Slide bullet text</a:t>
            </a:r>
          </a:p>
        </p:txBody>
      </p:sp>
      <p:sp>
        <p:nvSpPr>
          <p:cNvPr id="62" name="617931575_1991x1322.jpg"/>
          <p:cNvSpPr/>
          <p:nvPr>
            <p:ph type="pic" idx="22"/>
          </p:nvPr>
        </p:nvSpPr>
        <p:spPr>
          <a:xfrm>
            <a:off x="8432800" y="1263847"/>
            <a:ext cx="16850011" cy="11188206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5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495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Body Level One…"/>
          <p:cNvSpPr txBox="1"/>
          <p:nvPr>
            <p:ph type="body" sz="quarter" idx="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Body Level One…"/>
          <p:cNvSpPr txBox="1"/>
          <p:nvPr>
            <p:ph type="body" sz="quarter" idx="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Agenda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0" name="Body Level One…"/>
          <p:cNvSpPr txBox="1"/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99" sz="5500"/>
            </a:lvl1pPr>
          </a:lstStyle>
          <a:p>
            <a:pPr/>
            <a:r>
              <a:t>Agenda Topics</a:t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numCol="2" spcCol="109855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3653366" y="2743200"/>
            <a:ext cx="19507201" cy="1505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</p:sldLayoutIdLst>
  <p:transition xmlns:p14="http://schemas.microsoft.com/office/powerpoint/2010/main" spd="med" advClick="1"/>
  <p:txStyles>
    <p:titleStyle>
      <a:lvl1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4D8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4D8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4D8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4D8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4D8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4D8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4D8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4D8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4D8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2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9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6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1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2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3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4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5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6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7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9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0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1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2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3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4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5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6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7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9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0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1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2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3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4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5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Viterbi Algorith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Viterbi Algorithm</a:t>
            </a:r>
          </a:p>
        </p:txBody>
      </p:sp>
      <p:sp>
        <p:nvSpPr>
          <p:cNvPr id="284" name="CS 542 - Natural Language Processing…"/>
          <p:cNvSpPr txBox="1"/>
          <p:nvPr>
            <p:ph type="body" sz="quarter" idx="1"/>
          </p:nvPr>
        </p:nvSpPr>
        <p:spPr>
          <a:xfrm>
            <a:off x="1680677" y="9028687"/>
            <a:ext cx="15373946" cy="1828801"/>
          </a:xfrm>
          <a:prstGeom prst="rect">
            <a:avLst/>
          </a:prstGeom>
        </p:spPr>
        <p:txBody>
          <a:bodyPr/>
          <a:lstStyle/>
          <a:p>
            <a:pPr defTabSz="888918">
              <a:spcBef>
                <a:spcPts val="700"/>
              </a:spcBef>
              <a:defRPr sz="2304"/>
            </a:pPr>
            <a:r>
              <a:t>CS 542 - Natural Language Processing</a:t>
            </a:r>
          </a:p>
          <a:p>
            <a:pPr defTabSz="888918">
              <a:spcBef>
                <a:spcPts val="700"/>
              </a:spcBef>
              <a:defRPr sz="2304"/>
            </a:pPr>
            <a:r>
              <a:t>Partially adapted from slides by Vivek Srikumar (Utah) and Simone Teufel (Cambridge)</a:t>
            </a:r>
          </a:p>
          <a:p>
            <a:pPr defTabSz="888918">
              <a:spcBef>
                <a:spcPts val="700"/>
              </a:spcBef>
              <a:defRPr sz="2304"/>
            </a:pPr>
            <a:r>
              <a:t>Prof. Nikhil Krishnaswamy, Colorado State University</a:t>
            </a:r>
          </a:p>
        </p:txBody>
      </p:sp>
      <p:sp>
        <p:nvSpPr>
          <p:cNvPr id="285" name="Slide Number"/>
          <p:cNvSpPr txBox="1"/>
          <p:nvPr>
            <p:ph type="sldNum" sz="quarter" idx="4294967295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 anchor="ctr"/>
          <a:lstStyle>
            <a:lvl1pPr algn="r" defTabSz="898799">
              <a:defRPr sz="1200">
                <a:solidFill>
                  <a:srgbClr val="59595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Viterbi Algorith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170120">
              <a:lnSpc>
                <a:spcPct val="80000"/>
              </a:lnSpc>
              <a:defRPr spc="-178" sz="7565"/>
            </a:lvl1pPr>
          </a:lstStyle>
          <a:p>
            <a:pPr/>
            <a:r>
              <a:t>Viterbi Algorithm</a:t>
            </a:r>
          </a:p>
        </p:txBody>
      </p:sp>
      <p:sp>
        <p:nvSpPr>
          <p:cNvPr id="331" name="Max-product Algorithm for First-Order Sequences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66927" indent="-566927" defTabSz="2267654">
              <a:lnSpc>
                <a:spcPct val="90000"/>
              </a:lnSpc>
              <a:spcBef>
                <a:spcPts val="4100"/>
              </a:spcBef>
              <a:buSzPct val="123000"/>
              <a:buFontTx/>
              <a:defRPr sz="4464">
                <a:solidFill>
                  <a:srgbClr val="000000"/>
                </a:solidFill>
              </a:defRPr>
            </a:pPr>
            <a:r>
              <a:t>This calculates the max probability of the final observation sequence (we’ve done this)</a:t>
            </a:r>
          </a:p>
          <a:p>
            <a:pPr marL="566927" indent="-566927" defTabSz="2267654">
              <a:lnSpc>
                <a:spcPct val="90000"/>
              </a:lnSpc>
              <a:spcBef>
                <a:spcPts val="4100"/>
              </a:spcBef>
              <a:buSzPct val="123000"/>
              <a:buFontTx/>
              <a:defRPr sz="4464">
                <a:solidFill>
                  <a:srgbClr val="000000"/>
                </a:solidFill>
              </a:defRPr>
            </a:pPr>
            <a:r>
              <a:t>To get the final state sequence, we need the argmax</a:t>
            </a:r>
            <a:r>
              <a:rPr baseline="-5998"/>
              <a:t>s</a:t>
            </a:r>
            <a:r>
              <a:t>, the state sequence that corresponds to this</a:t>
            </a:r>
          </a:p>
          <a:p>
            <a:pPr marL="566927" indent="-566927" defTabSz="2267654">
              <a:lnSpc>
                <a:spcPct val="90000"/>
              </a:lnSpc>
              <a:spcBef>
                <a:spcPts val="4100"/>
              </a:spcBef>
              <a:buSzPct val="123000"/>
              <a:buFontTx/>
              <a:defRPr sz="4464">
                <a:solidFill>
                  <a:srgbClr val="000000"/>
                </a:solidFill>
              </a:defRPr>
            </a:pPr>
            <a:r>
              <a:t>Keep track of which state corresponds to the max probability at each step</a:t>
            </a:r>
          </a:p>
          <a:p>
            <a:pPr marL="566927" indent="-566927" defTabSz="2267654">
              <a:lnSpc>
                <a:spcPct val="90000"/>
              </a:lnSpc>
              <a:spcBef>
                <a:spcPts val="4100"/>
              </a:spcBef>
              <a:buSzPct val="123000"/>
              <a:buFontTx/>
              <a:defRPr sz="4464">
                <a:solidFill>
                  <a:srgbClr val="000000"/>
                </a:solidFill>
              </a:defRPr>
            </a:pPr>
            <a:r>
              <a:t>Build the answer back to front using back pointers</a:t>
            </a:r>
          </a:p>
        </p:txBody>
      </p:sp>
      <p:sp>
        <p:nvSpPr>
          <p:cNvPr id="332" name="π: Initial Probabilities…"/>
          <p:cNvSpPr txBox="1"/>
          <p:nvPr/>
        </p:nvSpPr>
        <p:spPr>
          <a:xfrm>
            <a:off x="20387732" y="3326682"/>
            <a:ext cx="3552140" cy="11979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/>
            <a:r>
              <a:t>π: Initial Probabilities</a:t>
            </a:r>
          </a:p>
          <a:p>
            <a:pPr algn="l"/>
            <a:r>
              <a:t>A: Transition Probabilities</a:t>
            </a:r>
          </a:p>
          <a:p>
            <a:pPr algn="l"/>
            <a:r>
              <a:t>B: Emission Probabilities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Viterbi Algorith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170120">
              <a:lnSpc>
                <a:spcPct val="80000"/>
              </a:lnSpc>
              <a:defRPr spc="-178" sz="7565"/>
            </a:lvl1pPr>
          </a:lstStyle>
          <a:p>
            <a:pPr/>
            <a:r>
              <a:t>Viterbi Algorithm</a:t>
            </a:r>
          </a:p>
        </p:txBody>
      </p:sp>
      <p:sp>
        <p:nvSpPr>
          <p:cNvPr id="335" name="Review of Dynamic Programming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36447" indent="-536447" defTabSz="2145737">
              <a:lnSpc>
                <a:spcPct val="90000"/>
              </a:lnSpc>
              <a:spcBef>
                <a:spcPts val="3900"/>
              </a:spcBef>
              <a:buSzPct val="123000"/>
              <a:buFontTx/>
              <a:defRPr sz="4224">
                <a:solidFill>
                  <a:srgbClr val="000000"/>
                </a:solidFill>
              </a:defRPr>
            </a:pPr>
            <a:r>
              <a:t>The best solution relies on best solution to subproblems</a:t>
            </a:r>
          </a:p>
          <a:p>
            <a:pPr marL="536447" indent="-536447" defTabSz="2145737">
              <a:lnSpc>
                <a:spcPct val="90000"/>
              </a:lnSpc>
              <a:spcBef>
                <a:spcPts val="3900"/>
              </a:spcBef>
              <a:buSzPct val="123000"/>
              <a:buFontTx/>
              <a:defRPr sz="4224">
                <a:solidFill>
                  <a:srgbClr val="000000"/>
                </a:solidFill>
              </a:defRPr>
            </a:pPr>
            <a:r>
              <a:t>Memorize partial computation at each step</a:t>
            </a:r>
          </a:p>
          <a:p>
            <a:pPr marL="536447" indent="-536447" defTabSz="2145737">
              <a:lnSpc>
                <a:spcPct val="90000"/>
              </a:lnSpc>
              <a:spcBef>
                <a:spcPts val="3900"/>
              </a:spcBef>
              <a:buSzPct val="123000"/>
              <a:buFontTx/>
              <a:defRPr sz="4224">
                <a:solidFill>
                  <a:srgbClr val="000000"/>
                </a:solidFill>
              </a:defRPr>
            </a:pPr>
            <a:r>
              <a:t>Examples:</a:t>
            </a:r>
          </a:p>
          <a:p>
            <a:pPr lvl="1" marL="1072895" indent="-536447" defTabSz="2145737">
              <a:lnSpc>
                <a:spcPct val="90000"/>
              </a:lnSpc>
              <a:spcBef>
                <a:spcPts val="3900"/>
              </a:spcBef>
              <a:buSzPct val="123000"/>
              <a:buFontTx/>
              <a:buChar char="•"/>
              <a:defRPr sz="4224">
                <a:solidFill>
                  <a:srgbClr val="000000"/>
                </a:solidFill>
              </a:defRPr>
            </a:pPr>
            <a:r>
              <a:t>Dijkstra’s pathfinding algorithm</a:t>
            </a:r>
          </a:p>
          <a:p>
            <a:pPr lvl="1" marL="1072895" indent="-536447" defTabSz="2145737">
              <a:lnSpc>
                <a:spcPct val="90000"/>
              </a:lnSpc>
              <a:spcBef>
                <a:spcPts val="3900"/>
              </a:spcBef>
              <a:buSzPct val="123000"/>
              <a:buFontTx/>
              <a:buChar char="•"/>
              <a:defRPr sz="4224">
                <a:solidFill>
                  <a:srgbClr val="000000"/>
                </a:solidFill>
              </a:defRPr>
            </a:pPr>
            <a:r>
              <a:t>Edit Distance</a:t>
            </a:r>
          </a:p>
          <a:p>
            <a:pPr lvl="1" marL="1072895" indent="-536447" defTabSz="2145737">
              <a:lnSpc>
                <a:spcPct val="90000"/>
              </a:lnSpc>
              <a:spcBef>
                <a:spcPts val="3900"/>
              </a:spcBef>
              <a:buSzPct val="123000"/>
              <a:buFontTx/>
              <a:buChar char="•"/>
              <a:defRPr sz="4224">
                <a:solidFill>
                  <a:srgbClr val="000000"/>
                </a:solidFill>
              </a:defRPr>
            </a:pPr>
            <a:r>
              <a:t>Viterbi!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Viterbi Algorith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170120">
              <a:lnSpc>
                <a:spcPct val="80000"/>
              </a:lnSpc>
              <a:defRPr spc="-178" sz="7565"/>
            </a:lvl1pPr>
          </a:lstStyle>
          <a:p>
            <a:pPr/>
            <a:r>
              <a:t>Viterbi Algorithm</a:t>
            </a:r>
          </a:p>
        </p:txBody>
      </p:sp>
      <p:sp>
        <p:nvSpPr>
          <p:cNvPr id="338" name="Review of Dynamic Programming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52688" indent="-452688" defTabSz="1810710">
              <a:lnSpc>
                <a:spcPct val="90000"/>
              </a:lnSpc>
              <a:spcBef>
                <a:spcPts val="3300"/>
              </a:spcBef>
              <a:buSzPct val="123000"/>
              <a:buFontTx/>
              <a:defRPr sz="3555">
                <a:solidFill>
                  <a:srgbClr val="000000"/>
                </a:solidFill>
              </a:defRPr>
            </a:pPr>
            <a:r>
              <a:t>We can use dynamic programming if two conditions apply:</a:t>
            </a:r>
          </a:p>
          <a:p>
            <a:pPr lvl="1" marL="905377" indent="-452688" defTabSz="1810710">
              <a:lnSpc>
                <a:spcPct val="90000"/>
              </a:lnSpc>
              <a:spcBef>
                <a:spcPts val="3300"/>
              </a:spcBef>
              <a:buSzPct val="123000"/>
              <a:buFontTx/>
              <a:buChar char="•"/>
              <a:defRPr sz="3555">
                <a:solidFill>
                  <a:srgbClr val="000000"/>
                </a:solidFill>
              </a:defRPr>
            </a:pPr>
            <a:r>
              <a:t>Optimal substructure property:</a:t>
            </a:r>
          </a:p>
          <a:p>
            <a:pPr lvl="2" marL="1358066" indent="-452688" defTabSz="1810710">
              <a:lnSpc>
                <a:spcPct val="90000"/>
              </a:lnSpc>
              <a:spcBef>
                <a:spcPts val="3300"/>
              </a:spcBef>
              <a:buSzPct val="123000"/>
              <a:buFontTx/>
              <a:defRPr sz="3555">
                <a:solidFill>
                  <a:srgbClr val="000000"/>
                </a:solidFill>
              </a:defRPr>
            </a:pPr>
            <a:r>
              <a:t>An optimal sequence </a:t>
            </a:r>
            <a14:m>
              <m:oMath>
                <m:sSub>
                  <m:e>
                    <m:r>
                      <a:rPr xmlns:a="http://schemas.openxmlformats.org/drawingml/2006/main" sz="39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𝑋</m:t>
                    </m:r>
                  </m:e>
                  <m:sub>
                    <m:r>
                      <a:rPr xmlns:a="http://schemas.openxmlformats.org/drawingml/2006/main" sz="39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r>
                  <a:rPr xmlns:a="http://schemas.openxmlformats.org/drawingml/2006/main" sz="3950" i="1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3950" i="1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m:t>.</m:t>
                </m:r>
                <m:r>
                  <a:rPr xmlns:a="http://schemas.openxmlformats.org/drawingml/2006/main" sz="3950" i="1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m:t>.</m:t>
                </m:r>
                <m:r>
                  <a:rPr xmlns:a="http://schemas.openxmlformats.org/drawingml/2006/main" sz="3950" i="1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m:t>.</m:t>
                </m:r>
                <m:r>
                  <a:rPr xmlns:a="http://schemas.openxmlformats.org/drawingml/2006/main" sz="3950" i="1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m:t>,</m:t>
                </m:r>
                <m:sSub>
                  <m:e>
                    <m:r>
                      <a:rPr xmlns:a="http://schemas.openxmlformats.org/drawingml/2006/main" sz="39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𝑋</m:t>
                    </m:r>
                  </m:e>
                  <m:sub>
                    <m:r>
                      <a:rPr xmlns:a="http://schemas.openxmlformats.org/drawingml/2006/main" sz="39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𝑗</m:t>
                    </m:r>
                  </m:sub>
                </m:sSub>
                <m:r>
                  <a:rPr xmlns:a="http://schemas.openxmlformats.org/drawingml/2006/main" sz="39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39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.</m:t>
                </m:r>
                <m:r>
                  <a:rPr xmlns:a="http://schemas.openxmlformats.org/drawingml/2006/main" sz="39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.</m:t>
                </m:r>
                <m:r>
                  <a:rPr xmlns:a="http://schemas.openxmlformats.org/drawingml/2006/main" sz="39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.</m:t>
                </m:r>
                <m:r>
                  <a:rPr xmlns:a="http://schemas.openxmlformats.org/drawingml/2006/main" sz="39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,</m:t>
                </m:r>
                <m:sSub>
                  <m:e>
                    <m:r>
                      <a:rPr xmlns:a="http://schemas.openxmlformats.org/drawingml/2006/main" sz="3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e>
                  <m:sub>
                    <m:r>
                      <a:rPr xmlns:a="http://schemas.openxmlformats.org/drawingml/2006/main" sz="3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sub>
                </m:sSub>
              </m:oMath>
            </a14:m>
            <a:r>
              <a:t> contains inside it the sequence </a:t>
            </a:r>
            <a14:m>
              <m:oMath>
                <m:sSub>
                  <m:e>
                    <m:r>
                      <a:rPr xmlns:a="http://schemas.openxmlformats.org/drawingml/2006/main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e>
                  <m:sub>
                    <m:r>
                      <a:rPr xmlns:a="http://schemas.openxmlformats.org/drawingml/2006/main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r>
                  <a:rPr xmlns:a="http://schemas.openxmlformats.org/drawingml/2006/main" sz="40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40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.</m:t>
                </m:r>
                <m:r>
                  <a:rPr xmlns:a="http://schemas.openxmlformats.org/drawingml/2006/main" sz="40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.</m:t>
                </m:r>
                <m:r>
                  <a:rPr xmlns:a="http://schemas.openxmlformats.org/drawingml/2006/main" sz="40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.</m:t>
                </m:r>
                <m:r>
                  <a:rPr xmlns:a="http://schemas.openxmlformats.org/drawingml/2006/main" sz="40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,</m:t>
                </m:r>
                <m:sSub>
                  <m:e>
                    <m:r>
                      <a:rPr xmlns:a="http://schemas.openxmlformats.org/drawingml/2006/main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e>
                  <m:sub>
                    <m:r>
                      <a:rPr xmlns:a="http://schemas.openxmlformats.org/drawingml/2006/main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𝑗</m:t>
                    </m:r>
                  </m:sub>
                </m:sSub>
              </m:oMath>
            </a14:m>
            <a:r>
              <a:t> which is also optimal</a:t>
            </a:r>
          </a:p>
          <a:p>
            <a:pPr lvl="1" marL="905377" indent="-452688" defTabSz="1810710">
              <a:lnSpc>
                <a:spcPct val="90000"/>
              </a:lnSpc>
              <a:spcBef>
                <a:spcPts val="3300"/>
              </a:spcBef>
              <a:buSzPct val="123000"/>
              <a:buFontTx/>
              <a:buChar char="•"/>
              <a:defRPr sz="3555">
                <a:solidFill>
                  <a:srgbClr val="000000"/>
                </a:solidFill>
              </a:defRPr>
            </a:pPr>
            <a:r>
              <a:t>Optimal subsolutions property:</a:t>
            </a:r>
          </a:p>
          <a:p>
            <a:pPr lvl="2" marL="1358066" indent="-452688" defTabSz="1810710">
              <a:lnSpc>
                <a:spcPct val="90000"/>
              </a:lnSpc>
              <a:spcBef>
                <a:spcPts val="3300"/>
              </a:spcBef>
              <a:buSzPct val="123000"/>
              <a:buFontTx/>
              <a:defRPr sz="3555">
                <a:solidFill>
                  <a:srgbClr val="000000"/>
                </a:solidFill>
              </a:defRPr>
            </a:pPr>
            <a:r>
              <a:t>If both </a:t>
            </a:r>
            <a14:m>
              <m:oMath>
                <m:sSub>
                  <m:e>
                    <m:r>
                      <a:rPr xmlns:a="http://schemas.openxmlformats.org/drawingml/2006/main" sz="3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e>
                  <m:sub>
                    <m:r>
                      <a:rPr xmlns:a="http://schemas.openxmlformats.org/drawingml/2006/main" sz="3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</m:sub>
                </m:sSub>
              </m:oMath>
            </a14:m>
            <a:r>
              <a:t> and </a:t>
            </a:r>
            <a14:m>
              <m:oMath>
                <m:sSub>
                  <m:e>
                    <m:r>
                      <a:rPr xmlns:a="http://schemas.openxmlformats.org/drawingml/2006/main" sz="3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e>
                  <m:sub>
                    <m:r>
                      <a:rPr xmlns:a="http://schemas.openxmlformats.org/drawingml/2006/main" sz="3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𝑢</m:t>
                    </m:r>
                  </m:sub>
                </m:sSub>
              </m:oMath>
            </a14:m>
            <a:r>
              <a:t> are on the optimal math, and </a:t>
            </a:r>
            <a:r>
              <a:rPr i="1"/>
              <a:t>u &gt; t</a:t>
            </a:r>
            <a:r>
              <a:t>, then the calculation of the probability for being in state </a:t>
            </a:r>
            <a14:m>
              <m:oMath>
                <m:sSub>
                  <m:e>
                    <m:r>
                      <a:rPr xmlns:a="http://schemas.openxmlformats.org/drawingml/2006/main" sz="3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e>
                  <m:sub>
                    <m:r>
                      <a:rPr xmlns:a="http://schemas.openxmlformats.org/drawingml/2006/main" sz="3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</m:sub>
                </m:sSub>
              </m:oMath>
            </a14:m>
            <a:r>
              <a:t> is part of each of the many calculations for being in state </a:t>
            </a:r>
            <a14:m>
              <m:oMath>
                <m:sSub>
                  <m:e>
                    <m:r>
                      <a:rPr xmlns:a="http://schemas.openxmlformats.org/drawingml/2006/main" sz="3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e>
                  <m:sub>
                    <m:r>
                      <a:rPr xmlns:a="http://schemas.openxmlformats.org/drawingml/2006/main" sz="3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𝑢</m:t>
                    </m:r>
                  </m:sub>
                </m:sSub>
              </m:oMath>
            </a14:m>
            <a:endParaRPr sz="500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Viterbi Algorith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170120">
              <a:lnSpc>
                <a:spcPct val="80000"/>
              </a:lnSpc>
              <a:defRPr spc="-178" sz="7565"/>
            </a:lvl1pPr>
          </a:lstStyle>
          <a:p>
            <a:pPr/>
            <a:r>
              <a:t>Viterbi Algorithm</a:t>
            </a:r>
          </a:p>
        </p:txBody>
      </p:sp>
      <p:sp>
        <p:nvSpPr>
          <p:cNvPr id="341" name="Intuition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23184" indent="-423184" defTabSz="1692694">
              <a:lnSpc>
                <a:spcPct val="90000"/>
              </a:lnSpc>
              <a:spcBef>
                <a:spcPts val="3100"/>
              </a:spcBef>
              <a:buSzPct val="123000"/>
              <a:buFontTx/>
              <a:defRPr sz="3275">
                <a:solidFill>
                  <a:srgbClr val="000000"/>
                </a:solidFill>
              </a:defRPr>
            </a:pPr>
            <a:r>
              <a:t>Here’s how we can save ourselves a lot of time</a:t>
            </a:r>
            <a:endParaRPr sz="780"/>
          </a:p>
          <a:p>
            <a:pPr marL="423184" indent="-423184" defTabSz="1692694">
              <a:lnSpc>
                <a:spcPct val="90000"/>
              </a:lnSpc>
              <a:spcBef>
                <a:spcPts val="3100"/>
              </a:spcBef>
              <a:buSzPct val="123000"/>
              <a:buFontTx/>
              <a:defRPr sz="3275">
                <a:solidFill>
                  <a:srgbClr val="000000"/>
                </a:solidFill>
              </a:defRPr>
            </a:pPr>
            <a:r>
              <a:t>Because of the Limited Horizon of the HMM, we don’t need to keep a complete record of how we arrived at a certain state</a:t>
            </a:r>
            <a:endParaRPr sz="780"/>
          </a:p>
          <a:p>
            <a:pPr marL="423184" indent="-423184" defTabSz="1692694">
              <a:lnSpc>
                <a:spcPct val="90000"/>
              </a:lnSpc>
              <a:spcBef>
                <a:spcPts val="3100"/>
              </a:spcBef>
              <a:buSzPct val="123000"/>
              <a:buFontTx/>
              <a:defRPr sz="3275">
                <a:solidFill>
                  <a:srgbClr val="000000"/>
                </a:solidFill>
              </a:defRPr>
            </a:pPr>
            <a:r>
              <a:t>For the first-order HMM, we only need to record one previous step</a:t>
            </a:r>
            <a:endParaRPr sz="780"/>
          </a:p>
          <a:p>
            <a:pPr marL="423184" indent="-423184" defTabSz="1692694">
              <a:lnSpc>
                <a:spcPct val="90000"/>
              </a:lnSpc>
              <a:spcBef>
                <a:spcPts val="3100"/>
              </a:spcBef>
              <a:buSzPct val="123000"/>
              <a:buFontTx/>
              <a:defRPr sz="3275">
                <a:solidFill>
                  <a:srgbClr val="000000"/>
                </a:solidFill>
              </a:defRPr>
            </a:pPr>
            <a:r>
              <a:t>Just do the calculation of the probability of reaching each state </a:t>
            </a:r>
            <a:r>
              <a:rPr>
                <a:solidFill>
                  <a:srgbClr val="004D80"/>
                </a:solidFill>
              </a:rPr>
              <a:t>once</a:t>
            </a:r>
            <a:r>
              <a:rPr>
                <a:solidFill>
                  <a:srgbClr val="0000FF"/>
                </a:solidFill>
              </a:rPr>
              <a:t> </a:t>
            </a:r>
            <a:r>
              <a:t>for each time step</a:t>
            </a:r>
          </a:p>
          <a:p>
            <a:pPr marL="423184" indent="-423184" defTabSz="1692694">
              <a:lnSpc>
                <a:spcPct val="90000"/>
              </a:lnSpc>
              <a:spcBef>
                <a:spcPts val="3100"/>
              </a:spcBef>
              <a:buSzPct val="123000"/>
              <a:buFontTx/>
              <a:defRPr sz="3275">
                <a:solidFill>
                  <a:srgbClr val="000000"/>
                </a:solidFill>
              </a:defRPr>
            </a:pPr>
            <a:r>
              <a:t>Then </a:t>
            </a:r>
            <a:r>
              <a:rPr>
                <a:solidFill>
                  <a:srgbClr val="004D80"/>
                </a:solidFill>
              </a:rPr>
              <a:t>memoize*</a:t>
            </a:r>
            <a:r>
              <a:rPr>
                <a:solidFill>
                  <a:srgbClr val="0000FF"/>
                </a:solidFill>
              </a:rPr>
              <a:t> </a:t>
            </a:r>
            <a:r>
              <a:t>this probability in a Dynamic Programming table</a:t>
            </a:r>
          </a:p>
          <a:p>
            <a:pPr marL="423184" indent="-423184" defTabSz="1692694">
              <a:lnSpc>
                <a:spcPct val="90000"/>
              </a:lnSpc>
              <a:spcBef>
                <a:spcPts val="3100"/>
              </a:spcBef>
              <a:buSzPct val="123000"/>
              <a:buFontTx/>
              <a:defRPr sz="3275">
                <a:solidFill>
                  <a:srgbClr val="000000"/>
                </a:solidFill>
              </a:defRPr>
            </a:pPr>
            <a:r>
              <a:t>This reduces our effort to O(TN</a:t>
            </a:r>
            <a:r>
              <a:rPr baseline="31998"/>
              <a:t>2</a:t>
            </a:r>
            <a:r>
              <a:t>)</a:t>
            </a:r>
          </a:p>
          <a:p>
            <a:pPr marL="423184" indent="-423184" defTabSz="1692694">
              <a:lnSpc>
                <a:spcPct val="90000"/>
              </a:lnSpc>
              <a:spcBef>
                <a:spcPts val="3100"/>
              </a:spcBef>
              <a:buSzPct val="123000"/>
              <a:buFontTx/>
              <a:defRPr sz="3275">
                <a:solidFill>
                  <a:srgbClr val="000000"/>
                </a:solidFill>
              </a:defRPr>
            </a:pPr>
            <a:r>
              <a:t>This is for the first order HMM, which only has a memory of one previous state</a:t>
            </a:r>
          </a:p>
        </p:txBody>
      </p:sp>
      <p:sp>
        <p:nvSpPr>
          <p:cNvPr id="342" name="*Memoization: an optimization technique used primarily to speed up computer programs by storing the results of expensive function calls and returning…"/>
          <p:cNvSpPr txBox="1"/>
          <p:nvPr/>
        </p:nvSpPr>
        <p:spPr>
          <a:xfrm>
            <a:off x="1907589" y="12832164"/>
            <a:ext cx="23223323" cy="960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t>*Memoization: an optimization technique used primarily to speed up computer programs by storing the results of expensive function calls and returning</a:t>
            </a:r>
          </a:p>
          <a:p>
            <a:pPr algn="l">
              <a:defRPr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t>the cached result when the same inputs occur again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Viterbi Algorith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170120">
              <a:lnSpc>
                <a:spcPct val="80000"/>
              </a:lnSpc>
              <a:defRPr spc="-178" sz="7565"/>
            </a:lvl1pPr>
          </a:lstStyle>
          <a:p>
            <a:pPr/>
            <a:r>
              <a:t>Viterbi Algorithm</a:t>
            </a:r>
          </a:p>
        </p:txBody>
      </p:sp>
      <p:sp>
        <p:nvSpPr>
          <p:cNvPr id="345" name="Intuition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74904" indent="-374904" defTabSz="1499578">
              <a:lnSpc>
                <a:spcPct val="90000"/>
              </a:lnSpc>
              <a:spcBef>
                <a:spcPts val="2700"/>
              </a:spcBef>
              <a:buSzPct val="123000"/>
              <a:buFontTx/>
              <a:defRPr sz="2952">
                <a:solidFill>
                  <a:srgbClr val="000000"/>
                </a:solidFill>
              </a:defRPr>
            </a:pPr>
            <a:r>
              <a:t>Memoization is done using a </a:t>
            </a:r>
            <a:r>
              <a:rPr i="1"/>
              <a:t>trellis, </a:t>
            </a:r>
            <a:r>
              <a:t>equivalent to a Dynamic Programming table</a:t>
            </a:r>
            <a:endParaRPr sz="738"/>
          </a:p>
          <a:p>
            <a:pPr marL="374904" indent="-374904" defTabSz="1499578">
              <a:lnSpc>
                <a:spcPct val="90000"/>
              </a:lnSpc>
              <a:spcBef>
                <a:spcPts val="2700"/>
              </a:spcBef>
              <a:buSzPct val="123000"/>
              <a:buFontTx/>
              <a:defRPr sz="2952">
                <a:solidFill>
                  <a:srgbClr val="000000"/>
                </a:solidFill>
              </a:defRPr>
            </a:pPr>
            <a:r>
              <a:t>The trellis is (N+2)*(T+2) in size, with states </a:t>
            </a:r>
            <a:r>
              <a:rPr i="1"/>
              <a:t>j</a:t>
            </a:r>
            <a:r>
              <a:t> as rows and time steps </a:t>
            </a:r>
            <a:r>
              <a:rPr i="1"/>
              <a:t>t</a:t>
            </a:r>
            <a:r>
              <a:t> as columns</a:t>
            </a:r>
            <a:endParaRPr sz="738"/>
          </a:p>
          <a:p>
            <a:pPr marL="374904" indent="-374904" defTabSz="1499578">
              <a:lnSpc>
                <a:spcPct val="90000"/>
              </a:lnSpc>
              <a:spcBef>
                <a:spcPts val="2700"/>
              </a:spcBef>
              <a:buSzPct val="123000"/>
              <a:buFontTx/>
              <a:defRPr sz="2952">
                <a:solidFill>
                  <a:srgbClr val="000000"/>
                </a:solidFill>
              </a:defRPr>
            </a:pPr>
            <a:r>
              <a:t>Each cell </a:t>
            </a:r>
            <a:r>
              <a:rPr i="1"/>
              <a:t>j</a:t>
            </a:r>
            <a:r>
              <a:t>, </a:t>
            </a:r>
            <a:r>
              <a:rPr i="1"/>
              <a:t>t</a:t>
            </a:r>
            <a:r>
              <a:t> records the Viterbi probability </a:t>
            </a:r>
            <a14:m>
              <m:oMath>
                <m:sSub>
                  <m:e>
                    <m:r>
                      <a:rPr xmlns:a="http://schemas.openxmlformats.org/drawingml/2006/main" sz="34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𝛿</m:t>
                    </m:r>
                  </m:e>
                  <m:sub>
                    <m:r>
                      <a:rPr xmlns:a="http://schemas.openxmlformats.org/drawingml/2006/main" sz="34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𝑗</m:t>
                    </m:r>
                  </m:sub>
                </m:sSub>
                <m:r>
                  <a:rPr xmlns:a="http://schemas.openxmlformats.org/drawingml/2006/main" sz="34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34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𝑡</m:t>
                </m:r>
                <m:r>
                  <a:rPr xmlns:a="http://schemas.openxmlformats.org/drawingml/2006/main" sz="34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t>, the probability of the most likely path that ends in state s</a:t>
            </a:r>
            <a:r>
              <a:rPr baseline="-5998"/>
              <a:t>j </a:t>
            </a:r>
            <a:r>
              <a:rPr baseline="-44412" sz="656"/>
              <a:t> </a:t>
            </a:r>
            <a:r>
              <a:t>at time t:</a:t>
            </a:r>
          </a:p>
          <a:p>
            <a:pPr lvl="1" marL="728639" indent="-353735" defTabSz="1499578">
              <a:lnSpc>
                <a:spcPct val="90000"/>
              </a:lnSpc>
              <a:spcBef>
                <a:spcPts val="2700"/>
              </a:spcBef>
              <a:buSzPct val="123000"/>
              <a:buFontTx/>
              <a:buChar char="•"/>
              <a:defRPr sz="3607">
                <a:solidFill>
                  <a:srgbClr val="000000"/>
                </a:solidFill>
              </a:defRPr>
            </a:pPr>
            <a14:m>
              <m:oMath>
                <m:sSub>
                  <m:e>
                    <m:r>
                      <a:rPr xmlns:a="http://schemas.openxmlformats.org/drawingml/2006/main" sz="3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𝛿</m:t>
                    </m:r>
                  </m:e>
                  <m:sub>
                    <m:r>
                      <a:rPr xmlns:a="http://schemas.openxmlformats.org/drawingml/2006/main" sz="3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𝑗</m:t>
                    </m:r>
                  </m:sub>
                </m:sSub>
                <m:r>
                  <a:rPr xmlns:a="http://schemas.openxmlformats.org/drawingml/2006/main" sz="34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34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1</m:t>
                </m:r>
                <m:r>
                  <a:rPr xmlns:a="http://schemas.openxmlformats.org/drawingml/2006/main" sz="34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  <m:r>
                  <a:rPr xmlns:a="http://schemas.openxmlformats.org/drawingml/2006/main" sz="34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sSub>
                  <m:e>
                    <m:r>
                      <a:rPr xmlns:a="http://schemas.openxmlformats.org/drawingml/2006/main" sz="3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𝑏</m:t>
                    </m:r>
                  </m:e>
                  <m:sub>
                    <m:r>
                      <a:rPr xmlns:a="http://schemas.openxmlformats.org/drawingml/2006/main" sz="3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𝑗</m:t>
                    </m:r>
                  </m:sub>
                </m:sSub>
                <m:r>
                  <a:rPr xmlns:a="http://schemas.openxmlformats.org/drawingml/2006/main" sz="34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sSub>
                  <m:e>
                    <m:r>
                      <a:rPr xmlns:a="http://schemas.openxmlformats.org/drawingml/2006/main" sz="3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e>
                  <m:sub>
                    <m:r>
                      <a:rPr xmlns:a="http://schemas.openxmlformats.org/drawingml/2006/main" sz="3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r>
                  <a:rPr xmlns:a="http://schemas.openxmlformats.org/drawingml/2006/main" sz="34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br>
              <a:rPr sz="3404"/>
            </a:br>
            <a14:m>
              <m:oMath>
                <m:sSub>
                  <m:e>
                    <m:r>
                      <a:rPr xmlns:a="http://schemas.openxmlformats.org/drawingml/2006/main" sz="3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𝛿</m:t>
                    </m:r>
                  </m:e>
                  <m:sub>
                    <m:r>
                      <a:rPr xmlns:a="http://schemas.openxmlformats.org/drawingml/2006/main" sz="3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𝑗</m:t>
                    </m:r>
                  </m:sub>
                </m:sSub>
                <m:r>
                  <a:rPr xmlns:a="http://schemas.openxmlformats.org/drawingml/2006/main" sz="3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3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𝑡</m:t>
                </m:r>
                <m:r>
                  <a:rPr xmlns:a="http://schemas.openxmlformats.org/drawingml/2006/main" sz="3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  <m:r>
                  <a:rPr xmlns:a="http://schemas.openxmlformats.org/drawingml/2006/main" sz="3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r>
                  <m:rPr>
                    <m:nor/>
                  </m:rPr>
                  <a:rPr xmlns:a="http://schemas.openxmlformats.org/drawingml/2006/main" sz="3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max</m:t>
                </m:r>
                <m:r>
                  <a:rPr xmlns:a="http://schemas.openxmlformats.org/drawingml/2006/main" sz="3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[</m:t>
                </m:r>
                <m:sSub>
                  <m:e>
                    <m:r>
                      <a:rPr xmlns:a="http://schemas.openxmlformats.org/drawingml/2006/main" sz="3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𝛿</m:t>
                    </m:r>
                  </m:e>
                  <m:sub>
                    <m:r>
                      <a:rPr xmlns:a="http://schemas.openxmlformats.org/drawingml/2006/main" sz="3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𝑗</m:t>
                    </m:r>
                  </m:sub>
                </m:sSub>
                <m:r>
                  <a:rPr xmlns:a="http://schemas.openxmlformats.org/drawingml/2006/main" sz="3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3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𝑡</m:t>
                </m:r>
                <m:r>
                  <a:rPr xmlns:a="http://schemas.openxmlformats.org/drawingml/2006/main" sz="3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−</m:t>
                </m:r>
                <m:r>
                  <a:rPr xmlns:a="http://schemas.openxmlformats.org/drawingml/2006/main" sz="3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1</m:t>
                </m:r>
                <m:r>
                  <a:rPr xmlns:a="http://schemas.openxmlformats.org/drawingml/2006/main" sz="3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  <m:sSub>
                  <m:e>
                    <m:r>
                      <a:rPr xmlns:a="http://schemas.openxmlformats.org/drawingml/2006/main" sz="3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</m:t>
                    </m:r>
                  </m:e>
                  <m:sub>
                    <m:r>
                      <a:rPr xmlns:a="http://schemas.openxmlformats.org/drawingml/2006/main" sz="3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xmlns:a="http://schemas.openxmlformats.org/drawingml/2006/main" sz="3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𝑗</m:t>
                    </m:r>
                  </m:sub>
                </m:sSub>
                <m:sSub>
                  <m:e>
                    <m:r>
                      <a:rPr xmlns:a="http://schemas.openxmlformats.org/drawingml/2006/main" sz="3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𝑏</m:t>
                    </m:r>
                  </m:e>
                  <m:sub>
                    <m:r>
                      <a:rPr xmlns:a="http://schemas.openxmlformats.org/drawingml/2006/main" sz="3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𝑗</m:t>
                    </m:r>
                  </m:sub>
                </m:sSub>
                <m:r>
                  <a:rPr xmlns:a="http://schemas.openxmlformats.org/drawingml/2006/main" sz="3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sSub>
                  <m:e>
                    <m:r>
                      <a:rPr xmlns:a="http://schemas.openxmlformats.org/drawingml/2006/main" sz="3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e>
                  <m:sub>
                    <m:r>
                      <a:rPr xmlns:a="http://schemas.openxmlformats.org/drawingml/2006/main" sz="3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</m:sub>
                </m:sSub>
                <m:r>
                  <a:rPr xmlns:a="http://schemas.openxmlformats.org/drawingml/2006/main" sz="3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  <m:r>
                  <a:rPr xmlns:a="http://schemas.openxmlformats.org/drawingml/2006/main" sz="3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]</m:t>
                </m:r>
                <m:r>
                  <a:rPr xmlns:a="http://schemas.openxmlformats.org/drawingml/2006/main" sz="3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,</m:t>
                </m:r>
                <m:r>
                  <m:rPr>
                    <m:nor/>
                  </m:rPr>
                  <a:rPr xmlns:a="http://schemas.openxmlformats.org/drawingml/2006/main" sz="3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1 ≤</m:t>
                </m:r>
                <m:r>
                  <m:rPr>
                    <m:nor/>
                  </m:rPr>
                  <a:rPr xmlns:a="http://schemas.openxmlformats.org/drawingml/2006/main" sz="3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i</m:t>
                </m:r>
                <m:r>
                  <m:rPr>
                    <m:nor/>
                  </m:rPr>
                  <a:rPr xmlns:a="http://schemas.openxmlformats.org/drawingml/2006/main" sz="3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≤</m:t>
                </m:r>
                <m:r>
                  <m:rPr>
                    <m:nor/>
                  </m:rPr>
                  <a:rPr xmlns:a="http://schemas.openxmlformats.org/drawingml/2006/main" sz="3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n</m:t>
                </m:r>
              </m:oMath>
            </a14:m>
            <a:endParaRPr sz="738"/>
          </a:p>
          <a:p>
            <a:pPr lvl="1" marL="749808" indent="-374904" defTabSz="1499578">
              <a:lnSpc>
                <a:spcPct val="90000"/>
              </a:lnSpc>
              <a:spcBef>
                <a:spcPts val="2700"/>
              </a:spcBef>
              <a:buSzPct val="123000"/>
              <a:buFontTx/>
              <a:buChar char="•"/>
              <a:defRPr sz="2952">
                <a:solidFill>
                  <a:srgbClr val="000000"/>
                </a:solidFill>
              </a:defRPr>
            </a:pPr>
            <a:r>
              <a:t>This probability is calculated by maximizing over the best ways of going to s</a:t>
            </a:r>
            <a:r>
              <a:rPr baseline="-5998"/>
              <a:t>j</a:t>
            </a:r>
            <a:r>
              <a:t> </a:t>
            </a:r>
            <a:r>
              <a:rPr baseline="-44412" sz="656"/>
              <a:t> </a:t>
            </a:r>
            <a:r>
              <a:t>for each s</a:t>
            </a:r>
            <a:r>
              <a:rPr baseline="-5998"/>
              <a:t>i</a:t>
            </a:r>
            <a:endParaRPr sz="738"/>
          </a:p>
          <a:p>
            <a:pPr lvl="1" marL="728639" indent="-353735" defTabSz="1499578">
              <a:lnSpc>
                <a:spcPct val="90000"/>
              </a:lnSpc>
              <a:spcBef>
                <a:spcPts val="2700"/>
              </a:spcBef>
              <a:buSzPct val="123000"/>
              <a:buFontTx/>
              <a:buChar char="•"/>
              <a:defRPr sz="3607">
                <a:solidFill>
                  <a:srgbClr val="000000"/>
                </a:solidFill>
              </a:defRPr>
            </a:pPr>
            <a14:m>
              <m:oMath>
                <m:sSub>
                  <m:e>
                    <m:r>
                      <a:rPr xmlns:a="http://schemas.openxmlformats.org/drawingml/2006/main" sz="3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</m:t>
                    </m:r>
                  </m:e>
                  <m:sub>
                    <m:r>
                      <a:rPr xmlns:a="http://schemas.openxmlformats.org/drawingml/2006/main" sz="3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xmlns:a="http://schemas.openxmlformats.org/drawingml/2006/main" sz="3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𝑗</m:t>
                    </m:r>
                  </m:sub>
                </m:sSub>
              </m:oMath>
            </a14:m>
            <a:r>
              <a:rPr sz="2952"/>
              <a:t>: the transition probability from s</a:t>
            </a:r>
            <a:r>
              <a:rPr baseline="-5998" sz="2952"/>
              <a:t>i </a:t>
            </a:r>
            <a:r>
              <a:rPr baseline="-44412" sz="656"/>
              <a:t> </a:t>
            </a:r>
            <a:r>
              <a:rPr sz="2952"/>
              <a:t>to s</a:t>
            </a:r>
            <a:r>
              <a:rPr baseline="-5998" sz="2952"/>
              <a:t>j</a:t>
            </a:r>
            <a:endParaRPr sz="2952"/>
          </a:p>
          <a:p>
            <a:pPr lvl="1" marL="728639" indent="-353735" defTabSz="1499578">
              <a:lnSpc>
                <a:spcPct val="90000"/>
              </a:lnSpc>
              <a:spcBef>
                <a:spcPts val="2700"/>
              </a:spcBef>
              <a:buSzPct val="123000"/>
              <a:buFontTx/>
              <a:buChar char="•"/>
              <a:defRPr sz="3690">
                <a:solidFill>
                  <a:srgbClr val="000000"/>
                </a:solidFill>
              </a:defRPr>
            </a:pPr>
            <a14:m>
              <m:oMath>
                <m:sSub>
                  <m:e>
                    <m:r>
                      <a:rPr xmlns:a="http://schemas.openxmlformats.org/drawingml/2006/main" sz="34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𝑏</m:t>
                    </m:r>
                  </m:e>
                  <m:sub>
                    <m:r>
                      <a:rPr xmlns:a="http://schemas.openxmlformats.org/drawingml/2006/main" sz="34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𝑗</m:t>
                    </m:r>
                  </m:sub>
                </m:sSub>
                <m:r>
                  <a:rPr xmlns:a="http://schemas.openxmlformats.org/drawingml/2006/main" sz="34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sSub>
                  <m:e>
                    <m:r>
                      <a:rPr xmlns:a="http://schemas.openxmlformats.org/drawingml/2006/main" sz="34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e>
                  <m:sub>
                    <m:r>
                      <a:rPr xmlns:a="http://schemas.openxmlformats.org/drawingml/2006/main" sz="34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</m:sub>
                </m:sSub>
                <m:r>
                  <a:rPr xmlns:a="http://schemas.openxmlformats.org/drawingml/2006/main" sz="34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rPr sz="2952"/>
              <a:t>: the probability of being in state s</a:t>
            </a:r>
            <a:r>
              <a:rPr baseline="-5998" sz="2952"/>
              <a:t>j </a:t>
            </a:r>
            <a:r>
              <a:rPr sz="2952"/>
              <a:t>and seeing observation x</a:t>
            </a:r>
            <a:r>
              <a:rPr baseline="-5998" sz="2952"/>
              <a:t>t</a:t>
            </a:r>
            <a:endParaRPr sz="4245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Viterbi Algorith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170120">
              <a:lnSpc>
                <a:spcPct val="80000"/>
              </a:lnSpc>
              <a:defRPr spc="-178" sz="7565"/>
            </a:lvl1pPr>
          </a:lstStyle>
          <a:p>
            <a:pPr/>
            <a:r>
              <a:t>Viterbi Algorithm</a:t>
            </a:r>
          </a:p>
        </p:txBody>
      </p:sp>
      <p:sp>
        <p:nvSpPr>
          <p:cNvPr id="348" name="As Best Path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pPr/>
            <a:r>
              <a:t>As Best Path</a:t>
            </a:r>
          </a:p>
        </p:txBody>
      </p:sp>
      <p:pic>
        <p:nvPicPr>
          <p:cNvPr id="34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71848" y="5692210"/>
            <a:ext cx="12840304" cy="6741951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Goal: to find the highest-scoring path in the trellis"/>
          <p:cNvSpPr txBox="1"/>
          <p:nvPr/>
        </p:nvSpPr>
        <p:spPr>
          <a:xfrm>
            <a:off x="8377580" y="5015991"/>
            <a:ext cx="7628840" cy="5156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Poppins Regular"/>
                <a:ea typeface="Poppins Regular"/>
                <a:cs typeface="Poppins Regular"/>
                <a:sym typeface="Poppins Regular"/>
              </a:defRPr>
            </a:lvl1pPr>
          </a:lstStyle>
          <a:p>
            <a:pPr/>
            <a:r>
              <a:t>Goal: to find the highest-scoring path in the trellis</a:t>
            </a:r>
          </a:p>
        </p:txBody>
      </p:sp>
      <p:sp>
        <p:nvSpPr>
          <p:cNvPr id="351" name="Time steps"/>
          <p:cNvSpPr txBox="1"/>
          <p:nvPr/>
        </p:nvSpPr>
        <p:spPr>
          <a:xfrm>
            <a:off x="11310670" y="12447951"/>
            <a:ext cx="1762660" cy="5156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Poppins Regular"/>
                <a:ea typeface="Poppins Regular"/>
                <a:cs typeface="Poppins Regular"/>
                <a:sym typeface="Poppins Regular"/>
              </a:defRPr>
            </a:lvl1pPr>
          </a:lstStyle>
          <a:p>
            <a:pPr/>
            <a:r>
              <a:t>Time steps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Viterbi Algorith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170120">
              <a:lnSpc>
                <a:spcPct val="80000"/>
              </a:lnSpc>
              <a:defRPr spc="-178" sz="7565"/>
            </a:lvl1pPr>
          </a:lstStyle>
          <a:p>
            <a:pPr/>
            <a:r>
              <a:t>Viterbi Algorithm</a:t>
            </a:r>
          </a:p>
        </p:txBody>
      </p:sp>
      <p:sp>
        <p:nvSpPr>
          <p:cNvPr id="354" name="As Best Path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pPr/>
            <a:r>
              <a:t>As Best Path</a:t>
            </a:r>
          </a:p>
        </p:txBody>
      </p:sp>
      <p:pic>
        <p:nvPicPr>
          <p:cNvPr id="35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71848" y="5692210"/>
            <a:ext cx="12840304" cy="6741951"/>
          </a:xfrm>
          <a:prstGeom prst="rect">
            <a:avLst/>
          </a:prstGeom>
          <a:ln w="12700">
            <a:miter lim="400000"/>
          </a:ln>
        </p:spPr>
      </p:pic>
      <p:sp>
        <p:nvSpPr>
          <p:cNvPr id="356" name="Goal: to find the highest-scoring path in the trellis"/>
          <p:cNvSpPr txBox="1"/>
          <p:nvPr/>
        </p:nvSpPr>
        <p:spPr>
          <a:xfrm>
            <a:off x="8377580" y="5015991"/>
            <a:ext cx="7628840" cy="5156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Poppins Regular"/>
                <a:ea typeface="Poppins Regular"/>
                <a:cs typeface="Poppins Regular"/>
                <a:sym typeface="Poppins Regular"/>
              </a:defRPr>
            </a:lvl1pPr>
          </a:lstStyle>
          <a:p>
            <a:pPr/>
            <a:r>
              <a:t>Goal: to find the highest-scoring path in the trellis</a:t>
            </a:r>
          </a:p>
        </p:txBody>
      </p:sp>
      <p:sp>
        <p:nvSpPr>
          <p:cNvPr id="357" name="Time steps"/>
          <p:cNvSpPr txBox="1"/>
          <p:nvPr/>
        </p:nvSpPr>
        <p:spPr>
          <a:xfrm>
            <a:off x="11310670" y="12447951"/>
            <a:ext cx="1762660" cy="5156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Poppins Regular"/>
                <a:ea typeface="Poppins Regular"/>
                <a:cs typeface="Poppins Regular"/>
                <a:sym typeface="Poppins Regular"/>
              </a:defRPr>
            </a:lvl1pPr>
          </a:lstStyle>
          <a:p>
            <a:pPr/>
            <a:r>
              <a:t>Time steps</a:t>
            </a:r>
          </a:p>
        </p:txBody>
      </p:sp>
      <p:pic>
        <p:nvPicPr>
          <p:cNvPr id="35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96867" y="5736660"/>
            <a:ext cx="12590266" cy="66530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Viterbi Algorith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170120">
              <a:lnSpc>
                <a:spcPct val="80000"/>
              </a:lnSpc>
              <a:defRPr spc="-178" sz="7565"/>
            </a:lvl1pPr>
          </a:lstStyle>
          <a:p>
            <a:pPr/>
            <a:r>
              <a:t>Viterbi Algorithm</a:t>
            </a:r>
          </a:p>
        </p:txBody>
      </p:sp>
      <p:sp>
        <p:nvSpPr>
          <p:cNvPr id="361" name="Complexit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96970" indent="-396970" defTabSz="1587846">
              <a:lnSpc>
                <a:spcPct val="90000"/>
              </a:lnSpc>
              <a:spcBef>
                <a:spcPts val="2800"/>
              </a:spcBef>
              <a:buSzPct val="123000"/>
              <a:buFontTx/>
              <a:defRPr sz="3108">
                <a:solidFill>
                  <a:srgbClr val="000000"/>
                </a:solidFill>
              </a:defRPr>
            </a:pPr>
            <a:r>
              <a:t>Parameters:</a:t>
            </a:r>
          </a:p>
          <a:p>
            <a:pPr lvl="1" marL="793942" indent="-396970" defTabSz="1587846">
              <a:lnSpc>
                <a:spcPct val="90000"/>
              </a:lnSpc>
              <a:spcBef>
                <a:spcPts val="2800"/>
              </a:spcBef>
              <a:buSzPct val="123000"/>
              <a:buFontTx/>
              <a:buChar char="•"/>
              <a:defRPr sz="3108">
                <a:solidFill>
                  <a:srgbClr val="000000"/>
                </a:solidFill>
              </a:defRPr>
            </a:pPr>
            <a:r>
              <a:t>Input sequence length (T)</a:t>
            </a:r>
          </a:p>
          <a:p>
            <a:pPr lvl="1" marL="793942" indent="-396970" defTabSz="1587846">
              <a:lnSpc>
                <a:spcPct val="90000"/>
              </a:lnSpc>
              <a:spcBef>
                <a:spcPts val="2800"/>
              </a:spcBef>
              <a:buSzPct val="123000"/>
              <a:buFontTx/>
              <a:buChar char="•"/>
              <a:defRPr sz="3108">
                <a:solidFill>
                  <a:srgbClr val="000000"/>
                </a:solidFill>
              </a:defRPr>
            </a:pPr>
            <a:r>
              <a:t>Number of hidden states (N)</a:t>
            </a:r>
          </a:p>
          <a:p>
            <a:pPr marL="396970" indent="-396970" defTabSz="1587846">
              <a:lnSpc>
                <a:spcPct val="90000"/>
              </a:lnSpc>
              <a:spcBef>
                <a:spcPts val="2800"/>
              </a:spcBef>
              <a:buSzPct val="123000"/>
              <a:buFontTx/>
              <a:defRPr sz="3108">
                <a:solidFill>
                  <a:srgbClr val="000000"/>
                </a:solidFill>
              </a:defRPr>
            </a:pPr>
            <a:r>
              <a:t>Memory:</a:t>
            </a:r>
          </a:p>
          <a:p>
            <a:pPr lvl="1" marL="793942" indent="-396970" defTabSz="1587846">
              <a:lnSpc>
                <a:spcPct val="90000"/>
              </a:lnSpc>
              <a:spcBef>
                <a:spcPts val="2800"/>
              </a:spcBef>
              <a:buSzPct val="123000"/>
              <a:buFontTx/>
              <a:buChar char="•"/>
              <a:defRPr sz="3108">
                <a:solidFill>
                  <a:srgbClr val="000000"/>
                </a:solidFill>
              </a:defRPr>
            </a:pPr>
            <a:r>
              <a:t>Storing the table: TN (scores for all states at each timestep)</a:t>
            </a:r>
          </a:p>
          <a:p>
            <a:pPr marL="396970" indent="-396970" defTabSz="1587846">
              <a:lnSpc>
                <a:spcPct val="90000"/>
              </a:lnSpc>
              <a:spcBef>
                <a:spcPts val="2800"/>
              </a:spcBef>
              <a:buSzPct val="123000"/>
              <a:buFontTx/>
              <a:defRPr sz="3108">
                <a:solidFill>
                  <a:srgbClr val="000000"/>
                </a:solidFill>
              </a:defRPr>
            </a:pPr>
            <a:r>
              <a:t>Runtime:</a:t>
            </a:r>
          </a:p>
          <a:p>
            <a:pPr lvl="1" marL="793942" indent="-396970" defTabSz="1587846">
              <a:lnSpc>
                <a:spcPct val="90000"/>
              </a:lnSpc>
              <a:spcBef>
                <a:spcPts val="2800"/>
              </a:spcBef>
              <a:buSzPct val="123000"/>
              <a:buFontTx/>
              <a:buChar char="•"/>
              <a:defRPr sz="3108">
                <a:solidFill>
                  <a:srgbClr val="000000"/>
                </a:solidFill>
              </a:defRPr>
            </a:pPr>
            <a:r>
              <a:t>At each step, go over pairs of state</a:t>
            </a:r>
          </a:p>
          <a:p>
            <a:pPr lvl="1" marL="793942" indent="-396970" defTabSz="1587846">
              <a:lnSpc>
                <a:spcPct val="90000"/>
              </a:lnSpc>
              <a:spcBef>
                <a:spcPts val="2800"/>
              </a:spcBef>
              <a:buSzPct val="123000"/>
              <a:buFontTx/>
              <a:buChar char="•"/>
              <a:defRPr sz="3108">
                <a:solidFill>
                  <a:srgbClr val="000000"/>
                </a:solidFill>
              </a:defRPr>
            </a:pPr>
            <a:r>
              <a:t>O(TN</a:t>
            </a:r>
            <a:r>
              <a:rPr baseline="31998"/>
              <a:t>2</a:t>
            </a:r>
            <a:r>
              <a:t>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Examp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438337">
              <a:lnSpc>
                <a:spcPct val="80000"/>
              </a:lnSpc>
              <a:defRPr spc="-300" sz="11600"/>
            </a:lvl1pPr>
          </a:lstStyle>
          <a:p>
            <a:pPr/>
            <a:r>
              <a:t>Example</a:t>
            </a:r>
          </a:p>
        </p:txBody>
      </p:sp>
      <p:sp>
        <p:nvSpPr>
          <p:cNvPr id="364" name="Section subheadlin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Viterbi Algorith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170120">
              <a:lnSpc>
                <a:spcPct val="80000"/>
              </a:lnSpc>
              <a:defRPr spc="-178" sz="7565"/>
            </a:lvl1pPr>
          </a:lstStyle>
          <a:p>
            <a:pPr/>
            <a:r>
              <a:t>Viterbi Algorithm</a:t>
            </a:r>
          </a:p>
        </p:txBody>
      </p:sp>
      <p:sp>
        <p:nvSpPr>
          <p:cNvPr id="367" name="Exampl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16965" indent="-416965" defTabSz="1667823">
              <a:lnSpc>
                <a:spcPct val="90000"/>
              </a:lnSpc>
              <a:spcBef>
                <a:spcPts val="3000"/>
              </a:spcBef>
              <a:buSzPct val="123000"/>
              <a:buFontTx/>
              <a:defRPr sz="2964">
                <a:solidFill>
                  <a:srgbClr val="000000"/>
                </a:solidFill>
              </a:defRPr>
            </a:pPr>
            <a:r>
              <a:t>π(NN) = 0.1</a:t>
            </a:r>
            <a:br/>
            <a:r>
              <a:t>π(JJ) = 0.1</a:t>
            </a:r>
            <a:br/>
            <a:r>
              <a:t>π(VB) = 0.1</a:t>
            </a:r>
            <a:br/>
            <a:r>
              <a:t>π(DT) = 0.7</a:t>
            </a:r>
          </a:p>
          <a:p>
            <a:pPr marL="416965" indent="-416965" defTabSz="1667823">
              <a:lnSpc>
                <a:spcPct val="90000"/>
              </a:lnSpc>
              <a:spcBef>
                <a:spcPts val="3000"/>
              </a:spcBef>
              <a:buSzPct val="123000"/>
              <a:buFontTx/>
              <a:defRPr sz="2964">
                <a:solidFill>
                  <a:srgbClr val="000000"/>
                </a:solidFill>
              </a:defRPr>
            </a:pPr>
            <a:r>
              <a:t>A(NN,NN) = 0.1		A(JJ,NN) = 0.6	A(VB,NN) = 0.3	A(DT,NN) = 0.5</a:t>
            </a:r>
            <a:br/>
            <a:r>
              <a:t>A(NN,JJ) = 0.1		A(JJ,JJ) = 0.1	A(VB,JJ) = 0.3	A(DT,JJ) = 0.3</a:t>
            </a:r>
            <a:br/>
            <a:r>
              <a:t>A(NN,VB) = 0.7		A(JJ,VB) = 0.2	A(VB,VB) = 0.1	A(DT,VB) = 0.1</a:t>
            </a:r>
            <a:br/>
            <a:r>
              <a:t>A(NN,DT) = 0.1		A(JJ,DT) = 0.1	A(VB,DT) = 0.3	A(DT,DT) = 0.1</a:t>
            </a:r>
          </a:p>
          <a:p>
            <a:pPr lvl="5" marL="416965" indent="-416965" defTabSz="1667823">
              <a:spcBef>
                <a:spcPts val="3000"/>
              </a:spcBef>
              <a:defRPr sz="2964"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t>B(NN,“the”) = 0.1		B(JJ,“the”) = 0.1	B(VB,“the”) = 0.1	B(DT,“the”) = 0.7	</a:t>
            </a:r>
            <a:br/>
            <a:r>
              <a:t>B(NN,“old”) = 0.2		B(JJ,“old”) = 0.3	B(VB,“old”) = 0.2	B(DT,“old”) = 0.1</a:t>
            </a:r>
            <a:br/>
            <a:r>
              <a:t>B(NN,“man”) = 0.4		B(JJ,“man”) = 0.3	B(VB,“man”) = 0.4	B(DT,“man”) = 0.1	</a:t>
            </a:r>
            <a:br/>
            <a:r>
              <a:t>B(NN,“boat”) = 0.3		B(JJ,“boat”) = 0.3	B(VB,“boat”) = 0.3	B(DT,“boat”) = 0.1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Hidden Markov Model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170120">
              <a:lnSpc>
                <a:spcPct val="80000"/>
              </a:lnSpc>
              <a:defRPr spc="-178" sz="7565"/>
            </a:lvl1pPr>
          </a:lstStyle>
          <a:p>
            <a:pPr/>
            <a:r>
              <a:t>Hidden Markov Models</a:t>
            </a:r>
          </a:p>
        </p:txBody>
      </p:sp>
      <p:sp>
        <p:nvSpPr>
          <p:cNvPr id="288" name="We now know how to calculate the probability of a sequenc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pPr/>
            <a:r>
              <a:t>We now know how to calculate the probability of a sequence</a:t>
            </a:r>
          </a:p>
        </p:txBody>
      </p:sp>
      <p:pic>
        <p:nvPicPr>
          <p:cNvPr id="28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55760" y="6337827"/>
            <a:ext cx="12472480" cy="701073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Viterbi Algorith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170120">
              <a:lnSpc>
                <a:spcPct val="80000"/>
              </a:lnSpc>
              <a:defRPr spc="-178" sz="7565"/>
            </a:lvl1pPr>
          </a:lstStyle>
          <a:p>
            <a:pPr/>
            <a:r>
              <a:t>Viterbi Algorithm</a:t>
            </a:r>
          </a:p>
        </p:txBody>
      </p:sp>
      <p:grpSp>
        <p:nvGrpSpPr>
          <p:cNvPr id="372" name="SNN"/>
          <p:cNvGrpSpPr/>
          <p:nvPr/>
        </p:nvGrpSpPr>
        <p:grpSpPr>
          <a:xfrm>
            <a:off x="1740837" y="4752768"/>
            <a:ext cx="1117109" cy="1117109"/>
            <a:chOff x="0" y="0"/>
            <a:chExt cx="1117107" cy="1117107"/>
          </a:xfrm>
        </p:grpSpPr>
        <p:sp>
          <p:nvSpPr>
            <p:cNvPr id="370" name="Circle"/>
            <p:cNvSpPr/>
            <p:nvPr/>
          </p:nvSpPr>
          <p:spPr>
            <a:xfrm>
              <a:off x="0" y="0"/>
              <a:ext cx="1117108" cy="1117108"/>
            </a:xfrm>
            <a:prstGeom prst="ellipse">
              <a:avLst/>
            </a:prstGeom>
            <a:gradFill flip="none" rotWithShape="1">
              <a:gsLst>
                <a:gs pos="0">
                  <a:srgbClr val="D5D5D5"/>
                </a:gs>
                <a:gs pos="100000">
                  <a:srgbClr val="929292"/>
                </a:gs>
              </a:gsLst>
              <a:lin ang="5400000" scaled="0"/>
            </a:gradFill>
            <a:ln w="63500" cap="flat">
              <a:solidFill>
                <a:srgbClr val="004D8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71" name="SNN"/>
            <p:cNvSpPr txBox="1"/>
            <p:nvPr/>
          </p:nvSpPr>
          <p:spPr>
            <a:xfrm>
              <a:off x="195346" y="18347"/>
              <a:ext cx="726415" cy="10804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S</a:t>
              </a:r>
              <a:r>
                <a:rPr baseline="-5998"/>
                <a:t>NN</a:t>
              </a:r>
            </a:p>
          </p:txBody>
        </p:sp>
      </p:grpSp>
      <p:grpSp>
        <p:nvGrpSpPr>
          <p:cNvPr id="375" name="SJJ"/>
          <p:cNvGrpSpPr/>
          <p:nvPr/>
        </p:nvGrpSpPr>
        <p:grpSpPr>
          <a:xfrm>
            <a:off x="1758099" y="6604497"/>
            <a:ext cx="1082587" cy="1082585"/>
            <a:chOff x="0" y="0"/>
            <a:chExt cx="1082586" cy="1082584"/>
          </a:xfrm>
        </p:grpSpPr>
        <p:sp>
          <p:nvSpPr>
            <p:cNvPr id="373" name="Circle"/>
            <p:cNvSpPr/>
            <p:nvPr/>
          </p:nvSpPr>
          <p:spPr>
            <a:xfrm>
              <a:off x="-1" y="-1"/>
              <a:ext cx="1082588" cy="1082586"/>
            </a:xfrm>
            <a:prstGeom prst="ellipse">
              <a:avLst/>
            </a:prstGeom>
            <a:gradFill flip="none" rotWithShape="1">
              <a:gsLst>
                <a:gs pos="0">
                  <a:srgbClr val="D5D5D5"/>
                </a:gs>
                <a:gs pos="100000">
                  <a:srgbClr val="929292"/>
                </a:gs>
              </a:gsLst>
              <a:lin ang="5400000" scaled="0"/>
            </a:gradFill>
            <a:ln w="63500" cap="flat">
              <a:solidFill>
                <a:srgbClr val="004D8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74" name="SJJ"/>
            <p:cNvSpPr txBox="1"/>
            <p:nvPr/>
          </p:nvSpPr>
          <p:spPr>
            <a:xfrm>
              <a:off x="190290" y="248736"/>
              <a:ext cx="702005" cy="5851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S</a:t>
              </a:r>
              <a:r>
                <a:rPr baseline="-5998"/>
                <a:t>JJ</a:t>
              </a:r>
            </a:p>
          </p:txBody>
        </p:sp>
      </p:grpSp>
      <p:grpSp>
        <p:nvGrpSpPr>
          <p:cNvPr id="378" name="SVB"/>
          <p:cNvGrpSpPr/>
          <p:nvPr/>
        </p:nvGrpSpPr>
        <p:grpSpPr>
          <a:xfrm>
            <a:off x="1758099" y="8421703"/>
            <a:ext cx="1082587" cy="1082585"/>
            <a:chOff x="0" y="0"/>
            <a:chExt cx="1082586" cy="1082584"/>
          </a:xfrm>
        </p:grpSpPr>
        <p:sp>
          <p:nvSpPr>
            <p:cNvPr id="376" name="Circle"/>
            <p:cNvSpPr/>
            <p:nvPr/>
          </p:nvSpPr>
          <p:spPr>
            <a:xfrm>
              <a:off x="-1" y="-1"/>
              <a:ext cx="1082588" cy="1082586"/>
            </a:xfrm>
            <a:prstGeom prst="ellipse">
              <a:avLst/>
            </a:prstGeom>
            <a:gradFill flip="none" rotWithShape="1">
              <a:gsLst>
                <a:gs pos="0">
                  <a:srgbClr val="D5D5D5"/>
                </a:gs>
                <a:gs pos="100000">
                  <a:srgbClr val="929292"/>
                </a:gs>
              </a:gsLst>
              <a:lin ang="5400000" scaled="0"/>
            </a:gradFill>
            <a:ln w="63500" cap="flat">
              <a:solidFill>
                <a:srgbClr val="004D8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77" name="SVB"/>
            <p:cNvSpPr txBox="1"/>
            <p:nvPr/>
          </p:nvSpPr>
          <p:spPr>
            <a:xfrm>
              <a:off x="190290" y="1086"/>
              <a:ext cx="702005" cy="10804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S</a:t>
              </a:r>
              <a:r>
                <a:rPr baseline="-5998"/>
                <a:t>VB</a:t>
              </a:r>
            </a:p>
          </p:txBody>
        </p:sp>
      </p:grpSp>
      <p:grpSp>
        <p:nvGrpSpPr>
          <p:cNvPr id="381" name="SDT"/>
          <p:cNvGrpSpPr/>
          <p:nvPr/>
        </p:nvGrpSpPr>
        <p:grpSpPr>
          <a:xfrm>
            <a:off x="1758099" y="10238909"/>
            <a:ext cx="1082587" cy="1082585"/>
            <a:chOff x="0" y="0"/>
            <a:chExt cx="1082586" cy="1082584"/>
          </a:xfrm>
        </p:grpSpPr>
        <p:sp>
          <p:nvSpPr>
            <p:cNvPr id="379" name="Circle"/>
            <p:cNvSpPr/>
            <p:nvPr/>
          </p:nvSpPr>
          <p:spPr>
            <a:xfrm>
              <a:off x="-1" y="-1"/>
              <a:ext cx="1082588" cy="1082586"/>
            </a:xfrm>
            <a:prstGeom prst="ellipse">
              <a:avLst/>
            </a:prstGeom>
            <a:gradFill flip="none" rotWithShape="1">
              <a:gsLst>
                <a:gs pos="0">
                  <a:srgbClr val="D5D5D5"/>
                </a:gs>
                <a:gs pos="100000">
                  <a:srgbClr val="929292"/>
                </a:gs>
              </a:gsLst>
              <a:lin ang="5400000" scaled="0"/>
            </a:gradFill>
            <a:ln w="63500" cap="flat">
              <a:solidFill>
                <a:srgbClr val="004D8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80" name="SDT"/>
            <p:cNvSpPr txBox="1"/>
            <p:nvPr/>
          </p:nvSpPr>
          <p:spPr>
            <a:xfrm>
              <a:off x="190290" y="1086"/>
              <a:ext cx="702005" cy="10804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S</a:t>
              </a:r>
              <a:r>
                <a:rPr baseline="-5998"/>
                <a:t>DT</a:t>
              </a:r>
            </a:p>
          </p:txBody>
        </p:sp>
      </p:grpSp>
      <p:sp>
        <p:nvSpPr>
          <p:cNvPr id="382" name="the"/>
          <p:cNvSpPr txBox="1"/>
          <p:nvPr/>
        </p:nvSpPr>
        <p:spPr>
          <a:xfrm>
            <a:off x="2027662" y="12245975"/>
            <a:ext cx="543459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the</a:t>
            </a:r>
          </a:p>
        </p:txBody>
      </p:sp>
      <p:grpSp>
        <p:nvGrpSpPr>
          <p:cNvPr id="385" name="SNN"/>
          <p:cNvGrpSpPr/>
          <p:nvPr/>
        </p:nvGrpSpPr>
        <p:grpSpPr>
          <a:xfrm>
            <a:off x="4153837" y="4752768"/>
            <a:ext cx="1117109" cy="1117109"/>
            <a:chOff x="0" y="0"/>
            <a:chExt cx="1117107" cy="1117107"/>
          </a:xfrm>
        </p:grpSpPr>
        <p:sp>
          <p:nvSpPr>
            <p:cNvPr id="383" name="Circle"/>
            <p:cNvSpPr/>
            <p:nvPr/>
          </p:nvSpPr>
          <p:spPr>
            <a:xfrm>
              <a:off x="0" y="0"/>
              <a:ext cx="1117108" cy="1117108"/>
            </a:xfrm>
            <a:prstGeom prst="ellipse">
              <a:avLst/>
            </a:prstGeom>
            <a:gradFill flip="none" rotWithShape="1">
              <a:gsLst>
                <a:gs pos="0">
                  <a:srgbClr val="D5D5D5"/>
                </a:gs>
                <a:gs pos="100000">
                  <a:srgbClr val="929292"/>
                </a:gs>
              </a:gsLst>
              <a:lin ang="5400000" scaled="0"/>
            </a:gradFill>
            <a:ln w="63500" cap="flat">
              <a:solidFill>
                <a:srgbClr val="004D8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84" name="SNN"/>
            <p:cNvSpPr txBox="1"/>
            <p:nvPr/>
          </p:nvSpPr>
          <p:spPr>
            <a:xfrm>
              <a:off x="195346" y="18347"/>
              <a:ext cx="726415" cy="10804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S</a:t>
              </a:r>
              <a:r>
                <a:rPr baseline="-5998"/>
                <a:t>NN</a:t>
              </a:r>
            </a:p>
          </p:txBody>
        </p:sp>
      </p:grpSp>
      <p:grpSp>
        <p:nvGrpSpPr>
          <p:cNvPr id="388" name="SJJ"/>
          <p:cNvGrpSpPr/>
          <p:nvPr/>
        </p:nvGrpSpPr>
        <p:grpSpPr>
          <a:xfrm>
            <a:off x="4171098" y="6604497"/>
            <a:ext cx="1082585" cy="1082585"/>
            <a:chOff x="0" y="0"/>
            <a:chExt cx="1082584" cy="1082584"/>
          </a:xfrm>
        </p:grpSpPr>
        <p:sp>
          <p:nvSpPr>
            <p:cNvPr id="386" name="Circle"/>
            <p:cNvSpPr/>
            <p:nvPr/>
          </p:nvSpPr>
          <p:spPr>
            <a:xfrm>
              <a:off x="-1" y="-1"/>
              <a:ext cx="1082586" cy="1082586"/>
            </a:xfrm>
            <a:prstGeom prst="ellipse">
              <a:avLst/>
            </a:prstGeom>
            <a:gradFill flip="none" rotWithShape="1">
              <a:gsLst>
                <a:gs pos="0">
                  <a:srgbClr val="D5D5D5"/>
                </a:gs>
                <a:gs pos="100000">
                  <a:srgbClr val="929292"/>
                </a:gs>
              </a:gsLst>
              <a:lin ang="5400000" scaled="0"/>
            </a:gradFill>
            <a:ln w="63500" cap="flat">
              <a:solidFill>
                <a:srgbClr val="004D8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87" name="SJJ"/>
            <p:cNvSpPr txBox="1"/>
            <p:nvPr/>
          </p:nvSpPr>
          <p:spPr>
            <a:xfrm>
              <a:off x="190290" y="248736"/>
              <a:ext cx="702004" cy="5851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S</a:t>
              </a:r>
              <a:r>
                <a:rPr baseline="-5998"/>
                <a:t>JJ</a:t>
              </a:r>
            </a:p>
          </p:txBody>
        </p:sp>
      </p:grpSp>
      <p:grpSp>
        <p:nvGrpSpPr>
          <p:cNvPr id="391" name="SVB"/>
          <p:cNvGrpSpPr/>
          <p:nvPr/>
        </p:nvGrpSpPr>
        <p:grpSpPr>
          <a:xfrm>
            <a:off x="4171098" y="8421703"/>
            <a:ext cx="1082585" cy="1082585"/>
            <a:chOff x="0" y="0"/>
            <a:chExt cx="1082584" cy="1082584"/>
          </a:xfrm>
        </p:grpSpPr>
        <p:sp>
          <p:nvSpPr>
            <p:cNvPr id="389" name="Circle"/>
            <p:cNvSpPr/>
            <p:nvPr/>
          </p:nvSpPr>
          <p:spPr>
            <a:xfrm>
              <a:off x="-1" y="-1"/>
              <a:ext cx="1082586" cy="1082586"/>
            </a:xfrm>
            <a:prstGeom prst="ellipse">
              <a:avLst/>
            </a:prstGeom>
            <a:gradFill flip="none" rotWithShape="1">
              <a:gsLst>
                <a:gs pos="0">
                  <a:srgbClr val="D5D5D5"/>
                </a:gs>
                <a:gs pos="100000">
                  <a:srgbClr val="929292"/>
                </a:gs>
              </a:gsLst>
              <a:lin ang="5400000" scaled="0"/>
            </a:gradFill>
            <a:ln w="63500" cap="flat">
              <a:solidFill>
                <a:srgbClr val="004D8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90" name="SVB"/>
            <p:cNvSpPr txBox="1"/>
            <p:nvPr/>
          </p:nvSpPr>
          <p:spPr>
            <a:xfrm>
              <a:off x="190290" y="1086"/>
              <a:ext cx="702004" cy="10804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S</a:t>
              </a:r>
              <a:r>
                <a:rPr baseline="-5998"/>
                <a:t>VB</a:t>
              </a:r>
            </a:p>
          </p:txBody>
        </p:sp>
      </p:grpSp>
      <p:grpSp>
        <p:nvGrpSpPr>
          <p:cNvPr id="394" name="SDT"/>
          <p:cNvGrpSpPr/>
          <p:nvPr/>
        </p:nvGrpSpPr>
        <p:grpSpPr>
          <a:xfrm>
            <a:off x="4171098" y="10238909"/>
            <a:ext cx="1082585" cy="1082585"/>
            <a:chOff x="0" y="0"/>
            <a:chExt cx="1082584" cy="1082584"/>
          </a:xfrm>
        </p:grpSpPr>
        <p:sp>
          <p:nvSpPr>
            <p:cNvPr id="392" name="Circle"/>
            <p:cNvSpPr/>
            <p:nvPr/>
          </p:nvSpPr>
          <p:spPr>
            <a:xfrm>
              <a:off x="-1" y="-1"/>
              <a:ext cx="1082586" cy="1082586"/>
            </a:xfrm>
            <a:prstGeom prst="ellipse">
              <a:avLst/>
            </a:prstGeom>
            <a:gradFill flip="none" rotWithShape="1">
              <a:gsLst>
                <a:gs pos="0">
                  <a:srgbClr val="D5D5D5"/>
                </a:gs>
                <a:gs pos="100000">
                  <a:srgbClr val="929292"/>
                </a:gs>
              </a:gsLst>
              <a:lin ang="5400000" scaled="0"/>
            </a:gradFill>
            <a:ln w="63500" cap="flat">
              <a:solidFill>
                <a:srgbClr val="004D8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93" name="SDT"/>
            <p:cNvSpPr txBox="1"/>
            <p:nvPr/>
          </p:nvSpPr>
          <p:spPr>
            <a:xfrm>
              <a:off x="190290" y="1086"/>
              <a:ext cx="702004" cy="10804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S</a:t>
              </a:r>
              <a:r>
                <a:rPr baseline="-5998"/>
                <a:t>DT</a:t>
              </a:r>
            </a:p>
          </p:txBody>
        </p:sp>
      </p:grpSp>
      <p:grpSp>
        <p:nvGrpSpPr>
          <p:cNvPr id="411" name="Group"/>
          <p:cNvGrpSpPr/>
          <p:nvPr/>
        </p:nvGrpSpPr>
        <p:grpSpPr>
          <a:xfrm>
            <a:off x="2872020" y="5303782"/>
            <a:ext cx="1384368" cy="5476423"/>
            <a:chOff x="-1" y="0"/>
            <a:chExt cx="1384366" cy="5476422"/>
          </a:xfrm>
        </p:grpSpPr>
        <p:sp>
          <p:nvSpPr>
            <p:cNvPr id="395" name="Line"/>
            <p:cNvSpPr/>
            <p:nvPr/>
          </p:nvSpPr>
          <p:spPr>
            <a:xfrm>
              <a:off x="11234" y="8971"/>
              <a:ext cx="1241482" cy="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96" name="Line"/>
            <p:cNvSpPr/>
            <p:nvPr/>
          </p:nvSpPr>
          <p:spPr>
            <a:xfrm>
              <a:off x="11234" y="1842007"/>
              <a:ext cx="1241482" cy="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97" name="Line"/>
            <p:cNvSpPr/>
            <p:nvPr/>
          </p:nvSpPr>
          <p:spPr>
            <a:xfrm>
              <a:off x="11234" y="3659213"/>
              <a:ext cx="1241482" cy="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98" name="Line"/>
            <p:cNvSpPr/>
            <p:nvPr/>
          </p:nvSpPr>
          <p:spPr>
            <a:xfrm>
              <a:off x="11234" y="5476420"/>
              <a:ext cx="1241482" cy="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99" name="Line"/>
            <p:cNvSpPr/>
            <p:nvPr/>
          </p:nvSpPr>
          <p:spPr>
            <a:xfrm>
              <a:off x="-2" y="9523"/>
              <a:ext cx="1274143" cy="172845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00" name="Line"/>
            <p:cNvSpPr/>
            <p:nvPr/>
          </p:nvSpPr>
          <p:spPr>
            <a:xfrm>
              <a:off x="15" y="1839350"/>
              <a:ext cx="1274142" cy="172845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01" name="Line"/>
            <p:cNvSpPr/>
            <p:nvPr/>
          </p:nvSpPr>
          <p:spPr>
            <a:xfrm>
              <a:off x="15" y="3655450"/>
              <a:ext cx="1274142" cy="172845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02" name="Line"/>
            <p:cNvSpPr/>
            <p:nvPr/>
          </p:nvSpPr>
          <p:spPr>
            <a:xfrm flipV="1">
              <a:off x="11234" y="3751727"/>
              <a:ext cx="1251518" cy="172469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03" name="Line"/>
            <p:cNvSpPr/>
            <p:nvPr/>
          </p:nvSpPr>
          <p:spPr>
            <a:xfrm flipV="1">
              <a:off x="11234" y="1935627"/>
              <a:ext cx="1251518" cy="172469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04" name="Line"/>
            <p:cNvSpPr/>
            <p:nvPr/>
          </p:nvSpPr>
          <p:spPr>
            <a:xfrm flipV="1">
              <a:off x="11234" y="132227"/>
              <a:ext cx="1251518" cy="172469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05" name="Line"/>
            <p:cNvSpPr/>
            <p:nvPr/>
          </p:nvSpPr>
          <p:spPr>
            <a:xfrm flipV="1">
              <a:off x="11234" y="2072143"/>
              <a:ext cx="1295279" cy="340427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06" name="Line"/>
            <p:cNvSpPr/>
            <p:nvPr/>
          </p:nvSpPr>
          <p:spPr>
            <a:xfrm flipV="1">
              <a:off x="11233" y="256042"/>
              <a:ext cx="1295280" cy="340428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07" name="Line"/>
            <p:cNvSpPr/>
            <p:nvPr/>
          </p:nvSpPr>
          <p:spPr>
            <a:xfrm flipV="1">
              <a:off x="11233" y="384895"/>
              <a:ext cx="1368570" cy="509152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08" name="Line"/>
            <p:cNvSpPr/>
            <p:nvPr/>
          </p:nvSpPr>
          <p:spPr>
            <a:xfrm>
              <a:off x="29336" y="3652"/>
              <a:ext cx="1355030" cy="510306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09" name="Line"/>
            <p:cNvSpPr/>
            <p:nvPr/>
          </p:nvSpPr>
          <p:spPr>
            <a:xfrm>
              <a:off x="23080" y="1854199"/>
              <a:ext cx="1296133" cy="335656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10" name="Line"/>
            <p:cNvSpPr/>
            <p:nvPr/>
          </p:nvSpPr>
          <p:spPr>
            <a:xfrm>
              <a:off x="23080" y="0"/>
              <a:ext cx="1296133" cy="335656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sp>
        <p:nvSpPr>
          <p:cNvPr id="412" name="old"/>
          <p:cNvSpPr txBox="1"/>
          <p:nvPr/>
        </p:nvSpPr>
        <p:spPr>
          <a:xfrm>
            <a:off x="4443556" y="12245975"/>
            <a:ext cx="537669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old</a:t>
            </a:r>
          </a:p>
        </p:txBody>
      </p:sp>
      <p:grpSp>
        <p:nvGrpSpPr>
          <p:cNvPr id="415" name="SNN"/>
          <p:cNvGrpSpPr/>
          <p:nvPr/>
        </p:nvGrpSpPr>
        <p:grpSpPr>
          <a:xfrm>
            <a:off x="6566837" y="4752768"/>
            <a:ext cx="1117109" cy="1117109"/>
            <a:chOff x="0" y="0"/>
            <a:chExt cx="1117107" cy="1117107"/>
          </a:xfrm>
        </p:grpSpPr>
        <p:sp>
          <p:nvSpPr>
            <p:cNvPr id="413" name="Circle"/>
            <p:cNvSpPr/>
            <p:nvPr/>
          </p:nvSpPr>
          <p:spPr>
            <a:xfrm>
              <a:off x="0" y="0"/>
              <a:ext cx="1117108" cy="1117108"/>
            </a:xfrm>
            <a:prstGeom prst="ellipse">
              <a:avLst/>
            </a:prstGeom>
            <a:gradFill flip="none" rotWithShape="1">
              <a:gsLst>
                <a:gs pos="0">
                  <a:srgbClr val="D5D5D5"/>
                </a:gs>
                <a:gs pos="100000">
                  <a:srgbClr val="929292"/>
                </a:gs>
              </a:gsLst>
              <a:lin ang="5400000" scaled="0"/>
            </a:gradFill>
            <a:ln w="63500" cap="flat">
              <a:solidFill>
                <a:srgbClr val="004D8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14" name="SNN"/>
            <p:cNvSpPr txBox="1"/>
            <p:nvPr/>
          </p:nvSpPr>
          <p:spPr>
            <a:xfrm>
              <a:off x="195347" y="18347"/>
              <a:ext cx="726414" cy="10804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S</a:t>
              </a:r>
              <a:r>
                <a:rPr baseline="-5998"/>
                <a:t>NN</a:t>
              </a:r>
            </a:p>
          </p:txBody>
        </p:sp>
      </p:grpSp>
      <p:grpSp>
        <p:nvGrpSpPr>
          <p:cNvPr id="418" name="SJJ"/>
          <p:cNvGrpSpPr/>
          <p:nvPr/>
        </p:nvGrpSpPr>
        <p:grpSpPr>
          <a:xfrm>
            <a:off x="6584098" y="6604497"/>
            <a:ext cx="1082585" cy="1082585"/>
            <a:chOff x="0" y="0"/>
            <a:chExt cx="1082584" cy="1082584"/>
          </a:xfrm>
        </p:grpSpPr>
        <p:sp>
          <p:nvSpPr>
            <p:cNvPr id="416" name="Circle"/>
            <p:cNvSpPr/>
            <p:nvPr/>
          </p:nvSpPr>
          <p:spPr>
            <a:xfrm>
              <a:off x="-1" y="-1"/>
              <a:ext cx="1082586" cy="1082586"/>
            </a:xfrm>
            <a:prstGeom prst="ellipse">
              <a:avLst/>
            </a:prstGeom>
            <a:gradFill flip="none" rotWithShape="1">
              <a:gsLst>
                <a:gs pos="0">
                  <a:srgbClr val="D5D5D5"/>
                </a:gs>
                <a:gs pos="100000">
                  <a:srgbClr val="929292"/>
                </a:gs>
              </a:gsLst>
              <a:lin ang="5400000" scaled="0"/>
            </a:gradFill>
            <a:ln w="63500" cap="flat">
              <a:solidFill>
                <a:srgbClr val="004D8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17" name="SJJ"/>
            <p:cNvSpPr txBox="1"/>
            <p:nvPr/>
          </p:nvSpPr>
          <p:spPr>
            <a:xfrm>
              <a:off x="190290" y="248736"/>
              <a:ext cx="702004" cy="5851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S</a:t>
              </a:r>
              <a:r>
                <a:rPr baseline="-5998"/>
                <a:t>JJ</a:t>
              </a:r>
            </a:p>
          </p:txBody>
        </p:sp>
      </p:grpSp>
      <p:grpSp>
        <p:nvGrpSpPr>
          <p:cNvPr id="421" name="SVB"/>
          <p:cNvGrpSpPr/>
          <p:nvPr/>
        </p:nvGrpSpPr>
        <p:grpSpPr>
          <a:xfrm>
            <a:off x="6584098" y="8421703"/>
            <a:ext cx="1082585" cy="1082585"/>
            <a:chOff x="0" y="0"/>
            <a:chExt cx="1082584" cy="1082584"/>
          </a:xfrm>
        </p:grpSpPr>
        <p:sp>
          <p:nvSpPr>
            <p:cNvPr id="419" name="Circle"/>
            <p:cNvSpPr/>
            <p:nvPr/>
          </p:nvSpPr>
          <p:spPr>
            <a:xfrm>
              <a:off x="-1" y="-1"/>
              <a:ext cx="1082586" cy="1082586"/>
            </a:xfrm>
            <a:prstGeom prst="ellipse">
              <a:avLst/>
            </a:prstGeom>
            <a:gradFill flip="none" rotWithShape="1">
              <a:gsLst>
                <a:gs pos="0">
                  <a:srgbClr val="D5D5D5"/>
                </a:gs>
                <a:gs pos="100000">
                  <a:srgbClr val="929292"/>
                </a:gs>
              </a:gsLst>
              <a:lin ang="5400000" scaled="0"/>
            </a:gradFill>
            <a:ln w="63500" cap="flat">
              <a:solidFill>
                <a:srgbClr val="004D8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20" name="SVB"/>
            <p:cNvSpPr txBox="1"/>
            <p:nvPr/>
          </p:nvSpPr>
          <p:spPr>
            <a:xfrm>
              <a:off x="190290" y="1086"/>
              <a:ext cx="702004" cy="10804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S</a:t>
              </a:r>
              <a:r>
                <a:rPr baseline="-5998"/>
                <a:t>VB</a:t>
              </a:r>
            </a:p>
          </p:txBody>
        </p:sp>
      </p:grpSp>
      <p:grpSp>
        <p:nvGrpSpPr>
          <p:cNvPr id="424" name="SDT"/>
          <p:cNvGrpSpPr/>
          <p:nvPr/>
        </p:nvGrpSpPr>
        <p:grpSpPr>
          <a:xfrm>
            <a:off x="6584098" y="10238909"/>
            <a:ext cx="1082585" cy="1082585"/>
            <a:chOff x="0" y="0"/>
            <a:chExt cx="1082584" cy="1082584"/>
          </a:xfrm>
        </p:grpSpPr>
        <p:sp>
          <p:nvSpPr>
            <p:cNvPr id="422" name="Circle"/>
            <p:cNvSpPr/>
            <p:nvPr/>
          </p:nvSpPr>
          <p:spPr>
            <a:xfrm>
              <a:off x="-1" y="-1"/>
              <a:ext cx="1082586" cy="1082586"/>
            </a:xfrm>
            <a:prstGeom prst="ellipse">
              <a:avLst/>
            </a:prstGeom>
            <a:gradFill flip="none" rotWithShape="1">
              <a:gsLst>
                <a:gs pos="0">
                  <a:srgbClr val="D5D5D5"/>
                </a:gs>
                <a:gs pos="100000">
                  <a:srgbClr val="929292"/>
                </a:gs>
              </a:gsLst>
              <a:lin ang="5400000" scaled="0"/>
            </a:gradFill>
            <a:ln w="63500" cap="flat">
              <a:solidFill>
                <a:srgbClr val="004D8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23" name="SDT"/>
            <p:cNvSpPr txBox="1"/>
            <p:nvPr/>
          </p:nvSpPr>
          <p:spPr>
            <a:xfrm>
              <a:off x="190290" y="1086"/>
              <a:ext cx="702004" cy="10804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S</a:t>
              </a:r>
              <a:r>
                <a:rPr baseline="-5998"/>
                <a:t>DT</a:t>
              </a:r>
            </a:p>
          </p:txBody>
        </p:sp>
      </p:grpSp>
      <p:grpSp>
        <p:nvGrpSpPr>
          <p:cNvPr id="441" name="Group"/>
          <p:cNvGrpSpPr/>
          <p:nvPr/>
        </p:nvGrpSpPr>
        <p:grpSpPr>
          <a:xfrm>
            <a:off x="5285020" y="5303782"/>
            <a:ext cx="1384368" cy="5476423"/>
            <a:chOff x="-1" y="0"/>
            <a:chExt cx="1384366" cy="5476422"/>
          </a:xfrm>
        </p:grpSpPr>
        <p:sp>
          <p:nvSpPr>
            <p:cNvPr id="425" name="Line"/>
            <p:cNvSpPr/>
            <p:nvPr/>
          </p:nvSpPr>
          <p:spPr>
            <a:xfrm>
              <a:off x="11234" y="8971"/>
              <a:ext cx="1241482" cy="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26" name="Line"/>
            <p:cNvSpPr/>
            <p:nvPr/>
          </p:nvSpPr>
          <p:spPr>
            <a:xfrm>
              <a:off x="11234" y="1842007"/>
              <a:ext cx="1241482" cy="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27" name="Line"/>
            <p:cNvSpPr/>
            <p:nvPr/>
          </p:nvSpPr>
          <p:spPr>
            <a:xfrm>
              <a:off x="11234" y="3659213"/>
              <a:ext cx="1241482" cy="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28" name="Line"/>
            <p:cNvSpPr/>
            <p:nvPr/>
          </p:nvSpPr>
          <p:spPr>
            <a:xfrm>
              <a:off x="11234" y="5476420"/>
              <a:ext cx="1241482" cy="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29" name="Line"/>
            <p:cNvSpPr/>
            <p:nvPr/>
          </p:nvSpPr>
          <p:spPr>
            <a:xfrm>
              <a:off x="-2" y="9523"/>
              <a:ext cx="1274143" cy="172845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30" name="Line"/>
            <p:cNvSpPr/>
            <p:nvPr/>
          </p:nvSpPr>
          <p:spPr>
            <a:xfrm>
              <a:off x="15" y="1839350"/>
              <a:ext cx="1274142" cy="172845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31" name="Line"/>
            <p:cNvSpPr/>
            <p:nvPr/>
          </p:nvSpPr>
          <p:spPr>
            <a:xfrm>
              <a:off x="15" y="3655450"/>
              <a:ext cx="1274142" cy="172845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32" name="Line"/>
            <p:cNvSpPr/>
            <p:nvPr/>
          </p:nvSpPr>
          <p:spPr>
            <a:xfrm flipV="1">
              <a:off x="11234" y="3751727"/>
              <a:ext cx="1251518" cy="172469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33" name="Line"/>
            <p:cNvSpPr/>
            <p:nvPr/>
          </p:nvSpPr>
          <p:spPr>
            <a:xfrm flipV="1">
              <a:off x="11234" y="1935627"/>
              <a:ext cx="1251518" cy="172469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34" name="Line"/>
            <p:cNvSpPr/>
            <p:nvPr/>
          </p:nvSpPr>
          <p:spPr>
            <a:xfrm flipV="1">
              <a:off x="11234" y="132227"/>
              <a:ext cx="1251518" cy="172469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35" name="Line"/>
            <p:cNvSpPr/>
            <p:nvPr/>
          </p:nvSpPr>
          <p:spPr>
            <a:xfrm flipV="1">
              <a:off x="11234" y="2072143"/>
              <a:ext cx="1295279" cy="340427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36" name="Line"/>
            <p:cNvSpPr/>
            <p:nvPr/>
          </p:nvSpPr>
          <p:spPr>
            <a:xfrm flipV="1">
              <a:off x="11233" y="256042"/>
              <a:ext cx="1295280" cy="340428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37" name="Line"/>
            <p:cNvSpPr/>
            <p:nvPr/>
          </p:nvSpPr>
          <p:spPr>
            <a:xfrm flipV="1">
              <a:off x="11233" y="384895"/>
              <a:ext cx="1368570" cy="509152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38" name="Line"/>
            <p:cNvSpPr/>
            <p:nvPr/>
          </p:nvSpPr>
          <p:spPr>
            <a:xfrm>
              <a:off x="29336" y="3652"/>
              <a:ext cx="1355030" cy="510306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39" name="Line"/>
            <p:cNvSpPr/>
            <p:nvPr/>
          </p:nvSpPr>
          <p:spPr>
            <a:xfrm>
              <a:off x="23080" y="1854199"/>
              <a:ext cx="1296133" cy="335656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40" name="Line"/>
            <p:cNvSpPr/>
            <p:nvPr/>
          </p:nvSpPr>
          <p:spPr>
            <a:xfrm>
              <a:off x="23080" y="0"/>
              <a:ext cx="1296133" cy="335656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444" name="SNN"/>
          <p:cNvGrpSpPr/>
          <p:nvPr/>
        </p:nvGrpSpPr>
        <p:grpSpPr>
          <a:xfrm>
            <a:off x="8979837" y="4752768"/>
            <a:ext cx="1117109" cy="1117109"/>
            <a:chOff x="0" y="0"/>
            <a:chExt cx="1117107" cy="1117107"/>
          </a:xfrm>
        </p:grpSpPr>
        <p:sp>
          <p:nvSpPr>
            <p:cNvPr id="442" name="Circle"/>
            <p:cNvSpPr/>
            <p:nvPr/>
          </p:nvSpPr>
          <p:spPr>
            <a:xfrm>
              <a:off x="0" y="0"/>
              <a:ext cx="1117108" cy="1117108"/>
            </a:xfrm>
            <a:prstGeom prst="ellipse">
              <a:avLst/>
            </a:prstGeom>
            <a:gradFill flip="none" rotWithShape="1">
              <a:gsLst>
                <a:gs pos="0">
                  <a:srgbClr val="D5D5D5"/>
                </a:gs>
                <a:gs pos="100000">
                  <a:srgbClr val="929292"/>
                </a:gs>
              </a:gsLst>
              <a:lin ang="5400000" scaled="0"/>
            </a:gradFill>
            <a:ln w="63500" cap="flat">
              <a:solidFill>
                <a:srgbClr val="004D8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43" name="SNN"/>
            <p:cNvSpPr txBox="1"/>
            <p:nvPr/>
          </p:nvSpPr>
          <p:spPr>
            <a:xfrm>
              <a:off x="195347" y="18347"/>
              <a:ext cx="726414" cy="10804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S</a:t>
              </a:r>
              <a:r>
                <a:rPr baseline="-5998"/>
                <a:t>NN</a:t>
              </a:r>
            </a:p>
          </p:txBody>
        </p:sp>
      </p:grpSp>
      <p:grpSp>
        <p:nvGrpSpPr>
          <p:cNvPr id="447" name="SJJ"/>
          <p:cNvGrpSpPr/>
          <p:nvPr/>
        </p:nvGrpSpPr>
        <p:grpSpPr>
          <a:xfrm>
            <a:off x="8997098" y="6604497"/>
            <a:ext cx="1082585" cy="1082585"/>
            <a:chOff x="0" y="0"/>
            <a:chExt cx="1082584" cy="1082584"/>
          </a:xfrm>
        </p:grpSpPr>
        <p:sp>
          <p:nvSpPr>
            <p:cNvPr id="445" name="Circle"/>
            <p:cNvSpPr/>
            <p:nvPr/>
          </p:nvSpPr>
          <p:spPr>
            <a:xfrm>
              <a:off x="-1" y="-1"/>
              <a:ext cx="1082586" cy="1082586"/>
            </a:xfrm>
            <a:prstGeom prst="ellipse">
              <a:avLst/>
            </a:prstGeom>
            <a:gradFill flip="none" rotWithShape="1">
              <a:gsLst>
                <a:gs pos="0">
                  <a:srgbClr val="D5D5D5"/>
                </a:gs>
                <a:gs pos="100000">
                  <a:srgbClr val="929292"/>
                </a:gs>
              </a:gsLst>
              <a:lin ang="5400000" scaled="0"/>
            </a:gradFill>
            <a:ln w="63500" cap="flat">
              <a:solidFill>
                <a:srgbClr val="004D8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46" name="SJJ"/>
            <p:cNvSpPr txBox="1"/>
            <p:nvPr/>
          </p:nvSpPr>
          <p:spPr>
            <a:xfrm>
              <a:off x="190290" y="248736"/>
              <a:ext cx="702004" cy="5851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S</a:t>
              </a:r>
              <a:r>
                <a:rPr baseline="-5998"/>
                <a:t>JJ</a:t>
              </a:r>
            </a:p>
          </p:txBody>
        </p:sp>
      </p:grpSp>
      <p:grpSp>
        <p:nvGrpSpPr>
          <p:cNvPr id="450" name="SVB"/>
          <p:cNvGrpSpPr/>
          <p:nvPr/>
        </p:nvGrpSpPr>
        <p:grpSpPr>
          <a:xfrm>
            <a:off x="8997098" y="8421703"/>
            <a:ext cx="1082585" cy="1082585"/>
            <a:chOff x="0" y="0"/>
            <a:chExt cx="1082584" cy="1082584"/>
          </a:xfrm>
        </p:grpSpPr>
        <p:sp>
          <p:nvSpPr>
            <p:cNvPr id="448" name="Circle"/>
            <p:cNvSpPr/>
            <p:nvPr/>
          </p:nvSpPr>
          <p:spPr>
            <a:xfrm>
              <a:off x="-1" y="-1"/>
              <a:ext cx="1082586" cy="1082586"/>
            </a:xfrm>
            <a:prstGeom prst="ellipse">
              <a:avLst/>
            </a:prstGeom>
            <a:gradFill flip="none" rotWithShape="1">
              <a:gsLst>
                <a:gs pos="0">
                  <a:srgbClr val="D5D5D5"/>
                </a:gs>
                <a:gs pos="100000">
                  <a:srgbClr val="929292"/>
                </a:gs>
              </a:gsLst>
              <a:lin ang="5400000" scaled="0"/>
            </a:gradFill>
            <a:ln w="63500" cap="flat">
              <a:solidFill>
                <a:srgbClr val="004D8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49" name="SVB"/>
            <p:cNvSpPr txBox="1"/>
            <p:nvPr/>
          </p:nvSpPr>
          <p:spPr>
            <a:xfrm>
              <a:off x="190290" y="1086"/>
              <a:ext cx="702004" cy="10804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S</a:t>
              </a:r>
              <a:r>
                <a:rPr baseline="-5998"/>
                <a:t>VB</a:t>
              </a:r>
            </a:p>
          </p:txBody>
        </p:sp>
      </p:grpSp>
      <p:grpSp>
        <p:nvGrpSpPr>
          <p:cNvPr id="453" name="SDT"/>
          <p:cNvGrpSpPr/>
          <p:nvPr/>
        </p:nvGrpSpPr>
        <p:grpSpPr>
          <a:xfrm>
            <a:off x="8997098" y="10238909"/>
            <a:ext cx="1082585" cy="1082585"/>
            <a:chOff x="0" y="0"/>
            <a:chExt cx="1082584" cy="1082584"/>
          </a:xfrm>
        </p:grpSpPr>
        <p:sp>
          <p:nvSpPr>
            <p:cNvPr id="451" name="Circle"/>
            <p:cNvSpPr/>
            <p:nvPr/>
          </p:nvSpPr>
          <p:spPr>
            <a:xfrm>
              <a:off x="-1" y="-1"/>
              <a:ext cx="1082586" cy="1082586"/>
            </a:xfrm>
            <a:prstGeom prst="ellipse">
              <a:avLst/>
            </a:prstGeom>
            <a:gradFill flip="none" rotWithShape="1">
              <a:gsLst>
                <a:gs pos="0">
                  <a:srgbClr val="D5D5D5"/>
                </a:gs>
                <a:gs pos="100000">
                  <a:srgbClr val="929292"/>
                </a:gs>
              </a:gsLst>
              <a:lin ang="5400000" scaled="0"/>
            </a:gradFill>
            <a:ln w="63500" cap="flat">
              <a:solidFill>
                <a:srgbClr val="004D8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52" name="SDT"/>
            <p:cNvSpPr txBox="1"/>
            <p:nvPr/>
          </p:nvSpPr>
          <p:spPr>
            <a:xfrm>
              <a:off x="190290" y="1086"/>
              <a:ext cx="702004" cy="10804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S</a:t>
              </a:r>
              <a:r>
                <a:rPr baseline="-5998"/>
                <a:t>DT</a:t>
              </a:r>
            </a:p>
          </p:txBody>
        </p:sp>
      </p:grpSp>
      <p:grpSp>
        <p:nvGrpSpPr>
          <p:cNvPr id="470" name="Group"/>
          <p:cNvGrpSpPr/>
          <p:nvPr/>
        </p:nvGrpSpPr>
        <p:grpSpPr>
          <a:xfrm>
            <a:off x="7698021" y="5303782"/>
            <a:ext cx="1384368" cy="5476423"/>
            <a:chOff x="-1" y="0"/>
            <a:chExt cx="1384366" cy="5476422"/>
          </a:xfrm>
        </p:grpSpPr>
        <p:sp>
          <p:nvSpPr>
            <p:cNvPr id="454" name="Line"/>
            <p:cNvSpPr/>
            <p:nvPr/>
          </p:nvSpPr>
          <p:spPr>
            <a:xfrm>
              <a:off x="11234" y="8971"/>
              <a:ext cx="1241482" cy="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55" name="Line"/>
            <p:cNvSpPr/>
            <p:nvPr/>
          </p:nvSpPr>
          <p:spPr>
            <a:xfrm>
              <a:off x="11234" y="1842007"/>
              <a:ext cx="1241482" cy="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56" name="Line"/>
            <p:cNvSpPr/>
            <p:nvPr/>
          </p:nvSpPr>
          <p:spPr>
            <a:xfrm>
              <a:off x="11234" y="3659213"/>
              <a:ext cx="1241482" cy="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57" name="Line"/>
            <p:cNvSpPr/>
            <p:nvPr/>
          </p:nvSpPr>
          <p:spPr>
            <a:xfrm>
              <a:off x="11234" y="5476420"/>
              <a:ext cx="1241482" cy="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58" name="Line"/>
            <p:cNvSpPr/>
            <p:nvPr/>
          </p:nvSpPr>
          <p:spPr>
            <a:xfrm>
              <a:off x="-2" y="9523"/>
              <a:ext cx="1274143" cy="172845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59" name="Line"/>
            <p:cNvSpPr/>
            <p:nvPr/>
          </p:nvSpPr>
          <p:spPr>
            <a:xfrm>
              <a:off x="15" y="1839350"/>
              <a:ext cx="1274142" cy="172845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60" name="Line"/>
            <p:cNvSpPr/>
            <p:nvPr/>
          </p:nvSpPr>
          <p:spPr>
            <a:xfrm>
              <a:off x="15" y="3655450"/>
              <a:ext cx="1274142" cy="172845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61" name="Line"/>
            <p:cNvSpPr/>
            <p:nvPr/>
          </p:nvSpPr>
          <p:spPr>
            <a:xfrm flipV="1">
              <a:off x="11234" y="3751727"/>
              <a:ext cx="1251518" cy="172469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62" name="Line"/>
            <p:cNvSpPr/>
            <p:nvPr/>
          </p:nvSpPr>
          <p:spPr>
            <a:xfrm flipV="1">
              <a:off x="11234" y="1935627"/>
              <a:ext cx="1251518" cy="172469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63" name="Line"/>
            <p:cNvSpPr/>
            <p:nvPr/>
          </p:nvSpPr>
          <p:spPr>
            <a:xfrm flipV="1">
              <a:off x="11234" y="132227"/>
              <a:ext cx="1251518" cy="172469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64" name="Line"/>
            <p:cNvSpPr/>
            <p:nvPr/>
          </p:nvSpPr>
          <p:spPr>
            <a:xfrm flipV="1">
              <a:off x="11234" y="2072143"/>
              <a:ext cx="1295279" cy="340427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65" name="Line"/>
            <p:cNvSpPr/>
            <p:nvPr/>
          </p:nvSpPr>
          <p:spPr>
            <a:xfrm flipV="1">
              <a:off x="11233" y="256042"/>
              <a:ext cx="1295280" cy="340428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66" name="Line"/>
            <p:cNvSpPr/>
            <p:nvPr/>
          </p:nvSpPr>
          <p:spPr>
            <a:xfrm flipV="1">
              <a:off x="11233" y="384895"/>
              <a:ext cx="1368570" cy="509152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67" name="Line"/>
            <p:cNvSpPr/>
            <p:nvPr/>
          </p:nvSpPr>
          <p:spPr>
            <a:xfrm>
              <a:off x="29336" y="3652"/>
              <a:ext cx="1355030" cy="510306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68" name="Line"/>
            <p:cNvSpPr/>
            <p:nvPr/>
          </p:nvSpPr>
          <p:spPr>
            <a:xfrm>
              <a:off x="23080" y="1854199"/>
              <a:ext cx="1296133" cy="335656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69" name="Line"/>
            <p:cNvSpPr/>
            <p:nvPr/>
          </p:nvSpPr>
          <p:spPr>
            <a:xfrm>
              <a:off x="23080" y="0"/>
              <a:ext cx="1296133" cy="335656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473" name="SNN"/>
          <p:cNvGrpSpPr/>
          <p:nvPr/>
        </p:nvGrpSpPr>
        <p:grpSpPr>
          <a:xfrm>
            <a:off x="11405537" y="4752768"/>
            <a:ext cx="1117109" cy="1117109"/>
            <a:chOff x="0" y="0"/>
            <a:chExt cx="1117107" cy="1117107"/>
          </a:xfrm>
        </p:grpSpPr>
        <p:sp>
          <p:nvSpPr>
            <p:cNvPr id="471" name="Circle"/>
            <p:cNvSpPr/>
            <p:nvPr/>
          </p:nvSpPr>
          <p:spPr>
            <a:xfrm>
              <a:off x="0" y="0"/>
              <a:ext cx="1117108" cy="1117108"/>
            </a:xfrm>
            <a:prstGeom prst="ellipse">
              <a:avLst/>
            </a:prstGeom>
            <a:gradFill flip="none" rotWithShape="1">
              <a:gsLst>
                <a:gs pos="0">
                  <a:srgbClr val="D5D5D5"/>
                </a:gs>
                <a:gs pos="100000">
                  <a:srgbClr val="929292"/>
                </a:gs>
              </a:gsLst>
              <a:lin ang="5400000" scaled="0"/>
            </a:gradFill>
            <a:ln w="63500" cap="flat">
              <a:solidFill>
                <a:srgbClr val="004D8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72" name="SNN"/>
            <p:cNvSpPr txBox="1"/>
            <p:nvPr/>
          </p:nvSpPr>
          <p:spPr>
            <a:xfrm>
              <a:off x="195347" y="18347"/>
              <a:ext cx="726414" cy="10804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S</a:t>
              </a:r>
              <a:r>
                <a:rPr baseline="-5998"/>
                <a:t>NN</a:t>
              </a:r>
            </a:p>
          </p:txBody>
        </p:sp>
      </p:grpSp>
      <p:grpSp>
        <p:nvGrpSpPr>
          <p:cNvPr id="476" name="SJJ"/>
          <p:cNvGrpSpPr/>
          <p:nvPr/>
        </p:nvGrpSpPr>
        <p:grpSpPr>
          <a:xfrm>
            <a:off x="11422798" y="6604497"/>
            <a:ext cx="1082585" cy="1082585"/>
            <a:chOff x="0" y="0"/>
            <a:chExt cx="1082584" cy="1082584"/>
          </a:xfrm>
        </p:grpSpPr>
        <p:sp>
          <p:nvSpPr>
            <p:cNvPr id="474" name="Circle"/>
            <p:cNvSpPr/>
            <p:nvPr/>
          </p:nvSpPr>
          <p:spPr>
            <a:xfrm>
              <a:off x="-1" y="-1"/>
              <a:ext cx="1082586" cy="1082586"/>
            </a:xfrm>
            <a:prstGeom prst="ellipse">
              <a:avLst/>
            </a:prstGeom>
            <a:gradFill flip="none" rotWithShape="1">
              <a:gsLst>
                <a:gs pos="0">
                  <a:srgbClr val="D5D5D5"/>
                </a:gs>
                <a:gs pos="100000">
                  <a:srgbClr val="929292"/>
                </a:gs>
              </a:gsLst>
              <a:lin ang="5400000" scaled="0"/>
            </a:gradFill>
            <a:ln w="63500" cap="flat">
              <a:solidFill>
                <a:srgbClr val="004D8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75" name="SJJ"/>
            <p:cNvSpPr txBox="1"/>
            <p:nvPr/>
          </p:nvSpPr>
          <p:spPr>
            <a:xfrm>
              <a:off x="190290" y="248736"/>
              <a:ext cx="702004" cy="5851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S</a:t>
              </a:r>
              <a:r>
                <a:rPr baseline="-5998"/>
                <a:t>JJ</a:t>
              </a:r>
            </a:p>
          </p:txBody>
        </p:sp>
      </p:grpSp>
      <p:grpSp>
        <p:nvGrpSpPr>
          <p:cNvPr id="479" name="SVB"/>
          <p:cNvGrpSpPr/>
          <p:nvPr/>
        </p:nvGrpSpPr>
        <p:grpSpPr>
          <a:xfrm>
            <a:off x="11422798" y="8421703"/>
            <a:ext cx="1082585" cy="1082585"/>
            <a:chOff x="0" y="0"/>
            <a:chExt cx="1082584" cy="1082584"/>
          </a:xfrm>
        </p:grpSpPr>
        <p:sp>
          <p:nvSpPr>
            <p:cNvPr id="477" name="Circle"/>
            <p:cNvSpPr/>
            <p:nvPr/>
          </p:nvSpPr>
          <p:spPr>
            <a:xfrm>
              <a:off x="-1" y="-1"/>
              <a:ext cx="1082586" cy="1082586"/>
            </a:xfrm>
            <a:prstGeom prst="ellipse">
              <a:avLst/>
            </a:prstGeom>
            <a:gradFill flip="none" rotWithShape="1">
              <a:gsLst>
                <a:gs pos="0">
                  <a:srgbClr val="D5D5D5"/>
                </a:gs>
                <a:gs pos="100000">
                  <a:srgbClr val="929292"/>
                </a:gs>
              </a:gsLst>
              <a:lin ang="5400000" scaled="0"/>
            </a:gradFill>
            <a:ln w="63500" cap="flat">
              <a:solidFill>
                <a:srgbClr val="004D8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78" name="SVB"/>
            <p:cNvSpPr txBox="1"/>
            <p:nvPr/>
          </p:nvSpPr>
          <p:spPr>
            <a:xfrm>
              <a:off x="190290" y="1086"/>
              <a:ext cx="702004" cy="10804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S</a:t>
              </a:r>
              <a:r>
                <a:rPr baseline="-5998"/>
                <a:t>VB</a:t>
              </a:r>
            </a:p>
          </p:txBody>
        </p:sp>
      </p:grpSp>
      <p:grpSp>
        <p:nvGrpSpPr>
          <p:cNvPr id="482" name="SDT"/>
          <p:cNvGrpSpPr/>
          <p:nvPr/>
        </p:nvGrpSpPr>
        <p:grpSpPr>
          <a:xfrm>
            <a:off x="11422798" y="10238909"/>
            <a:ext cx="1082585" cy="1082585"/>
            <a:chOff x="0" y="0"/>
            <a:chExt cx="1082584" cy="1082584"/>
          </a:xfrm>
        </p:grpSpPr>
        <p:sp>
          <p:nvSpPr>
            <p:cNvPr id="480" name="Circle"/>
            <p:cNvSpPr/>
            <p:nvPr/>
          </p:nvSpPr>
          <p:spPr>
            <a:xfrm>
              <a:off x="-1" y="-1"/>
              <a:ext cx="1082586" cy="1082586"/>
            </a:xfrm>
            <a:prstGeom prst="ellipse">
              <a:avLst/>
            </a:prstGeom>
            <a:gradFill flip="none" rotWithShape="1">
              <a:gsLst>
                <a:gs pos="0">
                  <a:srgbClr val="D5D5D5"/>
                </a:gs>
                <a:gs pos="100000">
                  <a:srgbClr val="929292"/>
                </a:gs>
              </a:gsLst>
              <a:lin ang="5400000" scaled="0"/>
            </a:gradFill>
            <a:ln w="63500" cap="flat">
              <a:solidFill>
                <a:srgbClr val="004D8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81" name="SDT"/>
            <p:cNvSpPr txBox="1"/>
            <p:nvPr/>
          </p:nvSpPr>
          <p:spPr>
            <a:xfrm>
              <a:off x="190290" y="1086"/>
              <a:ext cx="702004" cy="10804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S</a:t>
              </a:r>
              <a:r>
                <a:rPr baseline="-5998"/>
                <a:t>DT</a:t>
              </a:r>
            </a:p>
          </p:txBody>
        </p:sp>
      </p:grpSp>
      <p:grpSp>
        <p:nvGrpSpPr>
          <p:cNvPr id="499" name="Group"/>
          <p:cNvGrpSpPr/>
          <p:nvPr/>
        </p:nvGrpSpPr>
        <p:grpSpPr>
          <a:xfrm>
            <a:off x="10123721" y="5303782"/>
            <a:ext cx="1384368" cy="5476423"/>
            <a:chOff x="-1" y="0"/>
            <a:chExt cx="1384366" cy="5476422"/>
          </a:xfrm>
        </p:grpSpPr>
        <p:sp>
          <p:nvSpPr>
            <p:cNvPr id="483" name="Line"/>
            <p:cNvSpPr/>
            <p:nvPr/>
          </p:nvSpPr>
          <p:spPr>
            <a:xfrm>
              <a:off x="11234" y="8971"/>
              <a:ext cx="1241482" cy="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84" name="Line"/>
            <p:cNvSpPr/>
            <p:nvPr/>
          </p:nvSpPr>
          <p:spPr>
            <a:xfrm>
              <a:off x="11234" y="1842007"/>
              <a:ext cx="1241482" cy="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85" name="Line"/>
            <p:cNvSpPr/>
            <p:nvPr/>
          </p:nvSpPr>
          <p:spPr>
            <a:xfrm>
              <a:off x="11234" y="3659213"/>
              <a:ext cx="1241482" cy="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86" name="Line"/>
            <p:cNvSpPr/>
            <p:nvPr/>
          </p:nvSpPr>
          <p:spPr>
            <a:xfrm>
              <a:off x="11234" y="5476420"/>
              <a:ext cx="1241482" cy="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87" name="Line"/>
            <p:cNvSpPr/>
            <p:nvPr/>
          </p:nvSpPr>
          <p:spPr>
            <a:xfrm>
              <a:off x="-2" y="9523"/>
              <a:ext cx="1274143" cy="172845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88" name="Line"/>
            <p:cNvSpPr/>
            <p:nvPr/>
          </p:nvSpPr>
          <p:spPr>
            <a:xfrm>
              <a:off x="15" y="1839350"/>
              <a:ext cx="1274142" cy="172845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89" name="Line"/>
            <p:cNvSpPr/>
            <p:nvPr/>
          </p:nvSpPr>
          <p:spPr>
            <a:xfrm>
              <a:off x="15" y="3655450"/>
              <a:ext cx="1274142" cy="172845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90" name="Line"/>
            <p:cNvSpPr/>
            <p:nvPr/>
          </p:nvSpPr>
          <p:spPr>
            <a:xfrm flipV="1">
              <a:off x="11234" y="3751727"/>
              <a:ext cx="1251518" cy="172469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91" name="Line"/>
            <p:cNvSpPr/>
            <p:nvPr/>
          </p:nvSpPr>
          <p:spPr>
            <a:xfrm flipV="1">
              <a:off x="11234" y="1935627"/>
              <a:ext cx="1251518" cy="172469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92" name="Line"/>
            <p:cNvSpPr/>
            <p:nvPr/>
          </p:nvSpPr>
          <p:spPr>
            <a:xfrm flipV="1">
              <a:off x="11234" y="132227"/>
              <a:ext cx="1251518" cy="172469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93" name="Line"/>
            <p:cNvSpPr/>
            <p:nvPr/>
          </p:nvSpPr>
          <p:spPr>
            <a:xfrm flipV="1">
              <a:off x="11234" y="2072143"/>
              <a:ext cx="1295279" cy="340427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94" name="Line"/>
            <p:cNvSpPr/>
            <p:nvPr/>
          </p:nvSpPr>
          <p:spPr>
            <a:xfrm flipV="1">
              <a:off x="11233" y="256042"/>
              <a:ext cx="1295280" cy="340428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95" name="Line"/>
            <p:cNvSpPr/>
            <p:nvPr/>
          </p:nvSpPr>
          <p:spPr>
            <a:xfrm flipV="1">
              <a:off x="11233" y="384895"/>
              <a:ext cx="1368570" cy="509152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96" name="Line"/>
            <p:cNvSpPr/>
            <p:nvPr/>
          </p:nvSpPr>
          <p:spPr>
            <a:xfrm>
              <a:off x="29336" y="3652"/>
              <a:ext cx="1355030" cy="510306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97" name="Line"/>
            <p:cNvSpPr/>
            <p:nvPr/>
          </p:nvSpPr>
          <p:spPr>
            <a:xfrm>
              <a:off x="23080" y="1854199"/>
              <a:ext cx="1296133" cy="335656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98" name="Line"/>
            <p:cNvSpPr/>
            <p:nvPr/>
          </p:nvSpPr>
          <p:spPr>
            <a:xfrm>
              <a:off x="23080" y="0"/>
              <a:ext cx="1296133" cy="335656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sp>
        <p:nvSpPr>
          <p:cNvPr id="500" name="man"/>
          <p:cNvSpPr txBox="1"/>
          <p:nvPr/>
        </p:nvSpPr>
        <p:spPr>
          <a:xfrm>
            <a:off x="6771670" y="12245975"/>
            <a:ext cx="707442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man</a:t>
            </a:r>
          </a:p>
        </p:txBody>
      </p:sp>
      <p:sp>
        <p:nvSpPr>
          <p:cNvPr id="501" name="the"/>
          <p:cNvSpPr txBox="1"/>
          <p:nvPr/>
        </p:nvSpPr>
        <p:spPr>
          <a:xfrm>
            <a:off x="9266661" y="12245975"/>
            <a:ext cx="543460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the</a:t>
            </a:r>
          </a:p>
        </p:txBody>
      </p:sp>
      <p:sp>
        <p:nvSpPr>
          <p:cNvPr id="502" name="boat"/>
          <p:cNvSpPr txBox="1"/>
          <p:nvPr/>
        </p:nvSpPr>
        <p:spPr>
          <a:xfrm>
            <a:off x="11599244" y="12245975"/>
            <a:ext cx="729693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boat</a:t>
            </a:r>
          </a:p>
        </p:txBody>
      </p:sp>
      <p:sp>
        <p:nvSpPr>
          <p:cNvPr id="503" name="Trellis includes all possible transitions between all states…"/>
          <p:cNvSpPr txBox="1"/>
          <p:nvPr/>
        </p:nvSpPr>
        <p:spPr>
          <a:xfrm>
            <a:off x="13070349" y="4502503"/>
            <a:ext cx="10107152" cy="8256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609600" indent="-609600" algn="l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>
                <a:solidFill>
                  <a:srgbClr val="000000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t>Trellis includes all possible transitions between all states</a:t>
            </a:r>
          </a:p>
          <a:p>
            <a:pPr marL="609600" indent="-609600" algn="l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>
                <a:solidFill>
                  <a:srgbClr val="000000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t>Our goal is to find the state sequence corresponding to the highest probability at the final state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Viterbi Algorith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170120">
              <a:lnSpc>
                <a:spcPct val="80000"/>
              </a:lnSpc>
              <a:defRPr spc="-178" sz="7565"/>
            </a:lvl1pPr>
          </a:lstStyle>
          <a:p>
            <a:pPr/>
            <a:r>
              <a:t>Viterbi Algorithm</a:t>
            </a:r>
          </a:p>
        </p:txBody>
      </p:sp>
      <p:grpSp>
        <p:nvGrpSpPr>
          <p:cNvPr id="508" name="SNN"/>
          <p:cNvGrpSpPr/>
          <p:nvPr/>
        </p:nvGrpSpPr>
        <p:grpSpPr>
          <a:xfrm>
            <a:off x="1740837" y="4752768"/>
            <a:ext cx="1117109" cy="1117109"/>
            <a:chOff x="0" y="0"/>
            <a:chExt cx="1117107" cy="1117107"/>
          </a:xfrm>
        </p:grpSpPr>
        <p:sp>
          <p:nvSpPr>
            <p:cNvPr id="506" name="Circle"/>
            <p:cNvSpPr/>
            <p:nvPr/>
          </p:nvSpPr>
          <p:spPr>
            <a:xfrm>
              <a:off x="0" y="0"/>
              <a:ext cx="1117108" cy="1117108"/>
            </a:xfrm>
            <a:prstGeom prst="ellipse">
              <a:avLst/>
            </a:prstGeom>
            <a:gradFill flip="none" rotWithShape="1">
              <a:gsLst>
                <a:gs pos="0">
                  <a:srgbClr val="D5D5D5"/>
                </a:gs>
                <a:gs pos="100000">
                  <a:srgbClr val="929292"/>
                </a:gs>
              </a:gsLst>
              <a:lin ang="5400000" scaled="0"/>
            </a:gradFill>
            <a:ln w="63500" cap="flat">
              <a:solidFill>
                <a:srgbClr val="004D8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507" name="SNN"/>
            <p:cNvSpPr txBox="1"/>
            <p:nvPr/>
          </p:nvSpPr>
          <p:spPr>
            <a:xfrm>
              <a:off x="195346" y="18347"/>
              <a:ext cx="726415" cy="10804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S</a:t>
              </a:r>
              <a:r>
                <a:rPr baseline="-5998"/>
                <a:t>NN</a:t>
              </a:r>
            </a:p>
          </p:txBody>
        </p:sp>
      </p:grpSp>
      <p:grpSp>
        <p:nvGrpSpPr>
          <p:cNvPr id="511" name="SJJ"/>
          <p:cNvGrpSpPr/>
          <p:nvPr/>
        </p:nvGrpSpPr>
        <p:grpSpPr>
          <a:xfrm>
            <a:off x="1758099" y="6604497"/>
            <a:ext cx="1082587" cy="1082585"/>
            <a:chOff x="0" y="0"/>
            <a:chExt cx="1082586" cy="1082584"/>
          </a:xfrm>
        </p:grpSpPr>
        <p:sp>
          <p:nvSpPr>
            <p:cNvPr id="509" name="Circle"/>
            <p:cNvSpPr/>
            <p:nvPr/>
          </p:nvSpPr>
          <p:spPr>
            <a:xfrm>
              <a:off x="-1" y="-1"/>
              <a:ext cx="1082588" cy="1082586"/>
            </a:xfrm>
            <a:prstGeom prst="ellipse">
              <a:avLst/>
            </a:prstGeom>
            <a:gradFill flip="none" rotWithShape="1">
              <a:gsLst>
                <a:gs pos="0">
                  <a:srgbClr val="D5D5D5"/>
                </a:gs>
                <a:gs pos="100000">
                  <a:srgbClr val="929292"/>
                </a:gs>
              </a:gsLst>
              <a:lin ang="5400000" scaled="0"/>
            </a:gradFill>
            <a:ln w="63500" cap="flat">
              <a:solidFill>
                <a:srgbClr val="004D8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510" name="SJJ"/>
            <p:cNvSpPr txBox="1"/>
            <p:nvPr/>
          </p:nvSpPr>
          <p:spPr>
            <a:xfrm>
              <a:off x="190290" y="248736"/>
              <a:ext cx="702005" cy="5851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S</a:t>
              </a:r>
              <a:r>
                <a:rPr baseline="-5998"/>
                <a:t>JJ</a:t>
              </a:r>
            </a:p>
          </p:txBody>
        </p:sp>
      </p:grpSp>
      <p:grpSp>
        <p:nvGrpSpPr>
          <p:cNvPr id="514" name="SVB"/>
          <p:cNvGrpSpPr/>
          <p:nvPr/>
        </p:nvGrpSpPr>
        <p:grpSpPr>
          <a:xfrm>
            <a:off x="1758099" y="8421703"/>
            <a:ext cx="1082587" cy="1082585"/>
            <a:chOff x="0" y="0"/>
            <a:chExt cx="1082586" cy="1082584"/>
          </a:xfrm>
        </p:grpSpPr>
        <p:sp>
          <p:nvSpPr>
            <p:cNvPr id="512" name="Circle"/>
            <p:cNvSpPr/>
            <p:nvPr/>
          </p:nvSpPr>
          <p:spPr>
            <a:xfrm>
              <a:off x="-1" y="-1"/>
              <a:ext cx="1082588" cy="1082586"/>
            </a:xfrm>
            <a:prstGeom prst="ellipse">
              <a:avLst/>
            </a:prstGeom>
            <a:gradFill flip="none" rotWithShape="1">
              <a:gsLst>
                <a:gs pos="0">
                  <a:srgbClr val="D5D5D5"/>
                </a:gs>
                <a:gs pos="100000">
                  <a:srgbClr val="929292"/>
                </a:gs>
              </a:gsLst>
              <a:lin ang="5400000" scaled="0"/>
            </a:gradFill>
            <a:ln w="63500" cap="flat">
              <a:solidFill>
                <a:srgbClr val="004D8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513" name="SVB"/>
            <p:cNvSpPr txBox="1"/>
            <p:nvPr/>
          </p:nvSpPr>
          <p:spPr>
            <a:xfrm>
              <a:off x="190290" y="1086"/>
              <a:ext cx="702005" cy="10804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S</a:t>
              </a:r>
              <a:r>
                <a:rPr baseline="-5998"/>
                <a:t>VB</a:t>
              </a:r>
            </a:p>
          </p:txBody>
        </p:sp>
      </p:grpSp>
      <p:grpSp>
        <p:nvGrpSpPr>
          <p:cNvPr id="517" name="SDT"/>
          <p:cNvGrpSpPr/>
          <p:nvPr/>
        </p:nvGrpSpPr>
        <p:grpSpPr>
          <a:xfrm>
            <a:off x="1758099" y="10238909"/>
            <a:ext cx="1082587" cy="1082585"/>
            <a:chOff x="0" y="0"/>
            <a:chExt cx="1082586" cy="1082584"/>
          </a:xfrm>
        </p:grpSpPr>
        <p:sp>
          <p:nvSpPr>
            <p:cNvPr id="515" name="Circle"/>
            <p:cNvSpPr/>
            <p:nvPr/>
          </p:nvSpPr>
          <p:spPr>
            <a:xfrm>
              <a:off x="-1" y="-1"/>
              <a:ext cx="1082588" cy="1082586"/>
            </a:xfrm>
            <a:prstGeom prst="ellipse">
              <a:avLst/>
            </a:prstGeom>
            <a:gradFill flip="none" rotWithShape="1">
              <a:gsLst>
                <a:gs pos="0">
                  <a:srgbClr val="D5D5D5"/>
                </a:gs>
                <a:gs pos="100000">
                  <a:srgbClr val="929292"/>
                </a:gs>
              </a:gsLst>
              <a:lin ang="5400000" scaled="0"/>
            </a:gradFill>
            <a:ln w="63500" cap="flat">
              <a:solidFill>
                <a:srgbClr val="004D8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516" name="SDT"/>
            <p:cNvSpPr txBox="1"/>
            <p:nvPr/>
          </p:nvSpPr>
          <p:spPr>
            <a:xfrm>
              <a:off x="190290" y="1086"/>
              <a:ext cx="702005" cy="10804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S</a:t>
              </a:r>
              <a:r>
                <a:rPr baseline="-5998"/>
                <a:t>DT</a:t>
              </a:r>
            </a:p>
          </p:txBody>
        </p:sp>
      </p:grpSp>
      <p:sp>
        <p:nvSpPr>
          <p:cNvPr id="518" name="the"/>
          <p:cNvSpPr txBox="1"/>
          <p:nvPr/>
        </p:nvSpPr>
        <p:spPr>
          <a:xfrm>
            <a:off x="2027662" y="12245975"/>
            <a:ext cx="543459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the</a:t>
            </a:r>
          </a:p>
        </p:txBody>
      </p:sp>
      <p:sp>
        <p:nvSpPr>
          <p:cNvPr id="519" name="Text"/>
          <p:cNvSpPr txBox="1"/>
          <p:nvPr/>
        </p:nvSpPr>
        <p:spPr>
          <a:xfrm>
            <a:off x="1343069" y="11469098"/>
            <a:ext cx="1912645" cy="34104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29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</m:e>
                    <m:sub>
                      <m:r>
                        <a:rPr xmlns:a="http://schemas.openxmlformats.org/drawingml/2006/main" sz="29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xmlns:a="http://schemas.openxmlformats.org/drawingml/2006/main" sz="29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</m:sub>
                  </m:sSub>
                  <m:r>
                    <a:rPr xmlns:a="http://schemas.openxmlformats.org/drawingml/2006/main" sz="29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29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1</m:t>
                  </m:r>
                  <m:r>
                    <a:rPr xmlns:a="http://schemas.openxmlformats.org/drawingml/2006/main" sz="29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29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29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.</m:t>
                  </m:r>
                  <m:r>
                    <a:rPr xmlns:a="http://schemas.openxmlformats.org/drawingml/2006/main" sz="29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49</m:t>
                  </m:r>
                </m:oMath>
              </m:oMathPara>
            </a14:m>
            <a:endParaRPr sz="2900">
              <a:solidFill>
                <a:srgbClr val="5E5E5E"/>
              </a:solidFill>
            </a:endParaRPr>
          </a:p>
        </p:txBody>
      </p:sp>
      <p:sp>
        <p:nvSpPr>
          <p:cNvPr id="520" name="Text"/>
          <p:cNvSpPr txBox="1"/>
          <p:nvPr/>
        </p:nvSpPr>
        <p:spPr>
          <a:xfrm>
            <a:off x="1372191" y="9635483"/>
            <a:ext cx="1854401" cy="34523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29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</m:e>
                    <m:sub>
                      <m:r>
                        <a:rPr xmlns:a="http://schemas.openxmlformats.org/drawingml/2006/main" sz="29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xmlns:a="http://schemas.openxmlformats.org/drawingml/2006/main" sz="29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sub>
                  </m:sSub>
                  <m:r>
                    <a:rPr xmlns:a="http://schemas.openxmlformats.org/drawingml/2006/main" sz="29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29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1</m:t>
                  </m:r>
                  <m:r>
                    <a:rPr xmlns:a="http://schemas.openxmlformats.org/drawingml/2006/main" sz="29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29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29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.</m:t>
                  </m:r>
                  <m:r>
                    <a:rPr xmlns:a="http://schemas.openxmlformats.org/drawingml/2006/main" sz="29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01</m:t>
                  </m:r>
                </m:oMath>
              </m:oMathPara>
            </a14:m>
            <a:endParaRPr sz="2900">
              <a:solidFill>
                <a:srgbClr val="5E5E5E"/>
              </a:solidFill>
            </a:endParaRPr>
          </a:p>
        </p:txBody>
      </p:sp>
      <p:sp>
        <p:nvSpPr>
          <p:cNvPr id="521" name="Text"/>
          <p:cNvSpPr txBox="1"/>
          <p:nvPr/>
        </p:nvSpPr>
        <p:spPr>
          <a:xfrm>
            <a:off x="1394262" y="7802131"/>
            <a:ext cx="1810258" cy="34418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29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</m:e>
                    <m:sub>
                      <m:r>
                        <a:rPr xmlns:a="http://schemas.openxmlformats.org/drawingml/2006/main" sz="29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xmlns:a="http://schemas.openxmlformats.org/drawingml/2006/main" sz="29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</m:sub>
                  </m:sSub>
                  <m:r>
                    <a:rPr xmlns:a="http://schemas.openxmlformats.org/drawingml/2006/main" sz="29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29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1</m:t>
                  </m:r>
                  <m:r>
                    <a:rPr xmlns:a="http://schemas.openxmlformats.org/drawingml/2006/main" sz="29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29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29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.</m:t>
                  </m:r>
                  <m:r>
                    <a:rPr xmlns:a="http://schemas.openxmlformats.org/drawingml/2006/main" sz="29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01</m:t>
                  </m:r>
                </m:oMath>
              </m:oMathPara>
            </a14:m>
            <a:endParaRPr sz="2900">
              <a:solidFill>
                <a:srgbClr val="5E5E5E"/>
              </a:solidFill>
            </a:endParaRPr>
          </a:p>
        </p:txBody>
      </p:sp>
      <p:sp>
        <p:nvSpPr>
          <p:cNvPr id="522" name="Text"/>
          <p:cNvSpPr txBox="1"/>
          <p:nvPr/>
        </p:nvSpPr>
        <p:spPr>
          <a:xfrm>
            <a:off x="1316861" y="5998888"/>
            <a:ext cx="1965061" cy="34104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29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</m:e>
                    <m:sub>
                      <m:r>
                        <a:rPr xmlns:a="http://schemas.openxmlformats.org/drawingml/2006/main" sz="29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xmlns:a="http://schemas.openxmlformats.org/drawingml/2006/main" sz="29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</m:sub>
                  </m:sSub>
                  <m:r>
                    <a:rPr xmlns:a="http://schemas.openxmlformats.org/drawingml/2006/main" sz="29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29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1</m:t>
                  </m:r>
                  <m:r>
                    <a:rPr xmlns:a="http://schemas.openxmlformats.org/drawingml/2006/main" sz="29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29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29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.</m:t>
                  </m:r>
                  <m:r>
                    <a:rPr xmlns:a="http://schemas.openxmlformats.org/drawingml/2006/main" sz="29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01</m:t>
                  </m:r>
                </m:oMath>
              </m:oMathPara>
            </a14:m>
            <a:endParaRPr sz="2900">
              <a:solidFill>
                <a:srgbClr val="5E5E5E"/>
              </a:solidFill>
            </a:endParaRPr>
          </a:p>
        </p:txBody>
      </p:sp>
      <p:sp>
        <p:nvSpPr>
          <p:cNvPr id="523" name="at the first timestep = probability of starting in sj and that sj emits the first observation"/>
          <p:cNvSpPr txBox="1"/>
          <p:nvPr/>
        </p:nvSpPr>
        <p:spPr>
          <a:xfrm>
            <a:off x="3875880" y="5249821"/>
            <a:ext cx="19301620" cy="7254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575178" indent="-575178" algn="l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5800">
                <a:solidFill>
                  <a:srgbClr val="000000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4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</m:e>
                    <m:sub>
                      <m:r>
                        <a:rPr xmlns:a="http://schemas.openxmlformats.org/drawingml/2006/main" sz="54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𝑗</m:t>
                      </m:r>
                    </m:sub>
                  </m:sSub>
                  <m:r>
                    <a:rPr xmlns:a="http://schemas.openxmlformats.org/drawingml/2006/main" sz="54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54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</m:t>
                  </m:r>
                  <m:r>
                    <a:rPr xmlns:a="http://schemas.openxmlformats.org/drawingml/2006/main" sz="54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54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4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𝜋</m:t>
                  </m:r>
                  <m:r>
                    <a:rPr xmlns:a="http://schemas.openxmlformats.org/drawingml/2006/main" sz="54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a:rPr xmlns:a="http://schemas.openxmlformats.org/drawingml/2006/main" sz="54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e>
                    <m:sub>
                      <m:r>
                        <a:rPr xmlns:a="http://schemas.openxmlformats.org/drawingml/2006/main" sz="54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𝑗</m:t>
                      </m:r>
                    </m:sub>
                  </m:sSub>
                  <m:r>
                    <a:rPr xmlns:a="http://schemas.openxmlformats.org/drawingml/2006/main" sz="54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sSub>
                    <m:e>
                      <m:r>
                        <a:rPr xmlns:a="http://schemas.openxmlformats.org/drawingml/2006/main" sz="54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e>
                    <m:sub>
                      <m:r>
                        <a:rPr xmlns:a="http://schemas.openxmlformats.org/drawingml/2006/main" sz="54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𝑗</m:t>
                      </m:r>
                    </m:sub>
                  </m:sSub>
                  <m:r>
                    <a:rPr xmlns:a="http://schemas.openxmlformats.org/drawingml/2006/main" sz="54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a:rPr xmlns:a="http://schemas.openxmlformats.org/drawingml/2006/main" sz="54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e>
                    <m:sub>
                      <m:r>
                        <a:rPr xmlns:a="http://schemas.openxmlformats.org/drawingml/2006/main" sz="54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  <m:r>
                    <a:rPr xmlns:a="http://schemas.openxmlformats.org/drawingml/2006/main" sz="54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5472"/>
          </a:p>
          <a:p>
            <a:pPr marL="575178" indent="-575178" algn="l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6000">
                <a:solidFill>
                  <a:srgbClr val="000000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14:m>
              <m:oMath>
                <m:sSub>
                  <m:e>
                    <m:r>
                      <a:rPr xmlns:a="http://schemas.openxmlformats.org/drawingml/2006/main" sz="5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𝛿</m:t>
                    </m:r>
                  </m:e>
                  <m:sub>
                    <m:r>
                      <a:rPr xmlns:a="http://schemas.openxmlformats.org/drawingml/2006/main" sz="5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𝑗</m:t>
                    </m:r>
                  </m:sub>
                </m:sSub>
              </m:oMath>
            </a14:m>
            <a:r>
              <a:rPr sz="4800"/>
              <a:t> at the first timestep = probability of starting in s</a:t>
            </a:r>
            <a:r>
              <a:rPr baseline="-5998" sz="4800"/>
              <a:t>j </a:t>
            </a:r>
            <a:r>
              <a:rPr sz="4800"/>
              <a:t>and that s</a:t>
            </a:r>
            <a:r>
              <a:rPr baseline="-5998" sz="4800"/>
              <a:t>j</a:t>
            </a:r>
            <a:r>
              <a:rPr sz="4800"/>
              <a:t> emits the first observation</a:t>
            </a:r>
            <a:endParaRPr sz="5661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Viterbi Algorith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170120">
              <a:lnSpc>
                <a:spcPct val="80000"/>
              </a:lnSpc>
              <a:defRPr spc="-178" sz="7565"/>
            </a:lvl1pPr>
          </a:lstStyle>
          <a:p>
            <a:pPr/>
            <a:r>
              <a:t>Viterbi Algorithm</a:t>
            </a:r>
          </a:p>
        </p:txBody>
      </p:sp>
      <p:pic>
        <p:nvPicPr>
          <p:cNvPr id="526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23836" r="0" b="5025"/>
          <a:stretch>
            <a:fillRect/>
          </a:stretch>
        </p:blipFill>
        <p:spPr>
          <a:xfrm>
            <a:off x="2628524" y="5257336"/>
            <a:ext cx="19050001" cy="76228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Viterbi Algorith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170120">
              <a:lnSpc>
                <a:spcPct val="80000"/>
              </a:lnSpc>
              <a:defRPr spc="-178" sz="7565"/>
            </a:lvl1pPr>
          </a:lstStyle>
          <a:p>
            <a:pPr/>
            <a:r>
              <a:t>Viterbi Algorithm</a:t>
            </a:r>
          </a:p>
        </p:txBody>
      </p:sp>
      <p:pic>
        <p:nvPicPr>
          <p:cNvPr id="52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27267" r="0" b="5597"/>
          <a:stretch>
            <a:fillRect/>
          </a:stretch>
        </p:blipFill>
        <p:spPr>
          <a:xfrm>
            <a:off x="2628900" y="5626968"/>
            <a:ext cx="19050000" cy="71939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Viterbi Algorith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170120">
              <a:lnSpc>
                <a:spcPct val="80000"/>
              </a:lnSpc>
              <a:defRPr spc="-178" sz="7565"/>
            </a:lvl1pPr>
          </a:lstStyle>
          <a:p>
            <a:pPr/>
            <a:r>
              <a:t>Viterbi Algorithm</a:t>
            </a:r>
          </a:p>
        </p:txBody>
      </p:sp>
      <p:pic>
        <p:nvPicPr>
          <p:cNvPr id="53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26977" r="0" b="5248"/>
          <a:stretch>
            <a:fillRect/>
          </a:stretch>
        </p:blipFill>
        <p:spPr>
          <a:xfrm>
            <a:off x="2628900" y="5595941"/>
            <a:ext cx="19050000" cy="72623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Viterbi Algorith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170120">
              <a:lnSpc>
                <a:spcPct val="80000"/>
              </a:lnSpc>
              <a:defRPr spc="-178" sz="7565"/>
            </a:lvl1pPr>
          </a:lstStyle>
          <a:p>
            <a:pPr/>
            <a:r>
              <a:t>Viterbi Algorithm</a:t>
            </a:r>
          </a:p>
        </p:txBody>
      </p:sp>
      <p:pic>
        <p:nvPicPr>
          <p:cNvPr id="53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29294" r="0" b="5240"/>
          <a:stretch>
            <a:fillRect/>
          </a:stretch>
        </p:blipFill>
        <p:spPr>
          <a:xfrm>
            <a:off x="2628900" y="5844154"/>
            <a:ext cx="19050000" cy="70149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Viterbi Algorith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170120">
              <a:lnSpc>
                <a:spcPct val="80000"/>
              </a:lnSpc>
              <a:defRPr spc="-178" sz="7565"/>
            </a:lvl1pPr>
          </a:lstStyle>
          <a:p>
            <a:pPr/>
            <a:r>
              <a:t>Viterbi Algorithm</a:t>
            </a:r>
          </a:p>
        </p:txBody>
      </p:sp>
      <p:pic>
        <p:nvPicPr>
          <p:cNvPr id="538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27191" r="0" b="5768"/>
          <a:stretch>
            <a:fillRect/>
          </a:stretch>
        </p:blipFill>
        <p:spPr>
          <a:xfrm>
            <a:off x="2628900" y="5618867"/>
            <a:ext cx="19050000" cy="71837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Viterbi Algorith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170120">
              <a:lnSpc>
                <a:spcPct val="80000"/>
              </a:lnSpc>
              <a:defRPr spc="-178" sz="7565"/>
            </a:lvl1pPr>
          </a:lstStyle>
          <a:p>
            <a:pPr/>
            <a:r>
              <a:t>Viterbi Algorithm</a:t>
            </a:r>
          </a:p>
        </p:txBody>
      </p:sp>
      <p:pic>
        <p:nvPicPr>
          <p:cNvPr id="54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24460" r="0" b="5296"/>
          <a:stretch>
            <a:fillRect/>
          </a:stretch>
        </p:blipFill>
        <p:spPr>
          <a:xfrm>
            <a:off x="2628900" y="5326174"/>
            <a:ext cx="19050000" cy="75269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Viterbi Algorith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170120">
              <a:lnSpc>
                <a:spcPct val="80000"/>
              </a:lnSpc>
              <a:defRPr spc="-178" sz="7565"/>
            </a:lvl1pPr>
          </a:lstStyle>
          <a:p>
            <a:pPr/>
            <a:r>
              <a:t>Viterbi Algorithm</a:t>
            </a:r>
          </a:p>
        </p:txBody>
      </p:sp>
      <p:pic>
        <p:nvPicPr>
          <p:cNvPr id="544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28181" r="0" b="5536"/>
          <a:stretch>
            <a:fillRect/>
          </a:stretch>
        </p:blipFill>
        <p:spPr>
          <a:xfrm>
            <a:off x="2628900" y="5724966"/>
            <a:ext cx="19050000" cy="71024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Viterbi Algorith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170120">
              <a:lnSpc>
                <a:spcPct val="80000"/>
              </a:lnSpc>
              <a:defRPr spc="-178" sz="7565"/>
            </a:lvl1pPr>
          </a:lstStyle>
          <a:p>
            <a:pPr/>
            <a:r>
              <a:t>Viterbi Algorithm</a:t>
            </a:r>
          </a:p>
        </p:txBody>
      </p:sp>
      <p:pic>
        <p:nvPicPr>
          <p:cNvPr id="547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26978" r="0" b="5198"/>
          <a:stretch>
            <a:fillRect/>
          </a:stretch>
        </p:blipFill>
        <p:spPr>
          <a:xfrm>
            <a:off x="2628900" y="5596013"/>
            <a:ext cx="19050000" cy="7267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lide Subtitl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609599" indent="-609599" defTabSz="2438337">
              <a:lnSpc>
                <a:spcPct val="90000"/>
              </a:lnSpc>
              <a:spcBef>
                <a:spcPts val="4500"/>
              </a:spcBef>
              <a:buSzPct val="123000"/>
              <a:buFontTx/>
              <a:defRPr sz="3200">
                <a:solidFill>
                  <a:srgbClr val="000000"/>
                </a:solidFill>
              </a:defRPr>
            </a:pPr>
            <a:r>
              <a:t>We also know how the sequence ends (e.g., “cats meow” ends in a verb)</a:t>
            </a:r>
          </a:p>
          <a:p>
            <a:pPr marL="609599" indent="-609599" defTabSz="2438337">
              <a:lnSpc>
                <a:spcPct val="90000"/>
              </a:lnSpc>
              <a:spcBef>
                <a:spcPts val="4500"/>
              </a:spcBef>
              <a:buSzPct val="123000"/>
              <a:buFontTx/>
              <a:defRPr sz="3200">
                <a:solidFill>
                  <a:srgbClr val="000000"/>
                </a:solidFill>
              </a:defRPr>
            </a:pPr>
            <a:r>
              <a:t>But we don’t know the rest of the sequence of hidden states!</a:t>
            </a:r>
          </a:p>
          <a:p>
            <a:pPr marL="609599" indent="-609599" defTabSz="2438337">
              <a:lnSpc>
                <a:spcPct val="90000"/>
              </a:lnSpc>
              <a:spcBef>
                <a:spcPts val="4500"/>
              </a:spcBef>
              <a:buSzPct val="123000"/>
              <a:buFontTx/>
              <a:defRPr sz="3200">
                <a:solidFill>
                  <a:srgbClr val="000000"/>
                </a:solidFill>
              </a:defRPr>
            </a:pPr>
            <a:r>
              <a:t>Why not just greedy search?</a:t>
            </a:r>
          </a:p>
          <a:p>
            <a:pPr lvl="1" marL="1219200" indent="-609600" defTabSz="2438337">
              <a:lnSpc>
                <a:spcPct val="90000"/>
              </a:lnSpc>
              <a:spcBef>
                <a:spcPts val="4500"/>
              </a:spcBef>
              <a:buSzPct val="123000"/>
              <a:buFontTx/>
              <a:buChar char="•"/>
              <a:defRPr sz="3200">
                <a:solidFill>
                  <a:srgbClr val="000000"/>
                </a:solidFill>
              </a:defRPr>
            </a:pPr>
            <a:r>
              <a:t>Construct output left to right use the highest probability state at each </a:t>
            </a:r>
            <a:r>
              <a:rPr i="1"/>
              <a:t>t</a:t>
            </a:r>
          </a:p>
        </p:txBody>
      </p:sp>
      <p:pic>
        <p:nvPicPr>
          <p:cNvPr id="29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22584" y="9920220"/>
            <a:ext cx="6138834" cy="33897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Line Line" descr="Line L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139355">
            <a:off x="12726554" y="11497541"/>
            <a:ext cx="1069611" cy="352236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Sometimes this works!"/>
          <p:cNvSpPr txBox="1"/>
          <p:nvPr/>
        </p:nvSpPr>
        <p:spPr>
          <a:xfrm>
            <a:off x="16729218" y="10930005"/>
            <a:ext cx="3202230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Sometimes this works!</a:t>
            </a:r>
          </a:p>
        </p:txBody>
      </p:sp>
      <p:sp>
        <p:nvSpPr>
          <p:cNvPr id="295" name="Hidden Markov Model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170120">
              <a:lnSpc>
                <a:spcPct val="80000"/>
              </a:lnSpc>
              <a:defRPr spc="-178" sz="7565"/>
            </a:lvl1pPr>
          </a:lstStyle>
          <a:p>
            <a:pPr/>
            <a:r>
              <a:t>Hidden Markov Models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Viterbi Algorith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170120">
              <a:lnSpc>
                <a:spcPct val="80000"/>
              </a:lnSpc>
              <a:defRPr spc="-178" sz="7565"/>
            </a:lvl1pPr>
          </a:lstStyle>
          <a:p>
            <a:pPr/>
            <a:r>
              <a:t>Viterbi Algorithm</a:t>
            </a:r>
          </a:p>
        </p:txBody>
      </p:sp>
      <p:pic>
        <p:nvPicPr>
          <p:cNvPr id="550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28050" r="0" b="5552"/>
          <a:stretch>
            <a:fillRect/>
          </a:stretch>
        </p:blipFill>
        <p:spPr>
          <a:xfrm>
            <a:off x="2628900" y="5710935"/>
            <a:ext cx="19050000" cy="71148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Viterbi Algorith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170120">
              <a:lnSpc>
                <a:spcPct val="80000"/>
              </a:lnSpc>
              <a:defRPr spc="-178" sz="7565"/>
            </a:lvl1pPr>
          </a:lstStyle>
          <a:p>
            <a:pPr/>
            <a:r>
              <a:t>Viterbi Algorithm</a:t>
            </a:r>
          </a:p>
        </p:txBody>
      </p:sp>
      <p:pic>
        <p:nvPicPr>
          <p:cNvPr id="55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28260" r="0" b="5921"/>
          <a:stretch>
            <a:fillRect/>
          </a:stretch>
        </p:blipFill>
        <p:spPr>
          <a:xfrm>
            <a:off x="2628900" y="5733428"/>
            <a:ext cx="19050000" cy="70527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Viterbi Algorith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170120">
              <a:lnSpc>
                <a:spcPct val="80000"/>
              </a:lnSpc>
              <a:defRPr spc="-178" sz="7565"/>
            </a:lvl1pPr>
          </a:lstStyle>
          <a:p>
            <a:pPr/>
            <a:r>
              <a:t>Viterbi Algorithm</a:t>
            </a:r>
          </a:p>
        </p:txBody>
      </p:sp>
      <p:pic>
        <p:nvPicPr>
          <p:cNvPr id="556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29262" r="0" b="5745"/>
          <a:stretch>
            <a:fillRect/>
          </a:stretch>
        </p:blipFill>
        <p:spPr>
          <a:xfrm>
            <a:off x="2628900" y="5840755"/>
            <a:ext cx="19050000" cy="69642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Viterbi Algorith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170120">
              <a:lnSpc>
                <a:spcPct val="80000"/>
              </a:lnSpc>
              <a:defRPr spc="-178" sz="7565"/>
            </a:lvl1pPr>
          </a:lstStyle>
          <a:p>
            <a:pPr/>
            <a:r>
              <a:t>Viterbi Algorithm</a:t>
            </a:r>
          </a:p>
        </p:txBody>
      </p:sp>
      <p:pic>
        <p:nvPicPr>
          <p:cNvPr id="55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27187" r="0" b="5698"/>
          <a:stretch>
            <a:fillRect/>
          </a:stretch>
        </p:blipFill>
        <p:spPr>
          <a:xfrm>
            <a:off x="2628900" y="5618361"/>
            <a:ext cx="19050000" cy="71917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Viterbi Algorith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170120">
              <a:lnSpc>
                <a:spcPct val="80000"/>
              </a:lnSpc>
              <a:defRPr spc="-178" sz="7565"/>
            </a:lvl1pPr>
          </a:lstStyle>
          <a:p>
            <a:pPr/>
            <a:r>
              <a:t>Viterbi Algorithm</a:t>
            </a:r>
          </a:p>
        </p:txBody>
      </p:sp>
      <p:pic>
        <p:nvPicPr>
          <p:cNvPr id="56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27033" r="0" b="5409"/>
          <a:stretch>
            <a:fillRect/>
          </a:stretch>
        </p:blipFill>
        <p:spPr>
          <a:xfrm>
            <a:off x="2628900" y="5601944"/>
            <a:ext cx="19050000" cy="72391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Viterbi Algorith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170120">
              <a:lnSpc>
                <a:spcPct val="80000"/>
              </a:lnSpc>
              <a:defRPr spc="-178" sz="7565"/>
            </a:lvl1pPr>
          </a:lstStyle>
          <a:p>
            <a:pPr/>
            <a:r>
              <a:t>Viterbi Algorithm</a:t>
            </a:r>
          </a:p>
        </p:txBody>
      </p:sp>
      <p:pic>
        <p:nvPicPr>
          <p:cNvPr id="56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28015" r="0" b="5091"/>
          <a:stretch>
            <a:fillRect/>
          </a:stretch>
        </p:blipFill>
        <p:spPr>
          <a:xfrm>
            <a:off x="2628900" y="5707102"/>
            <a:ext cx="19050000" cy="71680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Viterbi Algorith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170120">
              <a:lnSpc>
                <a:spcPct val="80000"/>
              </a:lnSpc>
              <a:defRPr spc="-178" sz="7565"/>
            </a:lvl1pPr>
          </a:lstStyle>
          <a:p>
            <a:pPr/>
            <a:r>
              <a:t>Viterbi Algorithm</a:t>
            </a:r>
          </a:p>
        </p:txBody>
      </p:sp>
      <p:pic>
        <p:nvPicPr>
          <p:cNvPr id="568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27187" r="0" b="5133"/>
          <a:stretch>
            <a:fillRect/>
          </a:stretch>
        </p:blipFill>
        <p:spPr>
          <a:xfrm>
            <a:off x="2628900" y="5618361"/>
            <a:ext cx="19050000" cy="72522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Viterbi Algorith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170120">
              <a:lnSpc>
                <a:spcPct val="80000"/>
              </a:lnSpc>
              <a:defRPr spc="-178" sz="7565"/>
            </a:lvl1pPr>
          </a:lstStyle>
          <a:p>
            <a:pPr/>
            <a:r>
              <a:t>Viterbi Algorithm</a:t>
            </a:r>
          </a:p>
        </p:txBody>
      </p:sp>
      <p:pic>
        <p:nvPicPr>
          <p:cNvPr id="57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28900" y="2705100"/>
            <a:ext cx="19050000" cy="107156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Viterbi Algorith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170120">
              <a:lnSpc>
                <a:spcPct val="80000"/>
              </a:lnSpc>
              <a:defRPr spc="-178" sz="7565"/>
            </a:lvl1pPr>
          </a:lstStyle>
          <a:p>
            <a:pPr/>
            <a:r>
              <a:t>Viterbi Algorithm</a:t>
            </a:r>
          </a:p>
        </p:txBody>
      </p:sp>
      <p:pic>
        <p:nvPicPr>
          <p:cNvPr id="574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26843" r="0" b="5549"/>
          <a:stretch>
            <a:fillRect/>
          </a:stretch>
        </p:blipFill>
        <p:spPr>
          <a:xfrm>
            <a:off x="2628900" y="5581548"/>
            <a:ext cx="19050000" cy="72445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Viterbi Algorith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170120">
              <a:lnSpc>
                <a:spcPct val="80000"/>
              </a:lnSpc>
              <a:defRPr spc="-178" sz="7565"/>
            </a:lvl1pPr>
          </a:lstStyle>
          <a:p>
            <a:pPr/>
            <a:r>
              <a:t>Viterbi Algorithm</a:t>
            </a:r>
          </a:p>
        </p:txBody>
      </p:sp>
      <p:pic>
        <p:nvPicPr>
          <p:cNvPr id="577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25698" r="0" b="5162"/>
          <a:stretch>
            <a:fillRect/>
          </a:stretch>
        </p:blipFill>
        <p:spPr>
          <a:xfrm>
            <a:off x="2628900" y="5458815"/>
            <a:ext cx="19050000" cy="74087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lide Subtitl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</a:p>
        </p:txBody>
      </p:sp>
      <p:sp>
        <p:nvSpPr>
          <p:cNvPr id="298" name="The         old          man"/>
          <p:cNvSpPr txBox="1"/>
          <p:nvPr/>
        </p:nvSpPr>
        <p:spPr>
          <a:xfrm>
            <a:off x="6315421" y="5268450"/>
            <a:ext cx="638342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/>
            </a:lvl1pPr>
          </a:lstStyle>
          <a:p>
            <a:pPr/>
            <a:r>
              <a:t>The         old          man</a:t>
            </a:r>
          </a:p>
        </p:txBody>
      </p:sp>
      <p:grpSp>
        <p:nvGrpSpPr>
          <p:cNvPr id="302" name="Group"/>
          <p:cNvGrpSpPr/>
          <p:nvPr/>
        </p:nvGrpSpPr>
        <p:grpSpPr>
          <a:xfrm>
            <a:off x="6648415" y="6627317"/>
            <a:ext cx="5820802" cy="461366"/>
            <a:chOff x="0" y="0"/>
            <a:chExt cx="5820800" cy="461365"/>
          </a:xfrm>
        </p:grpSpPr>
        <p:sp>
          <p:nvSpPr>
            <p:cNvPr id="299" name="DT"/>
            <p:cNvSpPr txBox="1"/>
            <p:nvPr/>
          </p:nvSpPr>
          <p:spPr>
            <a:xfrm>
              <a:off x="0" y="0"/>
              <a:ext cx="503835" cy="4613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000000"/>
                  </a:solidFill>
                </a:defRPr>
              </a:lvl1pPr>
            </a:lstStyle>
            <a:p>
              <a:pPr/>
              <a:r>
                <a:t>DT</a:t>
              </a:r>
            </a:p>
          </p:txBody>
        </p:sp>
        <p:sp>
          <p:nvSpPr>
            <p:cNvPr id="300" name="JJ"/>
            <p:cNvSpPr txBox="1"/>
            <p:nvPr/>
          </p:nvSpPr>
          <p:spPr>
            <a:xfrm>
              <a:off x="2500375" y="0"/>
              <a:ext cx="430684" cy="4613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000000"/>
                  </a:solidFill>
                </a:defRPr>
              </a:lvl1pPr>
            </a:lstStyle>
            <a:p>
              <a:pPr/>
              <a:r>
                <a:t>JJ</a:t>
              </a:r>
            </a:p>
          </p:txBody>
        </p:sp>
        <p:sp>
          <p:nvSpPr>
            <p:cNvPr id="301" name="NN"/>
            <p:cNvSpPr txBox="1"/>
            <p:nvPr/>
          </p:nvSpPr>
          <p:spPr>
            <a:xfrm>
              <a:off x="5266369" y="0"/>
              <a:ext cx="554432" cy="4613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000000"/>
                  </a:solidFill>
                </a:defRPr>
              </a:lvl1pPr>
            </a:lstStyle>
            <a:p>
              <a:pPr/>
              <a:r>
                <a:t>NN</a:t>
              </a:r>
            </a:p>
          </p:txBody>
        </p:sp>
      </p:grpSp>
      <p:grpSp>
        <p:nvGrpSpPr>
          <p:cNvPr id="306" name="Group"/>
          <p:cNvGrpSpPr/>
          <p:nvPr/>
        </p:nvGrpSpPr>
        <p:grpSpPr>
          <a:xfrm>
            <a:off x="14339957" y="5268450"/>
            <a:ext cx="3728619" cy="1820234"/>
            <a:chOff x="0" y="0"/>
            <a:chExt cx="3728618" cy="1820233"/>
          </a:xfrm>
        </p:grpSpPr>
        <p:sp>
          <p:nvSpPr>
            <p:cNvPr id="303" name="the         boat"/>
            <p:cNvSpPr txBox="1"/>
            <p:nvPr/>
          </p:nvSpPr>
          <p:spPr>
            <a:xfrm>
              <a:off x="-1" y="0"/>
              <a:ext cx="3728620" cy="8084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800"/>
              </a:lvl1pPr>
            </a:lstStyle>
            <a:p>
              <a:pPr/>
              <a:r>
                <a:t>the         boat</a:t>
              </a:r>
            </a:p>
          </p:txBody>
        </p:sp>
        <p:sp>
          <p:nvSpPr>
            <p:cNvPr id="304" name="DT"/>
            <p:cNvSpPr txBox="1"/>
            <p:nvPr/>
          </p:nvSpPr>
          <p:spPr>
            <a:xfrm>
              <a:off x="233257" y="1358867"/>
              <a:ext cx="503835" cy="461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000000"/>
                  </a:solidFill>
                </a:defRPr>
              </a:lvl1pPr>
            </a:lstStyle>
            <a:p>
              <a:pPr/>
              <a:r>
                <a:t>DT</a:t>
              </a:r>
            </a:p>
          </p:txBody>
        </p:sp>
        <p:sp>
          <p:nvSpPr>
            <p:cNvPr id="305" name="NN"/>
            <p:cNvSpPr txBox="1"/>
            <p:nvPr/>
          </p:nvSpPr>
          <p:spPr>
            <a:xfrm>
              <a:off x="2866492" y="1358867"/>
              <a:ext cx="554432" cy="461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000000"/>
                  </a:solidFill>
                </a:defRPr>
              </a:lvl1pPr>
            </a:lstStyle>
            <a:p>
              <a:pPr/>
              <a:r>
                <a:t>NN</a:t>
              </a:r>
            </a:p>
          </p:txBody>
        </p:sp>
      </p:grpSp>
      <p:grpSp>
        <p:nvGrpSpPr>
          <p:cNvPr id="310" name="Group"/>
          <p:cNvGrpSpPr/>
          <p:nvPr/>
        </p:nvGrpSpPr>
        <p:grpSpPr>
          <a:xfrm>
            <a:off x="6699214" y="8164590"/>
            <a:ext cx="5747448" cy="461367"/>
            <a:chOff x="0" y="0"/>
            <a:chExt cx="5747445" cy="461365"/>
          </a:xfrm>
        </p:grpSpPr>
        <p:sp>
          <p:nvSpPr>
            <p:cNvPr id="307" name="DT"/>
            <p:cNvSpPr txBox="1"/>
            <p:nvPr/>
          </p:nvSpPr>
          <p:spPr>
            <a:xfrm>
              <a:off x="-1" y="-1"/>
              <a:ext cx="503836" cy="461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000000"/>
                  </a:solidFill>
                </a:defRPr>
              </a:lvl1pPr>
            </a:lstStyle>
            <a:p>
              <a:pPr/>
              <a:r>
                <a:t>DT</a:t>
              </a:r>
            </a:p>
          </p:txBody>
        </p:sp>
        <p:sp>
          <p:nvSpPr>
            <p:cNvPr id="308" name="NNP"/>
            <p:cNvSpPr txBox="1"/>
            <p:nvPr/>
          </p:nvSpPr>
          <p:spPr>
            <a:xfrm>
              <a:off x="2305879" y="-1"/>
              <a:ext cx="751943" cy="461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000000"/>
                  </a:solidFill>
                </a:defRPr>
              </a:lvl1pPr>
            </a:lstStyle>
            <a:p>
              <a:pPr/>
              <a:r>
                <a:t>NNP</a:t>
              </a:r>
            </a:p>
          </p:txBody>
        </p:sp>
        <p:sp>
          <p:nvSpPr>
            <p:cNvPr id="309" name="VB"/>
            <p:cNvSpPr txBox="1"/>
            <p:nvPr/>
          </p:nvSpPr>
          <p:spPr>
            <a:xfrm>
              <a:off x="5238125" y="-1"/>
              <a:ext cx="509321" cy="461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000000"/>
                  </a:solidFill>
                </a:defRPr>
              </a:lvl1pPr>
            </a:lstStyle>
            <a:p>
              <a:pPr/>
              <a:r>
                <a:t>VB</a:t>
              </a:r>
            </a:p>
          </p:txBody>
        </p:sp>
      </p:grpSp>
      <p:sp>
        <p:nvSpPr>
          <p:cNvPr id="311" name="“Elderly people operate the boat”"/>
          <p:cNvSpPr txBox="1"/>
          <p:nvPr/>
        </p:nvSpPr>
        <p:spPr>
          <a:xfrm>
            <a:off x="9865461" y="10081717"/>
            <a:ext cx="4653077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“Elderly people operate the boat”</a:t>
            </a:r>
          </a:p>
        </p:txBody>
      </p:sp>
      <p:sp>
        <p:nvSpPr>
          <p:cNvPr id="312" name="Hidden Markov Model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170120">
              <a:lnSpc>
                <a:spcPct val="80000"/>
              </a:lnSpc>
              <a:defRPr spc="-178" sz="7565"/>
            </a:lvl1pPr>
          </a:lstStyle>
          <a:p>
            <a:pPr/>
            <a:r>
              <a:t>Hidden Markov Models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clickEffect" presetID="9" grpId="2" fill="hold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0"/>
                                      </p:to>
                                    </p:set>
                                    <p:animEffect filter="image" prLst="opacity: 0.10; ">
                                      <p:cBhvr>
                                        <p:cTn id="11" dur="indefinite" fill="hold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6" grpId="1"/>
      <p:bldP build="whole" bldLvl="1" animBg="1" rev="0" advAuto="0" spid="310" grpId="3"/>
      <p:bldP build="whole" bldLvl="1" animBg="1" rev="0" advAuto="0" spid="311" grpId="4"/>
      <p:bldP build="whole" bldLvl="1" animBg="1" rev="0" advAuto="0" spid="302" grpId="2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Viterbi Algorith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170120">
              <a:lnSpc>
                <a:spcPct val="80000"/>
              </a:lnSpc>
              <a:defRPr spc="-178" sz="7565"/>
            </a:lvl1pPr>
          </a:lstStyle>
          <a:p>
            <a:pPr/>
            <a:r>
              <a:t>Viterbi Algorithm</a:t>
            </a:r>
          </a:p>
        </p:txBody>
      </p:sp>
      <p:pic>
        <p:nvPicPr>
          <p:cNvPr id="580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27528" r="0" b="5602"/>
          <a:stretch>
            <a:fillRect/>
          </a:stretch>
        </p:blipFill>
        <p:spPr>
          <a:xfrm>
            <a:off x="2628900" y="5654957"/>
            <a:ext cx="19050000" cy="71654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Viterbi Algorith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170120">
              <a:lnSpc>
                <a:spcPct val="80000"/>
              </a:lnSpc>
              <a:defRPr spc="-178" sz="7565"/>
            </a:lvl1pPr>
          </a:lstStyle>
          <a:p>
            <a:pPr/>
            <a:r>
              <a:t>Viterbi Algorithm</a:t>
            </a:r>
          </a:p>
        </p:txBody>
      </p:sp>
      <p:pic>
        <p:nvPicPr>
          <p:cNvPr id="58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25715" r="0" b="5560"/>
          <a:stretch>
            <a:fillRect/>
          </a:stretch>
        </p:blipFill>
        <p:spPr>
          <a:xfrm>
            <a:off x="2628900" y="5460696"/>
            <a:ext cx="19050000" cy="73641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Viterbi Algorith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170120">
              <a:lnSpc>
                <a:spcPct val="80000"/>
              </a:lnSpc>
              <a:defRPr spc="-178" sz="7565"/>
            </a:lvl1pPr>
          </a:lstStyle>
          <a:p>
            <a:pPr/>
            <a:r>
              <a:t>Viterbi Algorithm</a:t>
            </a:r>
          </a:p>
        </p:txBody>
      </p:sp>
      <p:pic>
        <p:nvPicPr>
          <p:cNvPr id="586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26007" r="0" b="5531"/>
          <a:stretch>
            <a:fillRect/>
          </a:stretch>
        </p:blipFill>
        <p:spPr>
          <a:xfrm>
            <a:off x="2628900" y="5491939"/>
            <a:ext cx="19050000" cy="73360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Viterbi Algorith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170120">
              <a:lnSpc>
                <a:spcPct val="80000"/>
              </a:lnSpc>
              <a:defRPr spc="-178" sz="7565"/>
            </a:lvl1pPr>
          </a:lstStyle>
          <a:p>
            <a:pPr/>
            <a:r>
              <a:t>Viterbi Algorithm</a:t>
            </a:r>
          </a:p>
        </p:txBody>
      </p:sp>
      <p:pic>
        <p:nvPicPr>
          <p:cNvPr id="58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26134" r="0" b="5326"/>
          <a:stretch>
            <a:fillRect/>
          </a:stretch>
        </p:blipFill>
        <p:spPr>
          <a:xfrm>
            <a:off x="2628900" y="5505536"/>
            <a:ext cx="19050000" cy="73444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Viterbi Algorith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170120">
              <a:lnSpc>
                <a:spcPct val="80000"/>
              </a:lnSpc>
              <a:defRPr spc="-178" sz="7565"/>
            </a:lvl1pPr>
          </a:lstStyle>
          <a:p>
            <a:pPr/>
            <a:r>
              <a:t>Viterbi Algorithm</a:t>
            </a:r>
          </a:p>
        </p:txBody>
      </p:sp>
      <p:pic>
        <p:nvPicPr>
          <p:cNvPr id="59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26934" r="0" b="5313"/>
          <a:stretch>
            <a:fillRect/>
          </a:stretch>
        </p:blipFill>
        <p:spPr>
          <a:xfrm>
            <a:off x="2628900" y="5591312"/>
            <a:ext cx="19050000" cy="72600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Viterbi Algorith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170120">
              <a:lnSpc>
                <a:spcPct val="80000"/>
              </a:lnSpc>
              <a:defRPr spc="-178" sz="7565"/>
            </a:lvl1pPr>
          </a:lstStyle>
          <a:p>
            <a:pPr/>
            <a:r>
              <a:t>Viterbi Algorithm</a:t>
            </a:r>
          </a:p>
        </p:txBody>
      </p:sp>
      <p:pic>
        <p:nvPicPr>
          <p:cNvPr id="59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28006" r="0" b="5107"/>
          <a:stretch>
            <a:fillRect/>
          </a:stretch>
        </p:blipFill>
        <p:spPr>
          <a:xfrm>
            <a:off x="2628900" y="5706161"/>
            <a:ext cx="19050000" cy="71672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Viterbi Algorith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170120">
              <a:lnSpc>
                <a:spcPct val="80000"/>
              </a:lnSpc>
              <a:defRPr spc="-178" sz="7565"/>
            </a:lvl1pPr>
          </a:lstStyle>
          <a:p>
            <a:pPr/>
            <a:r>
              <a:t>Viterbi Algorithm</a:t>
            </a:r>
          </a:p>
        </p:txBody>
      </p:sp>
      <p:pic>
        <p:nvPicPr>
          <p:cNvPr id="598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27608" r="0" b="5240"/>
          <a:stretch>
            <a:fillRect/>
          </a:stretch>
        </p:blipFill>
        <p:spPr>
          <a:xfrm>
            <a:off x="2628900" y="5663491"/>
            <a:ext cx="19050000" cy="71956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Questions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061763">
              <a:defRPr sz="7568"/>
            </a:lvl1pPr>
          </a:lstStyle>
          <a:p>
            <a:pPr/>
            <a:r>
              <a:t>Questions?</a:t>
            </a:r>
          </a:p>
        </p:txBody>
      </p:sp>
      <p:sp>
        <p:nvSpPr>
          <p:cNvPr id="601" name="Slide Number"/>
          <p:cNvSpPr txBox="1"/>
          <p:nvPr>
            <p:ph type="sldNum" sz="quarter" idx="4294967295"/>
          </p:nvPr>
        </p:nvSpPr>
        <p:spPr>
          <a:xfrm>
            <a:off x="23638773" y="13003336"/>
            <a:ext cx="499677" cy="4862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 anchor="ctr"/>
          <a:lstStyle>
            <a:lvl1pPr algn="r" defTabSz="898799"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Hidden Markov Model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170120">
              <a:lnSpc>
                <a:spcPct val="80000"/>
              </a:lnSpc>
              <a:defRPr spc="-178" sz="7565"/>
            </a:lvl1pPr>
          </a:lstStyle>
          <a:p>
            <a:pPr/>
            <a:r>
              <a:t>Hidden Markov Models</a:t>
            </a:r>
          </a:p>
        </p:txBody>
      </p:sp>
      <p:sp>
        <p:nvSpPr>
          <p:cNvPr id="315" name="Slide Subtitl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24255" indent="-524255" defTabSz="2096970">
              <a:lnSpc>
                <a:spcPct val="90000"/>
              </a:lnSpc>
              <a:spcBef>
                <a:spcPts val="3800"/>
              </a:spcBef>
              <a:buSzPct val="123000"/>
              <a:buFontTx/>
              <a:defRPr sz="4128">
                <a:solidFill>
                  <a:srgbClr val="000000"/>
                </a:solidFill>
              </a:defRPr>
            </a:pPr>
            <a:r>
              <a:t>Greedy search reduces the forward trellis to a 1D table of T time steps by choosing the most probable choice </a:t>
            </a:r>
            <a:r>
              <a:rPr i="1"/>
              <a:t>Y</a:t>
            </a:r>
            <a:r>
              <a:rPr baseline="-5998" i="1"/>
              <a:t>j</a:t>
            </a:r>
            <a:r>
              <a:t> at every step </a:t>
            </a:r>
            <a:r>
              <a:rPr i="1"/>
              <a:t>t </a:t>
            </a:r>
            <a:r>
              <a:t>and moving on</a:t>
            </a:r>
          </a:p>
          <a:p>
            <a:pPr marL="524255" indent="-524255" defTabSz="2096970">
              <a:lnSpc>
                <a:spcPct val="90000"/>
              </a:lnSpc>
              <a:spcBef>
                <a:spcPts val="3800"/>
              </a:spcBef>
              <a:buSzPct val="123000"/>
              <a:buFontTx/>
              <a:defRPr sz="4128">
                <a:solidFill>
                  <a:srgbClr val="000000"/>
                </a:solidFill>
              </a:defRPr>
            </a:pPr>
            <a:r>
              <a:t>At a later timestep </a:t>
            </a:r>
            <a:r>
              <a:rPr i="1"/>
              <a:t>t+k</a:t>
            </a:r>
            <a:r>
              <a:t>, you might find that all paths to the obvious best choice </a:t>
            </a:r>
            <a:r>
              <a:rPr i="1"/>
              <a:t>Y</a:t>
            </a:r>
            <a:r>
              <a:rPr baseline="-5998" i="1"/>
              <a:t>k</a:t>
            </a:r>
            <a:r>
              <a:t> have low-to-zero probability of going through </a:t>
            </a:r>
            <a:r>
              <a:rPr i="1"/>
              <a:t>Y</a:t>
            </a:r>
            <a:r>
              <a:rPr baseline="-5998" i="1"/>
              <a:t>j</a:t>
            </a:r>
            <a:endParaRPr baseline="-5998"/>
          </a:p>
          <a:p>
            <a:pPr marL="524255" indent="-524255" defTabSz="2096970">
              <a:lnSpc>
                <a:spcPct val="90000"/>
              </a:lnSpc>
              <a:spcBef>
                <a:spcPts val="3800"/>
              </a:spcBef>
              <a:buSzPct val="123000"/>
              <a:buFontTx/>
              <a:defRPr sz="4128">
                <a:solidFill>
                  <a:srgbClr val="000000"/>
                </a:solidFill>
              </a:defRPr>
            </a:pPr>
            <a:r>
              <a:t>Some other choice, </a:t>
            </a:r>
            <a:r>
              <a:rPr i="1"/>
              <a:t>Y</a:t>
            </a:r>
            <a:r>
              <a:rPr baseline="-5998" i="1"/>
              <a:t>j’</a:t>
            </a:r>
            <a:r>
              <a:t> at </a:t>
            </a:r>
            <a:r>
              <a:rPr i="1"/>
              <a:t>t</a:t>
            </a:r>
            <a:r>
              <a:t> suddenly looks better but you can’t go back</a:t>
            </a:r>
          </a:p>
          <a:p>
            <a:pPr marL="524255" indent="-524255" defTabSz="2096970">
              <a:lnSpc>
                <a:spcPct val="90000"/>
              </a:lnSpc>
              <a:spcBef>
                <a:spcPts val="3800"/>
              </a:spcBef>
              <a:buSzPct val="123000"/>
              <a:buFontTx/>
              <a:defRPr sz="4128">
                <a:solidFill>
                  <a:srgbClr val="000000"/>
                </a:solidFill>
              </a:defRPr>
            </a:pPr>
            <a:r>
              <a:t>Or can you?</a:t>
            </a:r>
          </a:p>
          <a:p>
            <a:pPr marL="524255" indent="-524255" defTabSz="2096970">
              <a:lnSpc>
                <a:spcPct val="90000"/>
              </a:lnSpc>
              <a:spcBef>
                <a:spcPts val="3800"/>
              </a:spcBef>
              <a:buSzPct val="123000"/>
              <a:buFontTx/>
              <a:defRPr sz="4128">
                <a:solidFill>
                  <a:srgbClr val="000000"/>
                </a:solidFill>
              </a:defRPr>
            </a:pPr>
            <a:r>
              <a:t>We need to know where we came from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Viterbi Algorith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438337">
              <a:lnSpc>
                <a:spcPct val="80000"/>
              </a:lnSpc>
              <a:defRPr spc="-300" sz="11600"/>
            </a:lvl1pPr>
          </a:lstStyle>
          <a:p>
            <a:pPr/>
            <a:r>
              <a:t>Viterbi Algorithm</a:t>
            </a:r>
          </a:p>
        </p:txBody>
      </p:sp>
      <p:sp>
        <p:nvSpPr>
          <p:cNvPr id="318" name="Section subheadlin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Viterbi Algorith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170120">
              <a:lnSpc>
                <a:spcPct val="80000"/>
              </a:lnSpc>
              <a:defRPr spc="-178" sz="7565"/>
            </a:lvl1pPr>
          </a:lstStyle>
          <a:p>
            <a:pPr/>
            <a:r>
              <a:t>Viterbi Algorithm</a:t>
            </a:r>
          </a:p>
        </p:txBody>
      </p:sp>
      <p:sp>
        <p:nvSpPr>
          <p:cNvPr id="321" name="Max-product Algorithm for First-Order Sequences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646125" indent="-646125" defTabSz="1772184">
              <a:lnSpc>
                <a:spcPct val="90000"/>
              </a:lnSpc>
              <a:spcBef>
                <a:spcPts val="3200"/>
              </a:spcBef>
              <a:buFontTx/>
              <a:buAutoNum type="arabicPeriod" startAt="1"/>
              <a:defRPr sz="3476">
                <a:solidFill>
                  <a:srgbClr val="004D80"/>
                </a:solidFill>
              </a:defRPr>
            </a:pPr>
            <a:r>
              <a:t>Initial:</a:t>
            </a:r>
            <a:r>
              <a:rPr>
                <a:solidFill>
                  <a:srgbClr val="000000"/>
                </a:solidFill>
              </a:rPr>
              <a:t> For each state s, calculate</a:t>
            </a:r>
            <a:br>
              <a:rPr>
                <a:solidFill>
                  <a:srgbClr val="000000"/>
                </a:solidFill>
              </a:rPr>
            </a:br>
            <a14:m>
              <m:oMath>
                <m:sSub>
                  <m:e>
                    <m:r>
                      <m:rPr>
                        <m:nor/>
                      </m:rPr>
                      <a:rPr xmlns:a="http://schemas.openxmlformats.org/drawingml/2006/main" sz="3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score</m:t>
                    </m:r>
                  </m:e>
                  <m:sub>
                    <m:r>
                      <a:rPr xmlns:a="http://schemas.openxmlformats.org/drawingml/2006/main" sz="3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r>
                  <a:rPr xmlns:a="http://schemas.openxmlformats.org/drawingml/2006/main" sz="3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3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𝑠</m:t>
                </m:r>
                <m:r>
                  <a:rPr xmlns:a="http://schemas.openxmlformats.org/drawingml/2006/main" sz="3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  <m:r>
                  <a:rPr xmlns:a="http://schemas.openxmlformats.org/drawingml/2006/main" sz="3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3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𝑃</m:t>
                </m:r>
                <m:r>
                  <a:rPr xmlns:a="http://schemas.openxmlformats.org/drawingml/2006/main" sz="3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3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𝑠</m:t>
                </m:r>
                <m:r>
                  <a:rPr xmlns:a="http://schemas.openxmlformats.org/drawingml/2006/main" sz="3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  <m:r>
                  <a:rPr xmlns:a="http://schemas.openxmlformats.org/drawingml/2006/main" sz="3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𝑃</m:t>
                </m:r>
                <m:r>
                  <a:rPr xmlns:a="http://schemas.openxmlformats.org/drawingml/2006/main" sz="3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sSub>
                  <m:e>
                    <m:r>
                      <a:rPr xmlns:a="http://schemas.openxmlformats.org/drawingml/2006/main" sz="3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e>
                  <m:sub>
                    <m:r>
                      <a:rPr xmlns:a="http://schemas.openxmlformats.org/drawingml/2006/main" sz="3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r>
                  <a:rPr xmlns:a="http://schemas.openxmlformats.org/drawingml/2006/main" sz="3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|</m:t>
                </m:r>
                <m:r>
                  <a:rPr xmlns:a="http://schemas.openxmlformats.org/drawingml/2006/main" sz="3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𝑠</m:t>
                </m:r>
                <m:r>
                  <a:rPr xmlns:a="http://schemas.openxmlformats.org/drawingml/2006/main" sz="3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br>
              <a:rPr sz="3801"/>
            </a:br>
            <a:r>
              <a:rPr>
                <a:solidFill>
                  <a:srgbClr val="000000"/>
                </a:solidFill>
              </a:rPr>
              <a:t>Probability of s being the first state * probability of seeing first observation given being in that state</a:t>
            </a:r>
          </a:p>
          <a:p>
            <a:pPr marL="646125" indent="-646125" defTabSz="1772184">
              <a:lnSpc>
                <a:spcPct val="90000"/>
              </a:lnSpc>
              <a:spcBef>
                <a:spcPts val="3200"/>
              </a:spcBef>
              <a:buFontTx/>
              <a:buAutoNum type="arabicPeriod" startAt="1"/>
              <a:defRPr sz="3476">
                <a:solidFill>
                  <a:srgbClr val="004D80"/>
                </a:solidFill>
              </a:defRPr>
            </a:pPr>
            <a:r>
              <a:t>Recursion:</a:t>
            </a:r>
            <a:r>
              <a:rPr>
                <a:solidFill>
                  <a:srgbClr val="000000"/>
                </a:solidFill>
              </a:rPr>
              <a:t> For i = 2 to n, for every state s, calculate</a:t>
            </a:r>
            <a:br>
              <a:rPr>
                <a:solidFill>
                  <a:srgbClr val="000000"/>
                </a:solidFill>
              </a:rPr>
            </a:br>
            <a14:m>
              <m:oMath>
                <m:sSub>
                  <m:e>
                    <m:r>
                      <m:rPr>
                        <m:nor/>
                      </m:rPr>
                      <a:rPr xmlns:a="http://schemas.openxmlformats.org/drawingml/2006/main" sz="37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score</m:t>
                    </m:r>
                  </m:e>
                  <m:sub>
                    <m:r>
                      <a:rPr xmlns:a="http://schemas.openxmlformats.org/drawingml/2006/main" sz="37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𝑖</m:t>
                    </m:r>
                  </m:sub>
                </m:sSub>
                <m:r>
                  <a:rPr xmlns:a="http://schemas.openxmlformats.org/drawingml/2006/main" sz="3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3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𝑠</m:t>
                </m:r>
                <m:r>
                  <a:rPr xmlns:a="http://schemas.openxmlformats.org/drawingml/2006/main" sz="3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  <m:r>
                  <a:rPr xmlns:a="http://schemas.openxmlformats.org/drawingml/2006/main" sz="3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sSub>
                  <m:e>
                    <m:r>
                      <m:rPr>
                        <m:nor/>
                      </m:rPr>
                      <a:rPr xmlns:a="http://schemas.openxmlformats.org/drawingml/2006/main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max</m:t>
                    </m:r>
                  </m:e>
                  <m:sub>
                    <m:sSub>
                      <m:e>
                        <m:r>
                          <a:rPr xmlns:a="http://schemas.openxmlformats.org/drawingml/2006/main" sz="3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xmlns:a="http://schemas.openxmlformats.org/drawingml/2006/main" sz="3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xmlns:a="http://schemas.openxmlformats.org/drawingml/2006/main" sz="3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xmlns:a="http://schemas.openxmlformats.org/drawingml/2006/main" sz="3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sub>
                </m:sSub>
                <m:r>
                  <a:rPr xmlns:a="http://schemas.openxmlformats.org/drawingml/2006/main" sz="3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𝑃</m:t>
                </m:r>
                <m:r>
                  <a:rPr xmlns:a="http://schemas.openxmlformats.org/drawingml/2006/main" sz="3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3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𝑠</m:t>
                </m:r>
                <m:r>
                  <a:rPr xmlns:a="http://schemas.openxmlformats.org/drawingml/2006/main" sz="3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|</m:t>
                </m:r>
                <m:sSub>
                  <m:e>
                    <m:r>
                      <a:rPr xmlns:a="http://schemas.openxmlformats.org/drawingml/2006/main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</m:e>
                  <m:sub>
                    <m:r>
                      <a:rPr xmlns:a="http://schemas.openxmlformats.org/drawingml/2006/main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xmlns:a="http://schemas.openxmlformats.org/drawingml/2006/main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xmlns:a="http://schemas.openxmlformats.org/drawingml/2006/main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r>
                  <a:rPr xmlns:a="http://schemas.openxmlformats.org/drawingml/2006/main" sz="3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  <m:r>
                  <a:rPr xmlns:a="http://schemas.openxmlformats.org/drawingml/2006/main" sz="3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𝑃</m:t>
                </m:r>
                <m:r>
                  <a:rPr xmlns:a="http://schemas.openxmlformats.org/drawingml/2006/main" sz="3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sSub>
                  <m:e>
                    <m:r>
                      <a:rPr xmlns:a="http://schemas.openxmlformats.org/drawingml/2006/main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e>
                  <m:sub>
                    <m:r>
                      <a:rPr xmlns:a="http://schemas.openxmlformats.org/drawingml/2006/main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</m:sub>
                </m:sSub>
                <m:r>
                  <a:rPr xmlns:a="http://schemas.openxmlformats.org/drawingml/2006/main" sz="3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|</m:t>
                </m:r>
                <m:r>
                  <a:rPr xmlns:a="http://schemas.openxmlformats.org/drawingml/2006/main" sz="3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𝑠</m:t>
                </m:r>
                <m:r>
                  <a:rPr xmlns:a="http://schemas.openxmlformats.org/drawingml/2006/main" sz="3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  <m:sSub>
                  <m:e>
                    <m:r>
                      <m:rPr>
                        <m:nor/>
                      </m:rPr>
                      <a:rPr xmlns:a="http://schemas.openxmlformats.org/drawingml/2006/main" sz="37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score</m:t>
                    </m:r>
                  </m:e>
                  <m:sub>
                    <m:r>
                      <a:rPr xmlns:a="http://schemas.openxmlformats.org/drawingml/2006/main" sz="37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xmlns:a="http://schemas.openxmlformats.org/drawingml/2006/main" sz="37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xmlns:a="http://schemas.openxmlformats.org/drawingml/2006/main" sz="37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r>
                  <a:rPr xmlns:a="http://schemas.openxmlformats.org/drawingml/2006/main" sz="3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sSub>
                  <m:e>
                    <m:r>
                      <a:rPr xmlns:a="http://schemas.openxmlformats.org/drawingml/2006/main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</m:e>
                  <m:sub>
                    <m:r>
                      <a:rPr xmlns:a="http://schemas.openxmlformats.org/drawingml/2006/main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xmlns:a="http://schemas.openxmlformats.org/drawingml/2006/main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xmlns:a="http://schemas.openxmlformats.org/drawingml/2006/main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r>
                  <a:rPr xmlns:a="http://schemas.openxmlformats.org/drawingml/2006/main" sz="3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</a:p>
          <a:p>
            <a:pPr marL="646125" indent="-646125" defTabSz="1772184">
              <a:lnSpc>
                <a:spcPct val="90000"/>
              </a:lnSpc>
              <a:spcBef>
                <a:spcPts val="3200"/>
              </a:spcBef>
              <a:buFontTx/>
              <a:buAutoNum type="arabicPeriod" startAt="1"/>
              <a:defRPr sz="3476">
                <a:solidFill>
                  <a:srgbClr val="004D80"/>
                </a:solidFill>
              </a:defRPr>
            </a:pPr>
            <a:r>
              <a:t>Termination:</a:t>
            </a:r>
            <a:r>
              <a:rPr>
                <a:solidFill>
                  <a:srgbClr val="000000"/>
                </a:solidFill>
              </a:rPr>
              <a:t> At final state, calculate</a:t>
            </a:r>
            <a:br>
              <a:rPr>
                <a:solidFill>
                  <a:srgbClr val="000000"/>
                </a:solidFill>
              </a:rPr>
            </a:br>
            <a14:m>
              <m:oMath>
                <m:sSub>
                  <m:e>
                    <m:r>
                      <m:rPr>
                        <m:nor/>
                      </m:rPr>
                      <a:rPr xmlns:a="http://schemas.openxmlformats.org/drawingml/2006/main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max</m:t>
                    </m:r>
                  </m:e>
                  <m:sub>
                    <m:sSub>
                      <m:e>
                        <m:r>
                          <a:rPr xmlns:a="http://schemas.openxmlformats.org/drawingml/2006/main" sz="3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xmlns:a="http://schemas.openxmlformats.org/drawingml/2006/main" sz="3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xmlns:a="http://schemas.openxmlformats.org/drawingml/2006/main" sz="3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xmlns:a="http://schemas.openxmlformats.org/drawingml/2006/main" sz="3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sub>
                </m:sSub>
                <m:r>
                  <a:rPr xmlns:a="http://schemas.openxmlformats.org/drawingml/2006/main" sz="3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𝑃</m:t>
                </m:r>
                <m:r>
                  <a:rPr xmlns:a="http://schemas.openxmlformats.org/drawingml/2006/main" sz="3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3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𝑌</m:t>
                </m:r>
                <m:r>
                  <a:rPr xmlns:a="http://schemas.openxmlformats.org/drawingml/2006/main" sz="3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3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𝑋</m:t>
                </m:r>
                <m:r>
                  <a:rPr xmlns:a="http://schemas.openxmlformats.org/drawingml/2006/main" sz="3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|</m:t>
                </m:r>
                <m:r>
                  <a:rPr xmlns:a="http://schemas.openxmlformats.org/drawingml/2006/main" sz="3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𝜋</m:t>
                </m:r>
                <m:r>
                  <a:rPr xmlns:a="http://schemas.openxmlformats.org/drawingml/2006/main" sz="3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3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𝐴</m:t>
                </m:r>
                <m:r>
                  <a:rPr xmlns:a="http://schemas.openxmlformats.org/drawingml/2006/main" sz="3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3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𝐵</m:t>
                </m:r>
                <m:r>
                  <a:rPr xmlns:a="http://schemas.openxmlformats.org/drawingml/2006/main" sz="3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  <m:r>
                  <a:rPr xmlns:a="http://schemas.openxmlformats.org/drawingml/2006/main" sz="3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sSub>
                  <m:e>
                    <m:r>
                      <m:rPr>
                        <m:nor/>
                      </m:rPr>
                      <a:rPr xmlns:a="http://schemas.openxmlformats.org/drawingml/2006/main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max</m:t>
                    </m:r>
                  </m:e>
                  <m:sub>
                    <m:r>
                      <a:rPr xmlns:a="http://schemas.openxmlformats.org/drawingml/2006/main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𝑠</m:t>
                    </m:r>
                  </m:sub>
                </m:sSub>
                <m:sSub>
                  <m:e>
                    <m:r>
                      <m:rPr>
                        <m:nor/>
                      </m:rPr>
                      <a:rPr xmlns:a="http://schemas.openxmlformats.org/drawingml/2006/main" sz="37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score</m:t>
                    </m:r>
                  </m:e>
                  <m:sub>
                    <m:r>
                      <a:rPr xmlns:a="http://schemas.openxmlformats.org/drawingml/2006/main" sz="37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sub>
                </m:sSub>
                <m:r>
                  <a:rPr xmlns:a="http://schemas.openxmlformats.org/drawingml/2006/main" sz="3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3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𝑠</m:t>
                </m:r>
                <m:r>
                  <a:rPr xmlns:a="http://schemas.openxmlformats.org/drawingml/2006/main" sz="3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br>
              <a:rPr sz="3726"/>
            </a:br>
            <a:r>
              <a:rPr>
                <a:solidFill>
                  <a:srgbClr val="000000"/>
                </a:solidFill>
              </a:rPr>
              <a:t>The state that maximizes the probably of the state and observation sequences given the model is the state that maximized the “score” function at the last timestep</a:t>
            </a:r>
            <a:endParaRPr sz="4717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Viterbi Algorith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170120">
              <a:lnSpc>
                <a:spcPct val="80000"/>
              </a:lnSpc>
              <a:defRPr spc="-178" sz="7565"/>
            </a:lvl1pPr>
          </a:lstStyle>
          <a:p>
            <a:pPr/>
            <a:r>
              <a:t>Viterbi Algorithm</a:t>
            </a:r>
          </a:p>
        </p:txBody>
      </p:sp>
      <p:sp>
        <p:nvSpPr>
          <p:cNvPr id="324" name="Max-product Algorithm for First-Order Sequences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800100" indent="-800100" defTabSz="2194504">
              <a:lnSpc>
                <a:spcPct val="90000"/>
              </a:lnSpc>
              <a:spcBef>
                <a:spcPts val="4000"/>
              </a:spcBef>
              <a:buFontTx/>
              <a:buAutoNum type="arabicPeriod" startAt="2"/>
              <a:defRPr sz="4319">
                <a:solidFill>
                  <a:srgbClr val="004D80"/>
                </a:solidFill>
              </a:defRPr>
            </a:pPr>
            <a:r>
              <a:t>Recursion:</a:t>
            </a:r>
            <a:r>
              <a:rPr>
                <a:solidFill>
                  <a:srgbClr val="000000"/>
                </a:solidFill>
              </a:rPr>
              <a:t> For i = 2 to n, for every state s, calculate</a:t>
            </a:r>
            <a:br>
              <a:rPr>
                <a:solidFill>
                  <a:srgbClr val="000000"/>
                </a:solidFill>
              </a:rPr>
            </a:br>
            <a14:m>
              <m:oMath>
                <m:sSub>
                  <m:e>
                    <m:r>
                      <m:rPr>
                        <m:nor/>
                      </m:rPr>
                      <a:rPr xmlns:a="http://schemas.openxmlformats.org/drawingml/2006/main" sz="455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score</m:t>
                    </m:r>
                  </m:e>
                  <m:sub>
                    <m:r>
                      <a:rPr xmlns:a="http://schemas.openxmlformats.org/drawingml/2006/main" sz="455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𝑖</m:t>
                    </m:r>
                  </m:sub>
                </m:sSub>
                <m:r>
                  <a:rPr xmlns:a="http://schemas.openxmlformats.org/drawingml/2006/main" sz="45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45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𝑠</m:t>
                </m:r>
                <m:r>
                  <a:rPr xmlns:a="http://schemas.openxmlformats.org/drawingml/2006/main" sz="45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  <m:r>
                  <a:rPr xmlns:a="http://schemas.openxmlformats.org/drawingml/2006/main" sz="45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sSub>
                  <m:e>
                    <m:r>
                      <m:rPr>
                        <m:nor/>
                      </m:rPr>
                      <a:rPr xmlns:a="http://schemas.openxmlformats.org/drawingml/2006/main" sz="45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max</m:t>
                    </m:r>
                  </m:e>
                  <m:sub>
                    <m:sSub>
                      <m:e>
                        <m:r>
                          <a:rPr xmlns:a="http://schemas.openxmlformats.org/drawingml/2006/main" sz="45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xmlns:a="http://schemas.openxmlformats.org/drawingml/2006/main" sz="45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xmlns:a="http://schemas.openxmlformats.org/drawingml/2006/main" sz="45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xmlns:a="http://schemas.openxmlformats.org/drawingml/2006/main" sz="45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sub>
                </m:sSub>
                <m:r>
                  <a:rPr xmlns:a="http://schemas.openxmlformats.org/drawingml/2006/main" sz="45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𝑃</m:t>
                </m:r>
                <m:r>
                  <a:rPr xmlns:a="http://schemas.openxmlformats.org/drawingml/2006/main" sz="45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45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𝑠</m:t>
                </m:r>
                <m:r>
                  <a:rPr xmlns:a="http://schemas.openxmlformats.org/drawingml/2006/main" sz="45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|</m:t>
                </m:r>
                <m:sSub>
                  <m:e>
                    <m:r>
                      <a:rPr xmlns:a="http://schemas.openxmlformats.org/drawingml/2006/main" sz="45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</m:e>
                  <m:sub>
                    <m:r>
                      <a:rPr xmlns:a="http://schemas.openxmlformats.org/drawingml/2006/main" sz="45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xmlns:a="http://schemas.openxmlformats.org/drawingml/2006/main" sz="45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xmlns:a="http://schemas.openxmlformats.org/drawingml/2006/main" sz="45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r>
                  <a:rPr xmlns:a="http://schemas.openxmlformats.org/drawingml/2006/main" sz="45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  <m:r>
                  <a:rPr xmlns:a="http://schemas.openxmlformats.org/drawingml/2006/main" sz="45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𝑃</m:t>
                </m:r>
                <m:r>
                  <a:rPr xmlns:a="http://schemas.openxmlformats.org/drawingml/2006/main" sz="45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sSub>
                  <m:e>
                    <m:r>
                      <a:rPr xmlns:a="http://schemas.openxmlformats.org/drawingml/2006/main" sz="45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e>
                  <m:sub>
                    <m:r>
                      <a:rPr xmlns:a="http://schemas.openxmlformats.org/drawingml/2006/main" sz="45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</m:sub>
                </m:sSub>
                <m:r>
                  <a:rPr xmlns:a="http://schemas.openxmlformats.org/drawingml/2006/main" sz="45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|</m:t>
                </m:r>
                <m:r>
                  <a:rPr xmlns:a="http://schemas.openxmlformats.org/drawingml/2006/main" sz="45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𝑠</m:t>
                </m:r>
                <m:r>
                  <a:rPr xmlns:a="http://schemas.openxmlformats.org/drawingml/2006/main" sz="45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  <m:sSub>
                  <m:e>
                    <m:r>
                      <m:rPr>
                        <m:nor/>
                      </m:rPr>
                      <a:rPr xmlns:a="http://schemas.openxmlformats.org/drawingml/2006/main" sz="455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score</m:t>
                    </m:r>
                  </m:e>
                  <m:sub>
                    <m:r>
                      <a:rPr xmlns:a="http://schemas.openxmlformats.org/drawingml/2006/main" sz="455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xmlns:a="http://schemas.openxmlformats.org/drawingml/2006/main" sz="455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xmlns:a="http://schemas.openxmlformats.org/drawingml/2006/main" sz="455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r>
                  <a:rPr xmlns:a="http://schemas.openxmlformats.org/drawingml/2006/main" sz="45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sSub>
                  <m:e>
                    <m:r>
                      <a:rPr xmlns:a="http://schemas.openxmlformats.org/drawingml/2006/main" sz="45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</m:e>
                  <m:sub>
                    <m:r>
                      <a:rPr xmlns:a="http://schemas.openxmlformats.org/drawingml/2006/main" sz="45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xmlns:a="http://schemas.openxmlformats.org/drawingml/2006/main" sz="45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xmlns:a="http://schemas.openxmlformats.org/drawingml/2006/main" sz="45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r>
                  <a:rPr xmlns:a="http://schemas.openxmlformats.org/drawingml/2006/main" sz="45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br>
              <a:rPr sz="4585"/>
            </a:br>
            <a14:m>
              <m:oMath>
                <m:sSub>
                  <m:e>
                    <m:r>
                      <m:rPr>
                        <m:nor/>
                      </m:rPr>
                      <a:rPr xmlns:a="http://schemas.openxmlformats.org/drawingml/2006/main" sz="465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score</m:t>
                    </m:r>
                  </m:e>
                  <m:sub>
                    <m:r>
                      <a:rPr xmlns:a="http://schemas.openxmlformats.org/drawingml/2006/main" sz="465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  <m:r>
                  <a:rPr xmlns:a="http://schemas.openxmlformats.org/drawingml/2006/main" sz="46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46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𝑠</m:t>
                </m:r>
                <m:r>
                  <a:rPr xmlns:a="http://schemas.openxmlformats.org/drawingml/2006/main" sz="46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  <m:r>
                  <a:rPr xmlns:a="http://schemas.openxmlformats.org/drawingml/2006/main" sz="46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sSub>
                  <m:e>
                    <m:r>
                      <m:rPr>
                        <m:nor/>
                      </m:rPr>
                      <a:rPr xmlns:a="http://schemas.openxmlformats.org/drawingml/2006/main" sz="4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max</m:t>
                    </m:r>
                  </m:e>
                  <m:sub>
                    <m:sSub>
                      <m:e>
                        <m:r>
                          <a:rPr xmlns:a="http://schemas.openxmlformats.org/drawingml/2006/main" sz="46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xmlns:a="http://schemas.openxmlformats.org/drawingml/2006/main" sz="46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sub>
                </m:sSub>
                <m:r>
                  <a:rPr xmlns:a="http://schemas.openxmlformats.org/drawingml/2006/main" sz="46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𝑃</m:t>
                </m:r>
                <m:r>
                  <a:rPr xmlns:a="http://schemas.openxmlformats.org/drawingml/2006/main" sz="46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46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𝑠</m:t>
                </m:r>
                <m:r>
                  <a:rPr xmlns:a="http://schemas.openxmlformats.org/drawingml/2006/main" sz="46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|</m:t>
                </m:r>
                <m:sSub>
                  <m:e>
                    <m:r>
                      <a:rPr xmlns:a="http://schemas.openxmlformats.org/drawingml/2006/main" sz="4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</m:e>
                  <m:sub>
                    <m:r>
                      <a:rPr xmlns:a="http://schemas.openxmlformats.org/drawingml/2006/main" sz="4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r>
                  <a:rPr xmlns:a="http://schemas.openxmlformats.org/drawingml/2006/main" sz="46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  <m:r>
                  <a:rPr xmlns:a="http://schemas.openxmlformats.org/drawingml/2006/main" sz="46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𝑃</m:t>
                </m:r>
                <m:r>
                  <a:rPr xmlns:a="http://schemas.openxmlformats.org/drawingml/2006/main" sz="46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sSub>
                  <m:e>
                    <m:r>
                      <a:rPr xmlns:a="http://schemas.openxmlformats.org/drawingml/2006/main" sz="4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e>
                  <m:sub>
                    <m:r>
                      <a:rPr xmlns:a="http://schemas.openxmlformats.org/drawingml/2006/main" sz="4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  <m:r>
                  <a:rPr xmlns:a="http://schemas.openxmlformats.org/drawingml/2006/main" sz="46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|</m:t>
                </m:r>
                <m:r>
                  <a:rPr xmlns:a="http://schemas.openxmlformats.org/drawingml/2006/main" sz="46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𝑠</m:t>
                </m:r>
                <m:r>
                  <a:rPr xmlns:a="http://schemas.openxmlformats.org/drawingml/2006/main" sz="46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  <m:r>
                  <a:rPr xmlns:a="http://schemas.openxmlformats.org/drawingml/2006/main" sz="46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𝑃</m:t>
                </m:r>
                <m:r>
                  <a:rPr xmlns:a="http://schemas.openxmlformats.org/drawingml/2006/main" sz="46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sSub>
                  <m:e>
                    <m:r>
                      <a:rPr xmlns:a="http://schemas.openxmlformats.org/drawingml/2006/main" sz="4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</m:e>
                  <m:sub>
                    <m:r>
                      <a:rPr xmlns:a="http://schemas.openxmlformats.org/drawingml/2006/main" sz="4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r>
                  <a:rPr xmlns:a="http://schemas.openxmlformats.org/drawingml/2006/main" sz="46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  <m:r>
                  <a:rPr xmlns:a="http://schemas.openxmlformats.org/drawingml/2006/main" sz="46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𝑃</m:t>
                </m:r>
                <m:r>
                  <a:rPr xmlns:a="http://schemas.openxmlformats.org/drawingml/2006/main" sz="46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sSub>
                  <m:e>
                    <m:r>
                      <a:rPr xmlns:a="http://schemas.openxmlformats.org/drawingml/2006/main" sz="4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e>
                  <m:sub>
                    <m:r>
                      <a:rPr xmlns:a="http://schemas.openxmlformats.org/drawingml/2006/main" sz="4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r>
                  <a:rPr xmlns:a="http://schemas.openxmlformats.org/drawingml/2006/main" sz="46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|</m:t>
                </m:r>
                <m:sSub>
                  <m:e>
                    <m:r>
                      <a:rPr xmlns:a="http://schemas.openxmlformats.org/drawingml/2006/main" sz="4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</m:e>
                  <m:sub>
                    <m:r>
                      <a:rPr xmlns:a="http://schemas.openxmlformats.org/drawingml/2006/main" sz="4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r>
                  <a:rPr xmlns:a="http://schemas.openxmlformats.org/drawingml/2006/main" sz="46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br>
              <a:rPr sz="4670"/>
            </a:br>
            <a14:m>
              <m:oMath>
                <m:sSub>
                  <m:e>
                    <m:r>
                      <m:rPr>
                        <m:nor/>
                      </m:rPr>
                      <a:rPr xmlns:a="http://schemas.openxmlformats.org/drawingml/2006/main" sz="455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score</m:t>
                    </m:r>
                  </m:e>
                  <m:sub>
                    <m:r>
                      <a:rPr xmlns:a="http://schemas.openxmlformats.org/drawingml/2006/main" sz="455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sub>
                </m:sSub>
                <m:r>
                  <a:rPr xmlns:a="http://schemas.openxmlformats.org/drawingml/2006/main" sz="45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45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𝑠</m:t>
                </m:r>
                <m:r>
                  <a:rPr xmlns:a="http://schemas.openxmlformats.org/drawingml/2006/main" sz="45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  <m:r>
                  <a:rPr xmlns:a="http://schemas.openxmlformats.org/drawingml/2006/main" sz="45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sSub>
                  <m:e>
                    <m:r>
                      <m:rPr>
                        <m:nor/>
                      </m:rPr>
                      <a:rPr xmlns:a="http://schemas.openxmlformats.org/drawingml/2006/main" sz="45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max</m:t>
                    </m:r>
                  </m:e>
                  <m:sub>
                    <m:sSub>
                      <m:e>
                        <m:r>
                          <a:rPr xmlns:a="http://schemas.openxmlformats.org/drawingml/2006/main" sz="45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xmlns:a="http://schemas.openxmlformats.org/drawingml/2006/main" sz="45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sub>
                </m:sSub>
                <m:r>
                  <a:rPr xmlns:a="http://schemas.openxmlformats.org/drawingml/2006/main" sz="45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𝑃</m:t>
                </m:r>
                <m:r>
                  <a:rPr xmlns:a="http://schemas.openxmlformats.org/drawingml/2006/main" sz="45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45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𝑠</m:t>
                </m:r>
                <m:r>
                  <a:rPr xmlns:a="http://schemas.openxmlformats.org/drawingml/2006/main" sz="45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|</m:t>
                </m:r>
                <m:sSub>
                  <m:e>
                    <m:r>
                      <a:rPr xmlns:a="http://schemas.openxmlformats.org/drawingml/2006/main" sz="45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</m:e>
                  <m:sub>
                    <m:r>
                      <a:rPr xmlns:a="http://schemas.openxmlformats.org/drawingml/2006/main" sz="45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  <m:r>
                  <a:rPr xmlns:a="http://schemas.openxmlformats.org/drawingml/2006/main" sz="45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  <m:r>
                  <a:rPr xmlns:a="http://schemas.openxmlformats.org/drawingml/2006/main" sz="45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𝑃</m:t>
                </m:r>
                <m:r>
                  <a:rPr xmlns:a="http://schemas.openxmlformats.org/drawingml/2006/main" sz="45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sSub>
                  <m:e>
                    <m:r>
                      <a:rPr xmlns:a="http://schemas.openxmlformats.org/drawingml/2006/main" sz="45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e>
                  <m:sub>
                    <m:r>
                      <a:rPr xmlns:a="http://schemas.openxmlformats.org/drawingml/2006/main" sz="45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  <m:r>
                  <a:rPr xmlns:a="http://schemas.openxmlformats.org/drawingml/2006/main" sz="45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|</m:t>
                </m:r>
                <m:r>
                  <a:rPr xmlns:a="http://schemas.openxmlformats.org/drawingml/2006/main" sz="45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𝑠</m:t>
                </m:r>
                <m:r>
                  <a:rPr xmlns:a="http://schemas.openxmlformats.org/drawingml/2006/main" sz="45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  <m:sSub>
                  <m:e>
                    <m:r>
                      <m:rPr>
                        <m:nor/>
                      </m:rPr>
                      <a:rPr xmlns:a="http://schemas.openxmlformats.org/drawingml/2006/main" sz="455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score</m:t>
                    </m:r>
                  </m:e>
                  <m:sub>
                    <m:r>
                      <a:rPr xmlns:a="http://schemas.openxmlformats.org/drawingml/2006/main" sz="455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  <m:r>
                  <a:rPr xmlns:a="http://schemas.openxmlformats.org/drawingml/2006/main" sz="45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sSub>
                  <m:e>
                    <m:r>
                      <a:rPr xmlns:a="http://schemas.openxmlformats.org/drawingml/2006/main" sz="45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</m:e>
                  <m:sub>
                    <m:r>
                      <a:rPr xmlns:a="http://schemas.openxmlformats.org/drawingml/2006/main" sz="45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  <m:r>
                  <a:rPr xmlns:a="http://schemas.openxmlformats.org/drawingml/2006/main" sz="45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br>
              <a:rPr sz="4585"/>
            </a:br>
            <a:r>
              <a:rPr>
                <a:solidFill>
                  <a:srgbClr val="000000"/>
                </a:solidFill>
              </a:rPr>
              <a:t>…</a:t>
            </a:r>
            <a:br>
              <a:rPr>
                <a:solidFill>
                  <a:srgbClr val="000000"/>
                </a:solidFill>
              </a:rPr>
            </a:br>
            <a:r>
              <a:rPr>
                <a:solidFill>
                  <a:srgbClr val="000000"/>
                </a:solidFill>
              </a:rPr>
              <a:t>At timestep </a:t>
            </a:r>
            <a:r>
              <a:rPr i="1">
                <a:solidFill>
                  <a:srgbClr val="000000"/>
                </a:solidFill>
              </a:rPr>
              <a:t>i</a:t>
            </a:r>
            <a:r>
              <a:rPr>
                <a:solidFill>
                  <a:srgbClr val="000000"/>
                </a:solidFill>
              </a:rPr>
              <a:t>, I should have saved the “score” value for every state at the last timestep (</a:t>
            </a:r>
            <a:r>
              <a:rPr i="1">
                <a:solidFill>
                  <a:srgbClr val="000000"/>
                </a:solidFill>
              </a:rPr>
              <a:t>i-1</a:t>
            </a:r>
            <a:r>
              <a:rPr>
                <a:solidFill>
                  <a:srgbClr val="000000"/>
                </a:solidFill>
              </a:rPr>
              <a:t>).  For each possible state at </a:t>
            </a:r>
            <a:r>
              <a:rPr i="1">
                <a:solidFill>
                  <a:srgbClr val="000000"/>
                </a:solidFill>
              </a:rPr>
              <a:t>i</a:t>
            </a:r>
            <a:r>
              <a:rPr>
                <a:solidFill>
                  <a:srgbClr val="000000"/>
                </a:solidFill>
              </a:rPr>
              <a:t>, its score is maximum possible value of: the transition probability from y</a:t>
            </a:r>
            <a:r>
              <a:rPr baseline="-5998">
                <a:solidFill>
                  <a:srgbClr val="000000"/>
                </a:solidFill>
              </a:rPr>
              <a:t>i-1 </a:t>
            </a:r>
            <a:r>
              <a:rPr sz="4230">
                <a:solidFill>
                  <a:srgbClr val="000000"/>
                </a:solidFill>
              </a:rPr>
              <a:t>to here * probability that I see the </a:t>
            </a:r>
            <a:r>
              <a:rPr i="1" sz="4230">
                <a:solidFill>
                  <a:srgbClr val="000000"/>
                </a:solidFill>
              </a:rPr>
              <a:t>i</a:t>
            </a:r>
            <a:r>
              <a:rPr sz="4230">
                <a:solidFill>
                  <a:srgbClr val="000000"/>
                </a:solidFill>
              </a:rPr>
              <a:t>-th observation here * the previously saved score of the previous state</a:t>
            </a:r>
            <a:endParaRPr sz="5095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Viterbi Algorith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170120">
              <a:lnSpc>
                <a:spcPct val="80000"/>
              </a:lnSpc>
              <a:defRPr spc="-178" sz="7565"/>
            </a:lvl1pPr>
          </a:lstStyle>
          <a:p>
            <a:pPr/>
            <a:r>
              <a:t>Viterbi Algorithm</a:t>
            </a:r>
          </a:p>
        </p:txBody>
      </p:sp>
      <p:sp>
        <p:nvSpPr>
          <p:cNvPr id="327" name="Max-product Algorithm for First-Order Sequences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612342" indent="-612342" defTabSz="1679527">
              <a:lnSpc>
                <a:spcPct val="90000"/>
              </a:lnSpc>
              <a:spcBef>
                <a:spcPts val="3000"/>
              </a:spcBef>
              <a:buFontTx/>
              <a:buAutoNum type="arabicPeriod" startAt="1"/>
              <a:defRPr sz="3275">
                <a:solidFill>
                  <a:srgbClr val="004D80"/>
                </a:solidFill>
              </a:defRPr>
            </a:pPr>
            <a:r>
              <a:t>Initial:</a:t>
            </a:r>
            <a:r>
              <a:rPr>
                <a:solidFill>
                  <a:srgbClr val="000000"/>
                </a:solidFill>
              </a:rPr>
              <a:t> For each state s, calculate</a:t>
            </a:r>
            <a:br>
              <a:rPr>
                <a:solidFill>
                  <a:srgbClr val="000000"/>
                </a:solidFill>
              </a:rPr>
            </a:br>
            <a14:m>
              <m:oMath>
                <m:sSub>
                  <m:e>
                    <m:r>
                      <m:rPr>
                        <m:nor/>
                      </m:rPr>
                      <a:rPr xmlns:a="http://schemas.openxmlformats.org/drawingml/2006/main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score</m:t>
                    </m:r>
                  </m:e>
                  <m:sub>
                    <m:r>
                      <a:rPr xmlns:a="http://schemas.openxmlformats.org/drawingml/2006/main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𝑠</m:t>
                </m:r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𝑃</m:t>
                </m:r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𝑠</m:t>
                </m:r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𝑃</m:t>
                </m:r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sSub>
                  <m:e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e>
                  <m:sub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|</m:t>
                </m:r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𝑠</m:t>
                </m:r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sSub>
                  <m:e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𝜋</m:t>
                    </m:r>
                  </m:e>
                  <m:sub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𝑠</m:t>
                    </m:r>
                  </m:sub>
                </m:sSub>
                <m:sSub>
                  <m:e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e>
                  <m:sub>
                    <m:sSub>
                      <m:e>
                        <m:r>
                          <a:rPr xmlns:a="http://schemas.openxmlformats.org/drawingml/2006/main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xmlns:a="http://schemas.openxmlformats.org/drawingml/2006/main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𝑠</m:t>
                    </m:r>
                  </m:sub>
                </m:sSub>
              </m:oMath>
            </a14:m>
          </a:p>
          <a:p>
            <a:pPr marL="612342" indent="-612342" defTabSz="1679527">
              <a:lnSpc>
                <a:spcPct val="90000"/>
              </a:lnSpc>
              <a:spcBef>
                <a:spcPts val="3000"/>
              </a:spcBef>
              <a:buFontTx/>
              <a:buAutoNum type="arabicPeriod" startAt="1"/>
              <a:defRPr sz="3275">
                <a:solidFill>
                  <a:srgbClr val="004D80"/>
                </a:solidFill>
              </a:defRPr>
            </a:pPr>
            <a:r>
              <a:t>Recursion:</a:t>
            </a:r>
            <a:r>
              <a:rPr>
                <a:solidFill>
                  <a:srgbClr val="000000"/>
                </a:solidFill>
              </a:rPr>
              <a:t> For i = 2 to n, for every state s, calculate</a:t>
            </a:r>
            <a:br>
              <a:rPr>
                <a:solidFill>
                  <a:srgbClr val="000000"/>
                </a:solidFill>
              </a:rPr>
            </a:br>
            <a14:m>
              <m:oMath>
                <m:sSub>
                  <m:e>
                    <m:r>
                      <m:rPr>
                        <m:nor/>
                      </m:rPr>
                      <a:rPr xmlns:a="http://schemas.openxmlformats.org/drawingml/2006/main" sz="345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score</m:t>
                    </m:r>
                  </m:e>
                  <m:sub>
                    <m:r>
                      <a:rPr xmlns:a="http://schemas.openxmlformats.org/drawingml/2006/main" sz="345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𝑖</m:t>
                    </m:r>
                  </m:sub>
                </m:sSub>
                <m:r>
                  <a:rPr xmlns:a="http://schemas.openxmlformats.org/drawingml/2006/main" sz="34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34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𝑠</m:t>
                </m:r>
                <m:r>
                  <a:rPr xmlns:a="http://schemas.openxmlformats.org/drawingml/2006/main" sz="34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  <m:r>
                  <a:rPr xmlns:a="http://schemas.openxmlformats.org/drawingml/2006/main" sz="34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sSub>
                  <m:e>
                    <m:r>
                      <m:rPr>
                        <m:nor/>
                      </m:rPr>
                      <a:rPr xmlns:a="http://schemas.openxmlformats.org/drawingml/2006/main" sz="34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max</m:t>
                    </m:r>
                  </m:e>
                  <m:sub>
                    <m:sSub>
                      <m:e>
                        <m:r>
                          <a:rPr xmlns:a="http://schemas.openxmlformats.org/drawingml/2006/main" sz="3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xmlns:a="http://schemas.openxmlformats.org/drawingml/2006/main" sz="3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xmlns:a="http://schemas.openxmlformats.org/drawingml/2006/main" sz="3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xmlns:a="http://schemas.openxmlformats.org/drawingml/2006/main" sz="3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sub>
                </m:sSub>
                <m:r>
                  <a:rPr xmlns:a="http://schemas.openxmlformats.org/drawingml/2006/main" sz="34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𝑃</m:t>
                </m:r>
                <m:r>
                  <a:rPr xmlns:a="http://schemas.openxmlformats.org/drawingml/2006/main" sz="34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34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𝑠</m:t>
                </m:r>
                <m:r>
                  <a:rPr xmlns:a="http://schemas.openxmlformats.org/drawingml/2006/main" sz="34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|</m:t>
                </m:r>
                <m:sSub>
                  <m:e>
                    <m:r>
                      <a:rPr xmlns:a="http://schemas.openxmlformats.org/drawingml/2006/main" sz="34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</m:e>
                  <m:sub>
                    <m:r>
                      <a:rPr xmlns:a="http://schemas.openxmlformats.org/drawingml/2006/main" sz="34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xmlns:a="http://schemas.openxmlformats.org/drawingml/2006/main" sz="34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xmlns:a="http://schemas.openxmlformats.org/drawingml/2006/main" sz="34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r>
                  <a:rPr xmlns:a="http://schemas.openxmlformats.org/drawingml/2006/main" sz="34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  <m:r>
                  <a:rPr xmlns:a="http://schemas.openxmlformats.org/drawingml/2006/main" sz="34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𝑃</m:t>
                </m:r>
                <m:r>
                  <a:rPr xmlns:a="http://schemas.openxmlformats.org/drawingml/2006/main" sz="34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sSub>
                  <m:e>
                    <m:r>
                      <a:rPr xmlns:a="http://schemas.openxmlformats.org/drawingml/2006/main" sz="34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e>
                  <m:sub>
                    <m:r>
                      <a:rPr xmlns:a="http://schemas.openxmlformats.org/drawingml/2006/main" sz="34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</m:sub>
                </m:sSub>
                <m:r>
                  <a:rPr xmlns:a="http://schemas.openxmlformats.org/drawingml/2006/main" sz="34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|</m:t>
                </m:r>
                <m:r>
                  <a:rPr xmlns:a="http://schemas.openxmlformats.org/drawingml/2006/main" sz="34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𝑠</m:t>
                </m:r>
                <m:r>
                  <a:rPr xmlns:a="http://schemas.openxmlformats.org/drawingml/2006/main" sz="34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  <m:sSub>
                  <m:e>
                    <m:r>
                      <m:rPr>
                        <m:nor/>
                      </m:rPr>
                      <a:rPr xmlns:a="http://schemas.openxmlformats.org/drawingml/2006/main" sz="345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score</m:t>
                    </m:r>
                  </m:e>
                  <m:sub>
                    <m:r>
                      <a:rPr xmlns:a="http://schemas.openxmlformats.org/drawingml/2006/main" sz="345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xmlns:a="http://schemas.openxmlformats.org/drawingml/2006/main" sz="345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xmlns:a="http://schemas.openxmlformats.org/drawingml/2006/main" sz="345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r>
                  <a:rPr xmlns:a="http://schemas.openxmlformats.org/drawingml/2006/main" sz="34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sSub>
                  <m:e>
                    <m:r>
                      <a:rPr xmlns:a="http://schemas.openxmlformats.org/drawingml/2006/main" sz="34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</m:e>
                  <m:sub>
                    <m:r>
                      <a:rPr xmlns:a="http://schemas.openxmlformats.org/drawingml/2006/main" sz="34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xmlns:a="http://schemas.openxmlformats.org/drawingml/2006/main" sz="34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xmlns:a="http://schemas.openxmlformats.org/drawingml/2006/main" sz="34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r>
                  <a:rPr xmlns:a="http://schemas.openxmlformats.org/drawingml/2006/main" sz="34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br>
              <a:rPr sz="3487"/>
            </a:br>
            <a:r>
              <a:rPr>
                <a:solidFill>
                  <a:srgbClr val="000000"/>
                </a:solidFill>
              </a:rPr>
              <a:t>              </a:t>
            </a:r>
            <a14:m>
              <m:oMath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sSub>
                  <m:e>
                    <m:r>
                      <m:rPr>
                        <m:nor/>
                      </m:rP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max</m:t>
                    </m:r>
                  </m:e>
                  <m:sub>
                    <m:sSub>
                      <m:e>
                        <m:r>
                          <a:rPr xmlns:a="http://schemas.openxmlformats.org/drawingml/2006/main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xmlns:a="http://schemas.openxmlformats.org/drawingml/2006/main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xmlns:a="http://schemas.openxmlformats.org/drawingml/2006/main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xmlns:a="http://schemas.openxmlformats.org/drawingml/2006/main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sub>
                </m:sSub>
                <m:sSub>
                  <m:e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e>
                  <m:sub>
                    <m:sSub>
                      <m:e>
                        <m:r>
                          <a:rPr xmlns:a="http://schemas.openxmlformats.org/drawingml/2006/main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xmlns:a="http://schemas.openxmlformats.org/drawingml/2006/main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xmlns:a="http://schemas.openxmlformats.org/drawingml/2006/main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xmlns:a="http://schemas.openxmlformats.org/drawingml/2006/main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𝑠</m:t>
                    </m:r>
                  </m:sub>
                </m:sSub>
                <m:sSub>
                  <m:e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e>
                  <m:sub>
                    <m:sSub>
                      <m:e>
                        <m:r>
                          <a:rPr xmlns:a="http://schemas.openxmlformats.org/drawingml/2006/main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xmlns:a="http://schemas.openxmlformats.org/drawingml/2006/main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𝑠</m:t>
                    </m:r>
                  </m:sub>
                </m:sSub>
                <m:sSub>
                  <m:e>
                    <m:r>
                      <m:rPr>
                        <m:nor/>
                      </m:rPr>
                      <a:rPr xmlns:a="http://schemas.openxmlformats.org/drawingml/2006/main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score</m:t>
                    </m:r>
                  </m:e>
                  <m:sub>
                    <m:r>
                      <a:rPr xmlns:a="http://schemas.openxmlformats.org/drawingml/2006/main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xmlns:a="http://schemas.openxmlformats.org/drawingml/2006/main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xmlns:a="http://schemas.openxmlformats.org/drawingml/2006/main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sSub>
                  <m:e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</m:e>
                  <m:sub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</a:p>
          <a:p>
            <a:pPr marL="612342" indent="-612342" defTabSz="1679527">
              <a:lnSpc>
                <a:spcPct val="90000"/>
              </a:lnSpc>
              <a:spcBef>
                <a:spcPts val="3000"/>
              </a:spcBef>
              <a:buFontTx/>
              <a:buAutoNum type="arabicPeriod" startAt="1"/>
              <a:defRPr sz="3275">
                <a:solidFill>
                  <a:srgbClr val="004D80"/>
                </a:solidFill>
              </a:defRPr>
            </a:pPr>
            <a:r>
              <a:t>Termination:</a:t>
            </a:r>
            <a:r>
              <a:rPr>
                <a:solidFill>
                  <a:srgbClr val="000000"/>
                </a:solidFill>
              </a:rPr>
              <a:t> At final state, calculate</a:t>
            </a:r>
            <a:br>
              <a:rPr>
                <a:solidFill>
                  <a:srgbClr val="000000"/>
                </a:solidFill>
              </a:rPr>
            </a:br>
            <a14:m>
              <m:oMath>
                <m:sSub>
                  <m:e>
                    <m:r>
                      <m:rPr>
                        <m:nor/>
                      </m:rPr>
                      <a:rPr xmlns:a="http://schemas.openxmlformats.org/drawingml/2006/main" sz="34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max</m:t>
                    </m:r>
                  </m:e>
                  <m:sub>
                    <m:sSub>
                      <m:e>
                        <m:r>
                          <a:rPr xmlns:a="http://schemas.openxmlformats.org/drawingml/2006/main" sz="3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xmlns:a="http://schemas.openxmlformats.org/drawingml/2006/main" sz="3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xmlns:a="http://schemas.openxmlformats.org/drawingml/2006/main" sz="3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xmlns:a="http://schemas.openxmlformats.org/drawingml/2006/main" sz="3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sub>
                </m:sSub>
                <m:r>
                  <a:rPr xmlns:a="http://schemas.openxmlformats.org/drawingml/2006/main" sz="34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𝑃</m:t>
                </m:r>
                <m:r>
                  <a:rPr xmlns:a="http://schemas.openxmlformats.org/drawingml/2006/main" sz="34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34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𝑌</m:t>
                </m:r>
                <m:r>
                  <a:rPr xmlns:a="http://schemas.openxmlformats.org/drawingml/2006/main" sz="34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34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𝑋</m:t>
                </m:r>
                <m:r>
                  <a:rPr xmlns:a="http://schemas.openxmlformats.org/drawingml/2006/main" sz="34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|</m:t>
                </m:r>
                <m:r>
                  <a:rPr xmlns:a="http://schemas.openxmlformats.org/drawingml/2006/main" sz="34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𝜋</m:t>
                </m:r>
                <m:r>
                  <a:rPr xmlns:a="http://schemas.openxmlformats.org/drawingml/2006/main" sz="34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34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𝐴</m:t>
                </m:r>
                <m:r>
                  <a:rPr xmlns:a="http://schemas.openxmlformats.org/drawingml/2006/main" sz="34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34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𝐵</m:t>
                </m:r>
                <m:r>
                  <a:rPr xmlns:a="http://schemas.openxmlformats.org/drawingml/2006/main" sz="34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  <m:r>
                  <a:rPr xmlns:a="http://schemas.openxmlformats.org/drawingml/2006/main" sz="34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sSub>
                  <m:e>
                    <m:r>
                      <m:rPr>
                        <m:nor/>
                      </m:rPr>
                      <a:rPr xmlns:a="http://schemas.openxmlformats.org/drawingml/2006/main" sz="34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max</m:t>
                    </m:r>
                  </m:e>
                  <m:sub>
                    <m:r>
                      <a:rPr xmlns:a="http://schemas.openxmlformats.org/drawingml/2006/main" sz="34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𝑠</m:t>
                    </m:r>
                  </m:sub>
                </m:sSub>
                <m:sSub>
                  <m:e>
                    <m:r>
                      <m:rPr>
                        <m:nor/>
                      </m:rPr>
                      <a:rPr xmlns:a="http://schemas.openxmlformats.org/drawingml/2006/main" sz="345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score</m:t>
                    </m:r>
                  </m:e>
                  <m:sub>
                    <m:r>
                      <a:rPr xmlns:a="http://schemas.openxmlformats.org/drawingml/2006/main" sz="345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sub>
                </m:sSub>
                <m:r>
                  <a:rPr xmlns:a="http://schemas.openxmlformats.org/drawingml/2006/main" sz="34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34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𝑠</m:t>
                </m:r>
                <m:r>
                  <a:rPr xmlns:a="http://schemas.openxmlformats.org/drawingml/2006/main" sz="34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</a:p>
          <a:p>
            <a:pPr marL="419892" indent="-419892" defTabSz="1679527">
              <a:lnSpc>
                <a:spcPct val="90000"/>
              </a:lnSpc>
              <a:spcBef>
                <a:spcPts val="3000"/>
              </a:spcBef>
              <a:buSzPct val="123000"/>
              <a:buFontTx/>
              <a:defRPr sz="3275">
                <a:solidFill>
                  <a:srgbClr val="000000"/>
                </a:solidFill>
              </a:defRPr>
            </a:pPr>
            <a:r>
              <a:t>This calculates the max probability of the final observation sequence (we’ve done this)</a:t>
            </a:r>
          </a:p>
          <a:p>
            <a:pPr marL="419892" indent="-419892" defTabSz="1679527">
              <a:lnSpc>
                <a:spcPct val="90000"/>
              </a:lnSpc>
              <a:spcBef>
                <a:spcPts val="3000"/>
              </a:spcBef>
              <a:buSzPct val="123000"/>
              <a:buFontTx/>
              <a:defRPr sz="3275">
                <a:solidFill>
                  <a:srgbClr val="000000"/>
                </a:solidFill>
              </a:defRPr>
            </a:pPr>
            <a:r>
              <a:t>To get the final state sequence, we need the argmax</a:t>
            </a:r>
            <a:r>
              <a:rPr baseline="-5998"/>
              <a:t>s</a:t>
            </a:r>
            <a:r>
              <a:t>, the state sequence that corresponds to this</a:t>
            </a:r>
          </a:p>
        </p:txBody>
      </p:sp>
      <p:sp>
        <p:nvSpPr>
          <p:cNvPr id="328" name="π: Initial Probabilities…"/>
          <p:cNvSpPr txBox="1"/>
          <p:nvPr/>
        </p:nvSpPr>
        <p:spPr>
          <a:xfrm>
            <a:off x="20387732" y="3326682"/>
            <a:ext cx="3552140" cy="11979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/>
            <a:r>
              <a:t>π: Initial Probabilities</a:t>
            </a:r>
          </a:p>
          <a:p>
            <a:pPr algn="l"/>
            <a:r>
              <a:t>A: Transition Probabilities</a:t>
            </a:r>
          </a:p>
          <a:p>
            <a:pPr algn="l"/>
            <a:r>
              <a:t>B: Emission Probabilities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30_BasicColor">
  <a:themeElements>
    <a:clrScheme name="30_BasicColor">
      <a:dk1>
        <a:srgbClr val="5E5E5E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9525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9525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0_BasicColor">
  <a:themeElements>
    <a:clrScheme name="30_BasicColor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9525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9525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