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hape 2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"/>
          <p:cNvSpPr/>
          <p:nvPr/>
        </p:nvSpPr>
        <p:spPr>
          <a:xfrm>
            <a:off x="3810000" y="457200"/>
            <a:ext cx="16459200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CC9900"/>
            </a:solidFill>
            <a:miter/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50" name="Line"/>
          <p:cNvSpPr/>
          <p:nvPr/>
        </p:nvSpPr>
        <p:spPr>
          <a:xfrm>
            <a:off x="3962400" y="12344400"/>
            <a:ext cx="164592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9940269" y="12875894"/>
            <a:ext cx="481331" cy="5257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2" name="Title Text"/>
          <p:cNvSpPr txBox="1"/>
          <p:nvPr>
            <p:ph type="title"/>
          </p:nvPr>
        </p:nvSpPr>
        <p:spPr>
          <a:xfrm>
            <a:off x="3549650" y="555625"/>
            <a:ext cx="16871950" cy="22796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100000"/>
              </a:lnSpc>
              <a:defRPr b="0" spc="0" sz="8400">
                <a:solidFill>
                  <a:srgbClr val="0066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idx="1"/>
          </p:nvPr>
        </p:nvSpPr>
        <p:spPr>
          <a:xfrm>
            <a:off x="3549650" y="3200400"/>
            <a:ext cx="16871950" cy="9061450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1095497" indent="-75100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628342" indent="-95682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■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971675" indent="-947737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73854" indent="-1132416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ine"/>
          <p:cNvSpPr/>
          <p:nvPr/>
        </p:nvSpPr>
        <p:spPr>
          <a:xfrm>
            <a:off x="3810000" y="457200"/>
            <a:ext cx="16459200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CC9900"/>
            </a:solidFill>
            <a:miter/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61" name="Line"/>
          <p:cNvSpPr/>
          <p:nvPr/>
        </p:nvSpPr>
        <p:spPr>
          <a:xfrm>
            <a:off x="3962400" y="12344400"/>
            <a:ext cx="164592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9940269" y="12875894"/>
            <a:ext cx="481331" cy="5257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3" name="Title Text"/>
          <p:cNvSpPr txBox="1"/>
          <p:nvPr>
            <p:ph type="title"/>
          </p:nvPr>
        </p:nvSpPr>
        <p:spPr>
          <a:xfrm>
            <a:off x="3549650" y="555625"/>
            <a:ext cx="16871950" cy="22796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100000"/>
              </a:lnSpc>
              <a:defRPr b="0" spc="0" sz="8400">
                <a:solidFill>
                  <a:srgbClr val="0066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Body Level One…"/>
          <p:cNvSpPr txBox="1"/>
          <p:nvPr>
            <p:ph type="body" sz="half" idx="1"/>
          </p:nvPr>
        </p:nvSpPr>
        <p:spPr>
          <a:xfrm>
            <a:off x="3549650" y="3200400"/>
            <a:ext cx="8279754" cy="9061450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1095497" indent="-75100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628342" indent="-95682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■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971675" indent="-947737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73854" indent="-1132416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"/>
          <p:cNvSpPr/>
          <p:nvPr/>
        </p:nvSpPr>
        <p:spPr>
          <a:xfrm>
            <a:off x="3810000" y="457200"/>
            <a:ext cx="16459200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CC9900"/>
            </a:solidFill>
            <a:miter/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72" name="Line"/>
          <p:cNvSpPr/>
          <p:nvPr/>
        </p:nvSpPr>
        <p:spPr>
          <a:xfrm>
            <a:off x="3962400" y="12344400"/>
            <a:ext cx="164592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19940269" y="12875894"/>
            <a:ext cx="481331" cy="5257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4" name="Title Text"/>
          <p:cNvSpPr txBox="1"/>
          <p:nvPr>
            <p:ph type="title"/>
          </p:nvPr>
        </p:nvSpPr>
        <p:spPr>
          <a:xfrm>
            <a:off x="3549650" y="555625"/>
            <a:ext cx="16871950" cy="22796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100000"/>
              </a:lnSpc>
              <a:defRPr b="0" spc="0" sz="8400">
                <a:solidFill>
                  <a:srgbClr val="0066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sz="half" idx="1"/>
          </p:nvPr>
        </p:nvSpPr>
        <p:spPr>
          <a:xfrm>
            <a:off x="3549650" y="3200400"/>
            <a:ext cx="8279754" cy="9061450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1095497" indent="-75100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628342" indent="-95682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■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971675" indent="-947737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73854" indent="-1132416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ine"/>
          <p:cNvSpPr/>
          <p:nvPr/>
        </p:nvSpPr>
        <p:spPr>
          <a:xfrm>
            <a:off x="3810000" y="457200"/>
            <a:ext cx="16459200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CC9900"/>
            </a:solidFill>
            <a:miter/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83" name="Line"/>
          <p:cNvSpPr/>
          <p:nvPr/>
        </p:nvSpPr>
        <p:spPr>
          <a:xfrm>
            <a:off x="3962400" y="12344400"/>
            <a:ext cx="164592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19940269" y="12875894"/>
            <a:ext cx="481331" cy="5257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5" name="Title Text"/>
          <p:cNvSpPr txBox="1"/>
          <p:nvPr>
            <p:ph type="title"/>
          </p:nvPr>
        </p:nvSpPr>
        <p:spPr>
          <a:xfrm>
            <a:off x="3549650" y="555625"/>
            <a:ext cx="16871950" cy="22796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100000"/>
              </a:lnSpc>
              <a:defRPr b="0" spc="0" sz="8400">
                <a:solidFill>
                  <a:srgbClr val="0066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6" name="Body Level One…"/>
          <p:cNvSpPr txBox="1"/>
          <p:nvPr>
            <p:ph type="body" idx="1"/>
          </p:nvPr>
        </p:nvSpPr>
        <p:spPr>
          <a:xfrm>
            <a:off x="3549650" y="3200400"/>
            <a:ext cx="16871950" cy="9061450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1095497" indent="-75100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628342" indent="-95682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■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971675" indent="-947737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73854" indent="-1132416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“Quote”"/>
          <p:cNvSpPr txBox="1"/>
          <p:nvPr>
            <p:ph type="title" hasCustomPrompt="1"/>
          </p:nvPr>
        </p:nvSpPr>
        <p:spPr>
          <a:xfrm>
            <a:off x="3594646" y="5063294"/>
            <a:ext cx="17197885" cy="1538884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“Quote”</a:t>
            </a:r>
          </a:p>
        </p:txBody>
      </p:sp>
      <p:grpSp>
        <p:nvGrpSpPr>
          <p:cNvPr id="207" name="Group 3"/>
          <p:cNvGrpSpPr/>
          <p:nvPr/>
        </p:nvGrpSpPr>
        <p:grpSpPr>
          <a:xfrm>
            <a:off x="0" y="12649203"/>
            <a:ext cx="7384309" cy="1066798"/>
            <a:chOff x="0" y="0"/>
            <a:chExt cx="7384308" cy="1066796"/>
          </a:xfrm>
        </p:grpSpPr>
        <p:sp>
          <p:nvSpPr>
            <p:cNvPr id="194" name="Rectangle 4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5" name="Rectangle 5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" name="Rectangle 6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7" name="Rectangle 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8" name="Rectangle 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9" name="Rectangle 1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0" name="Rectangle 1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1" name="Rectangle 1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2" name="Rectangle 1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3" name="Rectangle 1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" name="Rectangle 1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5" name="Rectangle 1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6" name="Rectangle 1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12647754"/>
            <a:ext cx="17002868" cy="10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Green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16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6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30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Two-lineSection Headline"/>
          <p:cNvSpPr txBox="1"/>
          <p:nvPr>
            <p:ph type="title" hasCustomPrompt="1"/>
          </p:nvPr>
        </p:nvSpPr>
        <p:spPr>
          <a:xfrm>
            <a:off x="1703403" y="4230666"/>
            <a:ext cx="12781376" cy="28931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Two-lineSection Headline</a:t>
            </a:r>
          </a:p>
        </p:txBody>
      </p:sp>
      <p:sp>
        <p:nvSpPr>
          <p:cNvPr id="233" name="Body Level One…"/>
          <p:cNvSpPr txBox="1"/>
          <p:nvPr>
            <p:ph type="body" sz="quarter" idx="1" hasCustomPrompt="1"/>
          </p:nvPr>
        </p:nvSpPr>
        <p:spPr>
          <a:xfrm>
            <a:off x="1703403" y="7615746"/>
            <a:ext cx="1278137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116476" indent="-881867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74717" indent="-705490" defTabSz="1234609">
              <a:lnSpc>
                <a:spcPct val="120000"/>
              </a:lnSpc>
              <a:spcBef>
                <a:spcPts val="1000"/>
              </a:spcBef>
              <a:buSzPct val="100000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409327" indent="-705490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619614" indent="-681162" defTabSz="1234609">
              <a:lnSpc>
                <a:spcPct val="120000"/>
              </a:lnSpc>
              <a:spcBef>
                <a:spcPts val="1000"/>
              </a:spcBef>
              <a:buSzPct val="100000"/>
              <a:buChar char="»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Section subheadline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4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5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/>
          <p:nvPr>
            <p:ph type="sldNum" sz="quarter" idx="2"/>
          </p:nvPr>
        </p:nvSpPr>
        <p:spPr>
          <a:xfrm>
            <a:off x="247140" y="13003336"/>
            <a:ext cx="499676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898799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8467" y="1348236"/>
            <a:ext cx="1446029" cy="1446029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Headline"/>
          <p:cNvSpPr txBox="1"/>
          <p:nvPr>
            <p:ph type="title" hasCustomPrompt="1"/>
          </p:nvPr>
        </p:nvSpPr>
        <p:spPr>
          <a:xfrm>
            <a:off x="1619470" y="3409600"/>
            <a:ext cx="21876636" cy="1538884"/>
          </a:xfrm>
          <a:prstGeom prst="rect">
            <a:avLst/>
          </a:prstGeom>
        </p:spPr>
        <p:txBody>
          <a:bodyPr lIns="91439" tIns="91439" rIns="91439" bIns="91439"/>
          <a:lstStyle>
            <a:lvl1pPr defTabSz="1234609">
              <a:lnSpc>
                <a:spcPct val="100000"/>
              </a:lnSpc>
              <a:defRPr b="0" spc="0" sz="8800">
                <a:solidFill>
                  <a:srgbClr val="1E4D2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249" name="Body Level One…"/>
          <p:cNvSpPr txBox="1"/>
          <p:nvPr>
            <p:ph type="body" idx="1" hasCustomPrompt="1"/>
          </p:nvPr>
        </p:nvSpPr>
        <p:spPr>
          <a:xfrm>
            <a:off x="1619468" y="5342182"/>
            <a:ext cx="21876637" cy="7112001"/>
          </a:xfrm>
          <a:prstGeom prst="rect">
            <a:avLst/>
          </a:prstGeom>
        </p:spPr>
        <p:txBody>
          <a:bodyPr lIns="91439" tIns="91439" rIns="91439" bIns="91439"/>
          <a:lstStyle>
            <a:lvl1pPr marL="925958" indent="-925958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061359" indent="-82675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30624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365233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577042" indent="-63859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Copy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solidFill>
                  <a:srgbClr val="9999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orizontal Title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57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8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9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1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2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3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4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5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6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8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9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71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3" name="TextBox 60"/>
          <p:cNvSpPr txBox="1"/>
          <p:nvPr/>
        </p:nvSpPr>
        <p:spPr>
          <a:xfrm rot="16200000">
            <a:off x="-1661584" y="3013451"/>
            <a:ext cx="3979633" cy="30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898799">
              <a:defRPr spc="300" sz="1500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COLORADO STATE UNIVERSITY</a:t>
            </a:r>
          </a:p>
        </p:txBody>
      </p:sp>
      <p:sp>
        <p:nvSpPr>
          <p:cNvPr id="274" name="Two-linePresentation Title"/>
          <p:cNvSpPr txBox="1"/>
          <p:nvPr>
            <p:ph type="title" hasCustomPrompt="1"/>
          </p:nvPr>
        </p:nvSpPr>
        <p:spPr>
          <a:xfrm>
            <a:off x="1678427" y="4690728"/>
            <a:ext cx="15373947" cy="344709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10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Two-linePresentation Title</a:t>
            </a:r>
          </a:p>
        </p:txBody>
      </p:sp>
      <p:sp>
        <p:nvSpPr>
          <p:cNvPr id="275" name="Straight Connector 10"/>
          <p:cNvSpPr/>
          <p:nvPr/>
        </p:nvSpPr>
        <p:spPr>
          <a:xfrm>
            <a:off x="1680677" y="8592656"/>
            <a:ext cx="1608207" cy="1"/>
          </a:xfrm>
          <a:prstGeom prst="line">
            <a:avLst/>
          </a:prstGeom>
          <a:ln w="28575">
            <a:solidFill>
              <a:srgbClr val="CFFC00"/>
            </a:solidFill>
          </a:ln>
        </p:spPr>
        <p:txBody>
          <a:bodyPr lIns="45719" rIns="45719"/>
          <a:lstStyle/>
          <a:p>
            <a:pPr algn="l" defTabSz="898799">
              <a:defRPr sz="35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6" name="Body Level One…"/>
          <p:cNvSpPr txBox="1"/>
          <p:nvPr>
            <p:ph type="body" sz="quarter" idx="1" hasCustomPrompt="1"/>
          </p:nvPr>
        </p:nvSpPr>
        <p:spPr>
          <a:xfrm>
            <a:off x="1680677" y="9028687"/>
            <a:ext cx="1537394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0" indent="1234609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2469226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3703835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493845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Subheadline, name, or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7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78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5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5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5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.tif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6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7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8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9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0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0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0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Hidden Markov Models</a:t>
            </a:r>
          </a:p>
        </p:txBody>
      </p:sp>
      <p:sp>
        <p:nvSpPr>
          <p:cNvPr id="292" name="CS 542 - Natural Language Processing…"/>
          <p:cNvSpPr txBox="1"/>
          <p:nvPr>
            <p:ph type="body" sz="quarter" idx="1"/>
          </p:nvPr>
        </p:nvSpPr>
        <p:spPr>
          <a:xfrm>
            <a:off x="1680677" y="9028687"/>
            <a:ext cx="15373946" cy="1828801"/>
          </a:xfrm>
          <a:prstGeom prst="rect">
            <a:avLst/>
          </a:prstGeom>
        </p:spPr>
        <p:txBody>
          <a:bodyPr/>
          <a:lstStyle/>
          <a:p>
            <a:pPr defTabSz="888918">
              <a:spcBef>
                <a:spcPts val="700"/>
              </a:spcBef>
              <a:defRPr sz="2304"/>
            </a:pPr>
            <a:r>
              <a:t>CS 542 - Natural Language Processing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Partially adapted from slides by Vivek Srikumar, University of Utah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Prof. Nikhil Krishnaswamy, Colorado State University</a:t>
            </a:r>
          </a:p>
        </p:txBody>
      </p:sp>
      <p:sp>
        <p:nvSpPr>
          <p:cNvPr id="293" name="Slide Number"/>
          <p:cNvSpPr txBox="1"/>
          <p:nvPr>
            <p:ph type="sldNum" sz="quarter" idx="4294967295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irst-Order Markov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First-Order Markov Model</a:t>
            </a:r>
          </a:p>
        </p:txBody>
      </p:sp>
      <p:sp>
        <p:nvSpPr>
          <p:cNvPr id="323" name="Defined by two sets of probabili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51903" indent="-1451903" defTabSz="2389572">
              <a:lnSpc>
                <a:spcPct val="90000"/>
              </a:lnSpc>
              <a:spcBef>
                <a:spcPts val="4400"/>
              </a:spcBef>
              <a:defRPr sz="4704">
                <a:solidFill>
                  <a:srgbClr val="000000"/>
                </a:solidFill>
              </a:defRPr>
            </a:pPr>
            <a:r>
              <a:t>Defined by two sets of probabilities</a:t>
            </a:r>
          </a:p>
          <a:p>
            <a:pPr lvl="1" marL="1742439" indent="-871219" defTabSz="2389572">
              <a:lnSpc>
                <a:spcPct val="90000"/>
              </a:lnSpc>
              <a:spcBef>
                <a:spcPts val="4400"/>
              </a:spcBef>
              <a:buFontTx/>
              <a:buAutoNum type="arabicPeriod" startAt="1"/>
              <a:defRPr sz="4704">
                <a:solidFill>
                  <a:srgbClr val="000000"/>
                </a:solidFill>
              </a:defRPr>
            </a:pPr>
            <a:r>
              <a:t>The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initial</a:t>
            </a:r>
            <a:r>
              <a:rPr>
                <a:solidFill>
                  <a:srgbClr val="3366CC"/>
                </a:solidFill>
              </a:rPr>
              <a:t> </a:t>
            </a:r>
            <a:r>
              <a:t>state distribution: The probability that a sequence starts at a certain state </a:t>
            </a:r>
            <a:r>
              <a:rPr i="1"/>
              <a:t>j</a:t>
            </a:r>
            <a:r>
              <a:t>: </a:t>
            </a:r>
            <a14:m>
              <m:oMath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state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/>
          </a:p>
          <a:p>
            <a:pPr lvl="1" marL="1742439" indent="-871219" defTabSz="2389572">
              <a:lnSpc>
                <a:spcPct val="90000"/>
              </a:lnSpc>
              <a:spcBef>
                <a:spcPts val="4400"/>
              </a:spcBef>
              <a:buFontTx/>
              <a:buAutoNum type="arabicPeriod" startAt="1"/>
              <a:defRPr sz="4704">
                <a:solidFill>
                  <a:srgbClr val="000000"/>
                </a:solidFill>
              </a:defRPr>
            </a:pPr>
            <a:r>
              <a:t>The state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transition</a:t>
            </a:r>
            <a:r>
              <a:rPr>
                <a:solidFill>
                  <a:srgbClr val="3366CC"/>
                </a:solidFill>
              </a:rPr>
              <a:t> </a:t>
            </a:r>
            <a:r>
              <a:t>distribution: The probability that the system will transition to a state </a:t>
            </a:r>
            <a:r>
              <a:rPr i="1"/>
              <a:t>k</a:t>
            </a:r>
            <a:r>
              <a:t> at some step if it was at a state </a:t>
            </a:r>
            <a:r>
              <a:rPr i="1"/>
              <a:t>j</a:t>
            </a:r>
            <a:r>
              <a:t> at the previous step: </a:t>
            </a:r>
            <a14:m>
              <m:oMath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state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state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irst-Order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First-Order Markov Models</a:t>
            </a:r>
          </a:p>
        </p:txBody>
      </p:sp>
      <p:sp>
        <p:nvSpPr>
          <p:cNvPr id="326" name="It was a bright cold day in April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It was a bright cold day in April.</a:t>
            </a: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P(It was a bright cold day in April) = 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P(It)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starting a sentence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P(was|It)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following “It”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P(a|It was)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following “It was”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P(bright|It was a)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following “It was a”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P(cold|It was a bright)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following “It was a bright”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P(day|It was a bright cold)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following “It was a bright cold”</a:t>
            </a:r>
          </a:p>
        </p:txBody>
      </p:sp>
      <p:sp>
        <p:nvSpPr>
          <p:cNvPr id="327" name="If there are K tokens/states, how many parameters to we need?"/>
          <p:cNvSpPr txBox="1"/>
          <p:nvPr/>
        </p:nvSpPr>
        <p:spPr>
          <a:xfrm>
            <a:off x="12151267" y="5120102"/>
            <a:ext cx="11766195" cy="18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If there are K tokens/states, how many</a:t>
            </a:r>
            <a:br/>
            <a:r>
              <a:t>parameters to we need?</a:t>
            </a:r>
          </a:p>
        </p:txBody>
      </p:sp>
      <p:sp>
        <p:nvSpPr>
          <p:cNvPr id="328" name="O(K2)"/>
          <p:cNvSpPr txBox="1"/>
          <p:nvPr/>
        </p:nvSpPr>
        <p:spPr>
          <a:xfrm>
            <a:off x="21959590" y="6025391"/>
            <a:ext cx="1745794" cy="955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solidFill>
                  <a:schemeClr val="accent1">
                    <a:hueOff val="114395"/>
                    <a:lumOff val="-24975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O(K</a:t>
            </a:r>
            <a:r>
              <a:rPr baseline="31999"/>
              <a:t>2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1"/>
      <p:bldP build="whole" bldLvl="1" animBg="1" rev="0" advAuto="0" spid="32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First-Order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First-Order Markov Models</a:t>
            </a:r>
          </a:p>
        </p:txBody>
      </p:sp>
      <p:sp>
        <p:nvSpPr>
          <p:cNvPr id="331" name="3 states: rainy, cloudy, sunn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3 states: rainy, cloudy, sunny</a:t>
            </a:r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Suppose observations are Markov Chains</a:t>
            </a:r>
          </a:p>
          <a:p>
            <a:pPr lvl="1" marL="1567577" indent="-518159" defTabSz="2072588">
              <a:lnSpc>
                <a:spcPct val="90000"/>
              </a:lnSpc>
              <a:spcBef>
                <a:spcPts val="3800"/>
              </a:spcBef>
              <a:defRPr sz="3740">
                <a:solidFill>
                  <a:srgbClr val="000000"/>
                </a:solidFill>
              </a:defRPr>
            </a:pPr>
            <a:r>
              <a:t>e.g., </a:t>
            </a:r>
            <a:r>
              <a:rPr i="1"/>
              <a:t>cloudy sunny sunny rainy</a:t>
            </a:r>
            <a:endParaRPr i="1"/>
          </a:p>
          <a:p>
            <a:pPr lvl="2" marL="2617003" indent="-518160" defTabSz="2072588">
              <a:lnSpc>
                <a:spcPct val="90000"/>
              </a:lnSpc>
              <a:spcBef>
                <a:spcPts val="3800"/>
              </a:spcBef>
              <a:defRPr sz="3740">
                <a:solidFill>
                  <a:srgbClr val="000000"/>
                </a:solidFill>
              </a:defRPr>
            </a:pPr>
            <a:r>
              <a:t>Sequence probability: P(cloudy)P(sunny|cloudy)P(sunny|sunny)P(rainy|sunny)</a:t>
            </a:r>
          </a:p>
        </p:txBody>
      </p:sp>
      <p:pic>
        <p:nvPicPr>
          <p:cNvPr id="33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901"/>
          <a:stretch>
            <a:fillRect/>
          </a:stretch>
        </p:blipFill>
        <p:spPr>
          <a:xfrm>
            <a:off x="3764091" y="6292538"/>
            <a:ext cx="7238239" cy="27907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3" name="Group"/>
          <p:cNvGrpSpPr/>
          <p:nvPr/>
        </p:nvGrpSpPr>
        <p:grpSpPr>
          <a:xfrm>
            <a:off x="9201935" y="11764792"/>
            <a:ext cx="12039097" cy="2839749"/>
            <a:chOff x="1173140" y="-178761"/>
            <a:chExt cx="12039096" cy="2839748"/>
          </a:xfrm>
        </p:grpSpPr>
        <p:pic>
          <p:nvPicPr>
            <p:cNvPr id="333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0399923">
              <a:off x="1187050" y="73344"/>
              <a:ext cx="1536239" cy="352235"/>
            </a:xfrm>
            <a:prstGeom prst="rect">
              <a:avLst/>
            </a:prstGeom>
            <a:effectLst/>
          </p:spPr>
        </p:pic>
        <p:pic>
          <p:nvPicPr>
            <p:cNvPr id="335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1590567">
              <a:off x="5933293" y="391087"/>
              <a:ext cx="3956578" cy="352235"/>
            </a:xfrm>
            <a:prstGeom prst="rect">
              <a:avLst/>
            </a:prstGeom>
            <a:effectLst/>
          </p:spPr>
        </p:pic>
        <p:pic>
          <p:nvPicPr>
            <p:cNvPr id="337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6200000">
              <a:off x="9300374" y="385038"/>
              <a:ext cx="954252" cy="352234"/>
            </a:xfrm>
            <a:prstGeom prst="rect">
              <a:avLst/>
            </a:prstGeom>
            <a:effectLst/>
          </p:spPr>
        </p:pic>
        <p:pic>
          <p:nvPicPr>
            <p:cNvPr id="339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0719239">
              <a:off x="9658011" y="388644"/>
              <a:ext cx="3567825" cy="352235"/>
            </a:xfrm>
            <a:prstGeom prst="rect">
              <a:avLst/>
            </a:prstGeom>
            <a:effectLst/>
          </p:spPr>
        </p:pic>
        <p:sp>
          <p:nvSpPr>
            <p:cNvPr id="341" name="Initial probability"/>
            <p:cNvSpPr/>
            <p:nvPr/>
          </p:nvSpPr>
          <p:spPr>
            <a:xfrm>
              <a:off x="1324051" y="70806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Initial probability</a:t>
              </a:r>
            </a:p>
          </p:txBody>
        </p:sp>
        <p:sp>
          <p:nvSpPr>
            <p:cNvPr id="342" name="Transition probabilities"/>
            <p:cNvSpPr/>
            <p:nvPr/>
          </p:nvSpPr>
          <p:spPr>
            <a:xfrm>
              <a:off x="9777751" y="13909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Transition probabilities</a:t>
              </a:r>
            </a:p>
          </p:txBody>
        </p:sp>
      </p:grpSp>
      <p:sp>
        <p:nvSpPr>
          <p:cNvPr id="344" name="These probabilities define the model…"/>
          <p:cNvSpPr txBox="1"/>
          <p:nvPr/>
        </p:nvSpPr>
        <p:spPr>
          <a:xfrm>
            <a:off x="11858343" y="6851657"/>
            <a:ext cx="10045129" cy="167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>
                <a:solidFill>
                  <a:schemeClr val="accent1">
                    <a:hueOff val="114395"/>
                    <a:lumOff val="-24975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These probabilities define the model</a:t>
            </a:r>
          </a:p>
          <a:p>
            <a:pPr>
              <a:defRPr sz="4300">
                <a:solidFill>
                  <a:schemeClr val="accent1">
                    <a:hueOff val="114395"/>
                    <a:lumOff val="-24975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Can find P(any sequence)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3" grpId="1"/>
      <p:bldP build="whole" bldLvl="1" animBg="1" rev="0" advAuto="0" spid="34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mth-Order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61763">
              <a:defRPr sz="7568"/>
            </a:pPr>
            <a:r>
              <a:t>m</a:t>
            </a:r>
            <a:r>
              <a:rPr baseline="31999"/>
              <a:t>th</a:t>
            </a:r>
            <a:r>
              <a:t>-Order Markov Models</a:t>
            </a:r>
          </a:p>
        </p:txBody>
      </p:sp>
      <p:sp>
        <p:nvSpPr>
          <p:cNvPr id="347" name="A generalization of the first order Markov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A generalization of the first order Markov Model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Each state is only dependent on </a:t>
            </a:r>
            <a:r>
              <a:rPr i="1"/>
              <a:t>m</a:t>
            </a:r>
            <a:r>
              <a:t> previous states</a:t>
            </a:r>
          </a:p>
          <a:p>
            <a:pPr lvl="2" marL="3315814" indent="-994741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e.g., P(It was a bright cold day in April) = P(It)P(was|It)P(a|It,was)P(bright|was,a)P(cold|a,bright)P(day|bright,cold)…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More parameters than first order Markov Model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But still less than storing entire history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22262">
              <a:defRPr sz="8712"/>
            </a:lvl1pPr>
          </a:lstStyle>
          <a:p>
            <a:pPr/>
            <a:r>
              <a:t>Hidden Markov Models</a:t>
            </a:r>
          </a:p>
        </p:txBody>
      </p:sp>
      <p:sp>
        <p:nvSpPr>
          <p:cNvPr id="350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353" name="Discrete Markov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Discrete Markov Model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States follow a Markov Chain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Each state is an observation</a:t>
            </a:r>
            <a:endParaRPr>
              <a:solidFill>
                <a:schemeClr val="accent1">
                  <a:hueOff val="114395"/>
                  <a:lumOff val="-24975"/>
                </a:schemeClr>
              </a:solidFill>
            </a:endParaRP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Hidden Markov Model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States follow a Markov Chain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States are not observed</a:t>
            </a:r>
            <a:endParaRPr>
              <a:solidFill>
                <a:schemeClr val="accent1">
                  <a:hueOff val="114395"/>
                  <a:lumOff val="-24975"/>
                </a:schemeClr>
              </a:solidFill>
            </a:endParaRP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Each state stochastically emits an observation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356" name="Given a sentence, find parts of speech of all the word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Given a sentence, find parts of speech of all the words</a:t>
            </a:r>
          </a:p>
        </p:txBody>
      </p:sp>
      <p:grpSp>
        <p:nvGrpSpPr>
          <p:cNvPr id="362" name="Group"/>
          <p:cNvGrpSpPr/>
          <p:nvPr/>
        </p:nvGrpSpPr>
        <p:grpSpPr>
          <a:xfrm>
            <a:off x="7895137" y="6759060"/>
            <a:ext cx="8757410" cy="1270001"/>
            <a:chOff x="0" y="257809"/>
            <a:chExt cx="8757408" cy="1270000"/>
          </a:xfrm>
        </p:grpSpPr>
        <p:sp>
          <p:nvSpPr>
            <p:cNvPr id="357" name="The"/>
            <p:cNvSpPr/>
            <p:nvPr/>
          </p:nvSpPr>
          <p:spPr>
            <a:xfrm>
              <a:off x="0" y="25780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The</a:t>
              </a:r>
            </a:p>
          </p:txBody>
        </p:sp>
        <p:sp>
          <p:nvSpPr>
            <p:cNvPr id="358" name="Fed"/>
            <p:cNvSpPr/>
            <p:nvPr/>
          </p:nvSpPr>
          <p:spPr>
            <a:xfrm>
              <a:off x="1458151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Fed</a:t>
              </a:r>
            </a:p>
          </p:txBody>
        </p:sp>
        <p:sp>
          <p:nvSpPr>
            <p:cNvPr id="359" name="raises"/>
            <p:cNvSpPr/>
            <p:nvPr/>
          </p:nvSpPr>
          <p:spPr>
            <a:xfrm>
              <a:off x="3076299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raises</a:t>
              </a:r>
            </a:p>
          </p:txBody>
        </p:sp>
        <p:sp>
          <p:nvSpPr>
            <p:cNvPr id="360" name="interest"/>
            <p:cNvSpPr/>
            <p:nvPr/>
          </p:nvSpPr>
          <p:spPr>
            <a:xfrm>
              <a:off x="5047710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interest</a:t>
              </a:r>
            </a:p>
          </p:txBody>
        </p:sp>
        <p:sp>
          <p:nvSpPr>
            <p:cNvPr id="361" name="rates"/>
            <p:cNvSpPr/>
            <p:nvPr/>
          </p:nvSpPr>
          <p:spPr>
            <a:xfrm>
              <a:off x="7487408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rates</a:t>
              </a:r>
            </a:p>
          </p:txBody>
        </p:sp>
      </p:grpSp>
      <p:grpSp>
        <p:nvGrpSpPr>
          <p:cNvPr id="368" name="Group"/>
          <p:cNvGrpSpPr/>
          <p:nvPr/>
        </p:nvGrpSpPr>
        <p:grpSpPr>
          <a:xfrm>
            <a:off x="7895137" y="7415396"/>
            <a:ext cx="8130736" cy="515619"/>
            <a:chOff x="0" y="-27126"/>
            <a:chExt cx="8130734" cy="515618"/>
          </a:xfrm>
        </p:grpSpPr>
        <p:sp>
          <p:nvSpPr>
            <p:cNvPr id="363" name="DET"/>
            <p:cNvSpPr txBox="1"/>
            <p:nvPr/>
          </p:nvSpPr>
          <p:spPr>
            <a:xfrm>
              <a:off x="0" y="-27127"/>
              <a:ext cx="651053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DET</a:t>
              </a:r>
            </a:p>
          </p:txBody>
        </p:sp>
        <p:sp>
          <p:nvSpPr>
            <p:cNvPr id="364" name="N"/>
            <p:cNvSpPr txBox="1"/>
            <p:nvPr/>
          </p:nvSpPr>
          <p:spPr>
            <a:xfrm>
              <a:off x="1624784" y="-27127"/>
              <a:ext cx="328575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365" name="V"/>
            <p:cNvSpPr txBox="1"/>
            <p:nvPr/>
          </p:nvSpPr>
          <p:spPr>
            <a:xfrm>
              <a:off x="3428080" y="-27127"/>
              <a:ext cx="320346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V</a:t>
              </a:r>
            </a:p>
          </p:txBody>
        </p:sp>
        <p:sp>
          <p:nvSpPr>
            <p:cNvPr id="366" name="N"/>
            <p:cNvSpPr txBox="1"/>
            <p:nvPr/>
          </p:nvSpPr>
          <p:spPr>
            <a:xfrm>
              <a:off x="5513316" y="-27127"/>
              <a:ext cx="328576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367" name="N"/>
            <p:cNvSpPr txBox="1"/>
            <p:nvPr/>
          </p:nvSpPr>
          <p:spPr>
            <a:xfrm>
              <a:off x="7802160" y="-27127"/>
              <a:ext cx="328575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N</a:t>
              </a:r>
            </a:p>
          </p:txBody>
        </p:sp>
      </p:grpSp>
      <p:grpSp>
        <p:nvGrpSpPr>
          <p:cNvPr id="380" name="Group"/>
          <p:cNvGrpSpPr/>
          <p:nvPr/>
        </p:nvGrpSpPr>
        <p:grpSpPr>
          <a:xfrm>
            <a:off x="5473080" y="7527619"/>
            <a:ext cx="11494219" cy="2329732"/>
            <a:chOff x="-1379133" y="0"/>
            <a:chExt cx="11494217" cy="2329730"/>
          </a:xfrm>
        </p:grpSpPr>
        <p:grpSp>
          <p:nvGrpSpPr>
            <p:cNvPr id="378" name="Group"/>
            <p:cNvGrpSpPr/>
            <p:nvPr/>
          </p:nvGrpSpPr>
          <p:grpSpPr>
            <a:xfrm>
              <a:off x="2160018" y="0"/>
              <a:ext cx="7955066" cy="2329731"/>
              <a:chOff x="0" y="0"/>
              <a:chExt cx="7955065" cy="2329730"/>
            </a:xfrm>
          </p:grpSpPr>
          <p:sp>
            <p:nvSpPr>
              <p:cNvPr id="369" name="V"/>
              <p:cNvSpPr/>
              <p:nvPr/>
            </p:nvSpPr>
            <p:spPr>
              <a:xfrm>
                <a:off x="507689" y="105973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V</a:t>
                </a:r>
              </a:p>
            </p:txBody>
          </p:sp>
          <p:sp>
            <p:nvSpPr>
              <p:cNvPr id="370" name="N"/>
              <p:cNvSpPr/>
              <p:nvPr/>
            </p:nvSpPr>
            <p:spPr>
              <a:xfrm>
                <a:off x="2310986" y="105973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N</a:t>
                </a:r>
              </a:p>
            </p:txBody>
          </p:sp>
          <p:sp>
            <p:nvSpPr>
              <p:cNvPr id="371" name="V"/>
              <p:cNvSpPr/>
              <p:nvPr/>
            </p:nvSpPr>
            <p:spPr>
              <a:xfrm>
                <a:off x="4396222" y="105973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V</a:t>
                </a:r>
              </a:p>
            </p:txBody>
          </p:sp>
          <p:sp>
            <p:nvSpPr>
              <p:cNvPr id="372" name="V"/>
              <p:cNvSpPr/>
              <p:nvPr/>
            </p:nvSpPr>
            <p:spPr>
              <a:xfrm>
                <a:off x="6685065" y="105973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V</a:t>
                </a:r>
              </a:p>
            </p:txBody>
          </p:sp>
          <p:sp>
            <p:nvSpPr>
              <p:cNvPr id="373" name="Line"/>
              <p:cNvSpPr/>
              <p:nvPr/>
            </p:nvSpPr>
            <p:spPr>
              <a:xfrm>
                <a:off x="0" y="635000"/>
                <a:ext cx="788656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" name="Rounded Rectangle"/>
              <p:cNvSpPr/>
              <p:nvPr/>
            </p:nvSpPr>
            <p:spPr>
              <a:xfrm>
                <a:off x="1843168" y="0"/>
                <a:ext cx="1270001" cy="1270000"/>
              </a:xfrm>
              <a:prstGeom prst="roundRect">
                <a:avLst>
                  <a:gd name="adj" fmla="val 15000"/>
                </a:avLst>
              </a:prstGeom>
              <a:solidFill>
                <a:schemeClr val="accent4">
                  <a:hueOff val="-476017"/>
                  <a:lumOff val="-10042"/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75" name="Rounded Rectangle"/>
              <p:cNvSpPr/>
              <p:nvPr/>
            </p:nvSpPr>
            <p:spPr>
              <a:xfrm>
                <a:off x="3911488" y="0"/>
                <a:ext cx="1270001" cy="1270000"/>
              </a:xfrm>
              <a:prstGeom prst="roundRect">
                <a:avLst>
                  <a:gd name="adj" fmla="val 15000"/>
                </a:avLst>
              </a:prstGeom>
              <a:solidFill>
                <a:schemeClr val="accent4">
                  <a:hueOff val="-476017"/>
                  <a:lumOff val="-10042"/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76" name="Rounded Rectangle"/>
              <p:cNvSpPr/>
              <p:nvPr/>
            </p:nvSpPr>
            <p:spPr>
              <a:xfrm>
                <a:off x="6200331" y="0"/>
                <a:ext cx="1270001" cy="1270000"/>
              </a:xfrm>
              <a:prstGeom prst="roundRect">
                <a:avLst>
                  <a:gd name="adj" fmla="val 15000"/>
                </a:avLst>
              </a:prstGeom>
              <a:solidFill>
                <a:schemeClr val="accent4">
                  <a:hueOff val="-476017"/>
                  <a:lumOff val="-10042"/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77" name="Rounded Rectangle"/>
              <p:cNvSpPr/>
              <p:nvPr/>
            </p:nvSpPr>
            <p:spPr>
              <a:xfrm>
                <a:off x="22956" y="0"/>
                <a:ext cx="1270001" cy="1270000"/>
              </a:xfrm>
              <a:prstGeom prst="roundRect">
                <a:avLst>
                  <a:gd name="adj" fmla="val 15000"/>
                </a:avLst>
              </a:prstGeom>
              <a:solidFill>
                <a:schemeClr val="accent4">
                  <a:hueOff val="-476017"/>
                  <a:lumOff val="-10042"/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379" name="Other possible tags in different contexts"/>
            <p:cNvSpPr txBox="1"/>
            <p:nvPr/>
          </p:nvSpPr>
          <p:spPr>
            <a:xfrm>
              <a:off x="-1379134" y="1024262"/>
              <a:ext cx="3117495" cy="960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Other possible tags</a:t>
              </a:r>
              <a:br/>
              <a:r>
                <a:t>in different contexts</a:t>
              </a:r>
            </a:p>
          </p:txBody>
        </p:sp>
      </p:grpSp>
      <p:grpSp>
        <p:nvGrpSpPr>
          <p:cNvPr id="385" name="Group"/>
          <p:cNvGrpSpPr/>
          <p:nvPr/>
        </p:nvGrpSpPr>
        <p:grpSpPr>
          <a:xfrm>
            <a:off x="8519315" y="9167252"/>
            <a:ext cx="9337727" cy="1305891"/>
            <a:chOff x="-153923" y="-27126"/>
            <a:chExt cx="9337726" cy="1305890"/>
          </a:xfrm>
        </p:grpSpPr>
        <p:sp>
          <p:nvSpPr>
            <p:cNvPr id="381" name="(I fed the dog)"/>
            <p:cNvSpPr txBox="1"/>
            <p:nvPr/>
          </p:nvSpPr>
          <p:spPr>
            <a:xfrm>
              <a:off x="-153924" y="-27127"/>
              <a:ext cx="2307641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(I </a:t>
              </a:r>
              <a:r>
                <a:rPr i="1"/>
                <a:t>fed</a:t>
              </a:r>
              <a:r>
                <a:t> the dog)</a:t>
              </a:r>
            </a:p>
          </p:txBody>
        </p:sp>
        <p:sp>
          <p:nvSpPr>
            <p:cNvPr id="382" name="(annual raises)"/>
            <p:cNvSpPr txBox="1"/>
            <p:nvPr/>
          </p:nvSpPr>
          <p:spPr>
            <a:xfrm>
              <a:off x="1635300" y="763145"/>
              <a:ext cx="2446631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(annual </a:t>
              </a:r>
              <a:r>
                <a:rPr i="1"/>
                <a:t>raises</a:t>
              </a:r>
              <a:r>
                <a:t>)</a:t>
              </a:r>
            </a:p>
          </p:txBody>
        </p:sp>
        <p:sp>
          <p:nvSpPr>
            <p:cNvPr id="383" name="(Poems interest me)"/>
            <p:cNvSpPr txBox="1"/>
            <p:nvPr/>
          </p:nvSpPr>
          <p:spPr>
            <a:xfrm>
              <a:off x="3306177" y="-27127"/>
              <a:ext cx="3233014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(Poems </a:t>
              </a:r>
              <a:r>
                <a:rPr i="1"/>
                <a:t>interest</a:t>
              </a:r>
              <a:r>
                <a:t> me)</a:t>
              </a:r>
            </a:p>
          </p:txBody>
        </p:sp>
        <p:sp>
          <p:nvSpPr>
            <p:cNvPr id="384" name="(he rates movies online)"/>
            <p:cNvSpPr txBox="1"/>
            <p:nvPr/>
          </p:nvSpPr>
          <p:spPr>
            <a:xfrm>
              <a:off x="5358562" y="763145"/>
              <a:ext cx="3825241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(he </a:t>
              </a:r>
              <a:r>
                <a:rPr i="1"/>
                <a:t>rates</a:t>
              </a:r>
              <a:r>
                <a:t> movies online)</a:t>
              </a:r>
            </a:p>
          </p:txBody>
        </p:sp>
      </p:grpSp>
      <p:sp>
        <p:nvSpPr>
          <p:cNvPr id="386" name="If these were the only options allowed, we will have 1×2×2×2×2 = 16 possible output sequences"/>
          <p:cNvSpPr txBox="1"/>
          <p:nvPr/>
        </p:nvSpPr>
        <p:spPr>
          <a:xfrm>
            <a:off x="4756708" y="11940728"/>
            <a:ext cx="14413384" cy="75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If these were the only options allowed, we will have 1×2×2×2×2 = 16 possible output sequences 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2"/>
      <p:bldP build="whole" bldLvl="1" animBg="1" rev="0" advAuto="0" spid="385" grpId="3"/>
      <p:bldP build="whole" bldLvl="1" animBg="1" rev="0" advAuto="0" spid="386" grpId="4"/>
      <p:bldP build="whole" bldLvl="1" animBg="1" rev="0" advAuto="0" spid="36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389" name="Given a sentence, find parts of speech of all the word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Given a sentence, find parts of speech of all the words</a:t>
            </a:r>
          </a:p>
        </p:txBody>
      </p:sp>
      <p:pic>
        <p:nvPicPr>
          <p:cNvPr id="3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5379" y="6285464"/>
            <a:ext cx="6540501" cy="534670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Each edge here is associated with a transition probability"/>
          <p:cNvSpPr txBox="1"/>
          <p:nvPr/>
        </p:nvSpPr>
        <p:spPr>
          <a:xfrm>
            <a:off x="1408986" y="12322982"/>
            <a:ext cx="9073287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Each edge here is associated with 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transition probability </a:t>
            </a:r>
          </a:p>
        </p:txBody>
      </p:sp>
      <p:grpSp>
        <p:nvGrpSpPr>
          <p:cNvPr id="394" name="Group"/>
          <p:cNvGrpSpPr/>
          <p:nvPr/>
        </p:nvGrpSpPr>
        <p:grpSpPr>
          <a:xfrm>
            <a:off x="13414799" y="6495108"/>
            <a:ext cx="10092234" cy="4693131"/>
            <a:chOff x="-454152" y="0"/>
            <a:chExt cx="10092232" cy="4693129"/>
          </a:xfrm>
        </p:grpSpPr>
        <p:pic>
          <p:nvPicPr>
            <p:cNvPr id="39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0464" y="0"/>
              <a:ext cx="8763001" cy="321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3" name="Emission probabilities: Given that the system is in a certain state,…"/>
            <p:cNvSpPr txBox="1"/>
            <p:nvPr/>
          </p:nvSpPr>
          <p:spPr>
            <a:xfrm>
              <a:off x="-454153" y="3489170"/>
              <a:ext cx="10092234" cy="1203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rPr>
                  <a:latin typeface="Poppins Bold"/>
                  <a:ea typeface="Poppins Bold"/>
                  <a:cs typeface="Poppins Bold"/>
                  <a:sym typeface="Poppins Bold"/>
                </a:rPr>
                <a:t>Emission probabilities: </a:t>
              </a:r>
              <a:r>
                <a:t>Given that the system is in a certain state,</a:t>
              </a:r>
            </a:p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these are probabilities that it will emit a certain observation </a:t>
              </a:r>
              <a:endParaRPr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397" name="Group"/>
          <p:cNvGrpSpPr/>
          <p:nvPr/>
        </p:nvGrpSpPr>
        <p:grpSpPr>
          <a:xfrm>
            <a:off x="12811917" y="2753803"/>
            <a:ext cx="11297997" cy="2133601"/>
            <a:chOff x="0" y="0"/>
            <a:chExt cx="11297995" cy="2133600"/>
          </a:xfrm>
        </p:grpSpPr>
        <p:pic>
          <p:nvPicPr>
            <p:cNvPr id="39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83000" cy="213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6" name="Initial probabilities: What is the probability that…"/>
            <p:cNvSpPr txBox="1"/>
            <p:nvPr/>
          </p:nvSpPr>
          <p:spPr>
            <a:xfrm>
              <a:off x="3955668" y="586740"/>
              <a:ext cx="7342328" cy="9601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rPr>
                  <a:latin typeface="Poppins Bold"/>
                  <a:ea typeface="Poppins Bold"/>
                  <a:cs typeface="Poppins Bold"/>
                  <a:sym typeface="Poppins Bold"/>
                </a:rPr>
                <a:t>Initial probabilities</a:t>
              </a:r>
              <a:r>
                <a:t>: What is the probability that</a:t>
              </a:r>
            </a:p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the sequence starts in a certain state?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7" grpId="2"/>
      <p:bldP build="whole" bldLvl="1" animBg="1" rev="0" advAuto="0" spid="39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400" name="Given a sentence, find parts of speech of all the word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Given a sentence, find parts of speech of all the words</a:t>
            </a:r>
          </a:p>
        </p:txBody>
      </p:sp>
      <p:pic>
        <p:nvPicPr>
          <p:cNvPr id="4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5379" y="6285464"/>
            <a:ext cx="6540501" cy="534670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Each edge here is associated with a transition probability"/>
          <p:cNvSpPr txBox="1"/>
          <p:nvPr/>
        </p:nvSpPr>
        <p:spPr>
          <a:xfrm>
            <a:off x="1408986" y="12322982"/>
            <a:ext cx="9073287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Each edge here is associated with 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transition probability </a:t>
            </a:r>
          </a:p>
        </p:txBody>
      </p:sp>
      <p:grpSp>
        <p:nvGrpSpPr>
          <p:cNvPr id="405" name="Group"/>
          <p:cNvGrpSpPr/>
          <p:nvPr/>
        </p:nvGrpSpPr>
        <p:grpSpPr>
          <a:xfrm>
            <a:off x="9477799" y="6241108"/>
            <a:ext cx="10092234" cy="4693131"/>
            <a:chOff x="-454152" y="0"/>
            <a:chExt cx="10092232" cy="4693129"/>
          </a:xfrm>
        </p:grpSpPr>
        <p:pic>
          <p:nvPicPr>
            <p:cNvPr id="40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0464" y="0"/>
              <a:ext cx="8763001" cy="321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4" name="Emission probabilities: Given that the system is in a certain state,…"/>
            <p:cNvSpPr txBox="1"/>
            <p:nvPr/>
          </p:nvSpPr>
          <p:spPr>
            <a:xfrm>
              <a:off x="-454153" y="3489170"/>
              <a:ext cx="10092234" cy="1203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rPr>
                  <a:latin typeface="Poppins Bold"/>
                  <a:ea typeface="Poppins Bold"/>
                  <a:cs typeface="Poppins Bold"/>
                  <a:sym typeface="Poppins Bold"/>
                </a:rPr>
                <a:t>Emission probabilities: </a:t>
              </a:r>
              <a:r>
                <a:t>Given that the system is in a certain state,</a:t>
              </a:r>
            </a:p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these are probabilities that it will emit a certain observation </a:t>
              </a:r>
              <a:endParaRPr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408" name="Group"/>
          <p:cNvGrpSpPr/>
          <p:nvPr/>
        </p:nvGrpSpPr>
        <p:grpSpPr>
          <a:xfrm>
            <a:off x="12811917" y="2753803"/>
            <a:ext cx="11297997" cy="2133601"/>
            <a:chOff x="0" y="0"/>
            <a:chExt cx="11297995" cy="2133600"/>
          </a:xfrm>
        </p:grpSpPr>
        <p:pic>
          <p:nvPicPr>
            <p:cNvPr id="40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83000" cy="213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7" name="Initial probabilities: What is the probability that…"/>
            <p:cNvSpPr txBox="1"/>
            <p:nvPr/>
          </p:nvSpPr>
          <p:spPr>
            <a:xfrm>
              <a:off x="3955668" y="586740"/>
              <a:ext cx="7342328" cy="9601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rPr>
                  <a:latin typeface="Poppins Bold"/>
                  <a:ea typeface="Poppins Bold"/>
                  <a:cs typeface="Poppins Bold"/>
                  <a:sym typeface="Poppins Bold"/>
                </a:rPr>
                <a:t>Initial probabilities</a:t>
              </a:r>
              <a:r>
                <a:t>: What is the probability that</a:t>
              </a:r>
            </a:p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the sequence starts in a certain state? </a:t>
              </a:r>
            </a:p>
          </p:txBody>
        </p:sp>
      </p:grpSp>
      <p:sp>
        <p:nvSpPr>
          <p:cNvPr id="409" name="Start"/>
          <p:cNvSpPr txBox="1"/>
          <p:nvPr/>
        </p:nvSpPr>
        <p:spPr>
          <a:xfrm>
            <a:off x="15374239" y="10913046"/>
            <a:ext cx="76901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Start</a:t>
            </a:r>
          </a:p>
        </p:txBody>
      </p:sp>
      <p:grpSp>
        <p:nvGrpSpPr>
          <p:cNvPr id="412" name="Group"/>
          <p:cNvGrpSpPr/>
          <p:nvPr/>
        </p:nvGrpSpPr>
        <p:grpSpPr>
          <a:xfrm>
            <a:off x="16242503" y="10913046"/>
            <a:ext cx="1558332" cy="461366"/>
            <a:chOff x="0" y="0"/>
            <a:chExt cx="1558330" cy="461365"/>
          </a:xfrm>
        </p:grpSpPr>
        <p:sp>
          <p:nvSpPr>
            <p:cNvPr id="410" name="DET"/>
            <p:cNvSpPr txBox="1"/>
            <p:nvPr/>
          </p:nvSpPr>
          <p:spPr>
            <a:xfrm>
              <a:off x="868263" y="0"/>
              <a:ext cx="690068" cy="461366"/>
            </a:xfrm>
            <a:prstGeom prst="rect">
              <a:avLst/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DET</a:t>
              </a:r>
            </a:p>
          </p:txBody>
        </p:sp>
        <p:sp>
          <p:nvSpPr>
            <p:cNvPr id="411" name="Line"/>
            <p:cNvSpPr/>
            <p:nvPr/>
          </p:nvSpPr>
          <p:spPr>
            <a:xfrm>
              <a:off x="0" y="230682"/>
              <a:ext cx="769011" cy="1"/>
            </a:xfrm>
            <a:prstGeom prst="line">
              <a:avLst/>
            </a:prstGeom>
            <a:noFill/>
            <a:ln w="254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5" name="Group"/>
          <p:cNvGrpSpPr/>
          <p:nvPr/>
        </p:nvGrpSpPr>
        <p:grpSpPr>
          <a:xfrm>
            <a:off x="15346046" y="11501959"/>
            <a:ext cx="1586526" cy="796691"/>
            <a:chOff x="0" y="0"/>
            <a:chExt cx="1586524" cy="796689"/>
          </a:xfrm>
        </p:grpSpPr>
        <p:sp>
          <p:nvSpPr>
            <p:cNvPr id="413" name="Initial"/>
            <p:cNvSpPr txBox="1"/>
            <p:nvPr/>
          </p:nvSpPr>
          <p:spPr>
            <a:xfrm>
              <a:off x="0" y="335323"/>
              <a:ext cx="82539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Initial</a:t>
              </a:r>
            </a:p>
          </p:txBody>
        </p:sp>
        <p:sp>
          <p:nvSpPr>
            <p:cNvPr id="414" name="Line"/>
            <p:cNvSpPr/>
            <p:nvPr/>
          </p:nvSpPr>
          <p:spPr>
            <a:xfrm flipV="1">
              <a:off x="905437" y="-1"/>
              <a:ext cx="681088" cy="6810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8" name="Group"/>
          <p:cNvGrpSpPr/>
          <p:nvPr/>
        </p:nvGrpSpPr>
        <p:grpSpPr>
          <a:xfrm>
            <a:off x="15105711" y="12608517"/>
            <a:ext cx="2041320" cy="814183"/>
            <a:chOff x="-454794" y="0"/>
            <a:chExt cx="2041319" cy="814181"/>
          </a:xfrm>
        </p:grpSpPr>
        <p:sp>
          <p:nvSpPr>
            <p:cNvPr id="416" name="Emission"/>
            <p:cNvSpPr txBox="1"/>
            <p:nvPr/>
          </p:nvSpPr>
          <p:spPr>
            <a:xfrm>
              <a:off x="-454795" y="352815"/>
              <a:ext cx="134508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Emission</a:t>
              </a:r>
            </a:p>
          </p:txBody>
        </p:sp>
        <p:sp>
          <p:nvSpPr>
            <p:cNvPr id="417" name="Line"/>
            <p:cNvSpPr/>
            <p:nvPr/>
          </p:nvSpPr>
          <p:spPr>
            <a:xfrm flipV="1">
              <a:off x="905437" y="-1"/>
              <a:ext cx="681088" cy="6810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1" name="Group"/>
          <p:cNvGrpSpPr/>
          <p:nvPr/>
        </p:nvGrpSpPr>
        <p:grpSpPr>
          <a:xfrm>
            <a:off x="17144600" y="11512874"/>
            <a:ext cx="622402" cy="1040240"/>
            <a:chOff x="0" y="0"/>
            <a:chExt cx="622401" cy="1040238"/>
          </a:xfrm>
        </p:grpSpPr>
        <p:sp>
          <p:nvSpPr>
            <p:cNvPr id="419" name="The"/>
            <p:cNvSpPr txBox="1"/>
            <p:nvPr/>
          </p:nvSpPr>
          <p:spPr>
            <a:xfrm>
              <a:off x="-1" y="578873"/>
              <a:ext cx="622403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420" name="Line"/>
            <p:cNvSpPr/>
            <p:nvPr/>
          </p:nvSpPr>
          <p:spPr>
            <a:xfrm flipH="1">
              <a:off x="280156" y="0"/>
              <a:ext cx="1" cy="520860"/>
            </a:xfrm>
            <a:prstGeom prst="line">
              <a:avLst/>
            </a:prstGeom>
            <a:noFill/>
            <a:ln w="254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4" name="Group"/>
          <p:cNvGrpSpPr/>
          <p:nvPr/>
        </p:nvGrpSpPr>
        <p:grpSpPr>
          <a:xfrm>
            <a:off x="17970055" y="11143729"/>
            <a:ext cx="2413330" cy="1270001"/>
            <a:chOff x="0" y="230682"/>
            <a:chExt cx="2413328" cy="1270000"/>
          </a:xfrm>
        </p:grpSpPr>
        <p:sp>
          <p:nvSpPr>
            <p:cNvPr id="422" name="N"/>
            <p:cNvSpPr/>
            <p:nvPr/>
          </p:nvSpPr>
          <p:spPr>
            <a:xfrm>
              <a:off x="1143328" y="230682"/>
              <a:ext cx="1270001" cy="1270001"/>
            </a:xfrm>
            <a:prstGeom prst="line">
              <a:avLst/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423" name="Line"/>
            <p:cNvSpPr/>
            <p:nvPr/>
          </p:nvSpPr>
          <p:spPr>
            <a:xfrm>
              <a:off x="0" y="230682"/>
              <a:ext cx="769011" cy="1"/>
            </a:xfrm>
            <a:prstGeom prst="line">
              <a:avLst/>
            </a:prstGeom>
            <a:noFill/>
            <a:ln w="254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7" name="Group"/>
          <p:cNvGrpSpPr/>
          <p:nvPr/>
        </p:nvGrpSpPr>
        <p:grpSpPr>
          <a:xfrm>
            <a:off x="17692111" y="11293056"/>
            <a:ext cx="1270001" cy="3151469"/>
            <a:chOff x="0" y="0"/>
            <a:chExt cx="1270000" cy="3151468"/>
          </a:xfrm>
        </p:grpSpPr>
        <p:sp>
          <p:nvSpPr>
            <p:cNvPr id="425" name="Transition"/>
            <p:cNvSpPr/>
            <p:nvPr/>
          </p:nvSpPr>
          <p:spPr>
            <a:xfrm>
              <a:off x="0" y="1881468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Transition</a:t>
              </a:r>
            </a:p>
          </p:txBody>
        </p:sp>
        <p:sp>
          <p:nvSpPr>
            <p:cNvPr id="426" name="Line"/>
            <p:cNvSpPr/>
            <p:nvPr/>
          </p:nvSpPr>
          <p:spPr>
            <a:xfrm flipV="1">
              <a:off x="625564" y="-1"/>
              <a:ext cx="1" cy="166420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0" name="Group"/>
          <p:cNvGrpSpPr/>
          <p:nvPr/>
        </p:nvGrpSpPr>
        <p:grpSpPr>
          <a:xfrm>
            <a:off x="16811903" y="12613073"/>
            <a:ext cx="2041320" cy="814182"/>
            <a:chOff x="-454794" y="0"/>
            <a:chExt cx="2041319" cy="814181"/>
          </a:xfrm>
        </p:grpSpPr>
        <p:sp>
          <p:nvSpPr>
            <p:cNvPr id="428" name="Emission"/>
            <p:cNvSpPr txBox="1"/>
            <p:nvPr/>
          </p:nvSpPr>
          <p:spPr>
            <a:xfrm>
              <a:off x="-454795" y="352815"/>
              <a:ext cx="134508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Emission</a:t>
              </a:r>
            </a:p>
          </p:txBody>
        </p:sp>
        <p:sp>
          <p:nvSpPr>
            <p:cNvPr id="429" name="Line"/>
            <p:cNvSpPr/>
            <p:nvPr/>
          </p:nvSpPr>
          <p:spPr>
            <a:xfrm flipV="1">
              <a:off x="905437" y="-1"/>
              <a:ext cx="681088" cy="6810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3" name="Group"/>
          <p:cNvGrpSpPr/>
          <p:nvPr/>
        </p:nvGrpSpPr>
        <p:grpSpPr>
          <a:xfrm>
            <a:off x="18845153" y="11517430"/>
            <a:ext cx="633680" cy="1040239"/>
            <a:chOff x="-5638" y="0"/>
            <a:chExt cx="633679" cy="1040238"/>
          </a:xfrm>
        </p:grpSpPr>
        <p:sp>
          <p:nvSpPr>
            <p:cNvPr id="431" name="Fed"/>
            <p:cNvSpPr txBox="1"/>
            <p:nvPr/>
          </p:nvSpPr>
          <p:spPr>
            <a:xfrm>
              <a:off x="-5639" y="578873"/>
              <a:ext cx="633680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Fed</a:t>
              </a:r>
            </a:p>
          </p:txBody>
        </p:sp>
        <p:sp>
          <p:nvSpPr>
            <p:cNvPr id="432" name="Line"/>
            <p:cNvSpPr/>
            <p:nvPr/>
          </p:nvSpPr>
          <p:spPr>
            <a:xfrm flipH="1">
              <a:off x="280156" y="0"/>
              <a:ext cx="1" cy="520860"/>
            </a:xfrm>
            <a:prstGeom prst="line">
              <a:avLst/>
            </a:prstGeom>
            <a:noFill/>
            <a:ln w="254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6" name="Group"/>
          <p:cNvGrpSpPr/>
          <p:nvPr/>
        </p:nvGrpSpPr>
        <p:grpSpPr>
          <a:xfrm>
            <a:off x="19461440" y="11143729"/>
            <a:ext cx="2413330" cy="1270001"/>
            <a:chOff x="0" y="230682"/>
            <a:chExt cx="2413328" cy="1270000"/>
          </a:xfrm>
        </p:grpSpPr>
        <p:sp>
          <p:nvSpPr>
            <p:cNvPr id="434" name="V"/>
            <p:cNvSpPr/>
            <p:nvPr/>
          </p:nvSpPr>
          <p:spPr>
            <a:xfrm>
              <a:off x="1143328" y="230682"/>
              <a:ext cx="1270001" cy="1270001"/>
            </a:xfrm>
            <a:prstGeom prst="line">
              <a:avLst/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  <p:sp>
          <p:nvSpPr>
            <p:cNvPr id="435" name="Line"/>
            <p:cNvSpPr/>
            <p:nvPr/>
          </p:nvSpPr>
          <p:spPr>
            <a:xfrm>
              <a:off x="0" y="230682"/>
              <a:ext cx="769011" cy="1"/>
            </a:xfrm>
            <a:prstGeom prst="line">
              <a:avLst/>
            </a:prstGeom>
            <a:noFill/>
            <a:ln w="254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9" name="Group"/>
          <p:cNvGrpSpPr/>
          <p:nvPr/>
        </p:nvGrpSpPr>
        <p:grpSpPr>
          <a:xfrm>
            <a:off x="19183496" y="11293056"/>
            <a:ext cx="1270001" cy="3151469"/>
            <a:chOff x="0" y="0"/>
            <a:chExt cx="1270000" cy="3151468"/>
          </a:xfrm>
        </p:grpSpPr>
        <p:sp>
          <p:nvSpPr>
            <p:cNvPr id="437" name="Transition"/>
            <p:cNvSpPr/>
            <p:nvPr/>
          </p:nvSpPr>
          <p:spPr>
            <a:xfrm>
              <a:off x="0" y="1881468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Transition</a:t>
              </a:r>
            </a:p>
          </p:txBody>
        </p:sp>
        <p:sp>
          <p:nvSpPr>
            <p:cNvPr id="438" name="Line"/>
            <p:cNvSpPr/>
            <p:nvPr/>
          </p:nvSpPr>
          <p:spPr>
            <a:xfrm flipV="1">
              <a:off x="625564" y="-1"/>
              <a:ext cx="1" cy="166420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2" name="Group"/>
          <p:cNvGrpSpPr/>
          <p:nvPr/>
        </p:nvGrpSpPr>
        <p:grpSpPr>
          <a:xfrm>
            <a:off x="18285796" y="12617629"/>
            <a:ext cx="2041320" cy="814182"/>
            <a:chOff x="-454794" y="0"/>
            <a:chExt cx="2041319" cy="814181"/>
          </a:xfrm>
        </p:grpSpPr>
        <p:sp>
          <p:nvSpPr>
            <p:cNvPr id="440" name="Emission"/>
            <p:cNvSpPr txBox="1"/>
            <p:nvPr/>
          </p:nvSpPr>
          <p:spPr>
            <a:xfrm>
              <a:off x="-454795" y="352815"/>
              <a:ext cx="134508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Emission</a:t>
              </a:r>
            </a:p>
          </p:txBody>
        </p:sp>
        <p:sp>
          <p:nvSpPr>
            <p:cNvPr id="441" name="Line"/>
            <p:cNvSpPr/>
            <p:nvPr/>
          </p:nvSpPr>
          <p:spPr>
            <a:xfrm flipV="1">
              <a:off x="905437" y="-1"/>
              <a:ext cx="681088" cy="6810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5" name="Group"/>
          <p:cNvGrpSpPr/>
          <p:nvPr/>
        </p:nvGrpSpPr>
        <p:grpSpPr>
          <a:xfrm>
            <a:off x="20178074" y="11521985"/>
            <a:ext cx="915620" cy="1040240"/>
            <a:chOff x="-146608" y="0"/>
            <a:chExt cx="915619" cy="1040238"/>
          </a:xfrm>
        </p:grpSpPr>
        <p:sp>
          <p:nvSpPr>
            <p:cNvPr id="443" name="raises"/>
            <p:cNvSpPr txBox="1"/>
            <p:nvPr/>
          </p:nvSpPr>
          <p:spPr>
            <a:xfrm>
              <a:off x="-146609" y="578873"/>
              <a:ext cx="915620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raises</a:t>
              </a:r>
            </a:p>
          </p:txBody>
        </p:sp>
        <p:sp>
          <p:nvSpPr>
            <p:cNvPr id="444" name="Line"/>
            <p:cNvSpPr/>
            <p:nvPr/>
          </p:nvSpPr>
          <p:spPr>
            <a:xfrm flipH="1">
              <a:off x="280156" y="0"/>
              <a:ext cx="1" cy="520860"/>
            </a:xfrm>
            <a:prstGeom prst="line">
              <a:avLst/>
            </a:prstGeom>
            <a:noFill/>
            <a:ln w="254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8" name="Group"/>
          <p:cNvGrpSpPr/>
          <p:nvPr/>
        </p:nvGrpSpPr>
        <p:grpSpPr>
          <a:xfrm>
            <a:off x="20942942" y="11143729"/>
            <a:ext cx="2413330" cy="1270001"/>
            <a:chOff x="0" y="230682"/>
            <a:chExt cx="2413328" cy="1270000"/>
          </a:xfrm>
        </p:grpSpPr>
        <p:sp>
          <p:nvSpPr>
            <p:cNvPr id="446" name="N"/>
            <p:cNvSpPr/>
            <p:nvPr/>
          </p:nvSpPr>
          <p:spPr>
            <a:xfrm>
              <a:off x="1143328" y="230682"/>
              <a:ext cx="1270001" cy="1270001"/>
            </a:xfrm>
            <a:prstGeom prst="line">
              <a:avLst/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447" name="Line"/>
            <p:cNvSpPr/>
            <p:nvPr/>
          </p:nvSpPr>
          <p:spPr>
            <a:xfrm>
              <a:off x="0" y="230682"/>
              <a:ext cx="769011" cy="1"/>
            </a:xfrm>
            <a:prstGeom prst="line">
              <a:avLst/>
            </a:prstGeom>
            <a:noFill/>
            <a:ln w="254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51" name="Group"/>
          <p:cNvGrpSpPr/>
          <p:nvPr/>
        </p:nvGrpSpPr>
        <p:grpSpPr>
          <a:xfrm>
            <a:off x="20664999" y="11293056"/>
            <a:ext cx="1270001" cy="3151469"/>
            <a:chOff x="0" y="0"/>
            <a:chExt cx="1270000" cy="3151468"/>
          </a:xfrm>
        </p:grpSpPr>
        <p:sp>
          <p:nvSpPr>
            <p:cNvPr id="449" name="Transition"/>
            <p:cNvSpPr/>
            <p:nvPr/>
          </p:nvSpPr>
          <p:spPr>
            <a:xfrm>
              <a:off x="0" y="1881468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Transition</a:t>
              </a:r>
            </a:p>
          </p:txBody>
        </p:sp>
        <p:sp>
          <p:nvSpPr>
            <p:cNvPr id="450" name="Line"/>
            <p:cNvSpPr/>
            <p:nvPr/>
          </p:nvSpPr>
          <p:spPr>
            <a:xfrm flipV="1">
              <a:off x="625564" y="-1"/>
              <a:ext cx="1" cy="166420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54" name="Group"/>
          <p:cNvGrpSpPr/>
          <p:nvPr/>
        </p:nvGrpSpPr>
        <p:grpSpPr>
          <a:xfrm>
            <a:off x="19788219" y="12617629"/>
            <a:ext cx="2041320" cy="814182"/>
            <a:chOff x="-454794" y="0"/>
            <a:chExt cx="2041319" cy="814181"/>
          </a:xfrm>
        </p:grpSpPr>
        <p:sp>
          <p:nvSpPr>
            <p:cNvPr id="452" name="Emission"/>
            <p:cNvSpPr txBox="1"/>
            <p:nvPr/>
          </p:nvSpPr>
          <p:spPr>
            <a:xfrm>
              <a:off x="-454795" y="352815"/>
              <a:ext cx="134508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Emission</a:t>
              </a:r>
            </a:p>
          </p:txBody>
        </p:sp>
        <p:sp>
          <p:nvSpPr>
            <p:cNvPr id="453" name="Line"/>
            <p:cNvSpPr/>
            <p:nvPr/>
          </p:nvSpPr>
          <p:spPr>
            <a:xfrm flipV="1">
              <a:off x="905437" y="-1"/>
              <a:ext cx="681088" cy="6810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57" name="Group"/>
          <p:cNvGrpSpPr/>
          <p:nvPr/>
        </p:nvGrpSpPr>
        <p:grpSpPr>
          <a:xfrm>
            <a:off x="21578694" y="11521985"/>
            <a:ext cx="1119227" cy="1040240"/>
            <a:chOff x="-248411" y="0"/>
            <a:chExt cx="1119225" cy="1040238"/>
          </a:xfrm>
        </p:grpSpPr>
        <p:sp>
          <p:nvSpPr>
            <p:cNvPr id="455" name="interest"/>
            <p:cNvSpPr txBox="1"/>
            <p:nvPr/>
          </p:nvSpPr>
          <p:spPr>
            <a:xfrm>
              <a:off x="-248413" y="578873"/>
              <a:ext cx="1119227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interest</a:t>
              </a:r>
            </a:p>
          </p:txBody>
        </p:sp>
        <p:sp>
          <p:nvSpPr>
            <p:cNvPr id="456" name="Line"/>
            <p:cNvSpPr/>
            <p:nvPr/>
          </p:nvSpPr>
          <p:spPr>
            <a:xfrm flipH="1">
              <a:off x="280156" y="0"/>
              <a:ext cx="1" cy="520860"/>
            </a:xfrm>
            <a:prstGeom prst="line">
              <a:avLst/>
            </a:prstGeom>
            <a:noFill/>
            <a:ln w="254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60" name="Group"/>
          <p:cNvGrpSpPr/>
          <p:nvPr/>
        </p:nvGrpSpPr>
        <p:grpSpPr>
          <a:xfrm>
            <a:off x="22433573" y="11143729"/>
            <a:ext cx="2413330" cy="1270001"/>
            <a:chOff x="0" y="230682"/>
            <a:chExt cx="2413328" cy="1270000"/>
          </a:xfrm>
        </p:grpSpPr>
        <p:sp>
          <p:nvSpPr>
            <p:cNvPr id="458" name="N"/>
            <p:cNvSpPr/>
            <p:nvPr/>
          </p:nvSpPr>
          <p:spPr>
            <a:xfrm>
              <a:off x="1143328" y="230682"/>
              <a:ext cx="1270001" cy="1270001"/>
            </a:xfrm>
            <a:prstGeom prst="line">
              <a:avLst/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459" name="Line"/>
            <p:cNvSpPr/>
            <p:nvPr/>
          </p:nvSpPr>
          <p:spPr>
            <a:xfrm>
              <a:off x="0" y="230682"/>
              <a:ext cx="769011" cy="1"/>
            </a:xfrm>
            <a:prstGeom prst="line">
              <a:avLst/>
            </a:prstGeom>
            <a:noFill/>
            <a:ln w="254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63" name="Group"/>
          <p:cNvGrpSpPr/>
          <p:nvPr/>
        </p:nvGrpSpPr>
        <p:grpSpPr>
          <a:xfrm>
            <a:off x="22155631" y="11293056"/>
            <a:ext cx="1270001" cy="3151469"/>
            <a:chOff x="0" y="0"/>
            <a:chExt cx="1270000" cy="3151468"/>
          </a:xfrm>
        </p:grpSpPr>
        <p:sp>
          <p:nvSpPr>
            <p:cNvPr id="461" name="Transition"/>
            <p:cNvSpPr/>
            <p:nvPr/>
          </p:nvSpPr>
          <p:spPr>
            <a:xfrm>
              <a:off x="0" y="1881468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Transition</a:t>
              </a:r>
            </a:p>
          </p:txBody>
        </p:sp>
        <p:sp>
          <p:nvSpPr>
            <p:cNvPr id="462" name="Line"/>
            <p:cNvSpPr/>
            <p:nvPr/>
          </p:nvSpPr>
          <p:spPr>
            <a:xfrm flipV="1">
              <a:off x="625564" y="-1"/>
              <a:ext cx="1" cy="166420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66" name="Group"/>
          <p:cNvGrpSpPr/>
          <p:nvPr/>
        </p:nvGrpSpPr>
        <p:grpSpPr>
          <a:xfrm>
            <a:off x="21262110" y="12622184"/>
            <a:ext cx="2041321" cy="814182"/>
            <a:chOff x="-454794" y="0"/>
            <a:chExt cx="2041319" cy="814181"/>
          </a:xfrm>
        </p:grpSpPr>
        <p:sp>
          <p:nvSpPr>
            <p:cNvPr id="464" name="Emission"/>
            <p:cNvSpPr txBox="1"/>
            <p:nvPr/>
          </p:nvSpPr>
          <p:spPr>
            <a:xfrm>
              <a:off x="-454795" y="352815"/>
              <a:ext cx="134508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Emission</a:t>
              </a:r>
            </a:p>
          </p:txBody>
        </p:sp>
        <p:sp>
          <p:nvSpPr>
            <p:cNvPr id="465" name="Line"/>
            <p:cNvSpPr/>
            <p:nvPr/>
          </p:nvSpPr>
          <p:spPr>
            <a:xfrm flipV="1">
              <a:off x="905437" y="-1"/>
              <a:ext cx="681088" cy="6810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69" name="Group"/>
          <p:cNvGrpSpPr/>
          <p:nvPr/>
        </p:nvGrpSpPr>
        <p:grpSpPr>
          <a:xfrm>
            <a:off x="23216417" y="11526541"/>
            <a:ext cx="791567" cy="1040240"/>
            <a:chOff x="-84581" y="0"/>
            <a:chExt cx="791565" cy="1040238"/>
          </a:xfrm>
        </p:grpSpPr>
        <p:sp>
          <p:nvSpPr>
            <p:cNvPr id="467" name="rates"/>
            <p:cNvSpPr txBox="1"/>
            <p:nvPr/>
          </p:nvSpPr>
          <p:spPr>
            <a:xfrm>
              <a:off x="-84582" y="578873"/>
              <a:ext cx="791566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rates</a:t>
              </a:r>
            </a:p>
          </p:txBody>
        </p:sp>
        <p:sp>
          <p:nvSpPr>
            <p:cNvPr id="468" name="Line"/>
            <p:cNvSpPr/>
            <p:nvPr/>
          </p:nvSpPr>
          <p:spPr>
            <a:xfrm flipH="1">
              <a:off x="280156" y="0"/>
              <a:ext cx="1" cy="520860"/>
            </a:xfrm>
            <a:prstGeom prst="line">
              <a:avLst/>
            </a:prstGeom>
            <a:noFill/>
            <a:ln w="254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xit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xit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xit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xit" nodeType="click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xit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click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xit" nodeType="click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4" grpId="9"/>
      <p:bldP build="whole" bldLvl="1" animBg="1" rev="0" advAuto="0" spid="405" grpId="1"/>
      <p:bldP build="whole" bldLvl="1" animBg="1" rev="0" advAuto="0" spid="445" grpId="18"/>
      <p:bldP build="whole" bldLvl="1" animBg="1" rev="0" advAuto="0" spid="408" grpId="2"/>
      <p:bldP build="whole" bldLvl="1" animBg="1" rev="0" advAuto="0" spid="412" grpId="3"/>
      <p:bldP build="whole" bldLvl="1" animBg="1" rev="0" advAuto="0" spid="469" grpId="30"/>
      <p:bldP build="whole" bldLvl="1" animBg="1" rev="0" advAuto="0" spid="454" grpId="25"/>
      <p:bldP build="whole" bldLvl="1" animBg="1" rev="0" advAuto="0" spid="448" grpId="21"/>
      <p:bldP build="whole" bldLvl="1" animBg="1" rev="0" advAuto="0" spid="454" grpId="26"/>
      <p:bldP build="whole" bldLvl="1" animBg="1" rev="0" advAuto="0" spid="442" grpId="19"/>
      <p:bldP build="whole" bldLvl="1" animBg="1" rev="0" advAuto="0" spid="442" grpId="20"/>
      <p:bldP build="whole" bldLvl="1" animBg="1" rev="0" advAuto="0" spid="415" grpId="4"/>
      <p:bldP build="whole" bldLvl="1" animBg="1" rev="0" advAuto="0" spid="415" grpId="5"/>
      <p:bldP build="whole" bldLvl="1" animBg="1" rev="0" advAuto="0" spid="466" grpId="31"/>
      <p:bldP build="whole" bldLvl="1" animBg="1" rev="0" advAuto="0" spid="466" grpId="32"/>
      <p:bldP build="whole" bldLvl="1" animBg="1" rev="0" advAuto="0" spid="439" grpId="16"/>
      <p:bldP build="whole" bldLvl="1" animBg="1" rev="0" advAuto="0" spid="433" grpId="12"/>
      <p:bldP build="whole" bldLvl="1" animBg="1" rev="0" advAuto="0" spid="439" grpId="17"/>
      <p:bldP build="whole" bldLvl="1" animBg="1" rev="0" advAuto="0" spid="421" grpId="6"/>
      <p:bldP build="whole" bldLvl="1" animBg="1" rev="0" advAuto="0" spid="457" grpId="24"/>
      <p:bldP build="whole" bldLvl="1" animBg="1" rev="0" advAuto="0" spid="460" grpId="27"/>
      <p:bldP build="whole" bldLvl="1" animBg="1" rev="0" advAuto="0" spid="430" grpId="13"/>
      <p:bldP build="whole" bldLvl="1" animBg="1" rev="0" advAuto="0" spid="430" grpId="14"/>
      <p:bldP build="whole" bldLvl="1" animBg="1" rev="0" advAuto="0" spid="427" grpId="10"/>
      <p:bldP build="whole" bldLvl="1" animBg="1" rev="0" advAuto="0" spid="427" grpId="11"/>
      <p:bldP build="whole" bldLvl="1" animBg="1" rev="0" advAuto="0" spid="451" grpId="22"/>
      <p:bldP build="whole" bldLvl="1" animBg="1" rev="0" advAuto="0" spid="451" grpId="23"/>
      <p:bldP build="whole" bldLvl="1" animBg="1" rev="0" advAuto="0" spid="463" grpId="28"/>
      <p:bldP build="whole" bldLvl="1" animBg="1" rev="0" advAuto="0" spid="436" grpId="15"/>
      <p:bldP build="whole" bldLvl="1" animBg="1" rev="0" advAuto="0" spid="418" grpId="7"/>
      <p:bldP build="whole" bldLvl="1" animBg="1" rev="0" advAuto="0" spid="418" grpId="8"/>
      <p:bldP build="whole" bldLvl="1" animBg="1" rev="0" advAuto="0" spid="463" grpId="29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472" name="No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9659" indent="-829659" defTabSz="1365469">
              <a:lnSpc>
                <a:spcPct val="90000"/>
              </a:lnSpc>
              <a:spcBef>
                <a:spcPts val="2500"/>
              </a:spcBef>
              <a:defRPr sz="2688">
                <a:solidFill>
                  <a:srgbClr val="000000"/>
                </a:solidFill>
              </a:defRPr>
            </a:pPr>
            <a:r>
              <a:t>Notation</a:t>
            </a:r>
          </a:p>
          <a:p>
            <a:pPr lvl="1" marL="1432149" indent="-740768" defTabSz="1365469">
              <a:lnSpc>
                <a:spcPct val="90000"/>
              </a:lnSpc>
              <a:spcBef>
                <a:spcPts val="2500"/>
              </a:spcBef>
              <a:defRPr sz="2688">
                <a:solidFill>
                  <a:srgbClr val="000000"/>
                </a:solidFill>
              </a:defRPr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K</a:t>
            </a:r>
            <a:r>
              <a:t>: Number of states</a:t>
            </a:r>
          </a:p>
          <a:p>
            <a:pPr lvl="1" marL="1432149" indent="-740768" defTabSz="1365469">
              <a:lnSpc>
                <a:spcPct val="90000"/>
              </a:lnSpc>
              <a:spcBef>
                <a:spcPts val="2500"/>
              </a:spcBef>
              <a:defRPr sz="2688">
                <a:solidFill>
                  <a:srgbClr val="000000"/>
                </a:solidFill>
              </a:defRPr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M</a:t>
            </a:r>
            <a:r>
              <a:t>: Number of possible observations for any state </a:t>
            </a:r>
            <a:endParaRPr sz="672"/>
          </a:p>
          <a:p>
            <a:pPr lvl="1" marL="1432149" indent="-740768" defTabSz="1365469">
              <a:lnSpc>
                <a:spcPct val="90000"/>
              </a:lnSpc>
              <a:spcBef>
                <a:spcPts val="2500"/>
              </a:spcBef>
              <a:defRPr sz="2688">
                <a:solidFill>
                  <a:srgbClr val="000000"/>
                </a:solidFill>
              </a:defRPr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π</a:t>
            </a:r>
            <a:r>
              <a:t>: Initial probability over states (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K</a:t>
            </a:r>
            <a:r>
              <a:rPr>
                <a:solidFill>
                  <a:srgbClr val="3366CC"/>
                </a:solidFill>
              </a:rPr>
              <a:t> </a:t>
            </a:r>
            <a:r>
              <a:t>numbers) </a:t>
            </a:r>
          </a:p>
          <a:p>
            <a:pPr lvl="1" marL="1432149" indent="-740768" defTabSz="1365469">
              <a:lnSpc>
                <a:spcPct val="90000"/>
              </a:lnSpc>
              <a:spcBef>
                <a:spcPts val="2500"/>
              </a:spcBef>
              <a:defRPr sz="2688">
                <a:solidFill>
                  <a:srgbClr val="000000"/>
                </a:solidFill>
              </a:defRPr>
            </a:pPr>
            <a:r>
              <a:t>(a ∈)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A</a:t>
            </a:r>
            <a:r>
              <a:t>: transition probabilities (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K</a:t>
            </a:r>
            <a:r>
              <a:t> x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K</a:t>
            </a:r>
            <a:r>
              <a:t> matrix)</a:t>
            </a:r>
          </a:p>
          <a:p>
            <a:pPr lvl="1" marL="1432149" indent="-740768" defTabSz="1365469">
              <a:lnSpc>
                <a:spcPct val="90000"/>
              </a:lnSpc>
              <a:spcBef>
                <a:spcPts val="2500"/>
              </a:spcBef>
              <a:defRPr sz="2688">
                <a:solidFill>
                  <a:srgbClr val="000000"/>
                </a:solidFill>
              </a:defRPr>
            </a:pPr>
            <a:r>
              <a:t>(b ∈)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B</a:t>
            </a:r>
            <a:r>
              <a:t>: emission probabilities (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K</a:t>
            </a:r>
            <a:r>
              <a:t> x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M</a:t>
            </a:r>
            <a:r>
              <a:t> matrix)</a:t>
            </a:r>
          </a:p>
          <a:p>
            <a:pPr lvl="1" marL="1432149" indent="-740768" defTabSz="1365469">
              <a:lnSpc>
                <a:spcPct val="90000"/>
              </a:lnSpc>
              <a:spcBef>
                <a:spcPts val="2500"/>
              </a:spcBef>
              <a:defRPr sz="2688">
                <a:solidFill>
                  <a:srgbClr val="000000"/>
                </a:solidFill>
              </a:defRPr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Y</a:t>
            </a:r>
            <a:r>
              <a:t>,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 S</a:t>
            </a:r>
            <a:r>
              <a:t>, or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 Q</a:t>
            </a:r>
            <a:r>
              <a:t>: states</a:t>
            </a:r>
          </a:p>
          <a:p>
            <a:pPr lvl="1" marL="1432149" indent="-740768" defTabSz="1365469">
              <a:lnSpc>
                <a:spcPct val="90000"/>
              </a:lnSpc>
              <a:spcBef>
                <a:spcPts val="2500"/>
              </a:spcBef>
              <a:defRPr sz="2688">
                <a:solidFill>
                  <a:srgbClr val="000000"/>
                </a:solidFill>
              </a:defRPr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X</a:t>
            </a:r>
            <a:r>
              <a:t> or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O</a:t>
            </a:r>
            <a:r>
              <a:t>: observations</a:t>
            </a:r>
          </a:p>
          <a:p>
            <a:pPr lvl="1" marL="1432149" indent="-740768" defTabSz="1365469">
              <a:lnSpc>
                <a:spcPct val="90000"/>
              </a:lnSpc>
              <a:spcBef>
                <a:spcPts val="2500"/>
              </a:spcBef>
              <a:defRPr sz="2688">
                <a:solidFill>
                  <a:srgbClr val="000000"/>
                </a:solidFill>
              </a:defRPr>
            </a:pPr>
            <a:r>
              <a:t>(0 &lt; t ≤)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n</a:t>
            </a:r>
            <a:r>
              <a:t>: number of time steps (length of sequence)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equence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Sequence Models</a:t>
            </a:r>
          </a:p>
        </p:txBody>
      </p:sp>
      <p:sp>
        <p:nvSpPr>
          <p:cNvPr id="296" name="So far we’ve talked about generative and discriminative models for classific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So far we’ve talked about generative and discriminative models for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classification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But language is structured, sequenced information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Humans aren’t just classifying with language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Text is a sequence of words or letters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Videos are sequences of frames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475" name="Probability of states and observ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Probability of states and observations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For states y</a:t>
            </a:r>
            <a:r>
              <a:rPr baseline="-5999"/>
              <a:t>1</a:t>
            </a:r>
            <a:r>
              <a:rPr sz="4700"/>
              <a:t>, y</a:t>
            </a:r>
            <a:r>
              <a:rPr baseline="-5999" sz="4700"/>
              <a:t>2</a:t>
            </a:r>
            <a:r>
              <a:rPr sz="4700"/>
              <a:t>, …, y</a:t>
            </a:r>
            <a:r>
              <a:rPr baseline="-5999" sz="4700"/>
              <a:t>n</a:t>
            </a:r>
            <a:r>
              <a:rPr sz="4700"/>
              <a:t> and observations x</a:t>
            </a:r>
            <a:r>
              <a:rPr baseline="-5999" sz="4700"/>
              <a:t>1</a:t>
            </a:r>
            <a:r>
              <a:rPr sz="4700"/>
              <a:t>, x</a:t>
            </a:r>
            <a:r>
              <a:rPr baseline="-5999" sz="4700"/>
              <a:t>2</a:t>
            </a:r>
            <a:r>
              <a:rPr sz="4700"/>
              <a:t>, …, x</a:t>
            </a:r>
            <a:r>
              <a:rPr baseline="-5999" sz="4700"/>
              <a:t>n</a:t>
            </a:r>
            <a:endParaRPr sz="4700"/>
          </a:p>
          <a:p>
            <a:pPr lvl="1" marL="2529851" indent="-1295242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limUpp>
                  <m:e>
                    <m:limLow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lim>
                </m:limUpp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limUpp>
                  <m:e>
                    <m:limLow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>
              <a:rPr sz="4700"/>
            </a:br>
            <a:r>
              <a:rPr sz="4700"/>
              <a:t>                                                </a:t>
            </a:r>
            <a14:m>
              <m:oMath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b>
                    <m:sSub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</m:sSub>
                <m:limUpp>
                  <m:e>
                    <m:limLow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lim>
                </m:limUpp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sSub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</m:sSub>
                <m:limUpp>
                  <m:e>
                    <m:limLow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sSub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sub>
                </m:sSub>
              </m:oMath>
            </a14:m>
            <a:endParaRPr sz="47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478" name="Goal: to identify persons, locations, and organizations in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Goal: to identify persons, locations, and organizations in text</a:t>
            </a:r>
          </a:p>
        </p:txBody>
      </p:sp>
      <p:sp>
        <p:nvSpPr>
          <p:cNvPr id="479" name="Facebook CEO Mark Zuckerberg avoided questions on…"/>
          <p:cNvSpPr txBox="1"/>
          <p:nvPr/>
        </p:nvSpPr>
        <p:spPr>
          <a:xfrm>
            <a:off x="4754930" y="7492591"/>
            <a:ext cx="16652139" cy="278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Facebook</a:t>
            </a:r>
            <a:r>
              <a:t> CEO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Mark Zuckerberg</a:t>
            </a:r>
            <a:r>
              <a:t> avoided questions on </a:t>
            </a:r>
          </a:p>
          <a:p>
            <a:pPr>
              <a:defRPr sz="4800"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  <a:p>
            <a:pPr>
              <a:defRPr sz="48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privacy at the conference in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San Francisco</a:t>
            </a:r>
          </a:p>
        </p:txBody>
      </p:sp>
      <p:sp>
        <p:nvSpPr>
          <p:cNvPr id="480" name="Observations"/>
          <p:cNvSpPr txBox="1"/>
          <p:nvPr/>
        </p:nvSpPr>
        <p:spPr>
          <a:xfrm>
            <a:off x="22117071" y="7197090"/>
            <a:ext cx="2159306" cy="541020"/>
          </a:xfrm>
          <a:prstGeom prst="rect">
            <a:avLst/>
          </a:prstGeom>
          <a:ln w="254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Observations</a:t>
            </a:r>
          </a:p>
        </p:txBody>
      </p:sp>
      <p:sp>
        <p:nvSpPr>
          <p:cNvPr id="481" name="Line"/>
          <p:cNvSpPr/>
          <p:nvPr/>
        </p:nvSpPr>
        <p:spPr>
          <a:xfrm flipH="1">
            <a:off x="19786377" y="7730698"/>
            <a:ext cx="3655055" cy="230628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82" name="Line"/>
          <p:cNvSpPr/>
          <p:nvPr/>
        </p:nvSpPr>
        <p:spPr>
          <a:xfrm flipH="1">
            <a:off x="21470967" y="7730698"/>
            <a:ext cx="1970465" cy="1799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487" name="Group"/>
          <p:cNvGrpSpPr/>
          <p:nvPr/>
        </p:nvGrpSpPr>
        <p:grpSpPr>
          <a:xfrm>
            <a:off x="4509358" y="6132576"/>
            <a:ext cx="16493912" cy="3539334"/>
            <a:chOff x="-42824" y="-65226"/>
            <a:chExt cx="16493911" cy="3539332"/>
          </a:xfrm>
        </p:grpSpPr>
        <p:sp>
          <p:nvSpPr>
            <p:cNvPr id="483" name="B-org   O   B-per I-per  O     O      O…"/>
            <p:cNvSpPr txBox="1"/>
            <p:nvPr/>
          </p:nvSpPr>
          <p:spPr>
            <a:xfrm>
              <a:off x="606547" y="629306"/>
              <a:ext cx="15844541" cy="284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8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B-org   O   B-per I-per  O     O      O    </a:t>
              </a:r>
            </a:p>
            <a:p>
              <a:pPr>
                <a:defRPr sz="48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</a:p>
            <a:p>
              <a:pPr>
                <a:defRPr sz="48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</a:p>
            <a:p>
              <a:pPr>
                <a:defRPr sz="48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 O     O O O        O B-loc I-loc  </a:t>
              </a:r>
            </a:p>
          </p:txBody>
        </p:sp>
        <p:sp>
          <p:nvSpPr>
            <p:cNvPr id="484" name="States"/>
            <p:cNvSpPr txBox="1"/>
            <p:nvPr/>
          </p:nvSpPr>
          <p:spPr>
            <a:xfrm>
              <a:off x="-42825" y="-65227"/>
              <a:ext cx="1094640" cy="541019"/>
            </a:xfrm>
            <a:prstGeom prst="rect">
              <a:avLst/>
            </a:prstGeom>
            <a:noFill/>
            <a:ln w="254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States</a:t>
              </a:r>
            </a:p>
          </p:txBody>
        </p:sp>
        <p:sp>
          <p:nvSpPr>
            <p:cNvPr id="485" name="Line"/>
            <p:cNvSpPr/>
            <p:nvPr/>
          </p:nvSpPr>
          <p:spPr>
            <a:xfrm>
              <a:off x="622202" y="481082"/>
              <a:ext cx="2243689" cy="224368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86" name="Line"/>
            <p:cNvSpPr/>
            <p:nvPr/>
          </p:nvSpPr>
          <p:spPr>
            <a:xfrm>
              <a:off x="622202" y="481081"/>
              <a:ext cx="699953" cy="2422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88" name="NER Chunking notation:…"/>
          <p:cNvSpPr txBox="1"/>
          <p:nvPr/>
        </p:nvSpPr>
        <p:spPr>
          <a:xfrm>
            <a:off x="2104562" y="9248616"/>
            <a:ext cx="3634741" cy="3182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u="sng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NER Chunking notation:</a:t>
            </a:r>
          </a:p>
          <a:p>
            <a:pPr algn="l"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B = begin</a:t>
            </a:r>
          </a:p>
          <a:p>
            <a:pPr algn="l"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I = inside</a:t>
            </a:r>
          </a:p>
          <a:p>
            <a:pPr algn="l"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O = outside</a:t>
            </a:r>
          </a:p>
          <a:p>
            <a:pPr algn="l"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org = organization</a:t>
            </a:r>
          </a:p>
          <a:p>
            <a:pPr algn="l"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per = person</a:t>
            </a:r>
          </a:p>
          <a:p>
            <a:pPr algn="l"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loc = location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7" grpId="1"/>
      <p:bldP build="whole" bldLvl="1" animBg="1" rev="0" advAuto="0" spid="48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491" name="Speech recogni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Speech recognition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Input: Speech signal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Output: Sequence of words</a:t>
            </a: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Information Extraction</a:t>
            </a: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NER</a:t>
            </a: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Computational biology: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Aligning protein sequences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Labeling nucleotides in a sequence as exons, introns, etc.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Inference with HM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Inference with HMMs</a:t>
            </a:r>
          </a:p>
        </p:txBody>
      </p:sp>
      <p:sp>
        <p:nvSpPr>
          <p:cNvPr id="494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Inference with HM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Inference with HMMs</a:t>
            </a:r>
          </a:p>
        </p:txBody>
      </p:sp>
      <p:sp>
        <p:nvSpPr>
          <p:cNvPr id="497" name="Given an observation sequence x1, x2, …, xn and a model (π, A, B), how to efficiently calculate the probability of the observation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89000" indent="-889000" defTabSz="2438338">
              <a:lnSpc>
                <a:spcPct val="90000"/>
              </a:lnSpc>
              <a:spcBef>
                <a:spcPts val="4500"/>
              </a:spcBef>
              <a:buFontTx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Given an observation sequence x</a:t>
            </a:r>
            <a:r>
              <a:rPr baseline="-5999"/>
              <a:t>1</a:t>
            </a:r>
            <a:r>
              <a:t>, x</a:t>
            </a:r>
            <a:r>
              <a:rPr baseline="-5999"/>
              <a:t>2</a:t>
            </a:r>
            <a:r>
              <a:t>, …, x</a:t>
            </a:r>
            <a:r>
              <a:rPr baseline="-5999"/>
              <a:t>n</a:t>
            </a:r>
            <a:r>
              <a:rPr baseline="-31579" sz="2533"/>
              <a:t> </a:t>
            </a:r>
            <a:r>
              <a:t>and a model (π, A, B), how to efficiently calculate the probability of the observation? </a:t>
            </a:r>
          </a:p>
          <a:p>
            <a:pPr marL="889000" indent="-889000" defTabSz="2438338">
              <a:lnSpc>
                <a:spcPct val="90000"/>
              </a:lnSpc>
              <a:spcBef>
                <a:spcPts val="4500"/>
              </a:spcBef>
              <a:buFontTx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Given an observation sequence x</a:t>
            </a:r>
            <a:r>
              <a:rPr baseline="-5999"/>
              <a:t>1</a:t>
            </a:r>
            <a:r>
              <a:t>, x</a:t>
            </a:r>
            <a:r>
              <a:rPr baseline="-5999"/>
              <a:t>2</a:t>
            </a:r>
            <a:r>
              <a:t>, …, x</a:t>
            </a:r>
            <a:r>
              <a:rPr baseline="-5999"/>
              <a:t>n</a:t>
            </a:r>
            <a:r>
              <a:rPr baseline="-31579" sz="2533"/>
              <a:t> </a:t>
            </a:r>
            <a:r>
              <a:t>and a model (π, A, B), how to efficiently calculate the most probable state sequence?</a:t>
            </a:r>
          </a:p>
          <a:p>
            <a:pPr marL="889000" indent="-889000" defTabSz="2438338">
              <a:lnSpc>
                <a:spcPct val="90000"/>
              </a:lnSpc>
              <a:spcBef>
                <a:spcPts val="4500"/>
              </a:spcBef>
              <a:buFontTx/>
              <a:buAutoNum type="arabicPeriod" startAt="1"/>
              <a:defRPr sz="4800">
                <a:solidFill>
                  <a:srgbClr val="000000"/>
                </a:solidFill>
              </a:defRPr>
            </a:pPr>
            <a:r>
              <a:t>How to calculate (π, A, B) from observations?</a:t>
            </a:r>
          </a:p>
        </p:txBody>
      </p:sp>
      <p:grpSp>
        <p:nvGrpSpPr>
          <p:cNvPr id="500" name="Group"/>
          <p:cNvGrpSpPr/>
          <p:nvPr/>
        </p:nvGrpSpPr>
        <p:grpSpPr>
          <a:xfrm>
            <a:off x="18251763" y="9238500"/>
            <a:ext cx="5117901" cy="642885"/>
            <a:chOff x="37391" y="-154391"/>
            <a:chExt cx="5117900" cy="642883"/>
          </a:xfrm>
        </p:grpSpPr>
        <p:sp>
          <p:nvSpPr>
            <p:cNvPr id="498" name="Inference question"/>
            <p:cNvSpPr txBox="1"/>
            <p:nvPr/>
          </p:nvSpPr>
          <p:spPr>
            <a:xfrm>
              <a:off x="2203303" y="-27127"/>
              <a:ext cx="2951989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Inference question</a:t>
              </a:r>
            </a:p>
          </p:txBody>
        </p:sp>
        <p:sp>
          <p:nvSpPr>
            <p:cNvPr id="499" name="Line"/>
            <p:cNvSpPr/>
            <p:nvPr/>
          </p:nvSpPr>
          <p:spPr>
            <a:xfrm flipH="1" flipV="1">
              <a:off x="37391" y="-154392"/>
              <a:ext cx="2138593" cy="4016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Inference with HM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Inference with HMMs</a:t>
            </a:r>
          </a:p>
        </p:txBody>
      </p:sp>
      <p:sp>
        <p:nvSpPr>
          <p:cNvPr id="503" name="Inpu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Input: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A Hidden Markov Model (π, A, B)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An observation sequence X = (x</a:t>
            </a:r>
            <a:r>
              <a:rPr baseline="-5999"/>
              <a:t>1</a:t>
            </a:r>
            <a:r>
              <a:t>,x</a:t>
            </a:r>
            <a:r>
              <a:rPr baseline="-5999"/>
              <a:t>2</a:t>
            </a:r>
            <a:r>
              <a:t>,…,x</a:t>
            </a:r>
            <a:r>
              <a:rPr baseline="-5999"/>
              <a:t>n</a:t>
            </a:r>
            <a:r>
              <a:t>)</a:t>
            </a: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Output: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A state sequence Y = (y</a:t>
            </a:r>
            <a:r>
              <a:rPr baseline="-5999"/>
              <a:t>1</a:t>
            </a:r>
            <a:r>
              <a:t>,y</a:t>
            </a:r>
            <a:r>
              <a:rPr baseline="-5999"/>
              <a:t>2</a:t>
            </a:r>
            <a:r>
              <a:t>,…,y</a:t>
            </a:r>
            <a:r>
              <a:rPr baseline="-5999"/>
              <a:t>n</a:t>
            </a:r>
            <a:r>
              <a:t>) that corresponds to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05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π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>
              <a:solidFill>
                <a:schemeClr val="accent1">
                  <a:hueOff val="114395"/>
                  <a:lumOff val="-24975"/>
                </a:schemeClr>
              </a:solidFill>
            </a:endParaRP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Maximum a posteriori </a:t>
            </a:r>
            <a:r>
              <a:t>inference (MAP)</a:t>
            </a: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Computationally: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Combinatorial optimization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Inference with HM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Inference with HMMs</a:t>
            </a:r>
          </a:p>
        </p:txBody>
      </p:sp>
      <p:sp>
        <p:nvSpPr>
          <p:cNvPr id="506" name="We want to fi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:r>
              <a:t>We want to find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70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π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>
              <a:solidFill>
                <a:schemeClr val="accent1">
                  <a:hueOff val="114395"/>
                  <a:lumOff val="-24975"/>
                </a:schemeClr>
              </a:solidFill>
            </a:endParaRP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:r>
              <a:t>We have defined </a:t>
            </a:r>
            <a:br/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limUpp>
                  <m:e>
                    <m:limLow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lim>
                </m:limUpp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limUpp>
                  <m:e>
                    <m:limLow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:r>
              <a:t>But </a:t>
            </a:r>
            <a14:m>
              <m:oMath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π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∝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π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(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  <a:r>
              <a:t>)</a:t>
            </a:r>
          </a:p>
          <a:p>
            <a:pPr lvl="1" marL="1994779" indent="-1031784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:r>
              <a:t>And we don’t care about P(X) if we are maximizing over Y</a:t>
            </a: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:r>
              <a:t>So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70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π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370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π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70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4800">
              <a:solidFill>
                <a:srgbClr val="004D8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509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510" name="Suppose each word could only have the following tags"/>
          <p:cNvSpPr txBox="1"/>
          <p:nvPr/>
        </p:nvSpPr>
        <p:spPr>
          <a:xfrm>
            <a:off x="8542882" y="7885052"/>
            <a:ext cx="843198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Suppose each word could only have the following tags</a:t>
            </a:r>
          </a:p>
        </p:txBody>
      </p:sp>
      <p:sp>
        <p:nvSpPr>
          <p:cNvPr id="511" name="If these were the only options allowed, we will have 1×2×2×2×2 = 16 possible output sequences"/>
          <p:cNvSpPr txBox="1"/>
          <p:nvPr/>
        </p:nvSpPr>
        <p:spPr>
          <a:xfrm>
            <a:off x="4756708" y="10797728"/>
            <a:ext cx="14413384" cy="75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If these were the only options allowed, we will have 1×2×2×2×2 = 16 possible output sequences </a:t>
            </a:r>
            <a:endParaRPr sz="1200">
              <a:solidFill>
                <a:srgbClr val="000000"/>
              </a:solidFill>
            </a:endParaRPr>
          </a:p>
        </p:txBody>
      </p:sp>
      <p:grpSp>
        <p:nvGrpSpPr>
          <p:cNvPr id="517" name="Group"/>
          <p:cNvGrpSpPr/>
          <p:nvPr/>
        </p:nvGrpSpPr>
        <p:grpSpPr>
          <a:xfrm>
            <a:off x="7895137" y="9082639"/>
            <a:ext cx="9072161" cy="1270001"/>
            <a:chOff x="0" y="257809"/>
            <a:chExt cx="9072160" cy="1270000"/>
          </a:xfrm>
        </p:grpSpPr>
        <p:sp>
          <p:nvSpPr>
            <p:cNvPr id="512" name="1"/>
            <p:cNvSpPr/>
            <p:nvPr/>
          </p:nvSpPr>
          <p:spPr>
            <a:xfrm>
              <a:off x="0" y="25780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513" name="2"/>
            <p:cNvSpPr/>
            <p:nvPr/>
          </p:nvSpPr>
          <p:spPr>
            <a:xfrm>
              <a:off x="1624784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514" name="2"/>
            <p:cNvSpPr/>
            <p:nvPr/>
          </p:nvSpPr>
          <p:spPr>
            <a:xfrm>
              <a:off x="3428080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515" name="2"/>
            <p:cNvSpPr/>
            <p:nvPr/>
          </p:nvSpPr>
          <p:spPr>
            <a:xfrm>
              <a:off x="5513316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516" name="2"/>
            <p:cNvSpPr/>
            <p:nvPr/>
          </p:nvSpPr>
          <p:spPr>
            <a:xfrm>
              <a:off x="7802160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523" name="Group"/>
          <p:cNvGrpSpPr/>
          <p:nvPr/>
        </p:nvGrpSpPr>
        <p:grpSpPr>
          <a:xfrm>
            <a:off x="7895137" y="6759060"/>
            <a:ext cx="8757410" cy="1270001"/>
            <a:chOff x="0" y="257809"/>
            <a:chExt cx="8757408" cy="1270000"/>
          </a:xfrm>
        </p:grpSpPr>
        <p:sp>
          <p:nvSpPr>
            <p:cNvPr id="518" name="The"/>
            <p:cNvSpPr/>
            <p:nvPr/>
          </p:nvSpPr>
          <p:spPr>
            <a:xfrm>
              <a:off x="0" y="25780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The</a:t>
              </a:r>
            </a:p>
          </p:txBody>
        </p:sp>
        <p:sp>
          <p:nvSpPr>
            <p:cNvPr id="519" name="Fed"/>
            <p:cNvSpPr/>
            <p:nvPr/>
          </p:nvSpPr>
          <p:spPr>
            <a:xfrm>
              <a:off x="1458151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Fed</a:t>
              </a:r>
            </a:p>
          </p:txBody>
        </p:sp>
        <p:sp>
          <p:nvSpPr>
            <p:cNvPr id="520" name="raises"/>
            <p:cNvSpPr/>
            <p:nvPr/>
          </p:nvSpPr>
          <p:spPr>
            <a:xfrm>
              <a:off x="3076299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raises</a:t>
              </a:r>
            </a:p>
          </p:txBody>
        </p:sp>
        <p:sp>
          <p:nvSpPr>
            <p:cNvPr id="521" name="interest"/>
            <p:cNvSpPr/>
            <p:nvPr/>
          </p:nvSpPr>
          <p:spPr>
            <a:xfrm>
              <a:off x="5047710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interest</a:t>
              </a:r>
            </a:p>
          </p:txBody>
        </p:sp>
        <p:sp>
          <p:nvSpPr>
            <p:cNvPr id="522" name="rates"/>
            <p:cNvSpPr/>
            <p:nvPr/>
          </p:nvSpPr>
          <p:spPr>
            <a:xfrm>
              <a:off x="7487408" y="257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rates</a:t>
              </a:r>
            </a:p>
          </p:txBody>
        </p:sp>
      </p:grpSp>
      <p:grpSp>
        <p:nvGrpSpPr>
          <p:cNvPr id="529" name="Group"/>
          <p:cNvGrpSpPr/>
          <p:nvPr/>
        </p:nvGrpSpPr>
        <p:grpSpPr>
          <a:xfrm>
            <a:off x="7895137" y="7415396"/>
            <a:ext cx="8130736" cy="515619"/>
            <a:chOff x="0" y="-27126"/>
            <a:chExt cx="8130734" cy="515618"/>
          </a:xfrm>
        </p:grpSpPr>
        <p:sp>
          <p:nvSpPr>
            <p:cNvPr id="524" name="DET"/>
            <p:cNvSpPr txBox="1"/>
            <p:nvPr/>
          </p:nvSpPr>
          <p:spPr>
            <a:xfrm>
              <a:off x="0" y="-27127"/>
              <a:ext cx="651053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DET</a:t>
              </a:r>
            </a:p>
          </p:txBody>
        </p:sp>
        <p:sp>
          <p:nvSpPr>
            <p:cNvPr id="525" name="N"/>
            <p:cNvSpPr txBox="1"/>
            <p:nvPr/>
          </p:nvSpPr>
          <p:spPr>
            <a:xfrm>
              <a:off x="1624784" y="-27127"/>
              <a:ext cx="328575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526" name="V"/>
            <p:cNvSpPr txBox="1"/>
            <p:nvPr/>
          </p:nvSpPr>
          <p:spPr>
            <a:xfrm>
              <a:off x="3428080" y="-27127"/>
              <a:ext cx="320346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V</a:t>
              </a:r>
            </a:p>
          </p:txBody>
        </p:sp>
        <p:sp>
          <p:nvSpPr>
            <p:cNvPr id="527" name="N"/>
            <p:cNvSpPr txBox="1"/>
            <p:nvPr/>
          </p:nvSpPr>
          <p:spPr>
            <a:xfrm>
              <a:off x="5513316" y="-27127"/>
              <a:ext cx="328576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528" name="N"/>
            <p:cNvSpPr txBox="1"/>
            <p:nvPr/>
          </p:nvSpPr>
          <p:spPr>
            <a:xfrm>
              <a:off x="7802160" y="-27127"/>
              <a:ext cx="328575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N</a:t>
              </a:r>
            </a:p>
          </p:txBody>
        </p:sp>
      </p:grpSp>
      <p:grpSp>
        <p:nvGrpSpPr>
          <p:cNvPr id="534" name="Group"/>
          <p:cNvGrpSpPr/>
          <p:nvPr/>
        </p:nvGrpSpPr>
        <p:grpSpPr>
          <a:xfrm>
            <a:off x="9519922" y="8587350"/>
            <a:ext cx="7447376" cy="1270001"/>
            <a:chOff x="0" y="230682"/>
            <a:chExt cx="7447375" cy="1270000"/>
          </a:xfrm>
        </p:grpSpPr>
        <p:sp>
          <p:nvSpPr>
            <p:cNvPr id="530" name="V"/>
            <p:cNvSpPr/>
            <p:nvPr/>
          </p:nvSpPr>
          <p:spPr>
            <a:xfrm>
              <a:off x="0" y="230682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  <p:sp>
          <p:nvSpPr>
            <p:cNvPr id="531" name="N"/>
            <p:cNvSpPr/>
            <p:nvPr/>
          </p:nvSpPr>
          <p:spPr>
            <a:xfrm>
              <a:off x="1803296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532" name="V"/>
            <p:cNvSpPr/>
            <p:nvPr/>
          </p:nvSpPr>
          <p:spPr>
            <a:xfrm>
              <a:off x="3888532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  <p:sp>
          <p:nvSpPr>
            <p:cNvPr id="533" name="V"/>
            <p:cNvSpPr/>
            <p:nvPr/>
          </p:nvSpPr>
          <p:spPr>
            <a:xfrm>
              <a:off x="6177375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1" grpId="1"/>
      <p:bldP build="whole" bldLvl="1" animBg="1" rev="0" advAuto="0" spid="534" grpId="3"/>
      <p:bldP build="whole" bldLvl="1" animBg="1" rev="0" advAuto="0" spid="529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537" name="Observ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Observations:</a:t>
            </a: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Output: One state per observation y</a:t>
            </a:r>
            <a:r>
              <a:rPr baseline="-5999"/>
              <a:t>i </a:t>
            </a:r>
            <a:r>
              <a:t>= s</a:t>
            </a:r>
            <a:r>
              <a:rPr baseline="-5999"/>
              <a:t>j</a:t>
            </a:r>
            <a:endParaRPr baseline="-5999"/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K</a:t>
            </a:r>
            <a:r>
              <a:rPr baseline="31999"/>
              <a:t>n</a:t>
            </a:r>
            <a:r>
              <a:t> possible sequences to consider for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05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π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4800">
              <a:solidFill>
                <a:srgbClr val="004D80"/>
              </a:solidFill>
            </a:endParaRPr>
          </a:p>
        </p:txBody>
      </p:sp>
      <p:grpSp>
        <p:nvGrpSpPr>
          <p:cNvPr id="542" name="Group"/>
          <p:cNvGrpSpPr/>
          <p:nvPr/>
        </p:nvGrpSpPr>
        <p:grpSpPr>
          <a:xfrm>
            <a:off x="9268159" y="5706557"/>
            <a:ext cx="6783318" cy="1270001"/>
            <a:chOff x="0" y="230682"/>
            <a:chExt cx="6783316" cy="1270000"/>
          </a:xfrm>
        </p:grpSpPr>
        <p:sp>
          <p:nvSpPr>
            <p:cNvPr id="538" name="x1"/>
            <p:cNvSpPr/>
            <p:nvPr/>
          </p:nvSpPr>
          <p:spPr>
            <a:xfrm>
              <a:off x="0" y="230682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x</a:t>
              </a:r>
              <a:r>
                <a:rPr baseline="-5999"/>
                <a:t>1</a:t>
              </a:r>
            </a:p>
          </p:txBody>
        </p:sp>
        <p:sp>
          <p:nvSpPr>
            <p:cNvPr id="539" name="x2"/>
            <p:cNvSpPr/>
            <p:nvPr/>
          </p:nvSpPr>
          <p:spPr>
            <a:xfrm>
              <a:off x="1624784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x</a:t>
              </a:r>
              <a:r>
                <a:rPr baseline="-5999"/>
                <a:t>2</a:t>
              </a:r>
            </a:p>
          </p:txBody>
        </p:sp>
        <p:sp>
          <p:nvSpPr>
            <p:cNvPr id="540" name="…"/>
            <p:cNvSpPr/>
            <p:nvPr/>
          </p:nvSpPr>
          <p:spPr>
            <a:xfrm>
              <a:off x="3428080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/>
              <a:r>
                <a:t>…</a:t>
              </a:r>
            </a:p>
          </p:txBody>
        </p:sp>
        <p:sp>
          <p:nvSpPr>
            <p:cNvPr id="541" name="xn"/>
            <p:cNvSpPr/>
            <p:nvPr/>
          </p:nvSpPr>
          <p:spPr>
            <a:xfrm>
              <a:off x="5513316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x</a:t>
              </a:r>
              <a:r>
                <a:rPr baseline="-5999"/>
                <a:t>n</a:t>
              </a:r>
            </a:p>
          </p:txBody>
        </p:sp>
      </p:grpSp>
      <p:grpSp>
        <p:nvGrpSpPr>
          <p:cNvPr id="547" name="Group"/>
          <p:cNvGrpSpPr/>
          <p:nvPr/>
        </p:nvGrpSpPr>
        <p:grpSpPr>
          <a:xfrm>
            <a:off x="9268159" y="6620702"/>
            <a:ext cx="6783318" cy="1270001"/>
            <a:chOff x="0" y="230682"/>
            <a:chExt cx="6783316" cy="1270000"/>
          </a:xfrm>
        </p:grpSpPr>
        <p:sp>
          <p:nvSpPr>
            <p:cNvPr id="543" name="s1"/>
            <p:cNvSpPr/>
            <p:nvPr/>
          </p:nvSpPr>
          <p:spPr>
            <a:xfrm>
              <a:off x="0" y="230682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1</a:t>
              </a:r>
            </a:p>
          </p:txBody>
        </p:sp>
        <p:sp>
          <p:nvSpPr>
            <p:cNvPr id="544" name="s1"/>
            <p:cNvSpPr/>
            <p:nvPr/>
          </p:nvSpPr>
          <p:spPr>
            <a:xfrm>
              <a:off x="1624784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1</a:t>
              </a:r>
            </a:p>
          </p:txBody>
        </p:sp>
        <p:sp>
          <p:nvSpPr>
            <p:cNvPr id="545" name="…"/>
            <p:cNvSpPr/>
            <p:nvPr/>
          </p:nvSpPr>
          <p:spPr>
            <a:xfrm>
              <a:off x="3428080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…</a:t>
              </a:r>
            </a:p>
          </p:txBody>
        </p:sp>
        <p:sp>
          <p:nvSpPr>
            <p:cNvPr id="546" name="s1"/>
            <p:cNvSpPr/>
            <p:nvPr/>
          </p:nvSpPr>
          <p:spPr>
            <a:xfrm>
              <a:off x="5513316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1</a:t>
              </a:r>
            </a:p>
          </p:txBody>
        </p:sp>
      </p:grpSp>
      <p:sp>
        <p:nvSpPr>
          <p:cNvPr id="548" name="Suppose each observation allows any of the following K states"/>
          <p:cNvSpPr txBox="1"/>
          <p:nvPr/>
        </p:nvSpPr>
        <p:spPr>
          <a:xfrm>
            <a:off x="7404811" y="5941339"/>
            <a:ext cx="957437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Suppose each observation allows any of the following K states</a:t>
            </a:r>
          </a:p>
        </p:txBody>
      </p:sp>
      <p:grpSp>
        <p:nvGrpSpPr>
          <p:cNvPr id="553" name="Group"/>
          <p:cNvGrpSpPr/>
          <p:nvPr/>
        </p:nvGrpSpPr>
        <p:grpSpPr>
          <a:xfrm>
            <a:off x="9270901" y="7298114"/>
            <a:ext cx="6783318" cy="1270001"/>
            <a:chOff x="0" y="230682"/>
            <a:chExt cx="6783316" cy="1270000"/>
          </a:xfrm>
        </p:grpSpPr>
        <p:sp>
          <p:nvSpPr>
            <p:cNvPr id="549" name="s2"/>
            <p:cNvSpPr/>
            <p:nvPr/>
          </p:nvSpPr>
          <p:spPr>
            <a:xfrm>
              <a:off x="0" y="230682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2</a:t>
              </a:r>
            </a:p>
          </p:txBody>
        </p:sp>
        <p:sp>
          <p:nvSpPr>
            <p:cNvPr id="550" name="s2"/>
            <p:cNvSpPr/>
            <p:nvPr/>
          </p:nvSpPr>
          <p:spPr>
            <a:xfrm>
              <a:off x="1624784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2</a:t>
              </a:r>
            </a:p>
          </p:txBody>
        </p:sp>
        <p:sp>
          <p:nvSpPr>
            <p:cNvPr id="551" name="…"/>
            <p:cNvSpPr/>
            <p:nvPr/>
          </p:nvSpPr>
          <p:spPr>
            <a:xfrm>
              <a:off x="3428080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…</a:t>
              </a:r>
            </a:p>
          </p:txBody>
        </p:sp>
        <p:sp>
          <p:nvSpPr>
            <p:cNvPr id="552" name="s2"/>
            <p:cNvSpPr/>
            <p:nvPr/>
          </p:nvSpPr>
          <p:spPr>
            <a:xfrm>
              <a:off x="5513316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2</a:t>
              </a:r>
            </a:p>
          </p:txBody>
        </p:sp>
      </p:grpSp>
      <p:grpSp>
        <p:nvGrpSpPr>
          <p:cNvPr id="558" name="Group"/>
          <p:cNvGrpSpPr/>
          <p:nvPr/>
        </p:nvGrpSpPr>
        <p:grpSpPr>
          <a:xfrm>
            <a:off x="9270901" y="7975528"/>
            <a:ext cx="6783318" cy="1270001"/>
            <a:chOff x="0" y="230682"/>
            <a:chExt cx="6783316" cy="1270000"/>
          </a:xfrm>
        </p:grpSpPr>
        <p:sp>
          <p:nvSpPr>
            <p:cNvPr id="554" name="s3"/>
            <p:cNvSpPr/>
            <p:nvPr/>
          </p:nvSpPr>
          <p:spPr>
            <a:xfrm>
              <a:off x="0" y="230682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3</a:t>
              </a:r>
            </a:p>
          </p:txBody>
        </p:sp>
        <p:sp>
          <p:nvSpPr>
            <p:cNvPr id="555" name="s3"/>
            <p:cNvSpPr/>
            <p:nvPr/>
          </p:nvSpPr>
          <p:spPr>
            <a:xfrm>
              <a:off x="1624784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3</a:t>
              </a:r>
            </a:p>
          </p:txBody>
        </p:sp>
        <p:sp>
          <p:nvSpPr>
            <p:cNvPr id="556" name="…"/>
            <p:cNvSpPr/>
            <p:nvPr/>
          </p:nvSpPr>
          <p:spPr>
            <a:xfrm>
              <a:off x="3428080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…</a:t>
              </a:r>
            </a:p>
          </p:txBody>
        </p:sp>
        <p:sp>
          <p:nvSpPr>
            <p:cNvPr id="557" name="s3"/>
            <p:cNvSpPr/>
            <p:nvPr/>
          </p:nvSpPr>
          <p:spPr>
            <a:xfrm>
              <a:off x="5513316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3</a:t>
              </a:r>
            </a:p>
          </p:txBody>
        </p:sp>
      </p:grpSp>
      <p:grpSp>
        <p:nvGrpSpPr>
          <p:cNvPr id="562" name="Group"/>
          <p:cNvGrpSpPr/>
          <p:nvPr/>
        </p:nvGrpSpPr>
        <p:grpSpPr>
          <a:xfrm>
            <a:off x="9270901" y="8642786"/>
            <a:ext cx="6783318" cy="1270001"/>
            <a:chOff x="0" y="230682"/>
            <a:chExt cx="6783316" cy="1270000"/>
          </a:xfrm>
        </p:grpSpPr>
        <p:sp>
          <p:nvSpPr>
            <p:cNvPr id="559" name="."/>
            <p:cNvSpPr/>
            <p:nvPr/>
          </p:nvSpPr>
          <p:spPr>
            <a:xfrm>
              <a:off x="0" y="230682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.</a:t>
              </a:r>
            </a:p>
          </p:txBody>
        </p:sp>
        <p:sp>
          <p:nvSpPr>
            <p:cNvPr id="560" name="."/>
            <p:cNvSpPr/>
            <p:nvPr/>
          </p:nvSpPr>
          <p:spPr>
            <a:xfrm>
              <a:off x="1624784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.</a:t>
              </a:r>
            </a:p>
          </p:txBody>
        </p:sp>
        <p:sp>
          <p:nvSpPr>
            <p:cNvPr id="561" name="."/>
            <p:cNvSpPr/>
            <p:nvPr/>
          </p:nvSpPr>
          <p:spPr>
            <a:xfrm>
              <a:off x="5513316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.</a:t>
              </a:r>
            </a:p>
          </p:txBody>
        </p:sp>
      </p:grpSp>
      <p:grpSp>
        <p:nvGrpSpPr>
          <p:cNvPr id="566" name="Group"/>
          <p:cNvGrpSpPr/>
          <p:nvPr/>
        </p:nvGrpSpPr>
        <p:grpSpPr>
          <a:xfrm>
            <a:off x="9270901" y="9192269"/>
            <a:ext cx="6783318" cy="1270001"/>
            <a:chOff x="0" y="230682"/>
            <a:chExt cx="6783316" cy="1270000"/>
          </a:xfrm>
        </p:grpSpPr>
        <p:sp>
          <p:nvSpPr>
            <p:cNvPr id="563" name="."/>
            <p:cNvSpPr/>
            <p:nvPr/>
          </p:nvSpPr>
          <p:spPr>
            <a:xfrm>
              <a:off x="0" y="230682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.</a:t>
              </a:r>
            </a:p>
          </p:txBody>
        </p:sp>
        <p:sp>
          <p:nvSpPr>
            <p:cNvPr id="564" name="."/>
            <p:cNvSpPr/>
            <p:nvPr/>
          </p:nvSpPr>
          <p:spPr>
            <a:xfrm>
              <a:off x="1624784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.</a:t>
              </a:r>
            </a:p>
          </p:txBody>
        </p:sp>
        <p:sp>
          <p:nvSpPr>
            <p:cNvPr id="565" name="."/>
            <p:cNvSpPr/>
            <p:nvPr/>
          </p:nvSpPr>
          <p:spPr>
            <a:xfrm>
              <a:off x="5513316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.</a:t>
              </a:r>
            </a:p>
          </p:txBody>
        </p:sp>
      </p:grpSp>
      <p:grpSp>
        <p:nvGrpSpPr>
          <p:cNvPr id="570" name="Group"/>
          <p:cNvGrpSpPr/>
          <p:nvPr/>
        </p:nvGrpSpPr>
        <p:grpSpPr>
          <a:xfrm>
            <a:off x="9270901" y="9741753"/>
            <a:ext cx="6783318" cy="1270001"/>
            <a:chOff x="0" y="230682"/>
            <a:chExt cx="6783316" cy="1270000"/>
          </a:xfrm>
        </p:grpSpPr>
        <p:sp>
          <p:nvSpPr>
            <p:cNvPr id="567" name="."/>
            <p:cNvSpPr/>
            <p:nvPr/>
          </p:nvSpPr>
          <p:spPr>
            <a:xfrm>
              <a:off x="0" y="230682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.</a:t>
              </a:r>
            </a:p>
          </p:txBody>
        </p:sp>
        <p:sp>
          <p:nvSpPr>
            <p:cNvPr id="568" name="."/>
            <p:cNvSpPr/>
            <p:nvPr/>
          </p:nvSpPr>
          <p:spPr>
            <a:xfrm>
              <a:off x="1624784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.</a:t>
              </a:r>
            </a:p>
          </p:txBody>
        </p:sp>
        <p:sp>
          <p:nvSpPr>
            <p:cNvPr id="569" name="."/>
            <p:cNvSpPr/>
            <p:nvPr/>
          </p:nvSpPr>
          <p:spPr>
            <a:xfrm>
              <a:off x="5513316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.</a:t>
              </a:r>
            </a:p>
          </p:txBody>
        </p:sp>
      </p:grpSp>
      <p:grpSp>
        <p:nvGrpSpPr>
          <p:cNvPr id="575" name="Group"/>
          <p:cNvGrpSpPr/>
          <p:nvPr/>
        </p:nvGrpSpPr>
        <p:grpSpPr>
          <a:xfrm>
            <a:off x="9245501" y="10414089"/>
            <a:ext cx="6783318" cy="1270001"/>
            <a:chOff x="0" y="230682"/>
            <a:chExt cx="6783316" cy="1270000"/>
          </a:xfrm>
        </p:grpSpPr>
        <p:sp>
          <p:nvSpPr>
            <p:cNvPr id="571" name="sK"/>
            <p:cNvSpPr/>
            <p:nvPr/>
          </p:nvSpPr>
          <p:spPr>
            <a:xfrm>
              <a:off x="0" y="230682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K</a:t>
              </a:r>
            </a:p>
          </p:txBody>
        </p:sp>
        <p:sp>
          <p:nvSpPr>
            <p:cNvPr id="572" name="sK"/>
            <p:cNvSpPr/>
            <p:nvPr/>
          </p:nvSpPr>
          <p:spPr>
            <a:xfrm>
              <a:off x="1624784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K</a:t>
              </a:r>
            </a:p>
          </p:txBody>
        </p:sp>
        <p:sp>
          <p:nvSpPr>
            <p:cNvPr id="573" name="…"/>
            <p:cNvSpPr/>
            <p:nvPr/>
          </p:nvSpPr>
          <p:spPr>
            <a:xfrm>
              <a:off x="3428080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…</a:t>
              </a:r>
            </a:p>
          </p:txBody>
        </p:sp>
        <p:sp>
          <p:nvSpPr>
            <p:cNvPr id="574" name="sK"/>
            <p:cNvSpPr/>
            <p:nvPr/>
          </p:nvSpPr>
          <p:spPr>
            <a:xfrm>
              <a:off x="5513316" y="2306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s</a:t>
              </a:r>
              <a:r>
                <a:rPr baseline="-5999"/>
                <a:t>K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8" grpId="3"/>
      <p:bldP build="whole" bldLvl="1" animBg="1" rev="0" advAuto="0" spid="570" grpId="6"/>
      <p:bldP build="whole" bldLvl="1" animBg="1" rev="0" advAuto="0" spid="575" grpId="7"/>
      <p:bldP build="whole" bldLvl="1" animBg="1" rev="0" advAuto="0" spid="562" grpId="4"/>
      <p:bldP build="whole" bldLvl="1" animBg="1" rev="0" advAuto="0" spid="547" grpId="1"/>
      <p:bldP build="whole" bldLvl="1" animBg="1" rev="0" advAuto="0" spid="566" grpId="5"/>
      <p:bldP build="whole" bldLvl="1" animBg="1" rev="0" advAuto="0" spid="553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578" name="Try out every sequ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8959" indent="-568959" defTabSz="1560536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72">
                <a:solidFill>
                  <a:srgbClr val="000000"/>
                </a:solidFill>
              </a:defRPr>
            </a:pPr>
            <a:r>
              <a:t>Try out every sequence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Score the sequence Y by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π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Return highest scoring sequence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Correct but slow [O(K</a:t>
            </a:r>
            <a:r>
              <a:rPr baseline="31999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)]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568959" indent="-568959" defTabSz="1560536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72">
                <a:solidFill>
                  <a:srgbClr val="000000"/>
                </a:solidFill>
              </a:defRPr>
            </a:pPr>
            <a:r>
              <a:t>Greedy search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Construct the output left to right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For each </a:t>
            </a:r>
            <a:r>
              <a:rPr i="1"/>
              <a:t>i</a:t>
            </a:r>
            <a:r>
              <a:t>, select the best y</a:t>
            </a:r>
            <a:r>
              <a:rPr baseline="-5999"/>
              <a:t>i </a:t>
            </a:r>
            <a:r>
              <a:t>using y</a:t>
            </a:r>
            <a:r>
              <a:rPr baseline="-5999"/>
              <a:t>i-1</a:t>
            </a:r>
            <a:r>
              <a:t> and x</a:t>
            </a:r>
            <a:r>
              <a:rPr baseline="-5999"/>
              <a:t>i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Fast [O(n)] but incorrect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equence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Sequence Models</a:t>
            </a:r>
          </a:p>
        </p:txBody>
      </p:sp>
      <p:sp>
        <p:nvSpPr>
          <p:cNvPr id="299" name="Even with a finite set of states, the set of unique state sequences is infini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Even with a finite set of states, the set of unique state </a:t>
            </a:r>
            <a:r>
              <a:rPr i="1"/>
              <a:t>sequences </a:t>
            </a:r>
            <a:r>
              <a:t>is infinite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Our goal (for now): Define probability distributions over sequences 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If </a:t>
            </a:r>
            <a14:m>
              <m:oMath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</m:oMath>
            </a14:m>
            <a:r>
              <a:rPr baseline="-32813" sz="2133"/>
              <a:t> </a:t>
            </a:r>
            <a:r>
              <a:t>is a sequence that has </a:t>
            </a:r>
            <a:r>
              <a:rPr i="1"/>
              <a:t>n </a:t>
            </a:r>
            <a:r>
              <a:t>tokens, we want to be able </a:t>
            </a:r>
            <a:br/>
            <a:r>
              <a:t>to define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for all values of </a:t>
            </a:r>
            <a:r>
              <a:rPr i="1"/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581" name="Take advantage of the first order Markov assump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Take advantage of the first order Markov assumption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The state for any observation is only influenced by the previous state, the next state and the observation itself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Given the adjacent labels, the others do not matter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Suggests a recursive algorithm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584" name="We want assignments to the yis that maximizes this produc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50669" indent="-1450669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Upp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700"/>
          </a:p>
          <a:p>
            <a:pPr marL="1450669" indent="-1450669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sz="4700"/>
              <a:t>We want assignments to the y</a:t>
            </a:r>
            <a:r>
              <a:rPr baseline="-5999" sz="4700"/>
              <a:t>i</a:t>
            </a:r>
            <a:r>
              <a:rPr sz="4700"/>
              <a:t>s that maximizes this product</a:t>
            </a:r>
          </a:p>
        </p:txBody>
      </p:sp>
      <p:grpSp>
        <p:nvGrpSpPr>
          <p:cNvPr id="603" name="Group"/>
          <p:cNvGrpSpPr/>
          <p:nvPr/>
        </p:nvGrpSpPr>
        <p:grpSpPr>
          <a:xfrm>
            <a:off x="6484503" y="8975820"/>
            <a:ext cx="11414995" cy="3528761"/>
            <a:chOff x="0" y="0"/>
            <a:chExt cx="11414994" cy="3528760"/>
          </a:xfrm>
        </p:grpSpPr>
        <p:sp>
          <p:nvSpPr>
            <p:cNvPr id="585" name="y1"/>
            <p:cNvSpPr/>
            <p:nvPr/>
          </p:nvSpPr>
          <p:spPr>
            <a:xfrm>
              <a:off x="1131631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1</a:t>
              </a:r>
            </a:p>
          </p:txBody>
        </p:sp>
        <p:sp>
          <p:nvSpPr>
            <p:cNvPr id="586" name="Line"/>
            <p:cNvSpPr/>
            <p:nvPr/>
          </p:nvSpPr>
          <p:spPr>
            <a:xfrm>
              <a:off x="0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87" name="y2"/>
            <p:cNvSpPr/>
            <p:nvPr/>
          </p:nvSpPr>
          <p:spPr>
            <a:xfrm>
              <a:off x="3550097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2</a:t>
              </a:r>
            </a:p>
          </p:txBody>
        </p:sp>
        <p:sp>
          <p:nvSpPr>
            <p:cNvPr id="588" name="Line"/>
            <p:cNvSpPr/>
            <p:nvPr/>
          </p:nvSpPr>
          <p:spPr>
            <a:xfrm>
              <a:off x="2418465" y="635000"/>
              <a:ext cx="1107559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89" name="y3"/>
            <p:cNvSpPr/>
            <p:nvPr/>
          </p:nvSpPr>
          <p:spPr>
            <a:xfrm>
              <a:off x="5968563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3</a:t>
              </a:r>
            </a:p>
          </p:txBody>
        </p:sp>
        <p:sp>
          <p:nvSpPr>
            <p:cNvPr id="590" name="Line"/>
            <p:cNvSpPr/>
            <p:nvPr/>
          </p:nvSpPr>
          <p:spPr>
            <a:xfrm>
              <a:off x="4836933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1" name="Line"/>
            <p:cNvSpPr/>
            <p:nvPr/>
          </p:nvSpPr>
          <p:spPr>
            <a:xfrm>
              <a:off x="7262638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2" name="…"/>
            <p:cNvSpPr txBox="1"/>
            <p:nvPr/>
          </p:nvSpPr>
          <p:spPr>
            <a:xfrm>
              <a:off x="8482229" y="404317"/>
              <a:ext cx="419101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593" name="Line"/>
            <p:cNvSpPr/>
            <p:nvPr/>
          </p:nvSpPr>
          <p:spPr>
            <a:xfrm>
              <a:off x="10779995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4" name="yn"/>
            <p:cNvSpPr/>
            <p:nvPr/>
          </p:nvSpPr>
          <p:spPr>
            <a:xfrm>
              <a:off x="10144994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n</a:t>
              </a:r>
            </a:p>
          </p:txBody>
        </p:sp>
        <p:sp>
          <p:nvSpPr>
            <p:cNvPr id="595" name="Line"/>
            <p:cNvSpPr/>
            <p:nvPr/>
          </p:nvSpPr>
          <p:spPr>
            <a:xfrm>
              <a:off x="9013364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6" name="xn"/>
            <p:cNvSpPr/>
            <p:nvPr/>
          </p:nvSpPr>
          <p:spPr>
            <a:xfrm>
              <a:off x="10144994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n</a:t>
              </a:r>
            </a:p>
          </p:txBody>
        </p:sp>
        <p:sp>
          <p:nvSpPr>
            <p:cNvPr id="597" name="Line"/>
            <p:cNvSpPr/>
            <p:nvPr/>
          </p:nvSpPr>
          <p:spPr>
            <a:xfrm>
              <a:off x="6603564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98" name="x3"/>
            <p:cNvSpPr/>
            <p:nvPr/>
          </p:nvSpPr>
          <p:spPr>
            <a:xfrm>
              <a:off x="5968563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3</a:t>
              </a:r>
            </a:p>
          </p:txBody>
        </p:sp>
        <p:sp>
          <p:nvSpPr>
            <p:cNvPr id="599" name="Line"/>
            <p:cNvSpPr/>
            <p:nvPr/>
          </p:nvSpPr>
          <p:spPr>
            <a:xfrm>
              <a:off x="4185098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0" name="x2"/>
            <p:cNvSpPr/>
            <p:nvPr/>
          </p:nvSpPr>
          <p:spPr>
            <a:xfrm>
              <a:off x="3550097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2</a:t>
              </a:r>
            </a:p>
          </p:txBody>
        </p:sp>
        <p:sp>
          <p:nvSpPr>
            <p:cNvPr id="601" name="Line"/>
            <p:cNvSpPr/>
            <p:nvPr/>
          </p:nvSpPr>
          <p:spPr>
            <a:xfrm>
              <a:off x="1766632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2" name="x1"/>
            <p:cNvSpPr/>
            <p:nvPr/>
          </p:nvSpPr>
          <p:spPr>
            <a:xfrm>
              <a:off x="1131631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606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50669" indent="-1450669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Upp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700"/>
          </a:p>
          <a:p>
            <a:pPr marL="1450669" indent="-1450669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</m:e>
                    <m:sub>
                      <m:sSub>
                        <m:e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700"/>
          </a:p>
        </p:txBody>
      </p:sp>
      <p:grpSp>
        <p:nvGrpSpPr>
          <p:cNvPr id="625" name="Group"/>
          <p:cNvGrpSpPr/>
          <p:nvPr/>
        </p:nvGrpSpPr>
        <p:grpSpPr>
          <a:xfrm>
            <a:off x="6484503" y="9864820"/>
            <a:ext cx="11414995" cy="3528761"/>
            <a:chOff x="0" y="0"/>
            <a:chExt cx="11414994" cy="3528760"/>
          </a:xfrm>
        </p:grpSpPr>
        <p:sp>
          <p:nvSpPr>
            <p:cNvPr id="607" name="y1"/>
            <p:cNvSpPr/>
            <p:nvPr/>
          </p:nvSpPr>
          <p:spPr>
            <a:xfrm>
              <a:off x="1131631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1</a:t>
              </a:r>
            </a:p>
          </p:txBody>
        </p:sp>
        <p:sp>
          <p:nvSpPr>
            <p:cNvPr id="608" name="Line"/>
            <p:cNvSpPr/>
            <p:nvPr/>
          </p:nvSpPr>
          <p:spPr>
            <a:xfrm>
              <a:off x="0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9" name="y2"/>
            <p:cNvSpPr/>
            <p:nvPr/>
          </p:nvSpPr>
          <p:spPr>
            <a:xfrm>
              <a:off x="3550097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2</a:t>
              </a:r>
            </a:p>
          </p:txBody>
        </p:sp>
        <p:sp>
          <p:nvSpPr>
            <p:cNvPr id="610" name="Line"/>
            <p:cNvSpPr/>
            <p:nvPr/>
          </p:nvSpPr>
          <p:spPr>
            <a:xfrm>
              <a:off x="2418465" y="635000"/>
              <a:ext cx="1107559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1" name="y3"/>
            <p:cNvSpPr/>
            <p:nvPr/>
          </p:nvSpPr>
          <p:spPr>
            <a:xfrm>
              <a:off x="5968563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3</a:t>
              </a:r>
            </a:p>
          </p:txBody>
        </p:sp>
        <p:sp>
          <p:nvSpPr>
            <p:cNvPr id="612" name="Line"/>
            <p:cNvSpPr/>
            <p:nvPr/>
          </p:nvSpPr>
          <p:spPr>
            <a:xfrm>
              <a:off x="4836933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3" name="Line"/>
            <p:cNvSpPr/>
            <p:nvPr/>
          </p:nvSpPr>
          <p:spPr>
            <a:xfrm>
              <a:off x="7262638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4" name="…"/>
            <p:cNvSpPr txBox="1"/>
            <p:nvPr/>
          </p:nvSpPr>
          <p:spPr>
            <a:xfrm>
              <a:off x="8482229" y="404317"/>
              <a:ext cx="419101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615" name="Line"/>
            <p:cNvSpPr/>
            <p:nvPr/>
          </p:nvSpPr>
          <p:spPr>
            <a:xfrm>
              <a:off x="10779995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6" name="yn"/>
            <p:cNvSpPr/>
            <p:nvPr/>
          </p:nvSpPr>
          <p:spPr>
            <a:xfrm>
              <a:off x="10144994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n</a:t>
              </a:r>
            </a:p>
          </p:txBody>
        </p:sp>
        <p:sp>
          <p:nvSpPr>
            <p:cNvPr id="617" name="Line"/>
            <p:cNvSpPr/>
            <p:nvPr/>
          </p:nvSpPr>
          <p:spPr>
            <a:xfrm>
              <a:off x="9013364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8" name="xn"/>
            <p:cNvSpPr/>
            <p:nvPr/>
          </p:nvSpPr>
          <p:spPr>
            <a:xfrm>
              <a:off x="10144994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n</a:t>
              </a:r>
            </a:p>
          </p:txBody>
        </p:sp>
        <p:sp>
          <p:nvSpPr>
            <p:cNvPr id="619" name="Line"/>
            <p:cNvSpPr/>
            <p:nvPr/>
          </p:nvSpPr>
          <p:spPr>
            <a:xfrm>
              <a:off x="6603564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20" name="x3"/>
            <p:cNvSpPr/>
            <p:nvPr/>
          </p:nvSpPr>
          <p:spPr>
            <a:xfrm>
              <a:off x="5968563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3</a:t>
              </a:r>
            </a:p>
          </p:txBody>
        </p:sp>
        <p:sp>
          <p:nvSpPr>
            <p:cNvPr id="621" name="Line"/>
            <p:cNvSpPr/>
            <p:nvPr/>
          </p:nvSpPr>
          <p:spPr>
            <a:xfrm>
              <a:off x="4185098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22" name="x2"/>
            <p:cNvSpPr/>
            <p:nvPr/>
          </p:nvSpPr>
          <p:spPr>
            <a:xfrm>
              <a:off x="3550097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2</a:t>
              </a:r>
            </a:p>
          </p:txBody>
        </p:sp>
        <p:sp>
          <p:nvSpPr>
            <p:cNvPr id="623" name="Line"/>
            <p:cNvSpPr/>
            <p:nvPr/>
          </p:nvSpPr>
          <p:spPr>
            <a:xfrm>
              <a:off x="1766632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24" name="x1"/>
            <p:cNvSpPr/>
            <p:nvPr/>
          </p:nvSpPr>
          <p:spPr>
            <a:xfrm>
              <a:off x="1131631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1</a:t>
              </a:r>
            </a:p>
          </p:txBody>
        </p:sp>
      </p:grpSp>
      <p:grpSp>
        <p:nvGrpSpPr>
          <p:cNvPr id="629" name="Group"/>
          <p:cNvGrpSpPr/>
          <p:nvPr/>
        </p:nvGrpSpPr>
        <p:grpSpPr>
          <a:xfrm>
            <a:off x="15500377" y="7351241"/>
            <a:ext cx="3720798" cy="3057269"/>
            <a:chOff x="0" y="0"/>
            <a:chExt cx="3720796" cy="3057268"/>
          </a:xfrm>
        </p:grpSpPr>
        <p:sp>
          <p:nvSpPr>
            <p:cNvPr id="626" name="Rectangle"/>
            <p:cNvSpPr/>
            <p:nvPr/>
          </p:nvSpPr>
          <p:spPr>
            <a:xfrm>
              <a:off x="0" y="0"/>
              <a:ext cx="1182500" cy="1270000"/>
            </a:xfrm>
            <a:prstGeom prst="rect">
              <a:avLst/>
            </a:prstGeom>
            <a:solidFill>
              <a:schemeClr val="accent1">
                <a:hueOff val="114395"/>
                <a:lumOff val="-24975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27" name="Initial probability"/>
            <p:cNvSpPr/>
            <p:nvPr/>
          </p:nvSpPr>
          <p:spPr>
            <a:xfrm>
              <a:off x="2450796" y="178726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Initial probability</a:t>
              </a:r>
            </a:p>
          </p:txBody>
        </p:sp>
        <p:sp>
          <p:nvSpPr>
            <p:cNvPr id="628" name="Line"/>
            <p:cNvSpPr/>
            <p:nvPr/>
          </p:nvSpPr>
          <p:spPr>
            <a:xfrm flipH="1" flipV="1">
              <a:off x="712302" y="1357415"/>
              <a:ext cx="558199" cy="2797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37" name="Group"/>
          <p:cNvGrpSpPr/>
          <p:nvPr/>
        </p:nvGrpSpPr>
        <p:grpSpPr>
          <a:xfrm>
            <a:off x="8666028" y="7351241"/>
            <a:ext cx="10089927" cy="3162374"/>
            <a:chOff x="0" y="0"/>
            <a:chExt cx="10089924" cy="3162373"/>
          </a:xfrm>
        </p:grpSpPr>
        <p:sp>
          <p:nvSpPr>
            <p:cNvPr id="630" name="Rectangle"/>
            <p:cNvSpPr/>
            <p:nvPr/>
          </p:nvSpPr>
          <p:spPr>
            <a:xfrm>
              <a:off x="8041541" y="0"/>
              <a:ext cx="2048384" cy="1270000"/>
            </a:xfrm>
            <a:prstGeom prst="rect">
              <a:avLst/>
            </a:prstGeom>
            <a:solidFill>
              <a:schemeClr val="accent3">
                <a:hueOff val="914338"/>
                <a:satOff val="31515"/>
                <a:lumOff val="-3079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31" name="Rectangle"/>
            <p:cNvSpPr/>
            <p:nvPr/>
          </p:nvSpPr>
          <p:spPr>
            <a:xfrm>
              <a:off x="4821572" y="0"/>
              <a:ext cx="1991321" cy="1270000"/>
            </a:xfrm>
            <a:prstGeom prst="rect">
              <a:avLst/>
            </a:prstGeom>
            <a:solidFill>
              <a:schemeClr val="accent3">
                <a:hueOff val="914338"/>
                <a:satOff val="31515"/>
                <a:lumOff val="-3079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32" name="Rectangle"/>
            <p:cNvSpPr/>
            <p:nvPr/>
          </p:nvSpPr>
          <p:spPr>
            <a:xfrm>
              <a:off x="0" y="0"/>
              <a:ext cx="1976711" cy="1270000"/>
            </a:xfrm>
            <a:prstGeom prst="rect">
              <a:avLst/>
            </a:prstGeom>
            <a:solidFill>
              <a:schemeClr val="accent3">
                <a:hueOff val="914338"/>
                <a:satOff val="31515"/>
                <a:lumOff val="-3079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33" name="Emission probabilities"/>
            <p:cNvSpPr/>
            <p:nvPr/>
          </p:nvSpPr>
          <p:spPr>
            <a:xfrm>
              <a:off x="4707689" y="189237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Emission probabilities</a:t>
              </a:r>
            </a:p>
          </p:txBody>
        </p:sp>
        <p:sp>
          <p:nvSpPr>
            <p:cNvPr id="634" name="Line"/>
            <p:cNvSpPr/>
            <p:nvPr/>
          </p:nvSpPr>
          <p:spPr>
            <a:xfrm flipV="1">
              <a:off x="6299377" y="1393824"/>
              <a:ext cx="2738024" cy="5270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35" name="Line"/>
            <p:cNvSpPr/>
            <p:nvPr/>
          </p:nvSpPr>
          <p:spPr>
            <a:xfrm flipV="1">
              <a:off x="5424482" y="1428057"/>
              <a:ext cx="264019" cy="2640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36" name="Line"/>
            <p:cNvSpPr/>
            <p:nvPr/>
          </p:nvSpPr>
          <p:spPr>
            <a:xfrm flipH="1" flipV="1">
              <a:off x="1253152" y="1333055"/>
              <a:ext cx="1971145" cy="5755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43" name="Group"/>
          <p:cNvGrpSpPr/>
          <p:nvPr/>
        </p:nvGrpSpPr>
        <p:grpSpPr>
          <a:xfrm>
            <a:off x="6119141" y="7351241"/>
            <a:ext cx="7348418" cy="3479291"/>
            <a:chOff x="0" y="0"/>
            <a:chExt cx="7348416" cy="3479289"/>
          </a:xfrm>
        </p:grpSpPr>
        <p:sp>
          <p:nvSpPr>
            <p:cNvPr id="638" name="Rectangle"/>
            <p:cNvSpPr/>
            <p:nvPr/>
          </p:nvSpPr>
          <p:spPr>
            <a:xfrm>
              <a:off x="-1" y="0"/>
              <a:ext cx="2506277" cy="1270000"/>
            </a:xfrm>
            <a:prstGeom prst="rect">
              <a:avLst/>
            </a:prstGeom>
            <a:solidFill>
              <a:schemeClr val="accent5">
                <a:lumOff val="-29866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39" name="Rectangle"/>
            <p:cNvSpPr/>
            <p:nvPr/>
          </p:nvSpPr>
          <p:spPr>
            <a:xfrm>
              <a:off x="5319777" y="-1"/>
              <a:ext cx="2028640" cy="1270001"/>
            </a:xfrm>
            <a:prstGeom prst="rect">
              <a:avLst/>
            </a:prstGeom>
            <a:solidFill>
              <a:schemeClr val="accent5">
                <a:lumOff val="-29866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40" name="Transition probabilities"/>
            <p:cNvSpPr/>
            <p:nvPr/>
          </p:nvSpPr>
          <p:spPr>
            <a:xfrm>
              <a:off x="4259692" y="220928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Transition probabilities</a:t>
              </a:r>
            </a:p>
          </p:txBody>
        </p:sp>
        <p:sp>
          <p:nvSpPr>
            <p:cNvPr id="641" name="Line"/>
            <p:cNvSpPr/>
            <p:nvPr/>
          </p:nvSpPr>
          <p:spPr>
            <a:xfrm flipV="1">
              <a:off x="5111521" y="1344170"/>
              <a:ext cx="1259979" cy="73046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2" name="Line"/>
            <p:cNvSpPr/>
            <p:nvPr/>
          </p:nvSpPr>
          <p:spPr>
            <a:xfrm flipH="1" flipV="1">
              <a:off x="1510788" y="1357302"/>
              <a:ext cx="1132706" cy="6814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9" grpId="1"/>
      <p:bldP build="whole" bldLvl="1" animBg="1" rev="0" advAuto="0" spid="637" grpId="2"/>
      <p:bldP build="whole" bldLvl="1" animBg="1" rev="0" advAuto="0" spid="643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646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50669" indent="-1450669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Upp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700"/>
          </a:p>
          <a:p>
            <a:pPr marL="1450669" indent="-1450669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>
              <a:rPr sz="4700"/>
            </a:br>
            <a14:m>
              <m:oMath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4700"/>
          </a:p>
        </p:txBody>
      </p:sp>
      <p:grpSp>
        <p:nvGrpSpPr>
          <p:cNvPr id="665" name="Group"/>
          <p:cNvGrpSpPr/>
          <p:nvPr/>
        </p:nvGrpSpPr>
        <p:grpSpPr>
          <a:xfrm>
            <a:off x="6484503" y="9864820"/>
            <a:ext cx="11414995" cy="3528761"/>
            <a:chOff x="0" y="0"/>
            <a:chExt cx="11414994" cy="3528760"/>
          </a:xfrm>
        </p:grpSpPr>
        <p:sp>
          <p:nvSpPr>
            <p:cNvPr id="647" name="y1"/>
            <p:cNvSpPr/>
            <p:nvPr/>
          </p:nvSpPr>
          <p:spPr>
            <a:xfrm>
              <a:off x="1131631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1</a:t>
              </a:r>
            </a:p>
          </p:txBody>
        </p:sp>
        <p:sp>
          <p:nvSpPr>
            <p:cNvPr id="648" name="Line"/>
            <p:cNvSpPr/>
            <p:nvPr/>
          </p:nvSpPr>
          <p:spPr>
            <a:xfrm>
              <a:off x="0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9" name="y2"/>
            <p:cNvSpPr/>
            <p:nvPr/>
          </p:nvSpPr>
          <p:spPr>
            <a:xfrm>
              <a:off x="3550097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2</a:t>
              </a:r>
            </a:p>
          </p:txBody>
        </p:sp>
        <p:sp>
          <p:nvSpPr>
            <p:cNvPr id="650" name="Line"/>
            <p:cNvSpPr/>
            <p:nvPr/>
          </p:nvSpPr>
          <p:spPr>
            <a:xfrm>
              <a:off x="2418465" y="635000"/>
              <a:ext cx="1107559" cy="0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51" name="y3"/>
            <p:cNvSpPr/>
            <p:nvPr/>
          </p:nvSpPr>
          <p:spPr>
            <a:xfrm>
              <a:off x="5968563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3</a:t>
              </a:r>
            </a:p>
          </p:txBody>
        </p:sp>
        <p:sp>
          <p:nvSpPr>
            <p:cNvPr id="652" name="Line"/>
            <p:cNvSpPr/>
            <p:nvPr/>
          </p:nvSpPr>
          <p:spPr>
            <a:xfrm>
              <a:off x="4836933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53" name="Line"/>
            <p:cNvSpPr/>
            <p:nvPr/>
          </p:nvSpPr>
          <p:spPr>
            <a:xfrm>
              <a:off x="7262638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54" name="…"/>
            <p:cNvSpPr txBox="1"/>
            <p:nvPr/>
          </p:nvSpPr>
          <p:spPr>
            <a:xfrm>
              <a:off x="8482229" y="404317"/>
              <a:ext cx="419101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655" name="Line"/>
            <p:cNvSpPr/>
            <p:nvPr/>
          </p:nvSpPr>
          <p:spPr>
            <a:xfrm>
              <a:off x="10779995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56" name="yn"/>
            <p:cNvSpPr/>
            <p:nvPr/>
          </p:nvSpPr>
          <p:spPr>
            <a:xfrm>
              <a:off x="10144994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n</a:t>
              </a:r>
            </a:p>
          </p:txBody>
        </p:sp>
        <p:sp>
          <p:nvSpPr>
            <p:cNvPr id="657" name="Line"/>
            <p:cNvSpPr/>
            <p:nvPr/>
          </p:nvSpPr>
          <p:spPr>
            <a:xfrm>
              <a:off x="9013364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58" name="xn"/>
            <p:cNvSpPr/>
            <p:nvPr/>
          </p:nvSpPr>
          <p:spPr>
            <a:xfrm>
              <a:off x="10144994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n</a:t>
              </a:r>
            </a:p>
          </p:txBody>
        </p:sp>
        <p:sp>
          <p:nvSpPr>
            <p:cNvPr id="659" name="Line"/>
            <p:cNvSpPr/>
            <p:nvPr/>
          </p:nvSpPr>
          <p:spPr>
            <a:xfrm>
              <a:off x="6603564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60" name="x3"/>
            <p:cNvSpPr/>
            <p:nvPr/>
          </p:nvSpPr>
          <p:spPr>
            <a:xfrm>
              <a:off x="5968563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3</a:t>
              </a:r>
            </a:p>
          </p:txBody>
        </p:sp>
        <p:sp>
          <p:nvSpPr>
            <p:cNvPr id="661" name="Line"/>
            <p:cNvSpPr/>
            <p:nvPr/>
          </p:nvSpPr>
          <p:spPr>
            <a:xfrm>
              <a:off x="4185098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62" name="x2"/>
            <p:cNvSpPr/>
            <p:nvPr/>
          </p:nvSpPr>
          <p:spPr>
            <a:xfrm>
              <a:off x="3550097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2</a:t>
              </a:r>
            </a:p>
          </p:txBody>
        </p:sp>
        <p:sp>
          <p:nvSpPr>
            <p:cNvPr id="663" name="Line"/>
            <p:cNvSpPr/>
            <p:nvPr/>
          </p:nvSpPr>
          <p:spPr>
            <a:xfrm>
              <a:off x="1766632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64" name="x1"/>
            <p:cNvSpPr/>
            <p:nvPr/>
          </p:nvSpPr>
          <p:spPr>
            <a:xfrm>
              <a:off x="1131631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1</a:t>
              </a:r>
            </a:p>
          </p:txBody>
        </p:sp>
      </p:grpSp>
      <p:grpSp>
        <p:nvGrpSpPr>
          <p:cNvPr id="671" name="Group"/>
          <p:cNvGrpSpPr/>
          <p:nvPr/>
        </p:nvGrpSpPr>
        <p:grpSpPr>
          <a:xfrm>
            <a:off x="13366594" y="8503509"/>
            <a:ext cx="7296469" cy="2374944"/>
            <a:chOff x="0" y="0"/>
            <a:chExt cx="7296467" cy="2374942"/>
          </a:xfrm>
        </p:grpSpPr>
        <p:sp>
          <p:nvSpPr>
            <p:cNvPr id="666" name="Rectangle"/>
            <p:cNvSpPr/>
            <p:nvPr/>
          </p:nvSpPr>
          <p:spPr>
            <a:xfrm>
              <a:off x="-1" y="0"/>
              <a:ext cx="2043585" cy="934780"/>
            </a:xfrm>
            <a:prstGeom prst="rect">
              <a:avLst/>
            </a:prstGeom>
            <a:solidFill>
              <a:schemeClr val="accent1">
                <a:hueOff val="114395"/>
                <a:lumOff val="-24975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67" name="Rectangle"/>
            <p:cNvSpPr/>
            <p:nvPr/>
          </p:nvSpPr>
          <p:spPr>
            <a:xfrm>
              <a:off x="4044977" y="0"/>
              <a:ext cx="3251491" cy="934779"/>
            </a:xfrm>
            <a:prstGeom prst="rect">
              <a:avLst/>
            </a:prstGeom>
            <a:solidFill>
              <a:schemeClr val="accent1">
                <a:hueOff val="114395"/>
                <a:lumOff val="-24975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68" name="Terms that depend on y1"/>
            <p:cNvSpPr/>
            <p:nvPr/>
          </p:nvSpPr>
          <p:spPr>
            <a:xfrm>
              <a:off x="3801071" y="110494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Terms that depend on y</a:t>
              </a:r>
              <a:r>
                <a:rPr baseline="-5999"/>
                <a:t>1</a:t>
              </a:r>
            </a:p>
          </p:txBody>
        </p:sp>
        <p:cxnSp>
          <p:nvCxnSpPr>
            <p:cNvPr id="669" name="Connection Line"/>
            <p:cNvCxnSpPr>
              <a:stCxn id="668" idx="0"/>
              <a:endCxn id="666" idx="0"/>
            </p:cNvCxnSpPr>
            <p:nvPr/>
          </p:nvCxnSpPr>
          <p:spPr>
            <a:xfrm flipH="1" flipV="1">
              <a:off x="1021791" y="467390"/>
              <a:ext cx="2779281" cy="63755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672" name="Connection Line"/>
            <p:cNvSpPr/>
            <p:nvPr/>
          </p:nvSpPr>
          <p:spPr>
            <a:xfrm>
              <a:off x="5659989" y="934778"/>
              <a:ext cx="468256" cy="37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86" y="13809"/>
                    <a:pt x="18886" y="66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675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2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Upp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200">
                <a:solidFill>
                  <a:srgbClr val="000000"/>
                </a:solidFill>
              </a:defRPr>
            </a:pP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/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/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score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</a:p>
        </p:txBody>
      </p:sp>
      <p:grpSp>
        <p:nvGrpSpPr>
          <p:cNvPr id="694" name="Group"/>
          <p:cNvGrpSpPr/>
          <p:nvPr/>
        </p:nvGrpSpPr>
        <p:grpSpPr>
          <a:xfrm>
            <a:off x="6484503" y="9864820"/>
            <a:ext cx="11414995" cy="3528761"/>
            <a:chOff x="0" y="0"/>
            <a:chExt cx="11414994" cy="3528760"/>
          </a:xfrm>
        </p:grpSpPr>
        <p:sp>
          <p:nvSpPr>
            <p:cNvPr id="676" name="y1"/>
            <p:cNvSpPr/>
            <p:nvPr/>
          </p:nvSpPr>
          <p:spPr>
            <a:xfrm>
              <a:off x="1131631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1</a:t>
              </a:r>
            </a:p>
          </p:txBody>
        </p:sp>
        <p:sp>
          <p:nvSpPr>
            <p:cNvPr id="677" name="Line"/>
            <p:cNvSpPr/>
            <p:nvPr/>
          </p:nvSpPr>
          <p:spPr>
            <a:xfrm>
              <a:off x="0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78" name="y2"/>
            <p:cNvSpPr/>
            <p:nvPr/>
          </p:nvSpPr>
          <p:spPr>
            <a:xfrm>
              <a:off x="3550097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2</a:t>
              </a:r>
            </a:p>
          </p:txBody>
        </p:sp>
        <p:sp>
          <p:nvSpPr>
            <p:cNvPr id="679" name="Line"/>
            <p:cNvSpPr/>
            <p:nvPr/>
          </p:nvSpPr>
          <p:spPr>
            <a:xfrm>
              <a:off x="2418465" y="635000"/>
              <a:ext cx="1107559" cy="0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0" name="y3"/>
            <p:cNvSpPr/>
            <p:nvPr/>
          </p:nvSpPr>
          <p:spPr>
            <a:xfrm>
              <a:off x="5968563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3</a:t>
              </a:r>
            </a:p>
          </p:txBody>
        </p:sp>
        <p:sp>
          <p:nvSpPr>
            <p:cNvPr id="681" name="Line"/>
            <p:cNvSpPr/>
            <p:nvPr/>
          </p:nvSpPr>
          <p:spPr>
            <a:xfrm>
              <a:off x="4836933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2" name="Line"/>
            <p:cNvSpPr/>
            <p:nvPr/>
          </p:nvSpPr>
          <p:spPr>
            <a:xfrm>
              <a:off x="7262638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3" name="…"/>
            <p:cNvSpPr txBox="1"/>
            <p:nvPr/>
          </p:nvSpPr>
          <p:spPr>
            <a:xfrm>
              <a:off x="8482229" y="404317"/>
              <a:ext cx="419101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684" name="Line"/>
            <p:cNvSpPr/>
            <p:nvPr/>
          </p:nvSpPr>
          <p:spPr>
            <a:xfrm>
              <a:off x="10779995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5" name="yn"/>
            <p:cNvSpPr/>
            <p:nvPr/>
          </p:nvSpPr>
          <p:spPr>
            <a:xfrm>
              <a:off x="10144994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n</a:t>
              </a:r>
            </a:p>
          </p:txBody>
        </p:sp>
        <p:sp>
          <p:nvSpPr>
            <p:cNvPr id="686" name="Line"/>
            <p:cNvSpPr/>
            <p:nvPr/>
          </p:nvSpPr>
          <p:spPr>
            <a:xfrm>
              <a:off x="9013364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7" name="xn"/>
            <p:cNvSpPr/>
            <p:nvPr/>
          </p:nvSpPr>
          <p:spPr>
            <a:xfrm>
              <a:off x="10144994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n</a:t>
              </a:r>
            </a:p>
          </p:txBody>
        </p:sp>
        <p:sp>
          <p:nvSpPr>
            <p:cNvPr id="688" name="Line"/>
            <p:cNvSpPr/>
            <p:nvPr/>
          </p:nvSpPr>
          <p:spPr>
            <a:xfrm>
              <a:off x="6603564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9" name="x3"/>
            <p:cNvSpPr/>
            <p:nvPr/>
          </p:nvSpPr>
          <p:spPr>
            <a:xfrm>
              <a:off x="5968563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3</a:t>
              </a:r>
            </a:p>
          </p:txBody>
        </p:sp>
        <p:sp>
          <p:nvSpPr>
            <p:cNvPr id="690" name="Line"/>
            <p:cNvSpPr/>
            <p:nvPr/>
          </p:nvSpPr>
          <p:spPr>
            <a:xfrm>
              <a:off x="4185098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1" name="x2"/>
            <p:cNvSpPr/>
            <p:nvPr/>
          </p:nvSpPr>
          <p:spPr>
            <a:xfrm>
              <a:off x="3550097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2</a:t>
              </a:r>
            </a:p>
          </p:txBody>
        </p:sp>
        <p:sp>
          <p:nvSpPr>
            <p:cNvPr id="692" name="Line"/>
            <p:cNvSpPr/>
            <p:nvPr/>
          </p:nvSpPr>
          <p:spPr>
            <a:xfrm>
              <a:off x="1766632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3" name="x1"/>
            <p:cNvSpPr/>
            <p:nvPr/>
          </p:nvSpPr>
          <p:spPr>
            <a:xfrm>
              <a:off x="1131631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1</a:t>
              </a:r>
            </a:p>
          </p:txBody>
        </p:sp>
      </p:grpSp>
      <p:pic>
        <p:nvPicPr>
          <p:cNvPr id="695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7053811" y="11591101"/>
            <a:ext cx="3779882" cy="76201"/>
          </a:xfrm>
          <a:prstGeom prst="rect">
            <a:avLst/>
          </a:prstGeom>
        </p:spPr>
      </p:pic>
      <p:grpSp>
        <p:nvGrpSpPr>
          <p:cNvPr id="700" name="Group"/>
          <p:cNvGrpSpPr/>
          <p:nvPr/>
        </p:nvGrpSpPr>
        <p:grpSpPr>
          <a:xfrm>
            <a:off x="15877736" y="8227932"/>
            <a:ext cx="3922652" cy="1559279"/>
            <a:chOff x="0" y="0"/>
            <a:chExt cx="3922650" cy="1559278"/>
          </a:xfrm>
        </p:grpSpPr>
        <p:sp>
          <p:nvSpPr>
            <p:cNvPr id="697" name="Rectangle"/>
            <p:cNvSpPr/>
            <p:nvPr/>
          </p:nvSpPr>
          <p:spPr>
            <a:xfrm>
              <a:off x="0" y="0"/>
              <a:ext cx="3922651" cy="756492"/>
            </a:xfrm>
            <a:prstGeom prst="rect">
              <a:avLst/>
            </a:prstGeom>
            <a:solidFill>
              <a:schemeClr val="accent1">
                <a:hueOff val="114395"/>
                <a:lumOff val="-24975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98" name="Rectangle"/>
            <p:cNvSpPr/>
            <p:nvPr/>
          </p:nvSpPr>
          <p:spPr>
            <a:xfrm>
              <a:off x="0" y="838009"/>
              <a:ext cx="1716801" cy="721270"/>
            </a:xfrm>
            <a:prstGeom prst="rect">
              <a:avLst/>
            </a:prstGeom>
            <a:solidFill>
              <a:schemeClr val="accent1">
                <a:hueOff val="114395"/>
                <a:lumOff val="-24975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699" name="Connection Line"/>
            <p:cNvCxnSpPr>
              <a:stCxn id="697" idx="0"/>
              <a:endCxn id="698" idx="0"/>
            </p:cNvCxnSpPr>
            <p:nvPr/>
          </p:nvCxnSpPr>
          <p:spPr>
            <a:xfrm flipH="1">
              <a:off x="858400" y="378245"/>
              <a:ext cx="1102926" cy="820399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</p:cxnSp>
      </p:grpSp>
      <p:grpSp>
        <p:nvGrpSpPr>
          <p:cNvPr id="703" name="Group"/>
          <p:cNvGrpSpPr/>
          <p:nvPr/>
        </p:nvGrpSpPr>
        <p:grpSpPr>
          <a:xfrm>
            <a:off x="3137510" y="11069101"/>
            <a:ext cx="5746408" cy="925929"/>
            <a:chOff x="-909791" y="0"/>
            <a:chExt cx="5746406" cy="925928"/>
          </a:xfrm>
        </p:grpSpPr>
        <p:sp>
          <p:nvSpPr>
            <p:cNvPr id="701" name="Abstract all decisions until here…"/>
            <p:cNvSpPr txBox="1"/>
            <p:nvPr/>
          </p:nvSpPr>
          <p:spPr>
            <a:xfrm>
              <a:off x="-909792" y="0"/>
              <a:ext cx="4371389" cy="925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Abstract all decisions until here</a:t>
              </a:r>
            </a:p>
            <a:p>
              <a:pPr algn="l"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to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score</a:t>
              </a:r>
              <a:r>
                <a:rPr baseline="-5999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1</a:t>
              </a:r>
            </a:p>
          </p:txBody>
        </p:sp>
        <p:sp>
          <p:nvSpPr>
            <p:cNvPr id="702" name="Line"/>
            <p:cNvSpPr/>
            <p:nvPr/>
          </p:nvSpPr>
          <p:spPr>
            <a:xfrm>
              <a:off x="3537023" y="280179"/>
              <a:ext cx="129959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704" name="Text"/>
          <p:cNvSpPr txBox="1"/>
          <p:nvPr/>
        </p:nvSpPr>
        <p:spPr>
          <a:xfrm>
            <a:off x="18160051" y="10840045"/>
            <a:ext cx="4734855" cy="77977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score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4" grpId="4"/>
      <p:bldP build="whole" bldLvl="1" animBg="1" rev="0" advAuto="0" spid="700" grpId="1"/>
      <p:bldP build="whole" bldLvl="1" animBg="1" rev="0" advAuto="0" spid="703" grpId="3"/>
      <p:bldP build="whole" bldLvl="1" animBg="1" rev="0" advAuto="0" spid="695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707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Up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/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score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/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score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grpSp>
        <p:nvGrpSpPr>
          <p:cNvPr id="726" name="Group"/>
          <p:cNvGrpSpPr/>
          <p:nvPr/>
        </p:nvGrpSpPr>
        <p:grpSpPr>
          <a:xfrm>
            <a:off x="6484503" y="9864820"/>
            <a:ext cx="11414995" cy="3528761"/>
            <a:chOff x="0" y="0"/>
            <a:chExt cx="11414994" cy="3528760"/>
          </a:xfrm>
        </p:grpSpPr>
        <p:sp>
          <p:nvSpPr>
            <p:cNvPr id="708" name="y1"/>
            <p:cNvSpPr/>
            <p:nvPr/>
          </p:nvSpPr>
          <p:spPr>
            <a:xfrm>
              <a:off x="1131631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1</a:t>
              </a:r>
            </a:p>
          </p:txBody>
        </p:sp>
        <p:sp>
          <p:nvSpPr>
            <p:cNvPr id="709" name="Line"/>
            <p:cNvSpPr/>
            <p:nvPr/>
          </p:nvSpPr>
          <p:spPr>
            <a:xfrm>
              <a:off x="0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10" name="y2"/>
            <p:cNvSpPr/>
            <p:nvPr/>
          </p:nvSpPr>
          <p:spPr>
            <a:xfrm>
              <a:off x="3550097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2</a:t>
              </a:r>
            </a:p>
          </p:txBody>
        </p:sp>
        <p:sp>
          <p:nvSpPr>
            <p:cNvPr id="711" name="Line"/>
            <p:cNvSpPr/>
            <p:nvPr/>
          </p:nvSpPr>
          <p:spPr>
            <a:xfrm>
              <a:off x="2418465" y="635000"/>
              <a:ext cx="1107559" cy="0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12" name="y3"/>
            <p:cNvSpPr/>
            <p:nvPr/>
          </p:nvSpPr>
          <p:spPr>
            <a:xfrm>
              <a:off x="5968563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3</a:t>
              </a:r>
            </a:p>
          </p:txBody>
        </p:sp>
        <p:sp>
          <p:nvSpPr>
            <p:cNvPr id="713" name="Line"/>
            <p:cNvSpPr/>
            <p:nvPr/>
          </p:nvSpPr>
          <p:spPr>
            <a:xfrm>
              <a:off x="4836933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14" name="Line"/>
            <p:cNvSpPr/>
            <p:nvPr/>
          </p:nvSpPr>
          <p:spPr>
            <a:xfrm>
              <a:off x="7262638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15" name="…"/>
            <p:cNvSpPr txBox="1"/>
            <p:nvPr/>
          </p:nvSpPr>
          <p:spPr>
            <a:xfrm>
              <a:off x="8482229" y="404317"/>
              <a:ext cx="419101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716" name="Line"/>
            <p:cNvSpPr/>
            <p:nvPr/>
          </p:nvSpPr>
          <p:spPr>
            <a:xfrm>
              <a:off x="10779995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17" name="yn"/>
            <p:cNvSpPr/>
            <p:nvPr/>
          </p:nvSpPr>
          <p:spPr>
            <a:xfrm>
              <a:off x="10144994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n</a:t>
              </a:r>
            </a:p>
          </p:txBody>
        </p:sp>
        <p:sp>
          <p:nvSpPr>
            <p:cNvPr id="718" name="Line"/>
            <p:cNvSpPr/>
            <p:nvPr/>
          </p:nvSpPr>
          <p:spPr>
            <a:xfrm>
              <a:off x="9013364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19" name="xn"/>
            <p:cNvSpPr/>
            <p:nvPr/>
          </p:nvSpPr>
          <p:spPr>
            <a:xfrm>
              <a:off x="10144994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n</a:t>
              </a:r>
            </a:p>
          </p:txBody>
        </p:sp>
        <p:sp>
          <p:nvSpPr>
            <p:cNvPr id="720" name="Line"/>
            <p:cNvSpPr/>
            <p:nvPr/>
          </p:nvSpPr>
          <p:spPr>
            <a:xfrm>
              <a:off x="6603564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21" name="x3"/>
            <p:cNvSpPr/>
            <p:nvPr/>
          </p:nvSpPr>
          <p:spPr>
            <a:xfrm>
              <a:off x="5968563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3</a:t>
              </a:r>
            </a:p>
          </p:txBody>
        </p:sp>
        <p:sp>
          <p:nvSpPr>
            <p:cNvPr id="722" name="Line"/>
            <p:cNvSpPr/>
            <p:nvPr/>
          </p:nvSpPr>
          <p:spPr>
            <a:xfrm>
              <a:off x="4185098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23" name="x2"/>
            <p:cNvSpPr/>
            <p:nvPr/>
          </p:nvSpPr>
          <p:spPr>
            <a:xfrm>
              <a:off x="3550097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2</a:t>
              </a:r>
            </a:p>
          </p:txBody>
        </p:sp>
        <p:sp>
          <p:nvSpPr>
            <p:cNvPr id="724" name="Line"/>
            <p:cNvSpPr/>
            <p:nvPr/>
          </p:nvSpPr>
          <p:spPr>
            <a:xfrm>
              <a:off x="1766632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25" name="x1"/>
            <p:cNvSpPr/>
            <p:nvPr/>
          </p:nvSpPr>
          <p:spPr>
            <a:xfrm>
              <a:off x="1131631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1</a:t>
              </a:r>
            </a:p>
          </p:txBody>
        </p:sp>
      </p:grpSp>
      <p:pic>
        <p:nvPicPr>
          <p:cNvPr id="727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9466811" y="11591101"/>
            <a:ext cx="3779882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731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Up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/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score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/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score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grpSp>
        <p:nvGrpSpPr>
          <p:cNvPr id="750" name="Group"/>
          <p:cNvGrpSpPr/>
          <p:nvPr/>
        </p:nvGrpSpPr>
        <p:grpSpPr>
          <a:xfrm>
            <a:off x="1658503" y="9864820"/>
            <a:ext cx="11414995" cy="3528761"/>
            <a:chOff x="0" y="0"/>
            <a:chExt cx="11414994" cy="3528760"/>
          </a:xfrm>
        </p:grpSpPr>
        <p:sp>
          <p:nvSpPr>
            <p:cNvPr id="732" name="y1"/>
            <p:cNvSpPr/>
            <p:nvPr/>
          </p:nvSpPr>
          <p:spPr>
            <a:xfrm>
              <a:off x="1131631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1</a:t>
              </a:r>
            </a:p>
          </p:txBody>
        </p:sp>
        <p:sp>
          <p:nvSpPr>
            <p:cNvPr id="733" name="Line"/>
            <p:cNvSpPr/>
            <p:nvPr/>
          </p:nvSpPr>
          <p:spPr>
            <a:xfrm>
              <a:off x="0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4" name="y2"/>
            <p:cNvSpPr/>
            <p:nvPr/>
          </p:nvSpPr>
          <p:spPr>
            <a:xfrm>
              <a:off x="3550097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2</a:t>
              </a:r>
            </a:p>
          </p:txBody>
        </p:sp>
        <p:sp>
          <p:nvSpPr>
            <p:cNvPr id="735" name="Line"/>
            <p:cNvSpPr/>
            <p:nvPr/>
          </p:nvSpPr>
          <p:spPr>
            <a:xfrm>
              <a:off x="2418465" y="635000"/>
              <a:ext cx="1107559" cy="0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6" name="y3"/>
            <p:cNvSpPr/>
            <p:nvPr/>
          </p:nvSpPr>
          <p:spPr>
            <a:xfrm>
              <a:off x="5968563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3</a:t>
              </a:r>
            </a:p>
          </p:txBody>
        </p:sp>
        <p:sp>
          <p:nvSpPr>
            <p:cNvPr id="737" name="Line"/>
            <p:cNvSpPr/>
            <p:nvPr/>
          </p:nvSpPr>
          <p:spPr>
            <a:xfrm>
              <a:off x="4836933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8" name="Line"/>
            <p:cNvSpPr/>
            <p:nvPr/>
          </p:nvSpPr>
          <p:spPr>
            <a:xfrm>
              <a:off x="7262638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9" name="…"/>
            <p:cNvSpPr txBox="1"/>
            <p:nvPr/>
          </p:nvSpPr>
          <p:spPr>
            <a:xfrm>
              <a:off x="8482229" y="404317"/>
              <a:ext cx="419101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740" name="Line"/>
            <p:cNvSpPr/>
            <p:nvPr/>
          </p:nvSpPr>
          <p:spPr>
            <a:xfrm>
              <a:off x="10779995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41" name="yn"/>
            <p:cNvSpPr/>
            <p:nvPr/>
          </p:nvSpPr>
          <p:spPr>
            <a:xfrm>
              <a:off x="10144994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n</a:t>
              </a:r>
            </a:p>
          </p:txBody>
        </p:sp>
        <p:sp>
          <p:nvSpPr>
            <p:cNvPr id="742" name="Line"/>
            <p:cNvSpPr/>
            <p:nvPr/>
          </p:nvSpPr>
          <p:spPr>
            <a:xfrm>
              <a:off x="9013364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43" name="xn"/>
            <p:cNvSpPr/>
            <p:nvPr/>
          </p:nvSpPr>
          <p:spPr>
            <a:xfrm>
              <a:off x="10144994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n</a:t>
              </a:r>
            </a:p>
          </p:txBody>
        </p:sp>
        <p:sp>
          <p:nvSpPr>
            <p:cNvPr id="744" name="Line"/>
            <p:cNvSpPr/>
            <p:nvPr/>
          </p:nvSpPr>
          <p:spPr>
            <a:xfrm>
              <a:off x="6603564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45" name="x3"/>
            <p:cNvSpPr/>
            <p:nvPr/>
          </p:nvSpPr>
          <p:spPr>
            <a:xfrm>
              <a:off x="5968563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3</a:t>
              </a:r>
            </a:p>
          </p:txBody>
        </p:sp>
        <p:sp>
          <p:nvSpPr>
            <p:cNvPr id="746" name="Line"/>
            <p:cNvSpPr/>
            <p:nvPr/>
          </p:nvSpPr>
          <p:spPr>
            <a:xfrm>
              <a:off x="4185098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47" name="x2"/>
            <p:cNvSpPr/>
            <p:nvPr/>
          </p:nvSpPr>
          <p:spPr>
            <a:xfrm>
              <a:off x="3550097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2</a:t>
              </a:r>
            </a:p>
          </p:txBody>
        </p:sp>
        <p:sp>
          <p:nvSpPr>
            <p:cNvPr id="748" name="Line"/>
            <p:cNvSpPr/>
            <p:nvPr/>
          </p:nvSpPr>
          <p:spPr>
            <a:xfrm>
              <a:off x="1766632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49" name="x1"/>
            <p:cNvSpPr/>
            <p:nvPr/>
          </p:nvSpPr>
          <p:spPr>
            <a:xfrm>
              <a:off x="1131631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1</a:t>
              </a:r>
            </a:p>
          </p:txBody>
        </p:sp>
      </p:grpSp>
      <p:pic>
        <p:nvPicPr>
          <p:cNvPr id="751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640811" y="11591101"/>
            <a:ext cx="3779882" cy="76201"/>
          </a:xfrm>
          <a:prstGeom prst="rect">
            <a:avLst/>
          </a:prstGeom>
        </p:spPr>
      </p:pic>
      <p:sp>
        <p:nvSpPr>
          <p:cNvPr id="753" name="Text"/>
          <p:cNvSpPr txBox="1"/>
          <p:nvPr/>
        </p:nvSpPr>
        <p:spPr>
          <a:xfrm>
            <a:off x="13906893" y="10833074"/>
            <a:ext cx="9685172" cy="79371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score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</m:e>
                    <m:sub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score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Hidden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Hidden Markov Models</a:t>
            </a:r>
          </a:p>
        </p:txBody>
      </p:sp>
      <p:sp>
        <p:nvSpPr>
          <p:cNvPr id="756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Up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/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score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/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</m:e>
                  <m:sub>
                    <m:sSub>
                      <m:e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sSub>
                  <m:e>
                    <m:r>
                      <m:rPr>
                        <m:nor/>
                      </m:rPr>
                      <a:rPr xmlns:a="http://schemas.openxmlformats.org/drawingml/2006/ma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score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grpSp>
        <p:nvGrpSpPr>
          <p:cNvPr id="775" name="Group"/>
          <p:cNvGrpSpPr/>
          <p:nvPr/>
        </p:nvGrpSpPr>
        <p:grpSpPr>
          <a:xfrm>
            <a:off x="1658503" y="9864820"/>
            <a:ext cx="11414995" cy="3528761"/>
            <a:chOff x="0" y="0"/>
            <a:chExt cx="11414994" cy="3528760"/>
          </a:xfrm>
        </p:grpSpPr>
        <p:sp>
          <p:nvSpPr>
            <p:cNvPr id="757" name="y1"/>
            <p:cNvSpPr/>
            <p:nvPr/>
          </p:nvSpPr>
          <p:spPr>
            <a:xfrm>
              <a:off x="1131631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1</a:t>
              </a:r>
            </a:p>
          </p:txBody>
        </p:sp>
        <p:sp>
          <p:nvSpPr>
            <p:cNvPr id="758" name="Line"/>
            <p:cNvSpPr/>
            <p:nvPr/>
          </p:nvSpPr>
          <p:spPr>
            <a:xfrm>
              <a:off x="0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59" name="y2"/>
            <p:cNvSpPr/>
            <p:nvPr/>
          </p:nvSpPr>
          <p:spPr>
            <a:xfrm>
              <a:off x="3550097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2</a:t>
              </a:r>
            </a:p>
          </p:txBody>
        </p:sp>
        <p:sp>
          <p:nvSpPr>
            <p:cNvPr id="760" name="Line"/>
            <p:cNvSpPr/>
            <p:nvPr/>
          </p:nvSpPr>
          <p:spPr>
            <a:xfrm>
              <a:off x="2418465" y="635000"/>
              <a:ext cx="1107559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1" name="y3"/>
            <p:cNvSpPr/>
            <p:nvPr/>
          </p:nvSpPr>
          <p:spPr>
            <a:xfrm>
              <a:off x="5968563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3</a:t>
              </a:r>
            </a:p>
          </p:txBody>
        </p:sp>
        <p:sp>
          <p:nvSpPr>
            <p:cNvPr id="762" name="Line"/>
            <p:cNvSpPr/>
            <p:nvPr/>
          </p:nvSpPr>
          <p:spPr>
            <a:xfrm>
              <a:off x="4836933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3" name="Line"/>
            <p:cNvSpPr/>
            <p:nvPr/>
          </p:nvSpPr>
          <p:spPr>
            <a:xfrm>
              <a:off x="7262638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4" name="…"/>
            <p:cNvSpPr txBox="1"/>
            <p:nvPr/>
          </p:nvSpPr>
          <p:spPr>
            <a:xfrm>
              <a:off x="8482229" y="404317"/>
              <a:ext cx="419101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765" name="Line"/>
            <p:cNvSpPr/>
            <p:nvPr/>
          </p:nvSpPr>
          <p:spPr>
            <a:xfrm>
              <a:off x="10779995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6" name="yn"/>
            <p:cNvSpPr/>
            <p:nvPr/>
          </p:nvSpPr>
          <p:spPr>
            <a:xfrm>
              <a:off x="10144994" y="0"/>
              <a:ext cx="1270001" cy="1270000"/>
            </a:xfrm>
            <a:prstGeom prst="ellipse">
              <a:avLst/>
            </a:prstGeom>
            <a:gradFill flip="none" rotWithShape="1">
              <a:gsLst>
                <a:gs pos="0">
                  <a:srgbClr val="D5D5D5"/>
                </a:gs>
                <a:gs pos="100000">
                  <a:srgbClr val="929292"/>
                </a:gs>
              </a:gsLst>
              <a:lin ang="5400000" scaled="0"/>
            </a:gradFill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y</a:t>
              </a:r>
              <a:r>
                <a:rPr baseline="-5999"/>
                <a:t>n</a:t>
              </a:r>
            </a:p>
          </p:txBody>
        </p:sp>
        <p:sp>
          <p:nvSpPr>
            <p:cNvPr id="767" name="Line"/>
            <p:cNvSpPr/>
            <p:nvPr/>
          </p:nvSpPr>
          <p:spPr>
            <a:xfrm>
              <a:off x="9013364" y="635000"/>
              <a:ext cx="1107558" cy="0"/>
            </a:xfrm>
            <a:prstGeom prst="line">
              <a:avLst/>
            </a:prstGeom>
            <a:noFill/>
            <a:ln w="635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8" name="xn"/>
            <p:cNvSpPr/>
            <p:nvPr/>
          </p:nvSpPr>
          <p:spPr>
            <a:xfrm>
              <a:off x="10144994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n</a:t>
              </a:r>
            </a:p>
          </p:txBody>
        </p:sp>
        <p:sp>
          <p:nvSpPr>
            <p:cNvPr id="769" name="Line"/>
            <p:cNvSpPr/>
            <p:nvPr/>
          </p:nvSpPr>
          <p:spPr>
            <a:xfrm>
              <a:off x="6603564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0" name="x3"/>
            <p:cNvSpPr/>
            <p:nvPr/>
          </p:nvSpPr>
          <p:spPr>
            <a:xfrm>
              <a:off x="5968563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3</a:t>
              </a:r>
            </a:p>
          </p:txBody>
        </p:sp>
        <p:sp>
          <p:nvSpPr>
            <p:cNvPr id="771" name="Line"/>
            <p:cNvSpPr/>
            <p:nvPr/>
          </p:nvSpPr>
          <p:spPr>
            <a:xfrm>
              <a:off x="4185098" y="1300539"/>
              <a:ext cx="1" cy="934779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2" name="x2"/>
            <p:cNvSpPr/>
            <p:nvPr/>
          </p:nvSpPr>
          <p:spPr>
            <a:xfrm>
              <a:off x="3550097" y="2258760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2</a:t>
              </a:r>
            </a:p>
          </p:txBody>
        </p:sp>
        <p:sp>
          <p:nvSpPr>
            <p:cNvPr id="773" name="Line"/>
            <p:cNvSpPr/>
            <p:nvPr/>
          </p:nvSpPr>
          <p:spPr>
            <a:xfrm>
              <a:off x="1766632" y="1299700"/>
              <a:ext cx="1" cy="934780"/>
            </a:xfrm>
            <a:prstGeom prst="lin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4" name="x1"/>
            <p:cNvSpPr/>
            <p:nvPr/>
          </p:nvSpPr>
          <p:spPr>
            <a:xfrm>
              <a:off x="1131631" y="2257921"/>
              <a:ext cx="1270001" cy="1270001"/>
            </a:xfrm>
            <a:prstGeom prst="ellipse">
              <a:avLst/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x</a:t>
              </a:r>
              <a:r>
                <a:rPr baseline="-5999"/>
                <a:t>1</a:t>
              </a:r>
            </a:p>
          </p:txBody>
        </p:sp>
      </p:grpSp>
      <p:pic>
        <p:nvPicPr>
          <p:cNvPr id="776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8958811" y="11591101"/>
            <a:ext cx="3779882" cy="76201"/>
          </a:xfrm>
          <a:prstGeom prst="rect">
            <a:avLst/>
          </a:prstGeom>
        </p:spPr>
      </p:pic>
      <p:sp>
        <p:nvSpPr>
          <p:cNvPr id="778" name="Text"/>
          <p:cNvSpPr txBox="1"/>
          <p:nvPr/>
        </p:nvSpPr>
        <p:spPr>
          <a:xfrm>
            <a:off x="13906893" y="10833074"/>
            <a:ext cx="9685172" cy="79371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score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</m:e>
                    <m:sub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score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  <p:sp>
        <p:nvSpPr>
          <p:cNvPr id="779" name="Text"/>
          <p:cNvSpPr txBox="1"/>
          <p:nvPr/>
        </p:nvSpPr>
        <p:spPr>
          <a:xfrm>
            <a:off x="16382051" y="9842995"/>
            <a:ext cx="4734855" cy="77977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score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9" grpId="2"/>
      <p:bldP build="whole" bldLvl="1" animBg="1" rev="0" advAuto="0" spid="77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Learn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Learning HMM Parameters</a:t>
            </a:r>
          </a:p>
        </p:txBody>
      </p:sp>
      <p:sp>
        <p:nvSpPr>
          <p:cNvPr id="782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Learn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Learning HMM Parameters</a:t>
            </a:r>
          </a:p>
        </p:txBody>
      </p:sp>
      <p:sp>
        <p:nvSpPr>
          <p:cNvPr id="785" name="Our examples so far give distributions for π, A, 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Our examples so far give distributions for π, A, B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 can’t assume we’ll have these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 could calculate them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But these aren’t easily calculable from say, P(w</a:t>
            </a:r>
            <a:r>
              <a:rPr baseline="-5999"/>
              <a:t>2</a:t>
            </a:r>
            <a:r>
              <a:t>|w</a:t>
            </a:r>
            <a:r>
              <a:rPr baseline="-5999"/>
              <a:t>1</a:t>
            </a:r>
            <a:r>
              <a:t>) = P(w</a:t>
            </a:r>
            <a:r>
              <a:rPr baseline="-5999"/>
              <a:t>1</a:t>
            </a:r>
            <a:r>
              <a:t>,w</a:t>
            </a:r>
            <a:r>
              <a:rPr baseline="-5999"/>
              <a:t>2</a:t>
            </a:r>
            <a:r>
              <a:t>)/P(w</a:t>
            </a:r>
            <a:r>
              <a:rPr baseline="-5999"/>
              <a:t>1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8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equence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Sequence Models</a:t>
            </a:r>
          </a:p>
        </p:txBody>
      </p:sp>
      <p:sp>
        <p:nvSpPr>
          <p:cNvPr id="302" name="Each token is dependent on every token that came before 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Each token is dependent on every token that came before it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Simple conditioning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Each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 multinomial probability distribution over tokens</a:t>
            </a:r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05533" y="3770361"/>
            <a:ext cx="3962401" cy="288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Learn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Learning HMM Parameters</a:t>
            </a:r>
          </a:p>
        </p:txBody>
      </p:sp>
      <p:sp>
        <p:nvSpPr>
          <p:cNvPr id="788" name="Two possible scenario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Two possible scenarios:</a:t>
            </a:r>
          </a:p>
          <a:p>
            <a:pPr lvl="1" marL="1137919" indent="-568959" defTabSz="1560536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72">
                <a:solidFill>
                  <a:srgbClr val="000000"/>
                </a:solidFill>
              </a:defRPr>
            </a:pPr>
            <a:r>
              <a:t>We are given a data set D = {&lt;X</a:t>
            </a:r>
            <a:r>
              <a:rPr baseline="-5999"/>
              <a:t>i</a:t>
            </a:r>
            <a:r>
              <a:t>, Y</a:t>
            </a:r>
            <a:r>
              <a:rPr baseline="-5999"/>
              <a:t>i</a:t>
            </a:r>
            <a:r>
              <a:t>&gt;} of sequences labeled with states</a:t>
            </a:r>
          </a:p>
          <a:p>
            <a:pPr lvl="2" marL="2257575" indent="-677270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And we have to learn the parameters of the HMM (π, A, B)</a:t>
            </a:r>
          </a:p>
          <a:p>
            <a:pPr lvl="3" marL="3047726" indent="-677270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“Supervised learning” with complete data (not really machine learning IMO)</a:t>
            </a:r>
          </a:p>
          <a:p>
            <a:pPr lvl="1" marL="1137919" indent="-568959" defTabSz="1560536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72">
                <a:solidFill>
                  <a:srgbClr val="000000"/>
                </a:solidFill>
              </a:defRPr>
            </a:pPr>
            <a:r>
              <a:t>We are given only a collection of sequences D = {X</a:t>
            </a:r>
            <a:r>
              <a:rPr baseline="-5999"/>
              <a:t>i</a:t>
            </a:r>
            <a:r>
              <a:t>}</a:t>
            </a:r>
          </a:p>
          <a:p>
            <a:pPr lvl="2" marL="2257575" indent="-677270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And we have to learn the parameters of the HMM (π, A, B)</a:t>
            </a:r>
          </a:p>
          <a:p>
            <a:pPr lvl="3" marL="3047726" indent="-677270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Unsupervised learning with incomplete data</a:t>
            </a:r>
          </a:p>
          <a:p>
            <a:pPr lvl="3" marL="3047726" indent="-677270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Expectation Maximization (e.g., Baum-Welch); subject for later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Learn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Learning HMM Parameters</a:t>
            </a:r>
          </a:p>
        </p:txBody>
      </p:sp>
      <p:sp>
        <p:nvSpPr>
          <p:cNvPr id="791" name="We are given a data set D = {&lt;Xi, Yi&gt;} of sequences labeled with sta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We are given a data set D = {&lt;X</a:t>
            </a:r>
            <a:r>
              <a:rPr baseline="-5999"/>
              <a:t>i</a:t>
            </a:r>
            <a:r>
              <a:t>, Y</a:t>
            </a:r>
            <a:r>
              <a:rPr baseline="-5999"/>
              <a:t>i</a:t>
            </a:r>
            <a:r>
              <a:t>&gt;} of sequences labeled with states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Each X</a:t>
            </a:r>
            <a:r>
              <a:rPr baseline="-5999"/>
              <a:t>i</a:t>
            </a:r>
            <a:r>
              <a:rPr baseline="-44341" sz="1578"/>
              <a:t> </a:t>
            </a:r>
            <a:r>
              <a:t>is a sequence of observations and Y</a:t>
            </a:r>
            <a:r>
              <a:rPr baseline="-5999"/>
              <a:t>i</a:t>
            </a:r>
            <a:r>
              <a:rPr baseline="-44341" sz="1578"/>
              <a:t> </a:t>
            </a:r>
            <a:r>
              <a:t>is a sequence of states that correspond to X</a:t>
            </a:r>
            <a:r>
              <a:rPr baseline="-5999"/>
              <a:t>i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Goal: Learn initial, transition, emission distributions (π, A, B)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How do we learn the parameters of the HMM?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Maximum Likelihood Principle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e>
                    <m:li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li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li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π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limLow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∏</m:t>
                      </m:r>
                    </m:e>
                    <m:li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π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Learning Populat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61763">
              <a:defRPr sz="7568"/>
            </a:pPr>
            <a:r>
              <a:rPr strike="sngStrike"/>
              <a:t>Learning</a:t>
            </a:r>
            <a:r>
              <a:t> Populating HMM Parameters</a:t>
            </a:r>
          </a:p>
        </p:txBody>
      </p:sp>
      <p:sp>
        <p:nvSpPr>
          <p:cNvPr id="794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pic>
        <p:nvPicPr>
          <p:cNvPr id="7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1877" y="5027338"/>
            <a:ext cx="7680246" cy="7741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opulat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Populating HMM Parameters</a:t>
            </a:r>
          </a:p>
        </p:txBody>
      </p:sp>
      <p:sp>
        <p:nvSpPr>
          <p:cNvPr id="798" name="Assume the following dat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Assume the following data:</a:t>
            </a:r>
          </a:p>
          <a:p>
            <a:pPr lvl="1" marL="0" indent="457200" defTabSz="2438338">
              <a:lnSpc>
                <a:spcPct val="90000"/>
              </a:lnSpc>
              <a:spcBef>
                <a:spcPts val="4500"/>
              </a:spcBef>
              <a:buSzTx/>
              <a:buFontTx/>
              <a:buNone/>
              <a:defRPr sz="3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the/DT cats/NNP meow/VB</a:t>
            </a:r>
            <a:br/>
            <a:r>
              <a:t>kittens/NNP meow/VB</a:t>
            </a:r>
            <a:br/>
            <a:r>
              <a:t>the/DT dogs/NNP bark/VB</a:t>
            </a:r>
            <a:br/>
            <a:r>
              <a:t>puppies/NNP bark/VB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Compute the initial probability distribution π:</a:t>
            </a:r>
          </a:p>
        </p:txBody>
      </p:sp>
      <p:graphicFrame>
        <p:nvGraphicFramePr>
          <p:cNvPr id="799" name="Table 1"/>
          <p:cNvGraphicFramePr/>
          <p:nvPr/>
        </p:nvGraphicFramePr>
        <p:xfrm>
          <a:off x="6705600" y="9829493"/>
          <a:ext cx="10985500" cy="30027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9966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966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C(y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966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9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opulat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Populating HMM Parameters</a:t>
            </a:r>
          </a:p>
        </p:txBody>
      </p:sp>
      <p:sp>
        <p:nvSpPr>
          <p:cNvPr id="802" name="Assume the following dat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Assume the following data:</a:t>
            </a:r>
          </a:p>
          <a:p>
            <a:pPr lvl="1" marL="0" indent="457200" defTabSz="2438338">
              <a:lnSpc>
                <a:spcPct val="90000"/>
              </a:lnSpc>
              <a:spcBef>
                <a:spcPts val="4500"/>
              </a:spcBef>
              <a:buSzTx/>
              <a:buFontTx/>
              <a:buNone/>
              <a:defRPr sz="3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the/DT cats/NNP meow/VB</a:t>
            </a:r>
            <a:br/>
            <a:r>
              <a:t>kittens/NNP meow/VB</a:t>
            </a:r>
            <a:br/>
            <a:r>
              <a:t>the/DT dogs/NNP bark/VB</a:t>
            </a:r>
            <a:br/>
            <a:r>
              <a:t>puppies/NNP bark/VB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Compute the transition matrix A:</a:t>
            </a:r>
          </a:p>
        </p:txBody>
      </p:sp>
      <p:graphicFrame>
        <p:nvGraphicFramePr>
          <p:cNvPr id="803" name="Table 1"/>
          <p:cNvGraphicFramePr/>
          <p:nvPr/>
        </p:nvGraphicFramePr>
        <p:xfrm>
          <a:off x="17367040" y="3812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04" name="Table 1-1-1"/>
          <p:cNvGraphicFramePr/>
          <p:nvPr/>
        </p:nvGraphicFramePr>
        <p:xfrm>
          <a:off x="2599509" y="9829493"/>
          <a:ext cx="8046075" cy="30027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06674"/>
                <a:gridCol w="1606674"/>
                <a:gridCol w="1606674"/>
                <a:gridCol w="1606674"/>
                <a:gridCol w="1606674"/>
              </a:tblGrid>
              <a:tr h="598008">
                <a:tc gridSpan="2"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C(y</a:t>
                      </a:r>
                      <a:r>
                        <a:rPr baseline="-5999"/>
                        <a:t>i-1</a:t>
                      </a:r>
                      <a:r>
                        <a:t>,y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98008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8008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8008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8008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05" name="Table 1-1-1-1"/>
          <p:cNvGraphicFramePr/>
          <p:nvPr/>
        </p:nvGraphicFramePr>
        <p:xfrm>
          <a:off x="11839898" y="9829493"/>
          <a:ext cx="8046075" cy="30027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06674"/>
                <a:gridCol w="1606674"/>
                <a:gridCol w="1606674"/>
                <a:gridCol w="1606674"/>
                <a:gridCol w="1606674"/>
              </a:tblGrid>
              <a:tr h="598008">
                <a:tc gridSpan="2"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i</a:t>
                      </a:r>
                      <a:r>
                        <a:t>|y</a:t>
                      </a:r>
                      <a:r>
                        <a:rPr baseline="-5999"/>
                        <a:t>i-1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98008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8008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8008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8008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opulat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Populating HMM Parameters</a:t>
            </a:r>
          </a:p>
        </p:txBody>
      </p:sp>
      <p:sp>
        <p:nvSpPr>
          <p:cNvPr id="808" name="Assume the following dat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Assume the following data:</a:t>
            </a:r>
          </a:p>
          <a:p>
            <a:pPr lvl="1" marL="0" indent="457200" defTabSz="2438338">
              <a:lnSpc>
                <a:spcPct val="90000"/>
              </a:lnSpc>
              <a:spcBef>
                <a:spcPts val="4500"/>
              </a:spcBef>
              <a:buSzTx/>
              <a:buFontTx/>
              <a:buNone/>
              <a:defRPr sz="3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the/DT cats/NNP meow/VB</a:t>
            </a:r>
            <a:br/>
            <a:r>
              <a:t>kittens/NNP meow/VB</a:t>
            </a:r>
            <a:br/>
            <a:r>
              <a:t>the/DT dogs/NNP bark/VB</a:t>
            </a:r>
            <a:br/>
            <a:r>
              <a:t>puppies/NNP bark/VB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Compute the emission matrix B:</a:t>
            </a:r>
          </a:p>
        </p:txBody>
      </p:sp>
      <p:graphicFrame>
        <p:nvGraphicFramePr>
          <p:cNvPr id="809" name="Table 1"/>
          <p:cNvGraphicFramePr/>
          <p:nvPr/>
        </p:nvGraphicFramePr>
        <p:xfrm>
          <a:off x="12287040" y="4828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10" name="Table 1-1-1-1"/>
          <p:cNvGraphicFramePr/>
          <p:nvPr/>
        </p:nvGraphicFramePr>
        <p:xfrm>
          <a:off x="16916472" y="4828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11" name="Table 1-1-1-1-1"/>
          <p:cNvGraphicFramePr/>
          <p:nvPr/>
        </p:nvGraphicFramePr>
        <p:xfrm>
          <a:off x="12448295" y="7860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602660">
                <a:tc gridSpan="2"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C(y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2660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rowSpan="7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opulat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Populating HMM Parameters</a:t>
            </a:r>
          </a:p>
        </p:txBody>
      </p:sp>
      <p:sp>
        <p:nvSpPr>
          <p:cNvPr id="814" name="Assume the following dat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Assume the following data:</a:t>
            </a:r>
          </a:p>
          <a:p>
            <a:pPr lvl="1" marL="0" indent="457200" defTabSz="2438338">
              <a:lnSpc>
                <a:spcPct val="90000"/>
              </a:lnSpc>
              <a:spcBef>
                <a:spcPts val="4500"/>
              </a:spcBef>
              <a:buSzTx/>
              <a:buFontTx/>
              <a:buNone/>
              <a:defRPr sz="3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the/DT cats/NNP meow/VB</a:t>
            </a:r>
            <a:br/>
            <a:r>
              <a:t>kittens/NNP meow/VB</a:t>
            </a:r>
            <a:br/>
            <a:r>
              <a:t>the/DT dogs/NNP bark/VB</a:t>
            </a:r>
            <a:br/>
            <a:r>
              <a:t>puppies/NNP bark/VB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Compute the emission matrix B:</a:t>
            </a:r>
          </a:p>
        </p:txBody>
      </p:sp>
      <p:graphicFrame>
        <p:nvGraphicFramePr>
          <p:cNvPr id="815" name="Table 1-1-1-1-1"/>
          <p:cNvGraphicFramePr/>
          <p:nvPr/>
        </p:nvGraphicFramePr>
        <p:xfrm>
          <a:off x="12448295" y="7860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602660">
                <a:tc gridSpan="2"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P(x</a:t>
                      </a:r>
                      <a:r>
                        <a:rPr baseline="-5999"/>
                        <a:t>i</a:t>
                      </a:r>
                      <a:r>
                        <a:t>|y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2660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rowSpan="7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0.25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0.25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0.25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0.25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2660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16" name="Table 1"/>
          <p:cNvGraphicFramePr/>
          <p:nvPr/>
        </p:nvGraphicFramePr>
        <p:xfrm>
          <a:off x="12287040" y="4828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17" name="Table 1-1-1-1"/>
          <p:cNvGraphicFramePr/>
          <p:nvPr/>
        </p:nvGraphicFramePr>
        <p:xfrm>
          <a:off x="16916472" y="4828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opulat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Populating HMM Parameters</a:t>
            </a:r>
          </a:p>
        </p:txBody>
      </p:sp>
      <p:sp>
        <p:nvSpPr>
          <p:cNvPr id="820" name="Assume the following dat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Assume the following data:</a:t>
            </a:r>
          </a:p>
          <a:p>
            <a:pPr lvl="1" marL="0" indent="457200" defTabSz="2438338">
              <a:lnSpc>
                <a:spcPct val="90000"/>
              </a:lnSpc>
              <a:spcBef>
                <a:spcPts val="4500"/>
              </a:spcBef>
              <a:buSzTx/>
              <a:buFontTx/>
              <a:buNone/>
              <a:defRPr sz="3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the/DT cats/NNP meow/VB</a:t>
            </a:r>
            <a:br/>
            <a:r>
              <a:t>kittens/NNP meow/VB</a:t>
            </a:r>
            <a:br/>
            <a:r>
              <a:t>the/DT dogs/NNP bark/VB</a:t>
            </a:r>
            <a:br/>
            <a:r>
              <a:t>puppies/NNP bark/VB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But wait, what if we see a novel word?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HMM, better do some smoothing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Let’s go back to our counts</a:t>
            </a:r>
          </a:p>
        </p:txBody>
      </p:sp>
      <p:graphicFrame>
        <p:nvGraphicFramePr>
          <p:cNvPr id="821" name="Table 1"/>
          <p:cNvGraphicFramePr/>
          <p:nvPr/>
        </p:nvGraphicFramePr>
        <p:xfrm>
          <a:off x="11271040" y="4828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22" name="Table 1-1-1-1"/>
          <p:cNvGraphicFramePr/>
          <p:nvPr/>
        </p:nvGraphicFramePr>
        <p:xfrm>
          <a:off x="15900472" y="4828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23" name="Table 1-1-1-1-1"/>
          <p:cNvGraphicFramePr/>
          <p:nvPr/>
        </p:nvGraphicFramePr>
        <p:xfrm>
          <a:off x="12448295" y="7860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C(y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2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opulat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Populating HMM Parameters</a:t>
            </a:r>
          </a:p>
        </p:txBody>
      </p:sp>
      <p:sp>
        <p:nvSpPr>
          <p:cNvPr id="826" name="Smooth over everything Not just emission probabili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Smooth over everything</a:t>
            </a:r>
            <a:br/>
            <a:r>
              <a:t>Not just emission probabilities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Why?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Have to allow for, e.g., sequences</a:t>
            </a:r>
            <a:br/>
            <a:r>
              <a:t>that begin with VB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We’ll use +1 smoothing here</a:t>
            </a:r>
          </a:p>
        </p:txBody>
      </p:sp>
      <p:graphicFrame>
        <p:nvGraphicFramePr>
          <p:cNvPr id="827" name="Table 1"/>
          <p:cNvGraphicFramePr/>
          <p:nvPr/>
        </p:nvGraphicFramePr>
        <p:xfrm>
          <a:off x="11271040" y="4828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C(y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28" name="Table 1-1-1-1"/>
          <p:cNvGraphicFramePr/>
          <p:nvPr/>
        </p:nvGraphicFramePr>
        <p:xfrm>
          <a:off x="15900472" y="4828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C(y</a:t>
                      </a:r>
                      <a:r>
                        <a:rPr baseline="-5999"/>
                        <a:t>i-1</a:t>
                      </a:r>
                      <a:r>
                        <a:t>,y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29" name="Table 1-1-1-1-1"/>
          <p:cNvGraphicFramePr/>
          <p:nvPr/>
        </p:nvGraphicFramePr>
        <p:xfrm>
          <a:off x="14569195" y="7987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C(y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26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opulating HMM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Populating HMM Parameters</a:t>
            </a:r>
          </a:p>
        </p:txBody>
      </p:sp>
      <p:sp>
        <p:nvSpPr>
          <p:cNvPr id="832" name="Smooth over everything Not just emission prob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Smooth over everything</a:t>
            </a:r>
            <a:br/>
            <a:r>
              <a:t>Not just emission probs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Why?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Have to allow for, e.g., sequences</a:t>
            </a:r>
            <a:br/>
            <a:r>
              <a:t>that begin with VB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We’ll use +1 smoothing here</a:t>
            </a:r>
          </a:p>
        </p:txBody>
      </p:sp>
      <p:graphicFrame>
        <p:nvGraphicFramePr>
          <p:cNvPr id="833" name="Table 1"/>
          <p:cNvGraphicFramePr/>
          <p:nvPr/>
        </p:nvGraphicFramePr>
        <p:xfrm>
          <a:off x="11271040" y="4574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34" name="Table 1-1-1-1"/>
          <p:cNvGraphicFramePr/>
          <p:nvPr/>
        </p:nvGraphicFramePr>
        <p:xfrm>
          <a:off x="15900472" y="4574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35" name="Table 1-1-1-1-1"/>
          <p:cNvGraphicFramePr/>
          <p:nvPr/>
        </p:nvGraphicFramePr>
        <p:xfrm>
          <a:off x="14569195" y="8114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36" name="Divide by total count of (smoothed) states"/>
          <p:cNvSpPr txBox="1"/>
          <p:nvPr/>
        </p:nvSpPr>
        <p:spPr>
          <a:xfrm>
            <a:off x="11648154" y="5689684"/>
            <a:ext cx="3623463" cy="96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Divide by total count of</a:t>
            </a:r>
            <a:br/>
            <a:r>
              <a:t>(smoothed) states</a:t>
            </a:r>
          </a:p>
        </p:txBody>
      </p:sp>
      <p:sp>
        <p:nvSpPr>
          <p:cNvPr id="837" name="Divide by sum in each row"/>
          <p:cNvSpPr txBox="1"/>
          <p:nvPr/>
        </p:nvSpPr>
        <p:spPr>
          <a:xfrm>
            <a:off x="17161449" y="3981112"/>
            <a:ext cx="4102304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Divide by sum in each row</a:t>
            </a:r>
          </a:p>
        </p:txBody>
      </p:sp>
      <p:sp>
        <p:nvSpPr>
          <p:cNvPr id="838" name="Divide by sum in each column"/>
          <p:cNvSpPr txBox="1"/>
          <p:nvPr/>
        </p:nvSpPr>
        <p:spPr>
          <a:xfrm>
            <a:off x="16861221" y="7659921"/>
            <a:ext cx="4702760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Divide by sum in each column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equence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Sequence Models</a:t>
            </a:r>
          </a:p>
        </p:txBody>
      </p:sp>
      <p:sp>
        <p:nvSpPr>
          <p:cNvPr id="306" name="It was a bright cold day in April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It was a bright cold day in April.</a:t>
            </a: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P(It was a bright cold day in April) = 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P(It)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starting a sentence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P(was|It)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following “It”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P(a|It was)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following “It was”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P(bright|It was a)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following “It was a”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P(cold|It was a bright)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following “It was a bright”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2" marL="0" indent="585215" defTabSz="1560536">
              <a:lnSpc>
                <a:spcPct val="90000"/>
              </a:lnSpc>
              <a:spcBef>
                <a:spcPts val="2800"/>
              </a:spcBef>
              <a:buSzTx/>
              <a:buFontTx/>
              <a:buNone/>
              <a:defRPr sz="3072">
                <a:solidFill>
                  <a:srgbClr val="000000"/>
                </a:solidFill>
              </a:defRPr>
            </a:pPr>
            <a:r>
              <a:t>P(day|It was a bright cold) x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← probability of a word following “It was a bright cold”</a:t>
            </a:r>
          </a:p>
        </p:txBody>
      </p:sp>
      <p:sp>
        <p:nvSpPr>
          <p:cNvPr id="307" name="What’s the problem with this strategy?"/>
          <p:cNvSpPr txBox="1"/>
          <p:nvPr/>
        </p:nvSpPr>
        <p:spPr>
          <a:xfrm>
            <a:off x="12143037" y="4561302"/>
            <a:ext cx="11782654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What’s the problem with this strategy?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6" grpId="1"/>
      <p:bldP build="whole" bldLvl="1" animBg="1" rev="0" advAuto="0" spid="307" grpId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841" name="Due to the Markov assumption, the probability of being in any state at any given time t only relies on the probability of being in each of the possible states at time t−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51903" indent="-1451903" defTabSz="2389572">
              <a:lnSpc>
                <a:spcPct val="90000"/>
              </a:lnSpc>
              <a:spcBef>
                <a:spcPts val="4400"/>
              </a:spcBef>
              <a:defRPr sz="4704">
                <a:solidFill>
                  <a:srgbClr val="000000"/>
                </a:solidFill>
              </a:defRPr>
            </a:pPr>
            <a:r>
              <a:t>Due to the Markov assumption, the probability of being in any state at any given time </a:t>
            </a:r>
            <a:r>
              <a:rPr i="1"/>
              <a:t>t</a:t>
            </a:r>
            <a:r>
              <a:t> only relies on the probability of being in each of the possible states at time </a:t>
            </a:r>
            <a:r>
              <a:rPr i="1"/>
              <a:t>t−1</a:t>
            </a:r>
            <a:endParaRPr i="1"/>
          </a:p>
          <a:p>
            <a:pPr marL="1451903" indent="-1451903" defTabSz="2389572">
              <a:lnSpc>
                <a:spcPct val="90000"/>
              </a:lnSpc>
              <a:spcBef>
                <a:spcPts val="4400"/>
              </a:spcBef>
              <a:defRPr sz="4704"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Forward Algorithm</a:t>
            </a:r>
            <a:r>
              <a:t>: Uses dynamic programming to exploit this fact to efficiently compute observation likelihood in O(TN</a:t>
            </a:r>
            <a:r>
              <a:rPr baseline="31999"/>
              <a:t>2</a:t>
            </a:r>
            <a:r>
              <a:t>) time. </a:t>
            </a:r>
            <a:endParaRPr sz="1176"/>
          </a:p>
          <a:p>
            <a:pPr lvl="1" marL="2506261" indent="-1296345" defTabSz="2389572">
              <a:lnSpc>
                <a:spcPct val="90000"/>
              </a:lnSpc>
              <a:spcBef>
                <a:spcPts val="4400"/>
              </a:spcBef>
              <a:defRPr sz="4704">
                <a:solidFill>
                  <a:srgbClr val="000000"/>
                </a:solidFill>
              </a:defRPr>
            </a:pPr>
            <a:r>
              <a:t>Compute 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forward trellis</a:t>
            </a:r>
            <a:r>
              <a:t> that compactly and implicitly encodes information about all possible state paths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844" name="Let  be the probability of being in state j and seeing the first t observations (by summing over all initial paths leading to j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Let </a:t>
            </a:r>
            <a14:m>
              <m:oMath>
                <m:sSub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be the probability of being in state </a:t>
            </a:r>
            <a:r>
              <a:rPr i="1"/>
              <a:t>j</a:t>
            </a:r>
            <a:r>
              <a:t> and seeing the first </a:t>
            </a:r>
            <a:r>
              <a:rPr i="1"/>
              <a:t>t</a:t>
            </a:r>
            <a:r>
              <a:t> observations (by summing over all initial paths leading to </a:t>
            </a:r>
            <a:r>
              <a:rPr i="1"/>
              <a:t>j</a:t>
            </a:r>
            <a:r>
              <a:t>)</a:t>
            </a:r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i="1"/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That is, probability of being where I am right now and seeing the part of the the observed sequence I have seen already, given the other parameters</a:t>
            </a:r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“It was a bright cold day in April” </a:t>
            </a:r>
          </a:p>
        </p:txBody>
      </p:sp>
      <p:sp>
        <p:nvSpPr>
          <p:cNvPr id="845" name="DET    VB     DET    ADJ"/>
          <p:cNvSpPr txBox="1"/>
          <p:nvPr/>
        </p:nvSpPr>
        <p:spPr>
          <a:xfrm>
            <a:off x="3271063" y="12243063"/>
            <a:ext cx="333268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DET    VB     DET    ADJ</a:t>
            </a:r>
          </a:p>
        </p:txBody>
      </p:sp>
      <p:grpSp>
        <p:nvGrpSpPr>
          <p:cNvPr id="848" name="Group"/>
          <p:cNvGrpSpPr/>
          <p:nvPr/>
        </p:nvGrpSpPr>
        <p:grpSpPr>
          <a:xfrm>
            <a:off x="7907141" y="11523014"/>
            <a:ext cx="3422753" cy="2331676"/>
            <a:chOff x="0" y="0"/>
            <a:chExt cx="3422752" cy="2331674"/>
          </a:xfrm>
        </p:grpSpPr>
        <p:sp>
          <p:nvSpPr>
            <p:cNvPr id="846" name="If I am here"/>
            <p:cNvSpPr/>
            <p:nvPr/>
          </p:nvSpPr>
          <p:spPr>
            <a:xfrm>
              <a:off x="2152752" y="10616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If I am here</a:t>
              </a:r>
            </a:p>
          </p:txBody>
        </p:sp>
        <p:sp>
          <p:nvSpPr>
            <p:cNvPr id="854" name="Connection Line"/>
            <p:cNvSpPr/>
            <p:nvPr/>
          </p:nvSpPr>
          <p:spPr>
            <a:xfrm>
              <a:off x="0" y="-1"/>
              <a:ext cx="2204846" cy="95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17757" fill="norm" stroke="1" extrusionOk="0">
                  <a:moveTo>
                    <a:pt x="21487" y="17757"/>
                  </a:moveTo>
                  <a:cubicBezTo>
                    <a:pt x="21600" y="1092"/>
                    <a:pt x="14438" y="-3843"/>
                    <a:pt x="0" y="295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853" name="Group"/>
          <p:cNvGrpSpPr/>
          <p:nvPr/>
        </p:nvGrpSpPr>
        <p:grpSpPr>
          <a:xfrm>
            <a:off x="4704952" y="11758380"/>
            <a:ext cx="5790296" cy="2824522"/>
            <a:chOff x="3008630" y="-367030"/>
            <a:chExt cx="5790295" cy="2824520"/>
          </a:xfrm>
        </p:grpSpPr>
        <p:sp>
          <p:nvSpPr>
            <p:cNvPr id="849" name="{"/>
            <p:cNvSpPr/>
            <p:nvPr/>
          </p:nvSpPr>
          <p:spPr>
            <a:xfrm flipV="1">
              <a:off x="3008630" y="-36703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{</a:t>
              </a:r>
            </a:p>
          </p:txBody>
        </p:sp>
        <p:grpSp>
          <p:nvGrpSpPr>
            <p:cNvPr id="852" name="Group"/>
            <p:cNvGrpSpPr/>
            <p:nvPr/>
          </p:nvGrpSpPr>
          <p:grpSpPr>
            <a:xfrm>
              <a:off x="3992118" y="1187490"/>
              <a:ext cx="4806808" cy="1270001"/>
              <a:chOff x="0" y="276091"/>
              <a:chExt cx="4806807" cy="1270000"/>
            </a:xfrm>
          </p:grpSpPr>
          <p:sp>
            <p:nvSpPr>
              <p:cNvPr id="850" name="Text"/>
              <p:cNvSpPr/>
              <p:nvPr/>
            </p:nvSpPr>
            <p:spPr>
              <a:xfrm>
                <a:off x="3536807" y="276091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defRPr>
                </a:lvl1pPr>
              </a:lstStyle>
              <a:p>
                <a:pPr/>
                <a14:m>
                  <m:oMathPara>
                    <m:oMathParaPr>
                      <m:jc m:val="center"/>
                    </m:oMathParaPr>
                    <m:oMath>
                      <m:sSub>
                        <m:e>
                          <m:r>
                            <a:rPr xmlns:a="http://schemas.openxmlformats.org/drawingml/2006/main" sz="2850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xmlns:a="http://schemas.openxmlformats.org/drawingml/2006/main" sz="2850" i="1">
                              <a:solidFill>
                                <a:srgbClr val="ED220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xmlns:a="http://schemas.openxmlformats.org/drawingml/2006/main" sz="285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85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285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85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285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85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xmlns:a="http://schemas.openxmlformats.org/drawingml/2006/main" sz="285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seeing this</m:t>
                      </m:r>
                      <m:r>
                        <a:rPr xmlns:a="http://schemas.openxmlformats.org/drawingml/2006/main" sz="285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>
                  <a:solidFill>
                    <a:srgbClr val="EE220C"/>
                  </a:solidFill>
                </a:endParaRPr>
              </a:p>
            </p:txBody>
          </p:sp>
          <p:sp>
            <p:nvSpPr>
              <p:cNvPr id="851" name="Line"/>
              <p:cNvSpPr/>
              <p:nvPr/>
            </p:nvSpPr>
            <p:spPr>
              <a:xfrm flipH="1" flipV="1">
                <a:off x="0" y="458109"/>
                <a:ext cx="197867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3" grpId="2"/>
      <p:bldP build="whole" bldLvl="1" animBg="1" rev="0" advAuto="0" spid="848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857" name="Consider all possible ways of getting to sj at time t by coming from all possible states si and determine probability of each using transition probabili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Consider all possible ways of getting to </a:t>
            </a:r>
            <a:r>
              <a:rPr sz="4700"/>
              <a:t>s</a:t>
            </a:r>
            <a:r>
              <a:rPr baseline="-5999" sz="4700"/>
              <a:t>j</a:t>
            </a:r>
            <a:r>
              <a:rPr sz="4700"/>
              <a:t> at</a:t>
            </a:r>
            <a:r>
              <a:t> time t by coming from all possible states s</a:t>
            </a:r>
            <a:r>
              <a:rPr baseline="-5999"/>
              <a:t>i</a:t>
            </a:r>
            <a:r>
              <a:rPr baseline="-36842" sz="2533"/>
              <a:t> </a:t>
            </a:r>
            <a:r>
              <a:t>and determine probability of each using transition probabilities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Sum these to get the total probability of being in state s</a:t>
            </a:r>
            <a:r>
              <a:rPr baseline="-5999"/>
              <a:t>j</a:t>
            </a:r>
            <a:r>
              <a:t> at time t while accounting for the first t-1 observations.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Then multiply by the probability of actually observing x</a:t>
            </a:r>
            <a:r>
              <a:rPr baseline="-5999"/>
              <a:t>t</a:t>
            </a:r>
            <a:r>
              <a:rPr baseline="-36842" sz="2533"/>
              <a:t> </a:t>
            </a:r>
            <a:r>
              <a:t>in s</a:t>
            </a:r>
            <a:r>
              <a:rPr baseline="-5999"/>
              <a:t>j</a:t>
            </a:r>
          </a:p>
        </p:txBody>
      </p:sp>
      <p:pic>
        <p:nvPicPr>
          <p:cNvPr id="8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83226" y="2940639"/>
            <a:ext cx="6459879" cy="7834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861" name=": the previous forward path probability from the previous timeste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66704" indent="-1066704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14:m>
              <m:oMath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previous forward path probability</a:t>
            </a:r>
            <a:r>
              <a:t> from the previous timestep</a:t>
            </a:r>
          </a:p>
          <a:p>
            <a:pPr marL="1066704" indent="-1066704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14:m>
              <m:oMath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  <a:r>
              <a:t>: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transition probability</a:t>
            </a:r>
            <a:r>
              <a:t> from previous state </a:t>
            </a:r>
            <a14:m>
              <m:oMath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to current state </a:t>
            </a:r>
            <a14:m>
              <m:oMath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  <a:p>
            <a:pPr marL="1066704" indent="-1066704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14:m>
              <m:oMath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observation probability</a:t>
            </a:r>
            <a:r>
              <a:t> of observing </a:t>
            </a:r>
            <a14:m>
              <m:oMath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given the current state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</a:p>
          <a:p>
            <a:pPr marL="1066704" indent="-1066704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4C7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50" i="1">
                      <a:solidFill>
                        <a:srgbClr val="004C7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450" i="1">
                      <a:solidFill>
                        <a:srgbClr val="004C7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50" i="1">
                      <a:solidFill>
                        <a:srgbClr val="004C7F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4C7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50" i="1">
                      <a:solidFill>
                        <a:srgbClr val="004C7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450" i="1">
                      <a:solidFill>
                        <a:srgbClr val="004C7F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4C7F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4C7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4C7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1841335" indent="-952416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“The probability of being in state </a:t>
            </a:r>
            <a:r>
              <a:rPr i="1"/>
              <a:t>j</a:t>
            </a:r>
            <a:r>
              <a:t> and seeing the first </a:t>
            </a:r>
            <a:r>
              <a:rPr i="1"/>
              <a:t>t</a:t>
            </a:r>
            <a:r>
              <a:t> observations equals, for all possible previous states </a:t>
            </a:r>
            <a:r>
              <a:rPr i="1"/>
              <a:t>i</a:t>
            </a:r>
            <a:r>
              <a:t>, the previous forward probability for that state times the transition probability from that state </a:t>
            </a:r>
            <a:r>
              <a:rPr i="1"/>
              <a:t>i </a:t>
            </a:r>
            <a:r>
              <a:t>to the current state </a:t>
            </a:r>
            <a:r>
              <a:rPr i="1"/>
              <a:t>j</a:t>
            </a:r>
            <a:r>
              <a:t> time the probability of observing </a:t>
            </a:r>
            <a:r>
              <a:rPr i="1"/>
              <a:t>x</a:t>
            </a:r>
            <a:r>
              <a:rPr baseline="-5999" i="1"/>
              <a:t>t</a:t>
            </a:r>
            <a:r>
              <a:rPr i="1"/>
              <a:t> </a:t>
            </a:r>
            <a:r>
              <a:t>at the current state </a:t>
            </a:r>
            <a:r>
              <a:rPr i="1"/>
              <a:t>j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864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pic>
        <p:nvPicPr>
          <p:cNvPr id="8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207" y="4907349"/>
            <a:ext cx="11481586" cy="7981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868" name="Continue forward in time until reaching final time point T and sum probability of ending in final state sF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Continue forward in time until reaching final time point T and sum probability of ending in final state s</a:t>
            </a:r>
            <a:r>
              <a:rPr baseline="-5999"/>
              <a:t>F</a:t>
            </a:r>
          </a:p>
        </p:txBody>
      </p:sp>
      <p:pic>
        <p:nvPicPr>
          <p:cNvPr id="8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2850" y="7438366"/>
            <a:ext cx="14338300" cy="613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872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pic>
        <p:nvPicPr>
          <p:cNvPr id="8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2206" y="4887899"/>
            <a:ext cx="15439588" cy="8020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876" name="Requires only O(TN2) time to compute the probability of an observed sequence given a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Requires only O(TN</a:t>
            </a:r>
            <a:r>
              <a:rPr baseline="31999"/>
              <a:t>2</a:t>
            </a:r>
            <a:r>
              <a:t>) time to compute the probability of an observed sequence given a model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Exploits the fact that all state sequences must merge into one of the N possible states at any point in time and the Markov assumption that only the last state effects the next 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879" name="Find the probability of: cat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cats meow</a:t>
            </a:r>
          </a:p>
        </p:txBody>
      </p:sp>
      <p:graphicFrame>
        <p:nvGraphicFramePr>
          <p:cNvPr id="880" name="Table 1-1"/>
          <p:cNvGraphicFramePr/>
          <p:nvPr/>
        </p:nvGraphicFramePr>
        <p:xfrm>
          <a:off x="2074746" y="6602564"/>
          <a:ext cx="11963965" cy="655188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34796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34796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π(NNP)*B(cats|NNP)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634796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π(VB)*B(cats|VB)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634796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π(DT)*B(cats|DT)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81" name="Table 1"/>
          <p:cNvGraphicFramePr/>
          <p:nvPr/>
        </p:nvGraphicFramePr>
        <p:xfrm>
          <a:off x="11271040" y="3939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82" name="Table 1-1-1-1"/>
          <p:cNvGraphicFramePr/>
          <p:nvPr/>
        </p:nvGraphicFramePr>
        <p:xfrm>
          <a:off x="15900472" y="3939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83" name="Table 1-1-1-1-1"/>
          <p:cNvGraphicFramePr/>
          <p:nvPr/>
        </p:nvGraphicFramePr>
        <p:xfrm>
          <a:off x="14569195" y="7606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886" name="Find the probability of: cat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cats meow</a:t>
            </a:r>
          </a:p>
        </p:txBody>
      </p:sp>
      <p:graphicFrame>
        <p:nvGraphicFramePr>
          <p:cNvPr id="887" name="Table 1-1"/>
          <p:cNvGraphicFramePr/>
          <p:nvPr/>
        </p:nvGraphicFramePr>
        <p:xfrm>
          <a:off x="2074746" y="6602564"/>
          <a:ext cx="11963965" cy="65766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409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π(NNP)*B(cats|NNP)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4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(forward(NNP,cats)*A(NNP|NNP)*B(meow|NNP)) + (forward(VB,cats)*A(NNP|VB)*B(meow|NNP)) +  (forward(DT,cats)*A(NNP|DT)*B(meow|NNP))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π(VB)*B(cats|VB)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7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π(DT)*B(cats|DT)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7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88" name="Table 1"/>
          <p:cNvGraphicFramePr/>
          <p:nvPr/>
        </p:nvGraphicFramePr>
        <p:xfrm>
          <a:off x="11271040" y="3939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89" name="Table 1-1-1-1"/>
          <p:cNvGraphicFramePr/>
          <p:nvPr/>
        </p:nvGraphicFramePr>
        <p:xfrm>
          <a:off x="15900472" y="3939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90" name="Table 1-1-1-1-1"/>
          <p:cNvGraphicFramePr/>
          <p:nvPr/>
        </p:nvGraphicFramePr>
        <p:xfrm>
          <a:off x="14569195" y="7606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equence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Sequence Models</a:t>
            </a:r>
          </a:p>
        </p:txBody>
      </p:sp>
      <p:sp>
        <p:nvSpPr>
          <p:cNvPr id="310" name="Each token is dependent on every token that came before 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07443" indent="-1007443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007443" indent="-1007443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Each token is dependent on every token that came before it</a:t>
            </a: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Simple conditioning</a:t>
            </a: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Each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 multinomial probability distribution over tokens</a:t>
            </a:r>
          </a:p>
          <a:p>
            <a:pPr marL="1007443" indent="-1007443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What’s the problem with this strategy?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How many parameters do we have?</a:t>
            </a:r>
          </a:p>
          <a:p>
            <a:pPr lvl="2" marL="2398674" indent="-719599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Grows with the sequence size!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893" name="Find the probability of: cat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cats meow</a:t>
            </a:r>
          </a:p>
        </p:txBody>
      </p:sp>
      <p:graphicFrame>
        <p:nvGraphicFramePr>
          <p:cNvPr id="894" name="Table 1-1"/>
          <p:cNvGraphicFramePr/>
          <p:nvPr/>
        </p:nvGraphicFramePr>
        <p:xfrm>
          <a:off x="2074746" y="6602564"/>
          <a:ext cx="11963965" cy="65766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409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π(NNP)*B(cats|NNP)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4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(forward(NNP,cats)*A(NNP|NNP)*B(meow|NNP)) + (forward(VB,cats)*A(NNP|VB)*B(meow|NNP)) +  (forward(DT,cats)*A(NNP|DT)*B(meow|NNP))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π(VB)*B(cats|VB)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4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(forward(NNP,cats)*A(VB|NNP)*B(meow|VB)) +  (forward(VB,cats)*A(VB|VB)*B(meow|VB)) +  (forward(DT,cats)*A(VB|DT)*B(meow|VB))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π(DT)*B(cats|DT)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4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(forward(NNP,cats)*A(DT|NNP)*B(meow|DT)) +  (forward(VB,cats)*A(DT|VB)*B(meow|DT)) +  (forward(DT,cats)*A(DT|DT)*B(meow|DT))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95" name="Table 1"/>
          <p:cNvGraphicFramePr/>
          <p:nvPr/>
        </p:nvGraphicFramePr>
        <p:xfrm>
          <a:off x="11271040" y="3939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96" name="Table 1-1-1-1"/>
          <p:cNvGraphicFramePr/>
          <p:nvPr/>
        </p:nvGraphicFramePr>
        <p:xfrm>
          <a:off x="15900472" y="3939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97" name="Table 1-1-1-1-1"/>
          <p:cNvGraphicFramePr/>
          <p:nvPr/>
        </p:nvGraphicFramePr>
        <p:xfrm>
          <a:off x="14569195" y="7606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900" name="Find the probability of: cat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cats meow</a:t>
            </a:r>
          </a:p>
        </p:txBody>
      </p:sp>
      <p:graphicFrame>
        <p:nvGraphicFramePr>
          <p:cNvPr id="901" name="Table 1-1"/>
          <p:cNvGraphicFramePr/>
          <p:nvPr/>
        </p:nvGraphicFramePr>
        <p:xfrm>
          <a:off x="2074746" y="6602564"/>
          <a:ext cx="11963965" cy="65766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409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2/13 = 6/91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(6/91 * 1/7 * 1/13) +  (1/91 * 1/3 * 1/13) +  (3/77 * 3/5 * 1/13) =  6/8281 + 1/3549 + 9/5005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 * 1/13 = 1/91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(6/91 * 5/7 * 3/13) +  (1/91 * 1/3 * 3/13) +  (3/77 * 1/5 * 3/13) = 90/8281 + 3/3549 + 9/5005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1/11 = 3/77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(6/91* 1/7 * 1/11) +  (1/91 * 1/3 * 1/11) +  (3/77 * 1/5 * 1/11) =  6/7007 + 1/3003 + 3/4235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02" name="Table 1"/>
          <p:cNvGraphicFramePr/>
          <p:nvPr/>
        </p:nvGraphicFramePr>
        <p:xfrm>
          <a:off x="11271040" y="3939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03" name="Table 1-1-1-1"/>
          <p:cNvGraphicFramePr/>
          <p:nvPr/>
        </p:nvGraphicFramePr>
        <p:xfrm>
          <a:off x="15900472" y="3939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04" name="Table 1-1-1-1-1"/>
          <p:cNvGraphicFramePr/>
          <p:nvPr/>
        </p:nvGraphicFramePr>
        <p:xfrm>
          <a:off x="14569195" y="7606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907" name="Find the probability of: cat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cats meow</a:t>
            </a:r>
          </a:p>
        </p:txBody>
      </p:sp>
      <p:graphicFrame>
        <p:nvGraphicFramePr>
          <p:cNvPr id="908" name="Table 1-1"/>
          <p:cNvGraphicFramePr/>
          <p:nvPr/>
        </p:nvGraphicFramePr>
        <p:xfrm>
          <a:off x="2074746" y="6602564"/>
          <a:ext cx="11963965" cy="65766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409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2/13 = 6/91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6/8281 + 1/3549 + 9/5005 ≈ .00280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 * 1/13 = 1/91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90/8281 + 3/3549 + 9/5005 ≈ .01351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1/11 = 3/77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6/7007 + 1/3003 + 3/4235 ≈ .00190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09" name="Table 1"/>
          <p:cNvGraphicFramePr/>
          <p:nvPr/>
        </p:nvGraphicFramePr>
        <p:xfrm>
          <a:off x="11271040" y="3939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10" name="Table 1-1-1-1"/>
          <p:cNvGraphicFramePr/>
          <p:nvPr/>
        </p:nvGraphicFramePr>
        <p:xfrm>
          <a:off x="15900472" y="3939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11" name="Table 1-1-1-1-1"/>
          <p:cNvGraphicFramePr/>
          <p:nvPr/>
        </p:nvGraphicFramePr>
        <p:xfrm>
          <a:off x="14569195" y="7606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914" name="Find the probability of: cat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cats meow</a:t>
            </a:r>
          </a:p>
        </p:txBody>
      </p:sp>
      <p:graphicFrame>
        <p:nvGraphicFramePr>
          <p:cNvPr id="915" name="Table 1-1"/>
          <p:cNvGraphicFramePr/>
          <p:nvPr/>
        </p:nvGraphicFramePr>
        <p:xfrm>
          <a:off x="2074746" y="6602564"/>
          <a:ext cx="11963965" cy="65766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409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2/13 = 6/91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6/8281 + 1/3549 + 9/5005 ≈ .00280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 * 1/13 = 1/91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90/8281 + 3/3549 + 9/5005 ≈ .01351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1/11 = 3/77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6/7007 + 1/3003 + 3/4235 ≈ .00190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16" name="Table 1"/>
          <p:cNvGraphicFramePr/>
          <p:nvPr/>
        </p:nvGraphicFramePr>
        <p:xfrm>
          <a:off x="11271040" y="3939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17" name="Table 1-1-1-1"/>
          <p:cNvGraphicFramePr/>
          <p:nvPr/>
        </p:nvGraphicFramePr>
        <p:xfrm>
          <a:off x="15900472" y="3939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18" name="Table 1-1-1-1-1"/>
          <p:cNvGraphicFramePr/>
          <p:nvPr/>
        </p:nvGraphicFramePr>
        <p:xfrm>
          <a:off x="14569195" y="7606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919" name="Termination step:"/>
          <p:cNvSpPr txBox="1"/>
          <p:nvPr/>
        </p:nvSpPr>
        <p:spPr>
          <a:xfrm>
            <a:off x="15708606" y="2173272"/>
            <a:ext cx="2890725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Termination step:</a:t>
            </a:r>
          </a:p>
        </p:txBody>
      </p:sp>
      <p:pic>
        <p:nvPicPr>
          <p:cNvPr id="9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93161" y="2912712"/>
            <a:ext cx="4432301" cy="100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923" name="Find the probability of: cat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cats meow</a:t>
            </a:r>
          </a:p>
        </p:txBody>
      </p:sp>
      <p:graphicFrame>
        <p:nvGraphicFramePr>
          <p:cNvPr id="924" name="Table 1-1"/>
          <p:cNvGraphicFramePr/>
          <p:nvPr/>
        </p:nvGraphicFramePr>
        <p:xfrm>
          <a:off x="2074746" y="6602564"/>
          <a:ext cx="11963965" cy="65766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409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2/13 = 6/91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6/8281 + 1/3549 + 9/5005 ≈ .00280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 * 1/13 = 1/91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90/8281 + 3/3549 + 9/5005 ≈ .01351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1/11 = 3/77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6/7007 + 1/3003 + 3/4235 ≈ .00190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925" name="Termination step:"/>
          <p:cNvSpPr txBox="1"/>
          <p:nvPr/>
        </p:nvSpPr>
        <p:spPr>
          <a:xfrm>
            <a:off x="15708606" y="2173272"/>
            <a:ext cx="2890725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Termination step:</a:t>
            </a:r>
          </a:p>
        </p:txBody>
      </p:sp>
      <p:sp>
        <p:nvSpPr>
          <p:cNvPr id="926" name=".00280 + .01351 + .00190 = .01821"/>
          <p:cNvSpPr txBox="1"/>
          <p:nvPr/>
        </p:nvSpPr>
        <p:spPr>
          <a:xfrm>
            <a:off x="14719375" y="5041536"/>
            <a:ext cx="6446013" cy="67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32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.00280 + .01351 + .00190 =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 .01821</a:t>
            </a:r>
          </a:p>
        </p:txBody>
      </p:sp>
      <p:sp>
        <p:nvSpPr>
          <p:cNvPr id="927" name="Belief state: probability of being in a given state,…"/>
          <p:cNvSpPr txBox="1"/>
          <p:nvPr/>
        </p:nvSpPr>
        <p:spPr>
          <a:xfrm>
            <a:off x="14827129" y="6988033"/>
            <a:ext cx="8120787" cy="2293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Belief state: probability of being in a given state,</a:t>
            </a:r>
          </a:p>
          <a:p>
            <a:pPr algn="l"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given the evidence</a:t>
            </a:r>
          </a:p>
          <a:p>
            <a:pPr algn="l"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  <a:p>
            <a:pPr algn="l"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Here: probability of being at the end of the sequence</a:t>
            </a:r>
          </a:p>
          <a:p>
            <a:pPr algn="l"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given previous observations</a:t>
            </a:r>
          </a:p>
        </p:txBody>
      </p:sp>
      <p:pic>
        <p:nvPicPr>
          <p:cNvPr id="9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93161" y="2912712"/>
            <a:ext cx="4432301" cy="100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931" name="Find the probability of: kittie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kitties meow</a:t>
            </a:r>
          </a:p>
        </p:txBody>
      </p:sp>
      <p:graphicFrame>
        <p:nvGraphicFramePr>
          <p:cNvPr id="932" name="Table 1-1"/>
          <p:cNvGraphicFramePr/>
          <p:nvPr/>
        </p:nvGraphicFramePr>
        <p:xfrm>
          <a:off x="2074746" y="6602564"/>
          <a:ext cx="11963965" cy="655188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34796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kitties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34796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π(NNP)*B(&lt;UNK&gt;|NNP)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634796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π(VB)*B(&lt;UNK&gt;|VB)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634796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π(DT)*B(&lt;UNK&gt;|DT)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33" name="Table 1"/>
          <p:cNvGraphicFramePr/>
          <p:nvPr/>
        </p:nvGraphicFramePr>
        <p:xfrm>
          <a:off x="11271040" y="3939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34" name="Table 1-1-1-1"/>
          <p:cNvGraphicFramePr/>
          <p:nvPr/>
        </p:nvGraphicFramePr>
        <p:xfrm>
          <a:off x="15900472" y="3939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35" name="Table 1-1-1-1-1"/>
          <p:cNvGraphicFramePr/>
          <p:nvPr/>
        </p:nvGraphicFramePr>
        <p:xfrm>
          <a:off x="14569195" y="7606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938" name="Find the probability of: kittie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kitties meow</a:t>
            </a:r>
          </a:p>
        </p:txBody>
      </p:sp>
      <p:graphicFrame>
        <p:nvGraphicFramePr>
          <p:cNvPr id="939" name="Table 1-1"/>
          <p:cNvGraphicFramePr/>
          <p:nvPr/>
        </p:nvGraphicFramePr>
        <p:xfrm>
          <a:off x="2074746" y="6602564"/>
          <a:ext cx="11963965" cy="65766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409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kitties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π(NNP)*B(&lt;UNK&gt;|NNP)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(forward(NNP,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)*A(NNP|NNP)*B(meow|NNP)) + (forward(VB,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)*A(NNP|VB)*B(meow|NNP)) + </a:t>
                      </a:r>
                      <a:br/>
                      <a:r>
                        <a:t>(forward(DT,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)*A(NNP|DT)*B(meow|NNP))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π(VB)*B(&lt;UNK&gt;|VB)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π(DT)*B(&lt;UNK&gt;|DT)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40" name="Table 1"/>
          <p:cNvGraphicFramePr/>
          <p:nvPr/>
        </p:nvGraphicFramePr>
        <p:xfrm>
          <a:off x="11271040" y="3939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41" name="Table 1-1-1-1"/>
          <p:cNvGraphicFramePr/>
          <p:nvPr/>
        </p:nvGraphicFramePr>
        <p:xfrm>
          <a:off x="15900472" y="3939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42" name="Table 1-1-1-1-1"/>
          <p:cNvGraphicFramePr/>
          <p:nvPr/>
        </p:nvGraphicFramePr>
        <p:xfrm>
          <a:off x="14569195" y="7606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945" name="Find the probability of: kittie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kitties meow</a:t>
            </a:r>
          </a:p>
        </p:txBody>
      </p:sp>
      <p:graphicFrame>
        <p:nvGraphicFramePr>
          <p:cNvPr id="946" name="Table 1-1"/>
          <p:cNvGraphicFramePr/>
          <p:nvPr/>
        </p:nvGraphicFramePr>
        <p:xfrm>
          <a:off x="2074746" y="6602564"/>
          <a:ext cx="11963965" cy="65766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409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kitties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π(NNP)*B(&lt;UNK&gt;|NNP)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(forward(NNP,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)*A(NNP|NNP)*B(meow|NNP)) + (forward(VB,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)*A(NNP|VB)*B(meow|NNP)) + </a:t>
                      </a:r>
                      <a:br/>
                      <a:r>
                        <a:t>(forward(DT,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)*A(NNP|DT)*B(meow|NNP))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π(VB)*B(&lt;UNK&gt;|VB)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(forward(NNP,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)*A(VB|NNP)*B(meow|VB)) + (forward(VB,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)*A(VB|VB)*B(meow|VB)) + </a:t>
                      </a:r>
                      <a:br/>
                      <a:r>
                        <a:t>(forward(DT,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)*A(VB|DT)*B(meow|VB))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π(DT)*B(&lt;UNK&gt;|DT)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(forward(NNP,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)*A(DT|NNP)*B(meow|DT)) + (forward(VB,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)*A(DT|VB)*B(meow|DT)) + </a:t>
                      </a:r>
                      <a:br/>
                      <a:r>
                        <a:t>(forward(DT,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&lt;UNK&gt;</a:t>
                      </a:r>
                      <a:r>
                        <a:t>)*DT|DT)*B(meow|DT))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47" name="Table 1"/>
          <p:cNvGraphicFramePr/>
          <p:nvPr/>
        </p:nvGraphicFramePr>
        <p:xfrm>
          <a:off x="11271040" y="3939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48" name="Table 1-1-1-1"/>
          <p:cNvGraphicFramePr/>
          <p:nvPr/>
        </p:nvGraphicFramePr>
        <p:xfrm>
          <a:off x="15900472" y="3939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49" name="Table 1-1-1-1-1"/>
          <p:cNvGraphicFramePr/>
          <p:nvPr/>
        </p:nvGraphicFramePr>
        <p:xfrm>
          <a:off x="14569195" y="7606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952" name="Find the probability of: kittie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kitties meow</a:t>
            </a:r>
          </a:p>
        </p:txBody>
      </p:sp>
      <p:graphicFrame>
        <p:nvGraphicFramePr>
          <p:cNvPr id="953" name="Table 1-1"/>
          <p:cNvGraphicFramePr/>
          <p:nvPr/>
        </p:nvGraphicFramePr>
        <p:xfrm>
          <a:off x="2074746" y="6602564"/>
          <a:ext cx="11963965" cy="65766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409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kitties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2/13 = 6/91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(6/91 * 1/7 * 1/13) +  (2/91 * 1/3 * 1/13) +  (6/77 * 3/5 * 1/13) =  6/8281 + 2/3549 + 18/5005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 * 2/13 = 2/91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(6/91 * 5/7 * 3/13) +  (2/91 * 1/3 * 3/13) +  (6/77 * 1/5 * 3/13) =  90/8281 + 6/3549 + 18/5005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2/11 = 6/77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7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(6/91 * 1/7 * 1/11) +  (2/91 * 1/3 * 1/11) +  (6/77 * 1/5 * 1/11) =  6/7007 + 2/3003 + 6/4235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54" name="Table 1"/>
          <p:cNvGraphicFramePr/>
          <p:nvPr/>
        </p:nvGraphicFramePr>
        <p:xfrm>
          <a:off x="11271040" y="3939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55" name="Table 1-1-1-1"/>
          <p:cNvGraphicFramePr/>
          <p:nvPr/>
        </p:nvGraphicFramePr>
        <p:xfrm>
          <a:off x="15900472" y="3939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56" name="Table 1-1-1-1-1"/>
          <p:cNvGraphicFramePr/>
          <p:nvPr/>
        </p:nvGraphicFramePr>
        <p:xfrm>
          <a:off x="14569195" y="7606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959" name="Find the probability of: kittie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kitties meow</a:t>
            </a:r>
          </a:p>
        </p:txBody>
      </p:sp>
      <p:graphicFrame>
        <p:nvGraphicFramePr>
          <p:cNvPr id="960" name="Table 1-1"/>
          <p:cNvGraphicFramePr/>
          <p:nvPr/>
        </p:nvGraphicFramePr>
        <p:xfrm>
          <a:off x="2074746" y="6602564"/>
          <a:ext cx="11963965" cy="65766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409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kitties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2/13 = 6/91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6/8281 + 2/3549 + 18/5005 ≈ .00488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 * 2/13 = 2/91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90/8281 + 6/3549 + 18/5005 ≈ .01616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2/11 = 6/77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6/7007 + 2/3003 + 6/4235 ≈ .00294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61" name="Table 1"/>
          <p:cNvGraphicFramePr/>
          <p:nvPr/>
        </p:nvGraphicFramePr>
        <p:xfrm>
          <a:off x="11271040" y="3939208"/>
          <a:ext cx="4390390" cy="12000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4422"/>
                <a:gridCol w="1094422"/>
                <a:gridCol w="1094422"/>
                <a:gridCol w="1094422"/>
              </a:tblGrid>
              <a:tr h="5936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π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93677">
                <a:tc>
                  <a:txBody>
                    <a:bodyPr/>
                    <a:lstStyle/>
                    <a:p>
                      <a:pPr defTabSz="914400">
                        <a:defRPr sz="30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P(y</a:t>
                      </a:r>
                      <a:r>
                        <a:rPr baseline="-5999"/>
                        <a:t>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62" name="Table 1-1-1-1"/>
          <p:cNvGraphicFramePr/>
          <p:nvPr/>
        </p:nvGraphicFramePr>
        <p:xfrm>
          <a:off x="15900472" y="3939208"/>
          <a:ext cx="6636959" cy="30154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24851"/>
                <a:gridCol w="1324851"/>
                <a:gridCol w="1324851"/>
                <a:gridCol w="1324851"/>
                <a:gridCol w="1324851"/>
              </a:tblGrid>
              <a:tr h="600547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600547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row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5/7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0054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63" name="Table 1-1-1-1-1"/>
          <p:cNvGraphicFramePr/>
          <p:nvPr/>
        </p:nvGraphicFramePr>
        <p:xfrm>
          <a:off x="14569195" y="7606493"/>
          <a:ext cx="7949550" cy="54366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87369"/>
                <a:gridCol w="1587369"/>
                <a:gridCol w="1587369"/>
                <a:gridCol w="1587369"/>
                <a:gridCol w="1587369"/>
              </a:tblGrid>
              <a:tr h="542394">
                <a:tc gridSpan="2"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423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rowSpan="8"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kittens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puppies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bark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394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&lt;UNK&gt;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2/11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equence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Sequence Models</a:t>
            </a:r>
          </a:p>
        </p:txBody>
      </p:sp>
      <p:sp>
        <p:nvSpPr>
          <p:cNvPr id="313" name="Make a modeling assumption: First-order Markov assump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Make a modeling assumption: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First-order Markov assumption</a:t>
            </a:r>
            <a:endParaRPr>
              <a:solidFill>
                <a:schemeClr val="accent1">
                  <a:hueOff val="114395"/>
                  <a:lumOff val="-24975"/>
                </a:schemeClr>
              </a:solidFill>
            </a:endParaRP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The state of the system at any time is </a:t>
            </a:r>
            <a:r>
              <a:rPr i="1">
                <a:latin typeface="Poppins Bold"/>
                <a:ea typeface="Poppins Bold"/>
                <a:cs typeface="Poppins Bold"/>
                <a:sym typeface="Poppins Bold"/>
              </a:rPr>
              <a:t>independent </a:t>
            </a:r>
            <a:r>
              <a:t>of the full sequence history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given the previous state</a:t>
            </a:r>
            <a:r>
              <a:rPr i="1">
                <a:solidFill>
                  <a:srgbClr val="3366CC"/>
                </a:solidFill>
              </a:rPr>
              <a:t> </a:t>
            </a:r>
            <a:endParaRPr i="1">
              <a:solidFill>
                <a:srgbClr val="3366CC"/>
              </a:solidFill>
            </a:endParaRP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i="1"/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This allows us to simplify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∏</m:t>
                      </m:r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2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  <p:sp>
        <p:nvSpPr>
          <p:cNvPr id="314" name="These dependencies are ignored"/>
          <p:cNvSpPr txBox="1"/>
          <p:nvPr/>
        </p:nvSpPr>
        <p:spPr>
          <a:xfrm>
            <a:off x="7487592" y="12705146"/>
            <a:ext cx="10140392" cy="955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These dependencies are ignored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13" grpId="1"/>
      <p:bldP build="whole" bldLvl="1" animBg="1" rev="0" advAuto="0" spid="314" grpId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966" name="Find the probability of: kittie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kitties meow</a:t>
            </a:r>
          </a:p>
        </p:txBody>
      </p:sp>
      <p:graphicFrame>
        <p:nvGraphicFramePr>
          <p:cNvPr id="967" name="Table 1-1"/>
          <p:cNvGraphicFramePr/>
          <p:nvPr/>
        </p:nvGraphicFramePr>
        <p:xfrm>
          <a:off x="2074746" y="6602564"/>
          <a:ext cx="11963965" cy="65766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83755"/>
                <a:gridCol w="3983755"/>
                <a:gridCol w="3983755"/>
              </a:tblGrid>
              <a:tr h="1640979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kitties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2/13 = 6/91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6/8281 + 2/3549 + 18/5005 ≈ .00488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 * 2/13 = 2/91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90/8281 + 6/3549 + 18/5005 ≈ .01616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09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2/11 = 6/77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6/7007 + 2/3003 + 6/4235 ≈ .00294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968" name="Termination step:"/>
          <p:cNvSpPr txBox="1"/>
          <p:nvPr/>
        </p:nvSpPr>
        <p:spPr>
          <a:xfrm>
            <a:off x="15708606" y="2173272"/>
            <a:ext cx="2890725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Termination step:</a:t>
            </a:r>
          </a:p>
        </p:txBody>
      </p:sp>
      <p:sp>
        <p:nvSpPr>
          <p:cNvPr id="969" name=".00488 + .01616 + .00294 = .02398"/>
          <p:cNvSpPr txBox="1"/>
          <p:nvPr/>
        </p:nvSpPr>
        <p:spPr>
          <a:xfrm>
            <a:off x="14719375" y="5041536"/>
            <a:ext cx="6915812" cy="67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32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.00488 + .01616 + .00294 =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.02398</a:t>
            </a:r>
            <a:r>
              <a:t> </a:t>
            </a:r>
          </a:p>
        </p:txBody>
      </p:sp>
      <p:pic>
        <p:nvPicPr>
          <p:cNvPr id="9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93161" y="2912712"/>
            <a:ext cx="4432301" cy="100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Forward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Forward Algorithm</a:t>
            </a:r>
          </a:p>
        </p:txBody>
      </p:sp>
      <p:sp>
        <p:nvSpPr>
          <p:cNvPr id="973" name="Find the probability of: kitties meow                   cats me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Find the probability of: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kitties meow                   cats meow</a:t>
            </a:r>
          </a:p>
        </p:txBody>
      </p:sp>
      <p:graphicFrame>
        <p:nvGraphicFramePr>
          <p:cNvPr id="974" name="Table 1-1-2"/>
          <p:cNvGraphicFramePr/>
          <p:nvPr/>
        </p:nvGraphicFramePr>
        <p:xfrm>
          <a:off x="801535" y="7352558"/>
          <a:ext cx="11160307" cy="558463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715869"/>
                <a:gridCol w="3715869"/>
                <a:gridCol w="3715869"/>
              </a:tblGrid>
              <a:tr h="1392982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kitties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92982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2/13 = 6/91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6/8281 + 2/3549 + 18/5005 ≈ .00488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92982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 * 2/13 = 2/91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90/8281 + 6/3549 + 18/5005 ≈ .01616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92982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2/11 = 6/77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6/7007 + 2/3003 + 6/4235 ≈ .00294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975" name="Table 1-1"/>
          <p:cNvGraphicFramePr/>
          <p:nvPr/>
        </p:nvGraphicFramePr>
        <p:xfrm>
          <a:off x="12832393" y="7346208"/>
          <a:ext cx="11173007" cy="559733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720102"/>
                <a:gridCol w="3720102"/>
                <a:gridCol w="3720102"/>
              </a:tblGrid>
              <a:tr h="1396157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forward(y</a:t>
                      </a:r>
                      <a:r>
                        <a:rPr baseline="-5999"/>
                        <a:t>i,</a:t>
                      </a:r>
                      <a:r>
                        <a:t>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meow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9615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2/13 = 6/91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6/8281 + 1/3549 + 9/5005 ≈ .00280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9615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1/7 * 1/13 = 1/91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90/8281 + 3/3549 + 9/5005 ≈ .01351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9615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3/7 * 1/11 = 3/77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6/7007 + 1/3003 + 3/4235 ≈ .00190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976" name=".00280 + .01351 + .00190 = .01821"/>
          <p:cNvSpPr txBox="1"/>
          <p:nvPr/>
        </p:nvSpPr>
        <p:spPr>
          <a:xfrm>
            <a:off x="12203676" y="6605687"/>
            <a:ext cx="4863085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.00280 + .01351 + .00190 =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 .01821</a:t>
            </a:r>
          </a:p>
        </p:txBody>
      </p:sp>
      <p:sp>
        <p:nvSpPr>
          <p:cNvPr id="977" name=".00488 + .01616 + .00294 = .02398"/>
          <p:cNvSpPr txBox="1"/>
          <p:nvPr/>
        </p:nvSpPr>
        <p:spPr>
          <a:xfrm>
            <a:off x="3248585" y="6605687"/>
            <a:ext cx="5510549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.00488 + .01616 + .00294 =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.02398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Questions?</a:t>
            </a:r>
          </a:p>
        </p:txBody>
      </p:sp>
      <p:sp>
        <p:nvSpPr>
          <p:cNvPr id="980" name="Slide Number"/>
          <p:cNvSpPr txBox="1"/>
          <p:nvPr>
            <p:ph type="sldNum" sz="quarter" idx="4294967295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equence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Sequence Models</a:t>
            </a:r>
          </a:p>
        </p:txBody>
      </p:sp>
      <p:sp>
        <p:nvSpPr>
          <p:cNvPr id="317" name="Make a modeling assumption: First-order Markov assump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Make a modeling assumption: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First-order Markov assumption</a:t>
            </a:r>
            <a:endParaRPr>
              <a:solidFill>
                <a:schemeClr val="accent1">
                  <a:hueOff val="114395"/>
                  <a:lumOff val="-24975"/>
                </a:schemeClr>
              </a:solidFill>
            </a:endParaRP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The state of the system at any time is </a:t>
            </a:r>
            <a:r>
              <a:rPr i="1">
                <a:latin typeface="Poppins Bold"/>
                <a:ea typeface="Poppins Bold"/>
                <a:cs typeface="Poppins Bold"/>
                <a:sym typeface="Poppins Bold"/>
              </a:rPr>
              <a:t>independent </a:t>
            </a:r>
            <a:r>
              <a:t>of the full sequence history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given the previous state</a:t>
            </a:r>
            <a:r>
              <a:rPr i="1">
                <a:solidFill>
                  <a:srgbClr val="3366CC"/>
                </a:solidFill>
              </a:rPr>
              <a:t> </a:t>
            </a:r>
            <a:endParaRPr i="1">
              <a:solidFill>
                <a:srgbClr val="3366CC"/>
              </a:solidFill>
            </a:endParaRP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i="1"/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This allows us to simplify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∏</m:t>
                      </m:r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First-Order Markov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49417">
              <a:defRPr sz="7480"/>
            </a:lvl1pPr>
          </a:lstStyle>
          <a:p>
            <a:pPr/>
            <a:r>
              <a:t>First-Order Markov Models</a:t>
            </a:r>
          </a:p>
        </p:txBody>
      </p:sp>
      <p:sp>
        <p:nvSpPr>
          <p:cNvPr id="320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