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“Quote”"/>
          <p:cNvSpPr txBox="1"/>
          <p:nvPr>
            <p:ph type="title" hasCustomPrompt="1"/>
          </p:nvPr>
        </p:nvSpPr>
        <p:spPr>
          <a:xfrm>
            <a:off x="3594646" y="5063294"/>
            <a:ext cx="17197885" cy="1538884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“Quote”</a:t>
            </a:r>
          </a:p>
        </p:txBody>
      </p:sp>
      <p:grpSp>
        <p:nvGrpSpPr>
          <p:cNvPr id="163" name="Group 3"/>
          <p:cNvGrpSpPr/>
          <p:nvPr/>
        </p:nvGrpSpPr>
        <p:grpSpPr>
          <a:xfrm>
            <a:off x="0" y="12649203"/>
            <a:ext cx="7384309" cy="1066798"/>
            <a:chOff x="0" y="0"/>
            <a:chExt cx="7384308" cy="1066796"/>
          </a:xfrm>
        </p:grpSpPr>
        <p:sp>
          <p:nvSpPr>
            <p:cNvPr id="150" name="Rectangle 4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Rectangle 5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Rectangle 6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Rectangle 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Rectangle 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Rectangle 1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Rectangle 1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Rectangle 1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Rectangle 1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Rectangle 1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Rectangle 1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Rectangle 1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Rectangle 1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12647754"/>
            <a:ext cx="17002868" cy="10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Green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172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86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" name="Two-lineSection Headline"/>
          <p:cNvSpPr txBox="1"/>
          <p:nvPr>
            <p:ph type="title" hasCustomPrompt="1"/>
          </p:nvPr>
        </p:nvSpPr>
        <p:spPr>
          <a:xfrm>
            <a:off x="1703403" y="4230666"/>
            <a:ext cx="12781376" cy="28931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Two-lineSection Headline</a:t>
            </a:r>
          </a:p>
        </p:txBody>
      </p:sp>
      <p:sp>
        <p:nvSpPr>
          <p:cNvPr id="189" name="Body Level One…"/>
          <p:cNvSpPr txBox="1"/>
          <p:nvPr>
            <p:ph type="body" sz="quarter" idx="1" hasCustomPrompt="1"/>
          </p:nvPr>
        </p:nvSpPr>
        <p:spPr>
          <a:xfrm>
            <a:off x="1703403" y="7615746"/>
            <a:ext cx="1278137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116476" indent="-881867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74717" indent="-705490" defTabSz="1234609">
              <a:lnSpc>
                <a:spcPct val="120000"/>
              </a:lnSpc>
              <a:spcBef>
                <a:spcPts val="1000"/>
              </a:spcBef>
              <a:buSzPct val="100000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409327" indent="-705490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619614" indent="-681162" defTabSz="1234609">
              <a:lnSpc>
                <a:spcPct val="120000"/>
              </a:lnSpc>
              <a:spcBef>
                <a:spcPts val="1000"/>
              </a:spcBef>
              <a:buSzPct val="100000"/>
              <a:buChar char="»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Section subheadline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0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1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247140" y="13003336"/>
            <a:ext cx="499676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898799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8467" y="1348236"/>
            <a:ext cx="1446029" cy="144602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Headline"/>
          <p:cNvSpPr txBox="1"/>
          <p:nvPr>
            <p:ph type="title" hasCustomPrompt="1"/>
          </p:nvPr>
        </p:nvSpPr>
        <p:spPr>
          <a:xfrm>
            <a:off x="1619470" y="3409600"/>
            <a:ext cx="21876636" cy="1538884"/>
          </a:xfrm>
          <a:prstGeom prst="rect">
            <a:avLst/>
          </a:prstGeom>
        </p:spPr>
        <p:txBody>
          <a:bodyPr lIns="91439" tIns="91439" rIns="91439" bIns="91439"/>
          <a:lstStyle>
            <a:lvl1pPr defTabSz="1234609">
              <a:lnSpc>
                <a:spcPct val="100000"/>
              </a:lnSpc>
              <a:defRPr b="0" spc="0" sz="8800">
                <a:solidFill>
                  <a:srgbClr val="1E4D2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205" name="Body Level One…"/>
          <p:cNvSpPr txBox="1"/>
          <p:nvPr>
            <p:ph type="body" idx="1" hasCustomPrompt="1"/>
          </p:nvPr>
        </p:nvSpPr>
        <p:spPr>
          <a:xfrm>
            <a:off x="1619468" y="5342182"/>
            <a:ext cx="21876637" cy="7112001"/>
          </a:xfrm>
          <a:prstGeom prst="rect">
            <a:avLst/>
          </a:prstGeom>
        </p:spPr>
        <p:txBody>
          <a:bodyPr lIns="91439" tIns="91439" rIns="91439" bIns="91439"/>
          <a:lstStyle>
            <a:lvl1pPr marL="925958" indent="-925958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061359" indent="-82675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30624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365233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577042" indent="-63859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Copy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solidFill>
                  <a:srgbClr val="9999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orizontal Title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1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2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" name="TextBox 60"/>
          <p:cNvSpPr txBox="1"/>
          <p:nvPr/>
        </p:nvSpPr>
        <p:spPr>
          <a:xfrm rot="16200000">
            <a:off x="-1661584" y="3013451"/>
            <a:ext cx="3979633" cy="30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898799">
              <a:defRPr spc="300" sz="1500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COLORADO STATE UNIVERSITY</a:t>
            </a:r>
          </a:p>
        </p:txBody>
      </p:sp>
      <p:sp>
        <p:nvSpPr>
          <p:cNvPr id="230" name="Two-linePresentation Title"/>
          <p:cNvSpPr txBox="1"/>
          <p:nvPr>
            <p:ph type="title" hasCustomPrompt="1"/>
          </p:nvPr>
        </p:nvSpPr>
        <p:spPr>
          <a:xfrm>
            <a:off x="1678427" y="4690728"/>
            <a:ext cx="15373947" cy="344709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10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Two-linePresentation Title</a:t>
            </a:r>
          </a:p>
        </p:txBody>
      </p:sp>
      <p:sp>
        <p:nvSpPr>
          <p:cNvPr id="231" name="Straight Connector 10"/>
          <p:cNvSpPr/>
          <p:nvPr/>
        </p:nvSpPr>
        <p:spPr>
          <a:xfrm>
            <a:off x="1680677" y="8592656"/>
            <a:ext cx="1608207" cy="1"/>
          </a:xfrm>
          <a:prstGeom prst="line">
            <a:avLst/>
          </a:prstGeom>
          <a:ln w="28575">
            <a:solidFill>
              <a:srgbClr val="CFFC00"/>
            </a:solidFill>
          </a:ln>
        </p:spPr>
        <p:txBody>
          <a:bodyPr lIns="45719" rIns="45719"/>
          <a:lstStyle/>
          <a:p>
            <a:pPr algn="l" defTabSz="898799">
              <a:defRPr sz="35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Body Level One…"/>
          <p:cNvSpPr txBox="1"/>
          <p:nvPr>
            <p:ph type="body" sz="quarter" idx="1" hasCustomPrompt="1"/>
          </p:nvPr>
        </p:nvSpPr>
        <p:spPr>
          <a:xfrm>
            <a:off x="1680677" y="9028687"/>
            <a:ext cx="1537394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0" indent="1234609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2469226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3703835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493845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Subheadline, name, or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3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4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Relationship Id="rId9" Type="http://schemas.openxmlformats.org/officeDocument/2006/relationships/image" Target="../media/image16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8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1.png"/><Relationship Id="rId8" Type="http://schemas.openxmlformats.org/officeDocument/2006/relationships/image" Target="../media/image10.png"/><Relationship Id="rId9" Type="http://schemas.openxmlformats.org/officeDocument/2006/relationships/image" Target="../media/image18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tif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KY 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CKY Parsing</a:t>
            </a:r>
          </a:p>
        </p:txBody>
      </p:sp>
      <p:sp>
        <p:nvSpPr>
          <p:cNvPr id="248" name="CS 542 - Natural Language Processing…"/>
          <p:cNvSpPr txBox="1"/>
          <p:nvPr>
            <p:ph type="body" sz="quarter" idx="1"/>
          </p:nvPr>
        </p:nvSpPr>
        <p:spPr>
          <a:xfrm>
            <a:off x="1680677" y="9028687"/>
            <a:ext cx="15373946" cy="1828801"/>
          </a:xfrm>
          <a:prstGeom prst="rect">
            <a:avLst/>
          </a:prstGeom>
        </p:spPr>
        <p:txBody>
          <a:bodyPr/>
          <a:lstStyle/>
          <a:p>
            <a:pPr defTabSz="888918">
              <a:spcBef>
                <a:spcPts val="700"/>
              </a:spcBef>
              <a:defRPr sz="2304"/>
            </a:pPr>
            <a:r>
              <a:t>CS 542 - Natural Language Processing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Partially adapted from slides by Scott Farrar, University of Washington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Prof. Nikhil Krishnaswamy, Colorado State University</a:t>
            </a:r>
          </a:p>
        </p:txBody>
      </p:sp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406" name="Why is top-down parsing inefficie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Why is top-down parsing inefficient?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Which one would you like? That one. 🤯</a:t>
            </a:r>
          </a:p>
        </p:txBody>
      </p:sp>
      <p:sp>
        <p:nvSpPr>
          <p:cNvPr id="4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8" name="S"/>
          <p:cNvSpPr txBox="1"/>
          <p:nvPr/>
        </p:nvSpPr>
        <p:spPr>
          <a:xfrm>
            <a:off x="5931628" y="10386517"/>
            <a:ext cx="31181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</a:t>
            </a:r>
          </a:p>
        </p:txBody>
      </p:sp>
      <p:sp>
        <p:nvSpPr>
          <p:cNvPr id="409" name="WNP"/>
          <p:cNvSpPr txBox="1"/>
          <p:nvPr/>
        </p:nvSpPr>
        <p:spPr>
          <a:xfrm>
            <a:off x="4469739" y="9091117"/>
            <a:ext cx="8141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/>
          </a:lstStyle>
          <a:p>
            <a:pPr/>
            <a:r>
              <a:t>WNP</a:t>
            </a:r>
          </a:p>
        </p:txBody>
      </p:sp>
      <p:sp>
        <p:nvSpPr>
          <p:cNvPr id="410" name="VP"/>
          <p:cNvSpPr txBox="1"/>
          <p:nvPr/>
        </p:nvSpPr>
        <p:spPr>
          <a:xfrm>
            <a:off x="7751978" y="9091117"/>
            <a:ext cx="49804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VP</a:t>
            </a:r>
          </a:p>
        </p:txBody>
      </p:sp>
      <p:sp>
        <p:nvSpPr>
          <p:cNvPr id="411" name="WPRO"/>
          <p:cNvSpPr txBox="1"/>
          <p:nvPr/>
        </p:nvSpPr>
        <p:spPr>
          <a:xfrm>
            <a:off x="3487487" y="7643317"/>
            <a:ext cx="103449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WPRO</a:t>
            </a:r>
          </a:p>
        </p:txBody>
      </p:sp>
      <p:sp>
        <p:nvSpPr>
          <p:cNvPr id="412" name="ONE"/>
          <p:cNvSpPr txBox="1"/>
          <p:nvPr/>
        </p:nvSpPr>
        <p:spPr>
          <a:xfrm>
            <a:off x="5169543" y="7643317"/>
            <a:ext cx="75224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ONE</a:t>
            </a:r>
          </a:p>
        </p:txBody>
      </p:sp>
      <p:sp>
        <p:nvSpPr>
          <p:cNvPr id="413" name="MD"/>
          <p:cNvSpPr txBox="1"/>
          <p:nvPr/>
        </p:nvSpPr>
        <p:spPr>
          <a:xfrm>
            <a:off x="6797886" y="7643317"/>
            <a:ext cx="59436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MD</a:t>
            </a:r>
          </a:p>
        </p:txBody>
      </p:sp>
      <p:sp>
        <p:nvSpPr>
          <p:cNvPr id="414" name="PRO"/>
          <p:cNvSpPr txBox="1"/>
          <p:nvPr/>
        </p:nvSpPr>
        <p:spPr>
          <a:xfrm>
            <a:off x="8291050" y="7643317"/>
            <a:ext cx="75224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</a:t>
            </a:r>
          </a:p>
        </p:txBody>
      </p:sp>
      <p:sp>
        <p:nvSpPr>
          <p:cNvPr id="415" name="VB"/>
          <p:cNvSpPr txBox="1"/>
          <p:nvPr/>
        </p:nvSpPr>
        <p:spPr>
          <a:xfrm>
            <a:off x="9572446" y="7643317"/>
            <a:ext cx="5093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VB</a:t>
            </a:r>
          </a:p>
        </p:txBody>
      </p:sp>
      <p:cxnSp>
        <p:nvCxnSpPr>
          <p:cNvPr id="416" name="Connection Line"/>
          <p:cNvCxnSpPr>
            <a:stCxn id="408" idx="0"/>
            <a:endCxn id="410" idx="0"/>
          </p:cNvCxnSpPr>
          <p:nvPr/>
        </p:nvCxnSpPr>
        <p:spPr>
          <a:xfrm flipV="1">
            <a:off x="6087533" y="9321800"/>
            <a:ext cx="1913468" cy="1295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417" name="Connection Line"/>
          <p:cNvCxnSpPr>
            <a:stCxn id="408" idx="0"/>
            <a:endCxn id="409" idx="0"/>
          </p:cNvCxnSpPr>
          <p:nvPr/>
        </p:nvCxnSpPr>
        <p:spPr>
          <a:xfrm flipH="1" flipV="1">
            <a:off x="4876799" y="9321800"/>
            <a:ext cx="1210735" cy="1295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418" name="Connection Line"/>
          <p:cNvCxnSpPr>
            <a:stCxn id="409" idx="0"/>
            <a:endCxn id="411" idx="0"/>
          </p:cNvCxnSpPr>
          <p:nvPr/>
        </p:nvCxnSpPr>
        <p:spPr>
          <a:xfrm flipH="1" flipV="1">
            <a:off x="4004733" y="7874000"/>
            <a:ext cx="872067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419" name="Connection Line"/>
          <p:cNvCxnSpPr>
            <a:stCxn id="409" idx="0"/>
            <a:endCxn id="412" idx="0"/>
          </p:cNvCxnSpPr>
          <p:nvPr/>
        </p:nvCxnSpPr>
        <p:spPr>
          <a:xfrm flipV="1">
            <a:off x="4876799" y="7874000"/>
            <a:ext cx="668868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420" name="Connection Line"/>
          <p:cNvCxnSpPr>
            <a:stCxn id="410" idx="0"/>
            <a:endCxn id="413" idx="0"/>
          </p:cNvCxnSpPr>
          <p:nvPr/>
        </p:nvCxnSpPr>
        <p:spPr>
          <a:xfrm flipH="1" flipV="1">
            <a:off x="7095066" y="7874000"/>
            <a:ext cx="905935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421" name="Connection Line"/>
          <p:cNvCxnSpPr>
            <a:stCxn id="410" idx="0"/>
            <a:endCxn id="414" idx="0"/>
          </p:cNvCxnSpPr>
          <p:nvPr/>
        </p:nvCxnSpPr>
        <p:spPr>
          <a:xfrm flipV="1">
            <a:off x="8001000" y="7874000"/>
            <a:ext cx="666175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422" name="Connection Line"/>
          <p:cNvCxnSpPr>
            <a:stCxn id="410" idx="0"/>
            <a:endCxn id="415" idx="0"/>
          </p:cNvCxnSpPr>
          <p:nvPr/>
        </p:nvCxnSpPr>
        <p:spPr>
          <a:xfrm flipV="1">
            <a:off x="8001000" y="7874000"/>
            <a:ext cx="1826108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423" name="S"/>
          <p:cNvSpPr txBox="1"/>
          <p:nvPr/>
        </p:nvSpPr>
        <p:spPr>
          <a:xfrm>
            <a:off x="12733324" y="9031850"/>
            <a:ext cx="31181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/>
          </a:lstStyle>
          <a:p>
            <a:pPr/>
            <a:r>
              <a:t>S</a:t>
            </a:r>
          </a:p>
        </p:txBody>
      </p:sp>
      <p:sp>
        <p:nvSpPr>
          <p:cNvPr id="424" name="DT"/>
          <p:cNvSpPr txBox="1"/>
          <p:nvPr/>
        </p:nvSpPr>
        <p:spPr>
          <a:xfrm>
            <a:off x="11765245" y="7584050"/>
            <a:ext cx="50383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DT</a:t>
            </a:r>
          </a:p>
        </p:txBody>
      </p:sp>
      <p:sp>
        <p:nvSpPr>
          <p:cNvPr id="425" name="ONE"/>
          <p:cNvSpPr txBox="1"/>
          <p:nvPr/>
        </p:nvSpPr>
        <p:spPr>
          <a:xfrm>
            <a:off x="13181973" y="7584050"/>
            <a:ext cx="75224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ONE</a:t>
            </a:r>
          </a:p>
        </p:txBody>
      </p:sp>
      <p:cxnSp>
        <p:nvCxnSpPr>
          <p:cNvPr id="426" name="Connection Line"/>
          <p:cNvCxnSpPr>
            <a:stCxn id="423" idx="0"/>
            <a:endCxn id="424" idx="0"/>
          </p:cNvCxnSpPr>
          <p:nvPr/>
        </p:nvCxnSpPr>
        <p:spPr>
          <a:xfrm flipH="1" flipV="1">
            <a:off x="12017162" y="7814733"/>
            <a:ext cx="872068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427" name="Connection Line"/>
          <p:cNvCxnSpPr>
            <a:stCxn id="423" idx="0"/>
            <a:endCxn id="425" idx="0"/>
          </p:cNvCxnSpPr>
          <p:nvPr/>
        </p:nvCxnSpPr>
        <p:spPr>
          <a:xfrm flipV="1">
            <a:off x="12889229" y="7814733"/>
            <a:ext cx="668868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428" name="🚫"/>
          <p:cNvSpPr txBox="1"/>
          <p:nvPr/>
        </p:nvSpPr>
        <p:spPr>
          <a:xfrm>
            <a:off x="12996332" y="8314266"/>
            <a:ext cx="4318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🚫</a:t>
            </a:r>
          </a:p>
        </p:txBody>
      </p:sp>
      <p:sp>
        <p:nvSpPr>
          <p:cNvPr id="429" name="🚫"/>
          <p:cNvSpPr txBox="1"/>
          <p:nvPr/>
        </p:nvSpPr>
        <p:spPr>
          <a:xfrm>
            <a:off x="12263966" y="8314266"/>
            <a:ext cx="4318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🚫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432" name="What makes naive search so inefficie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What makes naive search so inefficient?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No way to store intermediate solutions</a:t>
            </a:r>
          </a:p>
        </p:txBody>
      </p:sp>
      <p:sp>
        <p:nvSpPr>
          <p:cNvPr id="433" name="Slide Number"/>
          <p:cNvSpPr txBox="1"/>
          <p:nvPr>
            <p:ph type="sldNum" sz="quarter" idx="2"/>
          </p:nvPr>
        </p:nvSpPr>
        <p:spPr>
          <a:xfrm>
            <a:off x="23665165" y="13003336"/>
            <a:ext cx="473285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436" name="Cocke-Kasami-Yunger (CKY)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Cocke-Kasami-Yunger (CKY) Algorithm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John Cocke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Tadao Kasami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Daniel Yunger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Not discovered by any of these people!</a:t>
            </a:r>
          </a:p>
        </p:txBody>
      </p:sp>
      <p:sp>
        <p:nvSpPr>
          <p:cNvPr id="4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440" name="Cocke-Kasami-Yunger (CKY)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Cocke-Kasami-Yunger (CKY) Algorithm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Published by Itirō Sakai in 1961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Rediscovered by CKY + Jacob T. Schwartz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Sometimes called CYK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Bottom-up parsing, avoids naive inefficiency using dynamic programming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Worst case complexity of O(n</a:t>
            </a:r>
            <a:r>
              <a:rPr baseline="31999"/>
              <a:t>3</a:t>
            </a:r>
            <a:r>
              <a:t>|G|)</a:t>
            </a:r>
          </a:p>
          <a:p>
            <a:pPr lvl="2" marL="2610322" indent="-783094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n = length of string, |G| = size of CFG</a:t>
            </a:r>
          </a:p>
        </p:txBody>
      </p:sp>
      <p:sp>
        <p:nvSpPr>
          <p:cNvPr id="4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2" name="no-recognition-for-you.jpg" descr="no-recognition-for-you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3955" y="4953000"/>
            <a:ext cx="5080001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KY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CKY Algorithm</a:t>
            </a:r>
          </a:p>
        </p:txBody>
      </p:sp>
      <p:sp>
        <p:nvSpPr>
          <p:cNvPr id="445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KY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</a:t>
            </a:r>
          </a:p>
        </p:txBody>
      </p:sp>
      <p:sp>
        <p:nvSpPr>
          <p:cNvPr id="448" name="Intermediate solutions are stor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51889" indent="-1051889" defTabSz="1731220">
              <a:lnSpc>
                <a:spcPct val="90000"/>
              </a:lnSpc>
              <a:spcBef>
                <a:spcPts val="3100"/>
              </a:spcBef>
              <a:defRPr sz="3407">
                <a:solidFill>
                  <a:srgbClr val="000000"/>
                </a:solidFill>
              </a:defRPr>
            </a:pPr>
            <a:r>
              <a:t>Intermediate solutions are stored</a:t>
            </a:r>
          </a:p>
          <a:p>
            <a:pPr marL="1051889" indent="-1051889" defTabSz="1731220">
              <a:lnSpc>
                <a:spcPct val="90000"/>
              </a:lnSpc>
              <a:spcBef>
                <a:spcPts val="3100"/>
              </a:spcBef>
              <a:defRPr sz="3407">
                <a:solidFill>
                  <a:srgbClr val="000000"/>
                </a:solidFill>
              </a:defRPr>
            </a:pPr>
            <a:r>
              <a:t>Only intermediate solutions that contribute to a full parse are further pursued</a:t>
            </a:r>
          </a:p>
          <a:p>
            <a:pPr marL="1051889" indent="-1051889" defTabSz="1731220">
              <a:lnSpc>
                <a:spcPct val="90000"/>
              </a:lnSpc>
              <a:spcBef>
                <a:spcPts val="3100"/>
              </a:spcBef>
              <a:defRPr sz="3407">
                <a:solidFill>
                  <a:srgbClr val="000000"/>
                </a:solidFill>
              </a:defRPr>
            </a:pPr>
            <a:r>
              <a:t>Picky about what type of grammar it accepts</a:t>
            </a:r>
          </a:p>
          <a:p>
            <a:pPr marL="1051889" indent="-1051889" defTabSz="1731220">
              <a:lnSpc>
                <a:spcPct val="90000"/>
              </a:lnSpc>
              <a:spcBef>
                <a:spcPts val="3100"/>
              </a:spcBef>
              <a:defRPr sz="3407">
                <a:solidFill>
                  <a:srgbClr val="000000"/>
                </a:solidFill>
              </a:defRPr>
            </a:pPr>
            <a:r>
              <a:t>Grammar must be in Chomsky Normal Form</a:t>
            </a:r>
            <a:br/>
            <a:r>
              <a:t>	A → BC</a:t>
            </a:r>
            <a:br/>
            <a:r>
              <a:t>	A → a</a:t>
            </a:r>
            <a:br/>
            <a:r>
              <a:t>	S → ε</a:t>
            </a:r>
          </a:p>
          <a:p>
            <a:pPr marL="1051889" indent="-1051889" defTabSz="1731220">
              <a:lnSpc>
                <a:spcPct val="90000"/>
              </a:lnSpc>
              <a:spcBef>
                <a:spcPts val="3100"/>
              </a:spcBef>
              <a:defRPr sz="3407">
                <a:solidFill>
                  <a:srgbClr val="000000"/>
                </a:solidFill>
              </a:defRPr>
            </a:pPr>
            <a:r>
              <a:t>Fill in a chart with the solutions to the subproblems encountered in the bottom-up parsing process </a:t>
            </a:r>
          </a:p>
        </p:txBody>
      </p:sp>
      <p:sp>
        <p:nvSpPr>
          <p:cNvPr id="4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KY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</a:t>
            </a:r>
          </a:p>
        </p:txBody>
      </p:sp>
      <p:sp>
        <p:nvSpPr>
          <p:cNvPr id="452" name="Repeat after m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Repeat after me: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“Optimal solutions have optimal subsolutions!”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What are the subsolutions for the parsing task?</a:t>
            </a:r>
          </a:p>
        </p:txBody>
      </p:sp>
      <p:sp>
        <p:nvSpPr>
          <p:cNvPr id="4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KY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</a:t>
            </a:r>
          </a:p>
        </p:txBody>
      </p:sp>
      <p:sp>
        <p:nvSpPr>
          <p:cNvPr id="456" name="WFST is a data structure containing partial constituency structu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WFST is a data structure containing partial constituency structures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It may be represented as either a chart or a graph</a:t>
            </a:r>
          </a:p>
        </p:txBody>
      </p:sp>
      <p:sp>
        <p:nvSpPr>
          <p:cNvPr id="4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8" name="the brown dog"/>
          <p:cNvSpPr/>
          <p:nvPr/>
        </p:nvSpPr>
        <p:spPr>
          <a:xfrm>
            <a:off x="8984284" y="6395309"/>
            <a:ext cx="6415432" cy="1270001"/>
          </a:xfrm>
          <a:prstGeom prst="rect">
            <a:avLst/>
          </a:prstGeom>
          <a:solidFill>
            <a:schemeClr val="accent3">
              <a:hueOff val="914338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the brown dog</a:t>
            </a:r>
          </a:p>
        </p:txBody>
      </p:sp>
      <p:sp>
        <p:nvSpPr>
          <p:cNvPr id="459" name="NP → DT Nom; Nom → JJ NN, DT → the, etc."/>
          <p:cNvSpPr txBox="1"/>
          <p:nvPr/>
        </p:nvSpPr>
        <p:spPr>
          <a:xfrm>
            <a:off x="8932621" y="8428990"/>
            <a:ext cx="6518758" cy="515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NP → DT Nom; Nom → JJ NN, DT → </a:t>
            </a:r>
            <a:r>
              <a:rPr i="1"/>
              <a:t>the</a:t>
            </a:r>
            <a:r>
              <a:t>, etc.</a:t>
            </a:r>
          </a:p>
        </p:txBody>
      </p:sp>
      <p:graphicFrame>
        <p:nvGraphicFramePr>
          <p:cNvPr id="460" name="Table 1"/>
          <p:cNvGraphicFramePr/>
          <p:nvPr/>
        </p:nvGraphicFramePr>
        <p:xfrm>
          <a:off x="10096500" y="9617378"/>
          <a:ext cx="3924036" cy="276188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97000"/>
                <a:gridCol w="1397000"/>
                <a:gridCol w="1397000"/>
              </a:tblGrid>
              <a:tr h="687295">
                <a:tc>
                  <a:txBody>
                    <a:bodyPr/>
                    <a:lstStyle/>
                    <a:p>
                      <a:pPr defTabSz="914400"/>
                      <a:r>
                        <a:rPr sz="30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0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brown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0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dog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7295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DT</a:t>
                      </a:r>
                      <a:r>
                        <a:rPr baseline="-5999"/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NP</a:t>
                      </a:r>
                      <a:r>
                        <a:rPr baseline="-5999"/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7295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JJ</a:t>
                      </a:r>
                      <a:r>
                        <a:rPr baseline="-5999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Nom</a:t>
                      </a:r>
                      <a:r>
                        <a:rPr baseline="-5999"/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7295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NN</a:t>
                      </a:r>
                      <a:r>
                        <a:rPr baseline="-5999"/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61" name="Numbers indicate order symbol was entered into table"/>
          <p:cNvSpPr txBox="1"/>
          <p:nvPr/>
        </p:nvSpPr>
        <p:spPr>
          <a:xfrm>
            <a:off x="7978902" y="12416790"/>
            <a:ext cx="8426197" cy="515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Numbers indicate order symbol was entered into 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KY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</a:t>
            </a:r>
          </a:p>
        </p:txBody>
      </p:sp>
      <p:sp>
        <p:nvSpPr>
          <p:cNvPr id="464" name="For an input of length  , create a matrix  , indexed from 0 t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44550" indent="-844550" defTabSz="2316421">
              <a:lnSpc>
                <a:spcPct val="90000"/>
              </a:lnSpc>
              <a:spcBef>
                <a:spcPts val="4200"/>
              </a:spcBef>
              <a:buFontTx/>
              <a:buAutoNum type="arabicPeriod" startAt="1"/>
              <a:defRPr sz="4560">
                <a:solidFill>
                  <a:srgbClr val="000000"/>
                </a:solidFill>
              </a:defRPr>
            </a:pPr>
            <a:r>
              <a:t>For an input of length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, create a matrix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, indexed from 0 to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  <a:p>
            <a:pPr marL="844550" indent="-844550" defTabSz="2316421">
              <a:lnSpc>
                <a:spcPct val="90000"/>
              </a:lnSpc>
              <a:spcBef>
                <a:spcPts val="4200"/>
              </a:spcBef>
              <a:buFontTx/>
              <a:buAutoNum type="arabicPeriod" startAt="1"/>
              <a:defRPr sz="4560">
                <a:solidFill>
                  <a:srgbClr val="000000"/>
                </a:solidFill>
              </a:defRPr>
            </a:pPr>
            <a:r>
              <a:t>Each cell in the matrix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  <a:r>
              <a:t> is the set of all categories of constituents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spanning</a:t>
            </a:r>
            <a:r>
              <a:t> from position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to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</a:p>
          <a:p>
            <a:pPr marL="844550" indent="-844550" defTabSz="2316421">
              <a:lnSpc>
                <a:spcPct val="90000"/>
              </a:lnSpc>
              <a:spcBef>
                <a:spcPts val="4200"/>
              </a:spcBef>
              <a:buFontTx/>
              <a:buAutoNum type="arabicPeriod" startAt="1"/>
              <a:defRPr sz="4560">
                <a:solidFill>
                  <a:srgbClr val="000000"/>
                </a:solidFill>
              </a:defRPr>
            </a:pPr>
            <a:r>
              <a:t>Algorithm forces you to fill in the table in the most efficient way</a:t>
            </a:r>
          </a:p>
          <a:p>
            <a:pPr marL="844550" indent="-844550" defTabSz="2316421">
              <a:lnSpc>
                <a:spcPct val="90000"/>
              </a:lnSpc>
              <a:spcBef>
                <a:spcPts val="4200"/>
              </a:spcBef>
              <a:buFontTx/>
              <a:buAutoNum type="arabicPeriod" startAt="1"/>
              <a:defRPr sz="4560">
                <a:solidFill>
                  <a:srgbClr val="000000"/>
                </a:solidFill>
              </a:defRPr>
            </a:pPr>
            <a:r>
              <a:t>Process cells left to right (across columns), bottom to top (backwards across rows)</a:t>
            </a:r>
          </a:p>
        </p:txBody>
      </p:sp>
      <p:sp>
        <p:nvSpPr>
          <p:cNvPr id="4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KY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</a:t>
            </a:r>
          </a:p>
        </p:txBody>
      </p:sp>
      <p:sp>
        <p:nvSpPr>
          <p:cNvPr id="468" name="Critical observation: any portion of the input string spanning   to   can be split at  , and structure can then be built using subsolutions spanning   to   and subsolutions spanning   t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Critical observation: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 any portion of the input string spanning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 to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 can be split at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, and structure can then be built using subsolutions spanning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 to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 and subsolutions spanning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 to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: possible constituents are [0,1] and [1,3]</a:t>
            </a: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: possible constituents are [0,2] and [2,3]</a:t>
            </a:r>
            <a:endParaRPr sz="4800"/>
          </a:p>
        </p:txBody>
      </p:sp>
      <p:sp>
        <p:nvSpPr>
          <p:cNvPr id="4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0" name="•0 the •1 brown •2 dog •3"/>
          <p:cNvSpPr/>
          <p:nvPr/>
        </p:nvSpPr>
        <p:spPr>
          <a:xfrm>
            <a:off x="8984284" y="8173309"/>
            <a:ext cx="6415432" cy="1270001"/>
          </a:xfrm>
          <a:prstGeom prst="rect">
            <a:avLst/>
          </a:prstGeom>
          <a:solidFill>
            <a:schemeClr val="accent3">
              <a:hueOff val="914338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•</a:t>
            </a:r>
            <a:r>
              <a:rPr baseline="-5999"/>
              <a:t>0</a:t>
            </a:r>
            <a:r>
              <a:t> the •</a:t>
            </a:r>
            <a:r>
              <a:rPr baseline="-5999"/>
              <a:t>1</a:t>
            </a:r>
            <a:r>
              <a:t> brown •</a:t>
            </a:r>
            <a:r>
              <a:rPr baseline="-5999"/>
              <a:t>2</a:t>
            </a:r>
            <a:r>
              <a:t> dog •</a:t>
            </a:r>
            <a:r>
              <a:rPr baseline="-5999"/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252" name="John, whose blue car was in the shop, walked to work"/>
          <p:cNvSpPr txBox="1"/>
          <p:nvPr>
            <p:ph type="body" sz="quarter" idx="1"/>
          </p:nvPr>
        </p:nvSpPr>
        <p:spPr>
          <a:xfrm>
            <a:off x="1619468" y="7501182"/>
            <a:ext cx="9616074" cy="3031637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John, whose blue car was in the shop, walked to work</a:t>
            </a:r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77" name="Group"/>
          <p:cNvGrpSpPr/>
          <p:nvPr/>
        </p:nvGrpSpPr>
        <p:grpSpPr>
          <a:xfrm>
            <a:off x="11437768" y="4974222"/>
            <a:ext cx="11825705" cy="8012200"/>
            <a:chOff x="-418185" y="-1202400"/>
            <a:chExt cx="11825703" cy="8012198"/>
          </a:xfrm>
        </p:grpSpPr>
        <p:sp>
          <p:nvSpPr>
            <p:cNvPr id="254" name="[NN]"/>
            <p:cNvSpPr txBox="1"/>
            <p:nvPr/>
          </p:nvSpPr>
          <p:spPr>
            <a:xfrm>
              <a:off x="9572317" y="4572458"/>
              <a:ext cx="14005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</a:t>
              </a:r>
              <a:r>
                <a:t>NN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]</a:t>
              </a:r>
            </a:p>
          </p:txBody>
        </p:sp>
        <p:sp>
          <p:nvSpPr>
            <p:cNvPr id="255" name="[P NP]"/>
            <p:cNvSpPr txBox="1"/>
            <p:nvPr/>
          </p:nvSpPr>
          <p:spPr>
            <a:xfrm>
              <a:off x="9312627" y="3155636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6">
                      <a:lumOff val="16165"/>
                    </a:schemeClr>
                  </a:solidFill>
                </a:rPr>
                <a:t>NP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]</a:t>
              </a:r>
            </a:p>
          </p:txBody>
        </p:sp>
        <p:sp>
          <p:nvSpPr>
            <p:cNvPr id="256" name="[VB PP]"/>
            <p:cNvSpPr txBox="1"/>
            <p:nvPr/>
          </p:nvSpPr>
          <p:spPr>
            <a:xfrm>
              <a:off x="9137672" y="1484815"/>
              <a:ext cx="226984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</a:t>
              </a:r>
              <a:r>
                <a:t>VB</a:t>
              </a:r>
              <a:r>
                <a:rPr i="1"/>
                <a:t> </a:t>
              </a:r>
              <a:r>
                <a:rPr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PP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]</a:t>
              </a:r>
            </a:p>
          </p:txBody>
        </p:sp>
        <p:sp>
          <p:nvSpPr>
            <p:cNvPr id="257" name="[NP CP]"/>
            <p:cNvSpPr txBox="1"/>
            <p:nvPr/>
          </p:nvSpPr>
          <p:spPr>
            <a:xfrm>
              <a:off x="4593831" y="-1"/>
              <a:ext cx="286847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[</a:t>
              </a:r>
              <a:r>
                <a:t>NP</a:t>
              </a:r>
              <a:r>
                <a:rPr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 CP</a:t>
              </a:r>
              <a:r>
                <a:rPr b="1"/>
                <a:t>] </a:t>
              </a:r>
              <a:r>
                <a:rPr b="1" i="1"/>
                <a:t>  </a:t>
              </a:r>
            </a:p>
          </p:txBody>
        </p:sp>
        <p:sp>
          <p:nvSpPr>
            <p:cNvPr id="258" name="[, C NP VP,]"/>
            <p:cNvSpPr txBox="1"/>
            <p:nvPr/>
          </p:nvSpPr>
          <p:spPr>
            <a:xfrm>
              <a:off x="2186514" y="1484815"/>
              <a:ext cx="3410408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</a:t>
              </a:r>
              <a:r>
                <a:rPr i="1"/>
                <a:t>, </a:t>
              </a:r>
              <a:r>
                <a:t>C </a:t>
              </a:r>
              <a:r>
                <a:rPr>
                  <a:solidFill>
                    <a:schemeClr val="accent2"/>
                  </a:solidFill>
                </a:rPr>
                <a:t>NP</a:t>
              </a:r>
              <a:r>
                <a:t> </a:t>
              </a:r>
              <a:r>
                <a:rPr>
                  <a:solidFill>
                    <a:schemeClr val="accent4"/>
                  </a:solidFill>
                </a:rPr>
                <a:t>VP</a:t>
              </a:r>
              <a:r>
                <a:rPr i="1"/>
                <a:t>,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]</a:t>
              </a:r>
            </a:p>
          </p:txBody>
        </p:sp>
        <p:sp>
          <p:nvSpPr>
            <p:cNvPr id="259" name="[WPRO$ NP]"/>
            <p:cNvSpPr txBox="1"/>
            <p:nvPr/>
          </p:nvSpPr>
          <p:spPr>
            <a:xfrm>
              <a:off x="-418186" y="3155636"/>
              <a:ext cx="370423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2"/>
                  </a:solidFill>
                </a:rPr>
                <a:t>[</a:t>
              </a:r>
              <a:r>
                <a:t>WPRO$</a:t>
              </a:r>
              <a:r>
                <a:rPr i="1"/>
                <a:t> </a:t>
              </a:r>
              <a:r>
                <a:rPr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NP</a:t>
              </a:r>
              <a:r>
                <a:rPr b="1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260" name="[VB PP]"/>
            <p:cNvSpPr txBox="1"/>
            <p:nvPr/>
          </p:nvSpPr>
          <p:spPr>
            <a:xfrm>
              <a:off x="3972283" y="3155636"/>
              <a:ext cx="2269847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/>
                  </a:solidFill>
                </a:rPr>
                <a:t>[</a:t>
              </a:r>
              <a:r>
                <a:t>VB</a:t>
              </a:r>
              <a:r>
                <a:rPr i="1"/>
                <a:t> </a:t>
              </a:r>
              <a:r>
                <a:rPr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PP</a:t>
              </a:r>
              <a:r>
                <a:rPr b="1">
                  <a:solidFill>
                    <a:schemeClr val="accent4"/>
                  </a:solidFill>
                </a:rPr>
                <a:t>]</a:t>
              </a:r>
            </a:p>
          </p:txBody>
        </p:sp>
        <p:sp>
          <p:nvSpPr>
            <p:cNvPr id="261" name="[JJ NN]"/>
            <p:cNvSpPr txBox="1"/>
            <p:nvPr/>
          </p:nvSpPr>
          <p:spPr>
            <a:xfrm>
              <a:off x="332536" y="4572458"/>
              <a:ext cx="220279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</a:t>
              </a:r>
              <a:r>
                <a:t>JJ NN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]</a:t>
              </a:r>
            </a:p>
          </p:txBody>
        </p:sp>
        <p:sp>
          <p:nvSpPr>
            <p:cNvPr id="262" name="[P NP]"/>
            <p:cNvSpPr txBox="1"/>
            <p:nvPr/>
          </p:nvSpPr>
          <p:spPr>
            <a:xfrm>
              <a:off x="4147238" y="4572459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NP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]</a:t>
              </a:r>
            </a:p>
          </p:txBody>
        </p:sp>
        <p:sp>
          <p:nvSpPr>
            <p:cNvPr id="263" name="[DT NN]"/>
            <p:cNvSpPr txBox="1"/>
            <p:nvPr/>
          </p:nvSpPr>
          <p:spPr>
            <a:xfrm>
              <a:off x="3932659" y="5989280"/>
              <a:ext cx="234909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</a:t>
              </a:r>
              <a:r>
                <a:t>DT NN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]</a:t>
              </a:r>
            </a:p>
          </p:txBody>
        </p:sp>
        <p:cxnSp>
          <p:nvCxnSpPr>
            <p:cNvPr id="264" name="Connection Line"/>
            <p:cNvCxnSpPr>
              <a:stCxn id="257" idx="0"/>
              <a:endCxn id="258" idx="0"/>
            </p:cNvCxnSpPr>
            <p:nvPr/>
          </p:nvCxnSpPr>
          <p:spPr>
            <a:xfrm flipH="1">
              <a:off x="3891717" y="410258"/>
              <a:ext cx="2136352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65" name="Connection Line"/>
            <p:cNvCxnSpPr>
              <a:stCxn id="273" idx="0"/>
              <a:endCxn id="256" idx="0"/>
            </p:cNvCxnSpPr>
            <p:nvPr/>
          </p:nvCxnSpPr>
          <p:spPr>
            <a:xfrm>
              <a:off x="7890493" y="410258"/>
              <a:ext cx="2382103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66" name="Connection Line"/>
            <p:cNvCxnSpPr>
              <a:stCxn id="258" idx="0"/>
              <a:endCxn id="259" idx="0"/>
            </p:cNvCxnSpPr>
            <p:nvPr/>
          </p:nvCxnSpPr>
          <p:spPr>
            <a:xfrm flipH="1">
              <a:off x="1433931" y="1895074"/>
              <a:ext cx="2457787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67" name="Connection Line"/>
            <p:cNvCxnSpPr>
              <a:stCxn id="258" idx="0"/>
              <a:endCxn id="260" idx="0"/>
            </p:cNvCxnSpPr>
            <p:nvPr/>
          </p:nvCxnSpPr>
          <p:spPr>
            <a:xfrm>
              <a:off x="3891717" y="1895074"/>
              <a:ext cx="1215490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68" name="Connection Line"/>
            <p:cNvCxnSpPr>
              <a:stCxn id="260" idx="0"/>
              <a:endCxn id="262" idx="0"/>
            </p:cNvCxnSpPr>
            <p:nvPr/>
          </p:nvCxnSpPr>
          <p:spPr>
            <a:xfrm>
              <a:off x="5107206" y="3565895"/>
              <a:ext cx="1" cy="141682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69" name="Connection Line"/>
            <p:cNvCxnSpPr>
              <a:stCxn id="262" idx="0"/>
              <a:endCxn id="263" idx="0"/>
            </p:cNvCxnSpPr>
            <p:nvPr/>
          </p:nvCxnSpPr>
          <p:spPr>
            <a:xfrm>
              <a:off x="5107206" y="4982718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70" name="Connection Line"/>
            <p:cNvCxnSpPr>
              <a:stCxn id="259" idx="0"/>
              <a:endCxn id="261" idx="0"/>
            </p:cNvCxnSpPr>
            <p:nvPr/>
          </p:nvCxnSpPr>
          <p:spPr>
            <a:xfrm flipH="1">
              <a:off x="1433931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71" name="Connection Line"/>
            <p:cNvCxnSpPr>
              <a:stCxn id="256" idx="0"/>
              <a:endCxn id="255" idx="0"/>
            </p:cNvCxnSpPr>
            <p:nvPr/>
          </p:nvCxnSpPr>
          <p:spPr>
            <a:xfrm>
              <a:off x="10272595" y="1895074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72" name="Connection Line"/>
            <p:cNvCxnSpPr>
              <a:stCxn id="255" idx="0"/>
              <a:endCxn id="254" idx="0"/>
            </p:cNvCxnSpPr>
            <p:nvPr/>
          </p:nvCxnSpPr>
          <p:spPr>
            <a:xfrm flipH="1">
              <a:off x="10272595" y="3565895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273" name="VP"/>
            <p:cNvSpPr txBox="1"/>
            <p:nvPr/>
          </p:nvSpPr>
          <p:spPr>
            <a:xfrm>
              <a:off x="7449600" y="6043"/>
              <a:ext cx="881787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1">
                      <a:lumOff val="16847"/>
                    </a:schemeClr>
                  </a:solidFill>
                </a:rPr>
                <a:t>VP</a:t>
              </a:r>
            </a:p>
          </p:txBody>
        </p:sp>
        <p:sp>
          <p:nvSpPr>
            <p:cNvPr id="274" name="S"/>
            <p:cNvSpPr txBox="1"/>
            <p:nvPr/>
          </p:nvSpPr>
          <p:spPr>
            <a:xfrm>
              <a:off x="6795315" y="-1202401"/>
              <a:ext cx="50993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S</a:t>
              </a:r>
            </a:p>
          </p:txBody>
        </p:sp>
        <p:cxnSp>
          <p:nvCxnSpPr>
            <p:cNvPr id="275" name="Connection Line"/>
            <p:cNvCxnSpPr>
              <a:stCxn id="274" idx="0"/>
              <a:endCxn id="257" idx="0"/>
            </p:cNvCxnSpPr>
            <p:nvPr/>
          </p:nvCxnSpPr>
          <p:spPr>
            <a:xfrm flipH="1">
              <a:off x="6028068" y="-792142"/>
              <a:ext cx="1022213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76" name="Connection Line"/>
            <p:cNvCxnSpPr>
              <a:stCxn id="274" idx="0"/>
              <a:endCxn id="273" idx="0"/>
            </p:cNvCxnSpPr>
            <p:nvPr/>
          </p:nvCxnSpPr>
          <p:spPr>
            <a:xfrm>
              <a:off x="7050280" y="-792142"/>
              <a:ext cx="840214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473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KY Algorithm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476" name="S →NP VBZ  DT→ the S → NP VP  NN → chef VP → VP PP  NNS → fish VP → VBZ NP  NNS → chopsticks VP → VBZ PP  VBP → fish  VP → VBZ NNS  VBZ → eats VP → VBZ VP  IN → with VP → VBP NP VP → VBP PP  Test sentence: NP → DT NN  •0 the •1 chef •2 eats •3 fish •4 wi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37074" indent="-1037074" defTabSz="1706837">
              <a:lnSpc>
                <a:spcPct val="90000"/>
              </a:lnSpc>
              <a:spcBef>
                <a:spcPts val="3100"/>
              </a:spcBef>
              <a:defRPr sz="3359">
                <a:solidFill>
                  <a:srgbClr val="000000"/>
                </a:solidFill>
              </a:defRPr>
            </a:pPr>
            <a:r>
              <a:t>S →NP VBZ		DT→ the</a:t>
            </a:r>
            <a:br/>
            <a:r>
              <a:t>S → NP VP		NN → chef</a:t>
            </a:r>
            <a:br/>
            <a:r>
              <a:t>VP → VP PP		NNS → fish</a:t>
            </a:r>
            <a:br/>
            <a:r>
              <a:t>VP → VBZ NP		NNS → chopsticks</a:t>
            </a:r>
            <a:br/>
            <a:r>
              <a:t>VP → VBZ PP		VBP → fish </a:t>
            </a:r>
            <a:br/>
            <a:r>
              <a:t>VP → VBZ NNS		VBZ → eats</a:t>
            </a:r>
            <a:br/>
            <a:r>
              <a:t>VP → VBZ VP		IN → with</a:t>
            </a:r>
            <a:br/>
            <a:r>
              <a:t>VP → VBP NP</a:t>
            </a:r>
            <a:br/>
            <a:r>
              <a:t>VP → VBP PP		Test sentence:</a:t>
            </a:r>
            <a:br/>
            <a:r>
              <a:t>NP → DT NN		•</a:t>
            </a:r>
            <a:r>
              <a:rPr baseline="-5999"/>
              <a:t>0</a:t>
            </a:r>
            <a:r>
              <a:t> the •</a:t>
            </a:r>
            <a:r>
              <a:rPr baseline="-5999"/>
              <a:t>1</a:t>
            </a:r>
            <a:r>
              <a:t> chef •</a:t>
            </a:r>
            <a:r>
              <a:rPr baseline="-5999"/>
              <a:t>2</a:t>
            </a:r>
            <a:r>
              <a:t> eats •</a:t>
            </a:r>
            <a:r>
              <a:rPr baseline="-5999"/>
              <a:t>3</a:t>
            </a:r>
            <a:r>
              <a:t> fish •</a:t>
            </a:r>
            <a:r>
              <a:rPr baseline="-5999"/>
              <a:t>4</a:t>
            </a:r>
            <a:r>
              <a:t> with •</a:t>
            </a:r>
            <a:r>
              <a:rPr baseline="-5999"/>
              <a:t>5</a:t>
            </a:r>
            <a:r>
              <a:t> the •</a:t>
            </a:r>
            <a:r>
              <a:rPr baseline="-5999"/>
              <a:t>6 </a:t>
            </a:r>
            <a:r>
              <a:t>chopsticks •</a:t>
            </a:r>
            <a:r>
              <a:rPr baseline="-5999"/>
              <a:t>7</a:t>
            </a:r>
            <a:br/>
            <a:r>
              <a:t>NP → DT NNS</a:t>
            </a:r>
            <a:br/>
            <a:r>
              <a:t>PP → IN NP</a:t>
            </a:r>
          </a:p>
        </p:txBody>
      </p:sp>
      <p:sp>
        <p:nvSpPr>
          <p:cNvPr id="4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480" name="Build an   matrix, where   = number of words in input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Build an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matrix, where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= number of words in input</a:t>
            </a:r>
          </a:p>
        </p:txBody>
      </p:sp>
      <p:sp>
        <p:nvSpPr>
          <p:cNvPr id="4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482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485" name="Numbering of cells:   represents a span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Numbering of cells: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  <a:r>
              <a:t> represents a span</a:t>
            </a:r>
          </a:p>
        </p:txBody>
      </p:sp>
      <p:sp>
        <p:nvSpPr>
          <p:cNvPr id="4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487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490" name="Spans (e.g., [1,2]) differ from word indices (e.g., ‘chef’, 2)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Spans (e.g., [1,2]) differ from word indices (e.g., ‘chef’, 2)</a:t>
            </a:r>
          </a:p>
        </p:txBody>
      </p:sp>
      <p:sp>
        <p:nvSpPr>
          <p:cNvPr id="4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492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495" name="From the grammar: DT → the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DT → the</a:t>
            </a:r>
          </a:p>
        </p:txBody>
      </p:sp>
      <p:sp>
        <p:nvSpPr>
          <p:cNvPr id="4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497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DT</a:t>
                      </a:r>
                      <a:br/>
                      <a:r>
                        <a:t>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00" name="From the grammar: NN → chef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NN → chef</a:t>
            </a:r>
          </a:p>
        </p:txBody>
      </p:sp>
      <p:sp>
        <p:nvSpPr>
          <p:cNvPr id="5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02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NN</a:t>
                      </a:r>
                      <a:br/>
                      <a:r>
                        <a:t>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05" name="NP → DT NN: found an NP - [0,1] [1,2] → [0,2]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NP → DT NN: found an NP - [0,1] [1,2] → [0,2]</a:t>
            </a:r>
          </a:p>
        </p:txBody>
      </p:sp>
      <p:sp>
        <p:nvSpPr>
          <p:cNvPr id="5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07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  <a:br/>
                      <a:r>
                        <a:t>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</a:t>
                      </a:r>
                      <a:br/>
                      <a:r>
                        <a:t>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</a:t>
                      </a:r>
                      <a:br/>
                      <a:r>
                        <a:t>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10" name="From the grammar: VBZ → eats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VBZ → eats</a:t>
            </a:r>
          </a:p>
        </p:txBody>
      </p:sp>
      <p:sp>
        <p:nvSpPr>
          <p:cNvPr id="5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12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VBZ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15" name="S → NP VBZ: found an S - [0,2] [2,3] → [0,3], 3 ≠ n so I’m not done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S → NP VBZ: found an S - [0,2] [2,3] → [0,3], 3 ≠ n so I’m not done</a:t>
            </a:r>
          </a:p>
        </p:txBody>
      </p:sp>
      <p:sp>
        <p:nvSpPr>
          <p:cNvPr id="5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17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</a:t>
                      </a:r>
                      <a:br/>
                      <a:r>
                        <a:t>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VBZ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280" name="Why is bottom-up parsing inefficie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Why is bottom-up parsing inefficient?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The </a:t>
            </a:r>
            <a:r>
              <a:rPr i="1">
                <a:latin typeface="Poppins Bold"/>
                <a:ea typeface="Poppins Bold"/>
                <a:cs typeface="Poppins Bold"/>
                <a:sym typeface="Poppins Bold"/>
              </a:rPr>
              <a:t>[search for Spock]</a:t>
            </a:r>
            <a:r>
              <a:rPr i="1"/>
              <a:t> was successful</a:t>
            </a:r>
          </a:p>
        </p:txBody>
      </p:sp>
      <p:sp>
        <p:nvSpPr>
          <p:cNvPr id="281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93" name="Group"/>
          <p:cNvGrpSpPr/>
          <p:nvPr/>
        </p:nvGrpSpPr>
        <p:grpSpPr>
          <a:xfrm>
            <a:off x="5418006" y="7643317"/>
            <a:ext cx="3735121" cy="2628833"/>
            <a:chOff x="0" y="0"/>
            <a:chExt cx="3735120" cy="2628832"/>
          </a:xfrm>
        </p:grpSpPr>
        <p:sp>
          <p:nvSpPr>
            <p:cNvPr id="282" name="VP"/>
            <p:cNvSpPr txBox="1"/>
            <p:nvPr/>
          </p:nvSpPr>
          <p:spPr>
            <a:xfrm>
              <a:off x="1656638" y="2167466"/>
              <a:ext cx="498045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VP</a:t>
              </a:r>
            </a:p>
          </p:txBody>
        </p:sp>
        <p:sp>
          <p:nvSpPr>
            <p:cNvPr id="283" name="VB"/>
            <p:cNvSpPr txBox="1"/>
            <p:nvPr/>
          </p:nvSpPr>
          <p:spPr>
            <a:xfrm>
              <a:off x="0" y="0"/>
              <a:ext cx="509321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VB</a:t>
              </a:r>
            </a:p>
          </p:txBody>
        </p:sp>
        <p:sp>
          <p:nvSpPr>
            <p:cNvPr id="284" name="P"/>
            <p:cNvSpPr txBox="1"/>
            <p:nvPr/>
          </p:nvSpPr>
          <p:spPr>
            <a:xfrm>
              <a:off x="1749755" y="0"/>
              <a:ext cx="311811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P</a:t>
              </a:r>
            </a:p>
          </p:txBody>
        </p:sp>
        <p:sp>
          <p:nvSpPr>
            <p:cNvPr id="285" name="NN"/>
            <p:cNvSpPr txBox="1"/>
            <p:nvPr/>
          </p:nvSpPr>
          <p:spPr>
            <a:xfrm>
              <a:off x="3180689" y="0"/>
              <a:ext cx="554432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NN</a:t>
              </a:r>
            </a:p>
          </p:txBody>
        </p:sp>
        <p:sp>
          <p:nvSpPr>
            <p:cNvPr id="286" name="PP"/>
            <p:cNvSpPr txBox="1"/>
            <p:nvPr/>
          </p:nvSpPr>
          <p:spPr>
            <a:xfrm>
              <a:off x="2429933" y="1075266"/>
              <a:ext cx="50932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PP</a:t>
              </a:r>
            </a:p>
          </p:txBody>
        </p:sp>
        <p:sp>
          <p:nvSpPr>
            <p:cNvPr id="287" name="VP"/>
            <p:cNvSpPr txBox="1"/>
            <p:nvPr/>
          </p:nvSpPr>
          <p:spPr>
            <a:xfrm>
              <a:off x="920038" y="1075266"/>
              <a:ext cx="498045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VP</a:t>
              </a:r>
            </a:p>
          </p:txBody>
        </p:sp>
        <p:cxnSp>
          <p:nvCxnSpPr>
            <p:cNvPr id="288" name="Connection Line"/>
            <p:cNvCxnSpPr>
              <a:stCxn id="282" idx="0"/>
              <a:endCxn id="286" idx="0"/>
            </p:cNvCxnSpPr>
            <p:nvPr/>
          </p:nvCxnSpPr>
          <p:spPr>
            <a:xfrm flipV="1">
              <a:off x="1905660" y="1305949"/>
              <a:ext cx="778934" cy="10922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89" name="Connection Line"/>
            <p:cNvCxnSpPr>
              <a:stCxn id="282" idx="0"/>
              <a:endCxn id="287" idx="0"/>
            </p:cNvCxnSpPr>
            <p:nvPr/>
          </p:nvCxnSpPr>
          <p:spPr>
            <a:xfrm flipH="1" flipV="1">
              <a:off x="1169060" y="1305949"/>
              <a:ext cx="736601" cy="10922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90" name="Connection Line"/>
            <p:cNvCxnSpPr>
              <a:stCxn id="287" idx="0"/>
              <a:endCxn id="283" idx="0"/>
            </p:cNvCxnSpPr>
            <p:nvPr/>
          </p:nvCxnSpPr>
          <p:spPr>
            <a:xfrm flipH="1" flipV="1">
              <a:off x="254660" y="230682"/>
              <a:ext cx="914401" cy="1075268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91" name="Connection Line"/>
            <p:cNvCxnSpPr>
              <a:stCxn id="286" idx="0"/>
              <a:endCxn id="284" idx="0"/>
            </p:cNvCxnSpPr>
            <p:nvPr/>
          </p:nvCxnSpPr>
          <p:spPr>
            <a:xfrm flipH="1" flipV="1">
              <a:off x="1905660" y="230682"/>
              <a:ext cx="778934" cy="1075268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92" name="Connection Line"/>
            <p:cNvCxnSpPr>
              <a:stCxn id="286" idx="0"/>
              <a:endCxn id="285" idx="0"/>
            </p:cNvCxnSpPr>
            <p:nvPr/>
          </p:nvCxnSpPr>
          <p:spPr>
            <a:xfrm flipV="1">
              <a:off x="2684593" y="230682"/>
              <a:ext cx="773312" cy="1075268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0" grpId="1"/>
      <p:bldP build="whole" bldLvl="1" animBg="1" rev="0" advAuto="0" spid="293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20" name="From the grammar: NNS → fish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NNS → fish</a:t>
            </a:r>
          </a:p>
        </p:txBody>
      </p:sp>
      <p:sp>
        <p:nvSpPr>
          <p:cNvPr id="5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22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NNS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25" name="From the grammar: VBP → fish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VBP → fish</a:t>
            </a:r>
          </a:p>
        </p:txBody>
      </p:sp>
      <p:sp>
        <p:nvSpPr>
          <p:cNvPr id="5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27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NNS, </a:t>
                      </a:r>
                      <a:r>
                        <a:t>VBP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30" name="VP → VBZ NNS: found a VP - [2,3] [3,4] → [2,4]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VP → VBZ NNS: found a VP - [2,3] [3,4] → [2,4]</a:t>
            </a:r>
          </a:p>
        </p:txBody>
      </p:sp>
      <p:sp>
        <p:nvSpPr>
          <p:cNvPr id="5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32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VBZ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NNS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, VBP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35" name="S → NP VP: found another S - [0,2] [2,4] → [0,4]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S → NP VP: found another S - [0,2] [2,4] → [0,4]</a:t>
            </a:r>
          </a:p>
        </p:txBody>
      </p:sp>
      <p:sp>
        <p:nvSpPr>
          <p:cNvPr id="5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37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</a:t>
                      </a:r>
                      <a:br/>
                      <a:r>
                        <a:t>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NNS, VBP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40" name="From the grammar: IN → with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IN → with</a:t>
            </a:r>
          </a:p>
        </p:txBody>
      </p:sp>
      <p:sp>
        <p:nvSpPr>
          <p:cNvPr id="5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42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NNS, VBP
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IN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45" name="From the grammar: DT → the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DT → the</a:t>
            </a:r>
          </a:p>
        </p:txBody>
      </p:sp>
      <p:sp>
        <p:nvSpPr>
          <p:cNvPr id="5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47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NNS, VBP
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DT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50" name="From the grammar: NNS → chopsticks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NNS → chopsticks</a:t>
            </a:r>
          </a:p>
        </p:txBody>
      </p:sp>
      <p:sp>
        <p:nvSpPr>
          <p:cNvPr id="5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52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NNS, VBP
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NNS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55" name="NP → DT NNS: found an NP - [5,6] [6,7] → [5,7]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NP → DT NNS: found an NP - [5,6] [6,7] → [5,7]</a:t>
            </a:r>
          </a:p>
        </p:txBody>
      </p:sp>
      <p:sp>
        <p:nvSpPr>
          <p:cNvPr id="5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57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NNS, VBP
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DT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NNS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60" name="PP → IN NP: found a PP - [4,5] [5,7] → [4,7]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PP → IN NP: found a PP - [4,5] [5,7] → [4,7]</a:t>
            </a:r>
          </a:p>
        </p:txBody>
      </p:sp>
      <p:sp>
        <p:nvSpPr>
          <p:cNvPr id="5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62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NNS, VBP
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IN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
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65" name="VP → VBP PP: found a VP - [3,4] [4,7] → [3,7]"/>
          <p:cNvSpPr txBox="1"/>
          <p:nvPr>
            <p:ph type="body" idx="1"/>
          </p:nvPr>
        </p:nvSpPr>
        <p:spPr>
          <a:xfrm>
            <a:off x="1619468" y="3437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VP → VBP PP: found a VP - [3,4] [4,7] → [3,7]</a:t>
            </a:r>
          </a:p>
        </p:txBody>
      </p:sp>
      <p:sp>
        <p:nvSpPr>
          <p:cNvPr id="5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67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NNS, 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
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
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296" name="Why is bottom-up parsing inefficie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Why is bottom-up parsing inefficient?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The </a:t>
            </a:r>
            <a:r>
              <a:rPr i="1">
                <a:latin typeface="Poppins Bold"/>
                <a:ea typeface="Poppins Bold"/>
                <a:cs typeface="Poppins Bold"/>
                <a:sym typeface="Poppins Bold"/>
              </a:rPr>
              <a:t>[search for Spock]</a:t>
            </a:r>
            <a:r>
              <a:rPr i="1"/>
              <a:t> was successful</a:t>
            </a:r>
          </a:p>
        </p:txBody>
      </p:sp>
      <p:sp>
        <p:nvSpPr>
          <p:cNvPr id="297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8" name="VP"/>
          <p:cNvSpPr txBox="1"/>
          <p:nvPr/>
        </p:nvSpPr>
        <p:spPr>
          <a:xfrm>
            <a:off x="7074644" y="9810784"/>
            <a:ext cx="49804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VP</a:t>
            </a:r>
          </a:p>
        </p:txBody>
      </p:sp>
      <p:sp>
        <p:nvSpPr>
          <p:cNvPr id="299" name="VB"/>
          <p:cNvSpPr txBox="1"/>
          <p:nvPr/>
        </p:nvSpPr>
        <p:spPr>
          <a:xfrm>
            <a:off x="5418006" y="7643317"/>
            <a:ext cx="50932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VB</a:t>
            </a:r>
          </a:p>
        </p:txBody>
      </p:sp>
      <p:sp>
        <p:nvSpPr>
          <p:cNvPr id="300" name="P"/>
          <p:cNvSpPr txBox="1"/>
          <p:nvPr/>
        </p:nvSpPr>
        <p:spPr>
          <a:xfrm>
            <a:off x="7167760" y="7643317"/>
            <a:ext cx="31181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</a:t>
            </a:r>
          </a:p>
        </p:txBody>
      </p:sp>
      <p:sp>
        <p:nvSpPr>
          <p:cNvPr id="301" name="NN"/>
          <p:cNvSpPr txBox="1"/>
          <p:nvPr/>
        </p:nvSpPr>
        <p:spPr>
          <a:xfrm>
            <a:off x="8598695" y="7643317"/>
            <a:ext cx="55443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NN</a:t>
            </a:r>
          </a:p>
        </p:txBody>
      </p:sp>
      <p:sp>
        <p:nvSpPr>
          <p:cNvPr id="302" name="PP"/>
          <p:cNvSpPr txBox="1"/>
          <p:nvPr/>
        </p:nvSpPr>
        <p:spPr>
          <a:xfrm>
            <a:off x="7847939" y="8718584"/>
            <a:ext cx="5093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PP</a:t>
            </a:r>
          </a:p>
        </p:txBody>
      </p:sp>
      <p:sp>
        <p:nvSpPr>
          <p:cNvPr id="303" name="VP"/>
          <p:cNvSpPr txBox="1"/>
          <p:nvPr/>
        </p:nvSpPr>
        <p:spPr>
          <a:xfrm>
            <a:off x="6338044" y="8718584"/>
            <a:ext cx="49804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VP</a:t>
            </a:r>
          </a:p>
        </p:txBody>
      </p:sp>
      <p:cxnSp>
        <p:nvCxnSpPr>
          <p:cNvPr id="304" name="Connection Line"/>
          <p:cNvCxnSpPr>
            <a:stCxn id="298" idx="0"/>
            <a:endCxn id="302" idx="0"/>
          </p:cNvCxnSpPr>
          <p:nvPr/>
        </p:nvCxnSpPr>
        <p:spPr>
          <a:xfrm flipV="1">
            <a:off x="7323666" y="8949266"/>
            <a:ext cx="778935" cy="10922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05" name="Connection Line"/>
          <p:cNvCxnSpPr>
            <a:stCxn id="298" idx="0"/>
            <a:endCxn id="303" idx="0"/>
          </p:cNvCxnSpPr>
          <p:nvPr/>
        </p:nvCxnSpPr>
        <p:spPr>
          <a:xfrm flipH="1" flipV="1">
            <a:off x="6587066" y="8949266"/>
            <a:ext cx="736601" cy="10922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06" name="Connection Line"/>
          <p:cNvCxnSpPr>
            <a:stCxn id="303" idx="0"/>
            <a:endCxn id="299" idx="0"/>
          </p:cNvCxnSpPr>
          <p:nvPr/>
        </p:nvCxnSpPr>
        <p:spPr>
          <a:xfrm flipH="1" flipV="1">
            <a:off x="5672666" y="7874000"/>
            <a:ext cx="914401" cy="10752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07" name="Connection Line"/>
          <p:cNvCxnSpPr>
            <a:stCxn id="302" idx="0"/>
            <a:endCxn id="300" idx="0"/>
          </p:cNvCxnSpPr>
          <p:nvPr/>
        </p:nvCxnSpPr>
        <p:spPr>
          <a:xfrm flipH="1" flipV="1">
            <a:off x="7323666" y="7874000"/>
            <a:ext cx="778935" cy="10752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08" name="Connection Line"/>
          <p:cNvCxnSpPr>
            <a:stCxn id="302" idx="0"/>
            <a:endCxn id="301" idx="0"/>
          </p:cNvCxnSpPr>
          <p:nvPr/>
        </p:nvCxnSpPr>
        <p:spPr>
          <a:xfrm flipV="1">
            <a:off x="8102600" y="7874000"/>
            <a:ext cx="773311" cy="10752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309" name="DT"/>
          <p:cNvSpPr txBox="1"/>
          <p:nvPr/>
        </p:nvSpPr>
        <p:spPr>
          <a:xfrm>
            <a:off x="3744349" y="7643317"/>
            <a:ext cx="50383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DT</a:t>
            </a:r>
          </a:p>
        </p:txBody>
      </p:sp>
      <p:sp>
        <p:nvSpPr>
          <p:cNvPr id="310" name="??"/>
          <p:cNvSpPr txBox="1"/>
          <p:nvPr/>
        </p:nvSpPr>
        <p:spPr>
          <a:xfrm>
            <a:off x="6360447" y="10648984"/>
            <a:ext cx="45323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??</a:t>
            </a:r>
          </a:p>
        </p:txBody>
      </p:sp>
      <p:cxnSp>
        <p:nvCxnSpPr>
          <p:cNvPr id="311" name="Connection Line"/>
          <p:cNvCxnSpPr>
            <a:stCxn id="309" idx="0"/>
            <a:endCxn id="310" idx="0"/>
          </p:cNvCxnSpPr>
          <p:nvPr/>
        </p:nvCxnSpPr>
        <p:spPr>
          <a:xfrm>
            <a:off x="3996266" y="7874000"/>
            <a:ext cx="2590801" cy="30056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</p:cxnSp>
      <p:cxnSp>
        <p:nvCxnSpPr>
          <p:cNvPr id="312" name="Connection Line"/>
          <p:cNvCxnSpPr>
            <a:stCxn id="298" idx="0"/>
            <a:endCxn id="310" idx="0"/>
          </p:cNvCxnSpPr>
          <p:nvPr/>
        </p:nvCxnSpPr>
        <p:spPr>
          <a:xfrm flipH="1">
            <a:off x="6587066" y="10041466"/>
            <a:ext cx="736601" cy="8382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70" name="VP → VBZ VP: found a VP - [2,3] [3,7] → [2,7]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VP → VBZ VP: found a VP - [2,3] [3,7] → [2,7]</a:t>
            </a:r>
          </a:p>
        </p:txBody>
      </p:sp>
      <p:sp>
        <p:nvSpPr>
          <p:cNvPr id="5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72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VBZ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NNS, VBP
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PP
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
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
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75" name="VP → VP PP: found another PP - [2,4] [4,7] → [2,7]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VP → VP PP: found another PP - [2,4] [4,7] → [2,7]</a:t>
            </a:r>
          </a:p>
        </p:txBody>
      </p:sp>
      <p:sp>
        <p:nvSpPr>
          <p:cNvPr id="5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77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VP</a:t>
                      </a:r>
                      <a:r>
                        <a:rPr baseline="-5999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1</a:t>
                      </a:r>
                      <a:r>
                        <a:t>, </a:t>
                      </a: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VP</a:t>
                      </a:r>
                      <a:r>
                        <a:rPr baseline="-5999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NNS, VBP
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
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
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KY Algorithm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80" name="I just accepted two VP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I just accepted two VPs: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“eats fish”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“fish with the chopsticks”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Both of these contain the word “fish”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But… 🤷‍♂️ 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“eats fish</a:t>
            </a:r>
            <a:r>
              <a:rPr baseline="-5999"/>
              <a:t>NNS</a:t>
            </a:r>
            <a:r>
              <a:t>”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“fish</a:t>
            </a:r>
            <a:r>
              <a:rPr baseline="-5999"/>
              <a:t>VBP</a:t>
            </a:r>
            <a:r>
              <a:t> with the chopsticks”</a:t>
            </a:r>
          </a:p>
        </p:txBody>
      </p:sp>
      <p:sp>
        <p:nvSpPr>
          <p:cNvPr id="5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84" name="S → NP VP: found an S at position [0,n] - [0,2] [2,7] → [0,7]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S → NP VP: found an S at position [0,n] - [0,2] [2,7] → [0,7]</a:t>
            </a:r>
          </a:p>
        </p:txBody>
      </p:sp>
      <p:sp>
        <p:nvSpPr>
          <p:cNvPr id="5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86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</a:t>
                      </a:r>
                      <a:br/>
                      <a:r>
                        <a:t>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[0,7]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VP</a:t>
                      </a:r>
                      <a:r>
                        <a:rPr baseline="-5999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</a:t>
                      </a:r>
                      <a:r>
                        <a:t>, VP</a:t>
                      </a:r>
                      <a:r>
                        <a:rPr baseline="-5999"/>
                        <a:t>2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NNS, VBP
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PP
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
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
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KY Algorithm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89" name="S → NP VP: found another S at position [0,n] - [0,2] [2,7] → [0,7]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S → NP VP: found another S at position [0,n] - [0,2] [2,7] → [0,7]</a:t>
            </a:r>
          </a:p>
        </p:txBody>
      </p:sp>
      <p:sp>
        <p:nvSpPr>
          <p:cNvPr id="5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91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</a:t>
                      </a:r>
                      <a:br/>
                      <a:r>
                        <a:t>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[0,7]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VP</a:t>
                      </a:r>
                      <a:r>
                        <a:rPr baseline="-5999"/>
                        <a:t>1</a:t>
                      </a:r>
                      <a:r>
                        <a:t>, 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VP</a:t>
                      </a:r>
                      <a:r>
                        <a:rPr baseline="-5999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NNS, VBP
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PP
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
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
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KY Algorithm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94" name="CKY returns true when root node found at [0,n]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CKY returns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true</a:t>
            </a:r>
            <a:r>
              <a:t> when root node found at [0,n]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Sentence successfully parses according to the grammar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But, simply arriving at [0,n] doesn’t actually give us a parse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 have to store more in a cell than just a node label: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backpointers!</a:t>
            </a:r>
          </a:p>
        </p:txBody>
      </p:sp>
      <p:sp>
        <p:nvSpPr>
          <p:cNvPr id="5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KY Algorithm Example"/>
          <p:cNvSpPr txBox="1"/>
          <p:nvPr>
            <p:ph type="title"/>
          </p:nvPr>
        </p:nvSpPr>
        <p:spPr>
          <a:xfrm>
            <a:off x="1619470" y="2901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598" name="Copy"/>
          <p:cNvSpPr txBox="1"/>
          <p:nvPr>
            <p:ph type="body" idx="1"/>
          </p:nvPr>
        </p:nvSpPr>
        <p:spPr>
          <a:xfrm>
            <a:off x="1619468" y="6104182"/>
            <a:ext cx="21876637" cy="7112001"/>
          </a:xfrm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5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600" name="Table 1"/>
          <p:cNvGraphicFramePr/>
          <p:nvPr/>
        </p:nvGraphicFramePr>
        <p:xfrm>
          <a:off x="1219200" y="43564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  <a:br/>
                      <a:r>
                        <a:t>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</a:t>
                      </a:r>
                      <a:br/>
                      <a:r>
                        <a:t>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[0,7]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</a:t>
                      </a:r>
                      <a:br/>
                      <a:r>
                        <a:t>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VBZ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VP</a:t>
                      </a:r>
                      <a:r>
                        <a:rPr baseline="-5999"/>
                        <a:t>1</a:t>
                      </a:r>
                      <a:r>
                        <a:t>, 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VP</a:t>
                      </a:r>
                      <a:r>
                        <a:rPr baseline="-5999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NNS</a:t>
                      </a:r>
                      <a:r>
                        <a:t>, VBP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IN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DT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NNS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601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0929741" y="6580193"/>
            <a:ext cx="1730594" cy="352234"/>
          </a:xfrm>
          <a:prstGeom prst="rect">
            <a:avLst/>
          </a:prstGeom>
        </p:spPr>
      </p:pic>
      <p:pic>
        <p:nvPicPr>
          <p:cNvPr id="603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8406870" y="5513194"/>
            <a:ext cx="13170871" cy="352234"/>
          </a:xfrm>
          <a:prstGeom prst="rect">
            <a:avLst/>
          </a:prstGeom>
        </p:spPr>
      </p:pic>
      <p:pic>
        <p:nvPicPr>
          <p:cNvPr id="605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0929741" y="8671460"/>
            <a:ext cx="1730594" cy="352234"/>
          </a:xfrm>
          <a:prstGeom prst="rect">
            <a:avLst/>
          </a:prstGeom>
        </p:spPr>
      </p:pic>
      <p:pic>
        <p:nvPicPr>
          <p:cNvPr id="607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13941090" y="7599172"/>
            <a:ext cx="7636651" cy="352234"/>
          </a:xfrm>
          <a:prstGeom prst="rect">
            <a:avLst/>
          </a:prstGeom>
        </p:spPr>
      </p:pic>
      <p:pic>
        <p:nvPicPr>
          <p:cNvPr id="609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7656484" y="6112050"/>
            <a:ext cx="794308" cy="352235"/>
          </a:xfrm>
          <a:prstGeom prst="rect">
            <a:avLst/>
          </a:prstGeom>
        </p:spPr>
      </p:pic>
      <p:pic>
        <p:nvPicPr>
          <p:cNvPr id="611" name="Line Line" descr="Line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5597292" y="5513194"/>
            <a:ext cx="2154382" cy="352234"/>
          </a:xfrm>
          <a:prstGeom prst="rect">
            <a:avLst/>
          </a:prstGeom>
        </p:spPr>
      </p:pic>
      <p:pic>
        <p:nvPicPr>
          <p:cNvPr id="613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21397883" y="10243783"/>
            <a:ext cx="794308" cy="352235"/>
          </a:xfrm>
          <a:prstGeom prst="rect">
            <a:avLst/>
          </a:prstGeom>
        </p:spPr>
      </p:pic>
      <p:pic>
        <p:nvPicPr>
          <p:cNvPr id="615" name="Line Line" descr="Line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0800000">
            <a:off x="16590449" y="9685151"/>
            <a:ext cx="4911092" cy="352234"/>
          </a:xfrm>
          <a:prstGeom prst="rect">
            <a:avLst/>
          </a:prstGeom>
        </p:spPr>
      </p:pic>
      <p:pic>
        <p:nvPicPr>
          <p:cNvPr id="617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21397883" y="11271765"/>
            <a:ext cx="794308" cy="352234"/>
          </a:xfrm>
          <a:prstGeom prst="rect">
            <a:avLst/>
          </a:prstGeom>
        </p:spPr>
      </p:pic>
      <p:pic>
        <p:nvPicPr>
          <p:cNvPr id="619" name="Line Line" descr="Line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19347158" y="10675751"/>
            <a:ext cx="2154383" cy="352234"/>
          </a:xfrm>
          <a:prstGeom prst="rect">
            <a:avLst/>
          </a:prstGeom>
        </p:spPr>
      </p:pic>
      <p:pic>
        <p:nvPicPr>
          <p:cNvPr id="621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13142883" y="8131870"/>
            <a:ext cx="794308" cy="352235"/>
          </a:xfrm>
          <a:prstGeom prst="rect">
            <a:avLst/>
          </a:prstGeom>
        </p:spPr>
      </p:pic>
      <p:pic>
        <p:nvPicPr>
          <p:cNvPr id="623" name="Line Line" descr="Line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11093949" y="7599172"/>
            <a:ext cx="2154383" cy="3522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KY Algorithm Example"/>
          <p:cNvSpPr txBox="1"/>
          <p:nvPr>
            <p:ph type="title"/>
          </p:nvPr>
        </p:nvSpPr>
        <p:spPr>
          <a:xfrm>
            <a:off x="1619470" y="2901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627" name="Copy"/>
          <p:cNvSpPr txBox="1"/>
          <p:nvPr>
            <p:ph type="body" idx="1"/>
          </p:nvPr>
        </p:nvSpPr>
        <p:spPr>
          <a:xfrm>
            <a:off x="1619468" y="6104182"/>
            <a:ext cx="21876637" cy="7112001"/>
          </a:xfrm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6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629" name="Table 1"/>
          <p:cNvGraphicFramePr/>
          <p:nvPr/>
        </p:nvGraphicFramePr>
        <p:xfrm>
          <a:off x="1219200" y="43564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  <a:br/>
                      <a: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NP: DT NN</a:t>
                      </a:r>
                      <a:br/>
                      <a:r>
                        <a:t>[0,1] 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S: NP VP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[0,2] [2,7]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</a:t>
                      </a:r>
                      <a:br/>
                      <a:r>
                        <a:t>chef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VBZ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eats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VP: VBZ NNS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[2,3] 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VP: VP PP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[2,4] 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fish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IN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with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PP: IN NP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[4,5] 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DT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[5,6] 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NNS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chopsticks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630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0929741" y="6580193"/>
            <a:ext cx="1730594" cy="352234"/>
          </a:xfrm>
          <a:prstGeom prst="rect">
            <a:avLst/>
          </a:prstGeom>
        </p:spPr>
      </p:pic>
      <p:pic>
        <p:nvPicPr>
          <p:cNvPr id="632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9199585" y="5513194"/>
            <a:ext cx="11587531" cy="352234"/>
          </a:xfrm>
          <a:prstGeom prst="rect">
            <a:avLst/>
          </a:prstGeom>
        </p:spPr>
      </p:pic>
      <p:pic>
        <p:nvPicPr>
          <p:cNvPr id="634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0929741" y="8671460"/>
            <a:ext cx="1730594" cy="352234"/>
          </a:xfrm>
          <a:prstGeom prst="rect">
            <a:avLst/>
          </a:prstGeom>
        </p:spPr>
      </p:pic>
      <p:pic>
        <p:nvPicPr>
          <p:cNvPr id="636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14805580" y="7599172"/>
            <a:ext cx="5923000" cy="352234"/>
          </a:xfrm>
          <a:prstGeom prst="rect">
            <a:avLst/>
          </a:prstGeom>
        </p:spPr>
      </p:pic>
      <p:pic>
        <p:nvPicPr>
          <p:cNvPr id="638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7656484" y="6112050"/>
            <a:ext cx="794308" cy="352235"/>
          </a:xfrm>
          <a:prstGeom prst="rect">
            <a:avLst/>
          </a:prstGeom>
        </p:spPr>
      </p:pic>
      <p:pic>
        <p:nvPicPr>
          <p:cNvPr id="640" name="Line Line" descr="Line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5597292" y="5513194"/>
            <a:ext cx="1335067" cy="352234"/>
          </a:xfrm>
          <a:prstGeom prst="rect">
            <a:avLst/>
          </a:prstGeom>
        </p:spPr>
      </p:pic>
      <p:pic>
        <p:nvPicPr>
          <p:cNvPr id="642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21397883" y="10243783"/>
            <a:ext cx="794308" cy="352235"/>
          </a:xfrm>
          <a:prstGeom prst="rect">
            <a:avLst/>
          </a:prstGeom>
        </p:spPr>
      </p:pic>
      <p:pic>
        <p:nvPicPr>
          <p:cNvPr id="644" name="Line Line" descr="Line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0800000">
            <a:off x="16590449" y="9685151"/>
            <a:ext cx="4156684" cy="352234"/>
          </a:xfrm>
          <a:prstGeom prst="rect">
            <a:avLst/>
          </a:prstGeom>
        </p:spPr>
      </p:pic>
      <p:pic>
        <p:nvPicPr>
          <p:cNvPr id="646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21397883" y="11271765"/>
            <a:ext cx="794308" cy="352234"/>
          </a:xfrm>
          <a:prstGeom prst="rect">
            <a:avLst/>
          </a:prstGeom>
        </p:spPr>
      </p:pic>
      <p:pic>
        <p:nvPicPr>
          <p:cNvPr id="648" name="Line Line" descr="Line Lin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19347158" y="10675751"/>
            <a:ext cx="2154383" cy="352234"/>
          </a:xfrm>
          <a:prstGeom prst="rect">
            <a:avLst/>
          </a:prstGeom>
        </p:spPr>
      </p:pic>
      <p:pic>
        <p:nvPicPr>
          <p:cNvPr id="650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13142883" y="8131870"/>
            <a:ext cx="794308" cy="352235"/>
          </a:xfrm>
          <a:prstGeom prst="rect">
            <a:avLst/>
          </a:prstGeom>
        </p:spPr>
      </p:pic>
      <p:pic>
        <p:nvPicPr>
          <p:cNvPr id="652" name="Line Line" descr="Line Lin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11363714" y="7599172"/>
            <a:ext cx="869062" cy="3522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KY Algorithm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656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6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8" name="S"/>
          <p:cNvSpPr txBox="1"/>
          <p:nvPr/>
        </p:nvSpPr>
        <p:spPr>
          <a:xfrm>
            <a:off x="11937034" y="5016556"/>
            <a:ext cx="50993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S</a:t>
            </a:r>
          </a:p>
        </p:txBody>
      </p:sp>
      <p:sp>
        <p:nvSpPr>
          <p:cNvPr id="659" name="NP"/>
          <p:cNvSpPr txBox="1"/>
          <p:nvPr/>
        </p:nvSpPr>
        <p:spPr>
          <a:xfrm>
            <a:off x="9025957" y="6631429"/>
            <a:ext cx="97261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NP</a:t>
            </a:r>
          </a:p>
        </p:txBody>
      </p:sp>
      <p:sp>
        <p:nvSpPr>
          <p:cNvPr id="660" name="VP"/>
          <p:cNvSpPr txBox="1"/>
          <p:nvPr/>
        </p:nvSpPr>
        <p:spPr>
          <a:xfrm>
            <a:off x="14351491" y="6631429"/>
            <a:ext cx="90495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VP</a:t>
            </a:r>
          </a:p>
        </p:txBody>
      </p:sp>
      <p:cxnSp>
        <p:nvCxnSpPr>
          <p:cNvPr id="661" name="Connection Line"/>
          <p:cNvCxnSpPr>
            <a:stCxn id="658" idx="0"/>
            <a:endCxn id="660" idx="0"/>
          </p:cNvCxnSpPr>
          <p:nvPr/>
        </p:nvCxnSpPr>
        <p:spPr>
          <a:xfrm>
            <a:off x="12192000" y="5426814"/>
            <a:ext cx="2611968" cy="161487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62" name="Connection Line"/>
          <p:cNvCxnSpPr>
            <a:stCxn id="658" idx="0"/>
            <a:endCxn id="659" idx="0"/>
          </p:cNvCxnSpPr>
          <p:nvPr/>
        </p:nvCxnSpPr>
        <p:spPr>
          <a:xfrm flipH="1">
            <a:off x="9512265" y="5426814"/>
            <a:ext cx="2679736" cy="161487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663" name="VP"/>
          <p:cNvSpPr txBox="1"/>
          <p:nvPr/>
        </p:nvSpPr>
        <p:spPr>
          <a:xfrm>
            <a:off x="11739524" y="7932306"/>
            <a:ext cx="90495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VP</a:t>
            </a:r>
          </a:p>
        </p:txBody>
      </p:sp>
      <p:sp>
        <p:nvSpPr>
          <p:cNvPr id="664" name="PP"/>
          <p:cNvSpPr txBox="1"/>
          <p:nvPr/>
        </p:nvSpPr>
        <p:spPr>
          <a:xfrm>
            <a:off x="15287057" y="7932306"/>
            <a:ext cx="927507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PP</a:t>
            </a:r>
          </a:p>
        </p:txBody>
      </p:sp>
      <p:cxnSp>
        <p:nvCxnSpPr>
          <p:cNvPr id="665" name="Connection Line"/>
          <p:cNvCxnSpPr>
            <a:stCxn id="660" idx="0"/>
            <a:endCxn id="664" idx="0"/>
          </p:cNvCxnSpPr>
          <p:nvPr/>
        </p:nvCxnSpPr>
        <p:spPr>
          <a:xfrm>
            <a:off x="14803967" y="7041688"/>
            <a:ext cx="946844" cy="1300878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66" name="Connection Line"/>
          <p:cNvCxnSpPr>
            <a:stCxn id="660" idx="0"/>
            <a:endCxn id="663" idx="0"/>
          </p:cNvCxnSpPr>
          <p:nvPr/>
        </p:nvCxnSpPr>
        <p:spPr>
          <a:xfrm flipH="1">
            <a:off x="12192000" y="7041688"/>
            <a:ext cx="2611968" cy="1300878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667" name="IN"/>
          <p:cNvSpPr txBox="1"/>
          <p:nvPr/>
        </p:nvSpPr>
        <p:spPr>
          <a:xfrm>
            <a:off x="14431043" y="10607772"/>
            <a:ext cx="745846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IN</a:t>
            </a:r>
          </a:p>
        </p:txBody>
      </p:sp>
      <p:sp>
        <p:nvSpPr>
          <p:cNvPr id="668" name="NP"/>
          <p:cNvSpPr txBox="1"/>
          <p:nvPr/>
        </p:nvSpPr>
        <p:spPr>
          <a:xfrm>
            <a:off x="16759377" y="9261572"/>
            <a:ext cx="972617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NP</a:t>
            </a:r>
          </a:p>
        </p:txBody>
      </p:sp>
      <p:cxnSp>
        <p:nvCxnSpPr>
          <p:cNvPr id="669" name="Connection Line"/>
          <p:cNvCxnSpPr>
            <a:stCxn id="664" idx="0"/>
            <a:endCxn id="668" idx="0"/>
          </p:cNvCxnSpPr>
          <p:nvPr/>
        </p:nvCxnSpPr>
        <p:spPr>
          <a:xfrm>
            <a:off x="15750810" y="8342565"/>
            <a:ext cx="1494876" cy="13292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70" name="Connection Line"/>
          <p:cNvCxnSpPr>
            <a:stCxn id="664" idx="0"/>
            <a:endCxn id="667" idx="0"/>
          </p:cNvCxnSpPr>
          <p:nvPr/>
        </p:nvCxnSpPr>
        <p:spPr>
          <a:xfrm flipH="1">
            <a:off x="14803965" y="8342565"/>
            <a:ext cx="946846" cy="26754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671" name="DT"/>
          <p:cNvSpPr txBox="1"/>
          <p:nvPr/>
        </p:nvSpPr>
        <p:spPr>
          <a:xfrm>
            <a:off x="15721838" y="10624705"/>
            <a:ext cx="938481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DT</a:t>
            </a:r>
          </a:p>
        </p:txBody>
      </p:sp>
      <p:sp>
        <p:nvSpPr>
          <p:cNvPr id="672" name="NNS"/>
          <p:cNvSpPr txBox="1"/>
          <p:nvPr/>
        </p:nvSpPr>
        <p:spPr>
          <a:xfrm>
            <a:off x="17660704" y="10624705"/>
            <a:ext cx="1413359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NNS</a:t>
            </a:r>
          </a:p>
        </p:txBody>
      </p:sp>
      <p:cxnSp>
        <p:nvCxnSpPr>
          <p:cNvPr id="673" name="Connection Line"/>
          <p:cNvCxnSpPr>
            <a:stCxn id="668" idx="0"/>
            <a:endCxn id="672" idx="0"/>
          </p:cNvCxnSpPr>
          <p:nvPr/>
        </p:nvCxnSpPr>
        <p:spPr>
          <a:xfrm>
            <a:off x="17245685" y="9671831"/>
            <a:ext cx="1121699" cy="1363134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74" name="Connection Line"/>
          <p:cNvCxnSpPr>
            <a:stCxn id="668" idx="0"/>
            <a:endCxn id="671" idx="0"/>
          </p:cNvCxnSpPr>
          <p:nvPr/>
        </p:nvCxnSpPr>
        <p:spPr>
          <a:xfrm flipH="1">
            <a:off x="16191078" y="9671831"/>
            <a:ext cx="1054608" cy="1363134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675" name="the"/>
          <p:cNvSpPr txBox="1"/>
          <p:nvPr/>
        </p:nvSpPr>
        <p:spPr>
          <a:xfrm>
            <a:off x="15919349" y="12035256"/>
            <a:ext cx="5434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</a:t>
            </a:r>
          </a:p>
        </p:txBody>
      </p:sp>
      <p:sp>
        <p:nvSpPr>
          <p:cNvPr id="676" name="chopsticks"/>
          <p:cNvSpPr txBox="1"/>
          <p:nvPr/>
        </p:nvSpPr>
        <p:spPr>
          <a:xfrm>
            <a:off x="17570635" y="12035256"/>
            <a:ext cx="159349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chopsticks</a:t>
            </a:r>
          </a:p>
        </p:txBody>
      </p:sp>
      <p:sp>
        <p:nvSpPr>
          <p:cNvPr id="677" name="with"/>
          <p:cNvSpPr txBox="1"/>
          <p:nvPr/>
        </p:nvSpPr>
        <p:spPr>
          <a:xfrm>
            <a:off x="14464723" y="12018323"/>
            <a:ext cx="67848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with</a:t>
            </a:r>
          </a:p>
        </p:txBody>
      </p:sp>
      <p:cxnSp>
        <p:nvCxnSpPr>
          <p:cNvPr id="678" name="Connection Line"/>
          <p:cNvCxnSpPr>
            <a:stCxn id="671" idx="0"/>
            <a:endCxn id="675" idx="0"/>
          </p:cNvCxnSpPr>
          <p:nvPr/>
        </p:nvCxnSpPr>
        <p:spPr>
          <a:xfrm flipH="1">
            <a:off x="16191078" y="11034964"/>
            <a:ext cx="1" cy="123097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79" name="Connection Line"/>
          <p:cNvCxnSpPr>
            <a:stCxn id="672" idx="0"/>
            <a:endCxn id="676" idx="0"/>
          </p:cNvCxnSpPr>
          <p:nvPr/>
        </p:nvCxnSpPr>
        <p:spPr>
          <a:xfrm flipH="1">
            <a:off x="18367382" y="11034964"/>
            <a:ext cx="2" cy="123097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80" name="Connection Line"/>
          <p:cNvCxnSpPr>
            <a:stCxn id="667" idx="0"/>
            <a:endCxn id="677" idx="0"/>
          </p:cNvCxnSpPr>
          <p:nvPr/>
        </p:nvCxnSpPr>
        <p:spPr>
          <a:xfrm>
            <a:off x="14803965" y="11018031"/>
            <a:ext cx="2" cy="123097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681" name="VBZ"/>
          <p:cNvSpPr txBox="1"/>
          <p:nvPr/>
        </p:nvSpPr>
        <p:spPr>
          <a:xfrm>
            <a:off x="10396203" y="10624705"/>
            <a:ext cx="1322528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VBZ</a:t>
            </a:r>
          </a:p>
        </p:txBody>
      </p:sp>
      <p:sp>
        <p:nvSpPr>
          <p:cNvPr id="682" name="NNS"/>
          <p:cNvSpPr txBox="1"/>
          <p:nvPr/>
        </p:nvSpPr>
        <p:spPr>
          <a:xfrm>
            <a:off x="12472737" y="10624705"/>
            <a:ext cx="1413358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NNS</a:t>
            </a:r>
          </a:p>
        </p:txBody>
      </p:sp>
      <p:cxnSp>
        <p:nvCxnSpPr>
          <p:cNvPr id="683" name="Connection Line"/>
          <p:cNvCxnSpPr>
            <a:stCxn id="663" idx="0"/>
            <a:endCxn id="681" idx="0"/>
          </p:cNvCxnSpPr>
          <p:nvPr/>
        </p:nvCxnSpPr>
        <p:spPr>
          <a:xfrm flipH="1">
            <a:off x="11057467" y="8342565"/>
            <a:ext cx="1134534" cy="2692400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84" name="Connection Line"/>
          <p:cNvCxnSpPr>
            <a:stCxn id="663" idx="0"/>
            <a:endCxn id="682" idx="0"/>
          </p:cNvCxnSpPr>
          <p:nvPr/>
        </p:nvCxnSpPr>
        <p:spPr>
          <a:xfrm>
            <a:off x="12192000" y="8342565"/>
            <a:ext cx="987416" cy="2692400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685" name="DT"/>
          <p:cNvSpPr txBox="1"/>
          <p:nvPr/>
        </p:nvSpPr>
        <p:spPr>
          <a:xfrm>
            <a:off x="6745409" y="10624705"/>
            <a:ext cx="938481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DT</a:t>
            </a:r>
          </a:p>
        </p:txBody>
      </p:sp>
      <p:sp>
        <p:nvSpPr>
          <p:cNvPr id="686" name="NN"/>
          <p:cNvSpPr txBox="1"/>
          <p:nvPr/>
        </p:nvSpPr>
        <p:spPr>
          <a:xfrm>
            <a:off x="8531182" y="10624705"/>
            <a:ext cx="1017728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NN</a:t>
            </a:r>
          </a:p>
        </p:txBody>
      </p:sp>
      <p:sp>
        <p:nvSpPr>
          <p:cNvPr id="687" name="eats"/>
          <p:cNvSpPr txBox="1"/>
          <p:nvPr/>
        </p:nvSpPr>
        <p:spPr>
          <a:xfrm>
            <a:off x="10712433" y="12018323"/>
            <a:ext cx="69006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eats</a:t>
            </a:r>
          </a:p>
        </p:txBody>
      </p:sp>
      <p:sp>
        <p:nvSpPr>
          <p:cNvPr id="688" name="fish"/>
          <p:cNvSpPr txBox="1"/>
          <p:nvPr/>
        </p:nvSpPr>
        <p:spPr>
          <a:xfrm>
            <a:off x="12882388" y="12018323"/>
            <a:ext cx="59405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fish</a:t>
            </a:r>
          </a:p>
        </p:txBody>
      </p:sp>
      <p:sp>
        <p:nvSpPr>
          <p:cNvPr id="689" name="chef"/>
          <p:cNvSpPr txBox="1"/>
          <p:nvPr/>
        </p:nvSpPr>
        <p:spPr>
          <a:xfrm>
            <a:off x="8689374" y="12035256"/>
            <a:ext cx="70134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chef</a:t>
            </a:r>
          </a:p>
        </p:txBody>
      </p:sp>
      <p:sp>
        <p:nvSpPr>
          <p:cNvPr id="690" name="the"/>
          <p:cNvSpPr txBox="1"/>
          <p:nvPr/>
        </p:nvSpPr>
        <p:spPr>
          <a:xfrm>
            <a:off x="6942921" y="12018323"/>
            <a:ext cx="54345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</a:t>
            </a:r>
          </a:p>
        </p:txBody>
      </p:sp>
      <p:cxnSp>
        <p:nvCxnSpPr>
          <p:cNvPr id="691" name="Connection Line"/>
          <p:cNvCxnSpPr>
            <a:stCxn id="659" idx="0"/>
            <a:endCxn id="686" idx="0"/>
          </p:cNvCxnSpPr>
          <p:nvPr/>
        </p:nvCxnSpPr>
        <p:spPr>
          <a:xfrm flipH="1">
            <a:off x="9040045" y="7041688"/>
            <a:ext cx="472221" cy="399327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92" name="Connection Line"/>
          <p:cNvCxnSpPr>
            <a:stCxn id="659" idx="0"/>
            <a:endCxn id="685" idx="0"/>
          </p:cNvCxnSpPr>
          <p:nvPr/>
        </p:nvCxnSpPr>
        <p:spPr>
          <a:xfrm flipH="1">
            <a:off x="7214649" y="7041688"/>
            <a:ext cx="2297617" cy="399327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93" name="Connection Line"/>
          <p:cNvCxnSpPr>
            <a:stCxn id="682" idx="0"/>
            <a:endCxn id="688" idx="0"/>
          </p:cNvCxnSpPr>
          <p:nvPr/>
        </p:nvCxnSpPr>
        <p:spPr>
          <a:xfrm flipH="1">
            <a:off x="13179415" y="11034964"/>
            <a:ext cx="1" cy="121404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94" name="Connection Line"/>
          <p:cNvCxnSpPr>
            <a:stCxn id="681" idx="0"/>
            <a:endCxn id="687" idx="0"/>
          </p:cNvCxnSpPr>
          <p:nvPr/>
        </p:nvCxnSpPr>
        <p:spPr>
          <a:xfrm flipH="1">
            <a:off x="11057466" y="11034964"/>
            <a:ext cx="2" cy="121404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95" name="Connection Line"/>
          <p:cNvCxnSpPr>
            <a:stCxn id="686" idx="0"/>
            <a:endCxn id="689" idx="0"/>
          </p:cNvCxnSpPr>
          <p:nvPr/>
        </p:nvCxnSpPr>
        <p:spPr>
          <a:xfrm>
            <a:off x="9040045" y="11034964"/>
            <a:ext cx="2" cy="123097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96" name="Connection Line"/>
          <p:cNvCxnSpPr>
            <a:stCxn id="685" idx="0"/>
            <a:endCxn id="690" idx="0"/>
          </p:cNvCxnSpPr>
          <p:nvPr/>
        </p:nvCxnSpPr>
        <p:spPr>
          <a:xfrm>
            <a:off x="7214649" y="11034964"/>
            <a:ext cx="2" cy="121404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CKY Algorithm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CKY Algorithm Example</a:t>
            </a:r>
          </a:p>
        </p:txBody>
      </p:sp>
      <p:sp>
        <p:nvSpPr>
          <p:cNvPr id="699" name="CKY pseudocod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CKY pseudocode:</a:t>
            </a:r>
          </a:p>
        </p:txBody>
      </p:sp>
      <p:sp>
        <p:nvSpPr>
          <p:cNvPr id="7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1" name="function CKY(words, grammar) returns best parse:…"/>
          <p:cNvSpPr txBox="1"/>
          <p:nvPr/>
        </p:nvSpPr>
        <p:spPr>
          <a:xfrm>
            <a:off x="1206500" y="6593416"/>
            <a:ext cx="21971001" cy="588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3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b="1"/>
              <a:t>function </a:t>
            </a:r>
            <a:r>
              <a:t>CKY(</a:t>
            </a:r>
            <a:r>
              <a:rPr i="1"/>
              <a:t>words</a:t>
            </a:r>
            <a:r>
              <a:t>, </a:t>
            </a:r>
            <a:r>
              <a:rPr i="1"/>
              <a:t>grammar</a:t>
            </a:r>
            <a:r>
              <a:t>) </a:t>
            </a:r>
            <a:r>
              <a:rPr b="1"/>
              <a:t>returns</a:t>
            </a:r>
            <a:r>
              <a:t> best parse: </a:t>
            </a:r>
          </a:p>
          <a:p>
            <a:pPr algn="l">
              <a:defRPr sz="3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</a:t>
            </a:r>
            <a:r>
              <a:rPr b="1"/>
              <a:t>for </a:t>
            </a:r>
            <a:r>
              <a:rPr i="1"/>
              <a:t>j ← </a:t>
            </a:r>
            <a:r>
              <a:rPr b="1"/>
              <a:t>from </a:t>
            </a:r>
            <a:r>
              <a:t>1 </a:t>
            </a:r>
            <a:r>
              <a:rPr b="1"/>
              <a:t>to</a:t>
            </a:r>
            <a:r>
              <a:t> LENGTH(</a:t>
            </a:r>
            <a:r>
              <a:rPr i="1"/>
              <a:t>words</a:t>
            </a:r>
            <a:r>
              <a:t>) </a:t>
            </a:r>
            <a:r>
              <a:rPr b="1"/>
              <a:t>do</a:t>
            </a:r>
            <a:r>
              <a:t>:</a:t>
            </a:r>
          </a:p>
          <a:p>
            <a:pPr algn="l">
              <a:defRPr sz="3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</a:t>
            </a:r>
            <a:r>
              <a:rPr b="1"/>
              <a:t>for all</a:t>
            </a:r>
            <a:r>
              <a:t> { </a:t>
            </a:r>
            <a:r>
              <a:rPr i="1"/>
              <a:t>A</a:t>
            </a:r>
            <a:r>
              <a:t> | </a:t>
            </a:r>
            <a:r>
              <a:rPr i="1"/>
              <a:t>A</a:t>
            </a:r>
            <a:r>
              <a:t> → </a:t>
            </a:r>
            <a:r>
              <a:rPr i="1"/>
              <a:t>words</a:t>
            </a:r>
            <a:r>
              <a:t>[</a:t>
            </a:r>
            <a:r>
              <a:rPr i="1"/>
              <a:t>j</a:t>
            </a:r>
            <a:r>
              <a:t>] ∈ </a:t>
            </a:r>
            <a:r>
              <a:rPr i="1"/>
              <a:t>grammar</a:t>
            </a:r>
            <a:r>
              <a:t> }:</a:t>
            </a:r>
          </a:p>
          <a:p>
            <a:pPr algn="l">
              <a:defRPr sz="3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</a:t>
            </a:r>
            <a:r>
              <a:rPr i="1"/>
              <a:t>table</a:t>
            </a:r>
            <a:r>
              <a:t>[</a:t>
            </a:r>
            <a:r>
              <a:rPr i="1"/>
              <a:t>j-</a:t>
            </a:r>
            <a:r>
              <a:t>1,</a:t>
            </a:r>
            <a:r>
              <a:rPr i="1"/>
              <a:t>j</a:t>
            </a:r>
            <a:r>
              <a:t>] </a:t>
            </a:r>
            <a:r>
              <a:rPr i="1"/>
              <a:t>← A</a:t>
            </a:r>
            <a:endParaRPr i="1"/>
          </a:p>
          <a:p>
            <a:pPr algn="l">
              <a:defRPr sz="3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i="1"/>
              <a:t>		</a:t>
            </a:r>
            <a:r>
              <a:rPr b="1"/>
              <a:t>for </a:t>
            </a:r>
            <a:r>
              <a:rPr i="1"/>
              <a:t>i ← </a:t>
            </a:r>
            <a:r>
              <a:rPr b="1"/>
              <a:t>from </a:t>
            </a:r>
            <a:r>
              <a:rPr i="1"/>
              <a:t>j-2 </a:t>
            </a:r>
            <a:r>
              <a:rPr b="1"/>
              <a:t>downto </a:t>
            </a:r>
            <a:r>
              <a:t>0 </a:t>
            </a:r>
            <a:r>
              <a:rPr b="1"/>
              <a:t>do</a:t>
            </a:r>
            <a:r>
              <a:t>:</a:t>
            </a:r>
          </a:p>
          <a:p>
            <a:pPr algn="l">
              <a:defRPr sz="3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</a:t>
            </a:r>
            <a:r>
              <a:rPr b="1"/>
              <a:t>for </a:t>
            </a:r>
            <a:r>
              <a:rPr i="1"/>
              <a:t>k ← i+1 </a:t>
            </a:r>
            <a:r>
              <a:rPr b="1"/>
              <a:t>to </a:t>
            </a:r>
            <a:r>
              <a:rPr i="1"/>
              <a:t>j-1</a:t>
            </a:r>
            <a:r>
              <a:t> </a:t>
            </a:r>
            <a:r>
              <a:rPr b="1"/>
              <a:t>do</a:t>
            </a:r>
            <a:r>
              <a:t>:</a:t>
            </a:r>
          </a:p>
          <a:p>
            <a:pPr lvl="5" algn="l">
              <a:defRPr sz="3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	</a:t>
            </a:r>
            <a:r>
              <a:rPr b="1"/>
              <a:t>for all</a:t>
            </a:r>
            <a:r>
              <a:t> { </a:t>
            </a:r>
            <a:r>
              <a:rPr i="1"/>
              <a:t>A</a:t>
            </a:r>
            <a:r>
              <a:t> | </a:t>
            </a:r>
            <a:r>
              <a:rPr i="1"/>
              <a:t>A</a:t>
            </a:r>
            <a:r>
              <a:t> → </a:t>
            </a:r>
            <a:r>
              <a:rPr i="1"/>
              <a:t>BC</a:t>
            </a:r>
            <a:r>
              <a:t> ∈ </a:t>
            </a:r>
            <a:r>
              <a:rPr i="1"/>
              <a:t>grammar</a:t>
            </a:r>
            <a:r>
              <a:t> }:</a:t>
            </a:r>
            <a:br/>
            <a:r>
              <a:t>					</a:t>
            </a:r>
            <a:r>
              <a:rPr i="1"/>
              <a:t>back</a:t>
            </a:r>
            <a:r>
              <a:t>[</a:t>
            </a:r>
            <a:r>
              <a:rPr i="1"/>
              <a:t>i</a:t>
            </a:r>
            <a:r>
              <a:t>,</a:t>
            </a:r>
            <a:r>
              <a:rPr i="1"/>
              <a:t>j</a:t>
            </a:r>
            <a:r>
              <a:t>,</a:t>
            </a:r>
            <a:r>
              <a:rPr i="1"/>
              <a:t>A</a:t>
            </a:r>
            <a:r>
              <a:t>] ← {</a:t>
            </a:r>
            <a:r>
              <a:rPr i="1"/>
              <a:t>k</a:t>
            </a:r>
            <a:r>
              <a:t>,</a:t>
            </a:r>
            <a:r>
              <a:rPr i="1"/>
              <a:t>B</a:t>
            </a:r>
            <a:r>
              <a:t>,</a:t>
            </a:r>
            <a:r>
              <a:rPr i="1"/>
              <a:t>C</a:t>
            </a:r>
            <a:r>
              <a:t>}</a:t>
            </a:r>
          </a:p>
          <a:p>
            <a:pPr lvl="5" algn="l">
              <a:defRPr b="1" sz="3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</a:t>
            </a:r>
            <a:r>
              <a:rPr b="0"/>
              <a:t>BUILD_TREE(</a:t>
            </a:r>
            <a:r>
              <a:rPr b="0" i="1"/>
              <a:t>back</a:t>
            </a:r>
            <a:r>
              <a:rPr b="0"/>
              <a:t>[1,LENGTH(</a:t>
            </a:r>
            <a:r>
              <a:rPr b="0" i="1"/>
              <a:t>words</a:t>
            </a:r>
            <a:r>
              <a:rPr b="0"/>
              <a:t>),</a:t>
            </a:r>
            <a:r>
              <a:rPr b="0" i="1"/>
              <a:t>S</a:t>
            </a:r>
            <a:r>
              <a:rPr b="0"/>
              <a:t>], </a:t>
            </a:r>
            <a:r>
              <a:rPr b="0" i="1"/>
              <a:t>table</a:t>
            </a:r>
            <a:r>
              <a:rPr b="0"/>
              <a:t>[1,LENGTH(</a:t>
            </a:r>
            <a:r>
              <a:rPr b="0" i="1"/>
              <a:t>words</a:t>
            </a:r>
            <a:r>
              <a:rPr b="0"/>
              <a:t>),</a:t>
            </a:r>
            <a:r>
              <a:rPr b="0" i="1"/>
              <a:t>S</a:t>
            </a:r>
            <a:r>
              <a:rPr b="0"/>
              <a:t>])</a:t>
            </a:r>
          </a:p>
          <a:p>
            <a:pPr algn="l">
              <a:defRPr sz="3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315" name="Why is bottom-up parsing inefficie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Why is bottom-up parsing inefficient?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The </a:t>
            </a:r>
            <a:r>
              <a:rPr i="1">
                <a:latin typeface="Poppins Bold"/>
                <a:ea typeface="Poppins Bold"/>
                <a:cs typeface="Poppins Bold"/>
                <a:sym typeface="Poppins Bold"/>
              </a:rPr>
              <a:t>[search for Spock]</a:t>
            </a:r>
            <a:r>
              <a:rPr i="1"/>
              <a:t> was successful</a:t>
            </a:r>
          </a:p>
        </p:txBody>
      </p:sp>
      <p:sp>
        <p:nvSpPr>
          <p:cNvPr id="316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7" name="NN"/>
          <p:cNvSpPr txBox="1"/>
          <p:nvPr/>
        </p:nvSpPr>
        <p:spPr>
          <a:xfrm>
            <a:off x="5395450" y="7643317"/>
            <a:ext cx="55443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NN</a:t>
            </a:r>
          </a:p>
        </p:txBody>
      </p:sp>
      <p:sp>
        <p:nvSpPr>
          <p:cNvPr id="318" name="P"/>
          <p:cNvSpPr txBox="1"/>
          <p:nvPr/>
        </p:nvSpPr>
        <p:spPr>
          <a:xfrm>
            <a:off x="7167760" y="7643317"/>
            <a:ext cx="31181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</a:t>
            </a:r>
          </a:p>
        </p:txBody>
      </p:sp>
      <p:sp>
        <p:nvSpPr>
          <p:cNvPr id="319" name="NN"/>
          <p:cNvSpPr txBox="1"/>
          <p:nvPr/>
        </p:nvSpPr>
        <p:spPr>
          <a:xfrm>
            <a:off x="8598695" y="7643317"/>
            <a:ext cx="55443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NN</a:t>
            </a:r>
          </a:p>
        </p:txBody>
      </p:sp>
      <p:sp>
        <p:nvSpPr>
          <p:cNvPr id="320" name="PP"/>
          <p:cNvSpPr txBox="1"/>
          <p:nvPr/>
        </p:nvSpPr>
        <p:spPr>
          <a:xfrm>
            <a:off x="7847939" y="8718584"/>
            <a:ext cx="5093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PP</a:t>
            </a:r>
          </a:p>
        </p:txBody>
      </p:sp>
      <p:cxnSp>
        <p:nvCxnSpPr>
          <p:cNvPr id="321" name="Connection Line"/>
          <p:cNvCxnSpPr>
            <a:stCxn id="336" idx="0"/>
            <a:endCxn id="320" idx="0"/>
          </p:cNvCxnSpPr>
          <p:nvPr/>
        </p:nvCxnSpPr>
        <p:spPr>
          <a:xfrm flipV="1">
            <a:off x="7323666" y="8949266"/>
            <a:ext cx="778935" cy="110730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22" name="Connection Line"/>
          <p:cNvCxnSpPr>
            <a:stCxn id="336" idx="0"/>
            <a:endCxn id="317" idx="0"/>
          </p:cNvCxnSpPr>
          <p:nvPr/>
        </p:nvCxnSpPr>
        <p:spPr>
          <a:xfrm flipH="1" flipV="1">
            <a:off x="5672666" y="7874000"/>
            <a:ext cx="1651001" cy="218257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23" name="Connection Line"/>
          <p:cNvCxnSpPr>
            <a:stCxn id="320" idx="0"/>
            <a:endCxn id="318" idx="0"/>
          </p:cNvCxnSpPr>
          <p:nvPr/>
        </p:nvCxnSpPr>
        <p:spPr>
          <a:xfrm flipH="1" flipV="1">
            <a:off x="7323666" y="7874000"/>
            <a:ext cx="778935" cy="10752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24" name="Connection Line"/>
          <p:cNvCxnSpPr>
            <a:stCxn id="320" idx="0"/>
            <a:endCxn id="319" idx="0"/>
          </p:cNvCxnSpPr>
          <p:nvPr/>
        </p:nvCxnSpPr>
        <p:spPr>
          <a:xfrm flipV="1">
            <a:off x="8102600" y="7874000"/>
            <a:ext cx="773311" cy="10752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325" name="DT"/>
          <p:cNvSpPr txBox="1"/>
          <p:nvPr/>
        </p:nvSpPr>
        <p:spPr>
          <a:xfrm>
            <a:off x="3744349" y="7643317"/>
            <a:ext cx="50383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DT</a:t>
            </a:r>
          </a:p>
        </p:txBody>
      </p:sp>
      <p:sp>
        <p:nvSpPr>
          <p:cNvPr id="326" name="NP"/>
          <p:cNvSpPr txBox="1"/>
          <p:nvPr/>
        </p:nvSpPr>
        <p:spPr>
          <a:xfrm>
            <a:off x="6321128" y="10648984"/>
            <a:ext cx="53187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NP</a:t>
            </a:r>
          </a:p>
        </p:txBody>
      </p:sp>
      <p:cxnSp>
        <p:nvCxnSpPr>
          <p:cNvPr id="327" name="Connection Line"/>
          <p:cNvCxnSpPr>
            <a:stCxn id="325" idx="0"/>
            <a:endCxn id="326" idx="0"/>
          </p:cNvCxnSpPr>
          <p:nvPr/>
        </p:nvCxnSpPr>
        <p:spPr>
          <a:xfrm>
            <a:off x="3996266" y="7874000"/>
            <a:ext cx="2590801" cy="30056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</p:cxnSp>
      <p:sp>
        <p:nvSpPr>
          <p:cNvPr id="328" name="S"/>
          <p:cNvSpPr txBox="1"/>
          <p:nvPr/>
        </p:nvSpPr>
        <p:spPr>
          <a:xfrm>
            <a:off x="7167760" y="11551258"/>
            <a:ext cx="31181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</a:t>
            </a:r>
          </a:p>
        </p:txBody>
      </p:sp>
      <p:cxnSp>
        <p:nvCxnSpPr>
          <p:cNvPr id="329" name="Connection Line"/>
          <p:cNvCxnSpPr>
            <a:stCxn id="326" idx="0"/>
            <a:endCxn id="328" idx="0"/>
          </p:cNvCxnSpPr>
          <p:nvPr/>
        </p:nvCxnSpPr>
        <p:spPr>
          <a:xfrm>
            <a:off x="6587066" y="10879666"/>
            <a:ext cx="736601" cy="90227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</p:cxnSp>
      <p:sp>
        <p:nvSpPr>
          <p:cNvPr id="330" name="VP"/>
          <p:cNvSpPr txBox="1"/>
          <p:nvPr/>
        </p:nvSpPr>
        <p:spPr>
          <a:xfrm>
            <a:off x="7853578" y="10648984"/>
            <a:ext cx="49804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VP</a:t>
            </a:r>
          </a:p>
        </p:txBody>
      </p:sp>
      <p:cxnSp>
        <p:nvCxnSpPr>
          <p:cNvPr id="331" name="Connection Line"/>
          <p:cNvCxnSpPr>
            <a:stCxn id="330" idx="0"/>
            <a:endCxn id="328" idx="0"/>
          </p:cNvCxnSpPr>
          <p:nvPr/>
        </p:nvCxnSpPr>
        <p:spPr>
          <a:xfrm flipH="1">
            <a:off x="7323666" y="10879666"/>
            <a:ext cx="778935" cy="90227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</p:cxnSp>
      <p:sp>
        <p:nvSpPr>
          <p:cNvPr id="332" name="VB"/>
          <p:cNvSpPr txBox="1"/>
          <p:nvPr/>
        </p:nvSpPr>
        <p:spPr>
          <a:xfrm>
            <a:off x="10393510" y="7643317"/>
            <a:ext cx="5093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VB</a:t>
            </a:r>
          </a:p>
        </p:txBody>
      </p:sp>
      <p:sp>
        <p:nvSpPr>
          <p:cNvPr id="333" name="JJ"/>
          <p:cNvSpPr txBox="1"/>
          <p:nvPr/>
        </p:nvSpPr>
        <p:spPr>
          <a:xfrm>
            <a:off x="12456362" y="7643317"/>
            <a:ext cx="43068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JJ</a:t>
            </a:r>
          </a:p>
        </p:txBody>
      </p:sp>
      <p:cxnSp>
        <p:nvCxnSpPr>
          <p:cNvPr id="334" name="Connection Line"/>
          <p:cNvCxnSpPr>
            <a:stCxn id="333" idx="0"/>
            <a:endCxn id="330" idx="0"/>
          </p:cNvCxnSpPr>
          <p:nvPr/>
        </p:nvCxnSpPr>
        <p:spPr>
          <a:xfrm flipH="1">
            <a:off x="8102600" y="7874000"/>
            <a:ext cx="4569105" cy="30056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</p:cxnSp>
      <p:cxnSp>
        <p:nvCxnSpPr>
          <p:cNvPr id="335" name="Connection Line"/>
          <p:cNvCxnSpPr>
            <a:stCxn id="332" idx="0"/>
            <a:endCxn id="330" idx="0"/>
          </p:cNvCxnSpPr>
          <p:nvPr/>
        </p:nvCxnSpPr>
        <p:spPr>
          <a:xfrm flipH="1">
            <a:off x="8102600" y="7874000"/>
            <a:ext cx="2545571" cy="300566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</p:cxnSp>
      <p:sp>
        <p:nvSpPr>
          <p:cNvPr id="336" name="Nom"/>
          <p:cNvSpPr txBox="1"/>
          <p:nvPr/>
        </p:nvSpPr>
        <p:spPr>
          <a:xfrm>
            <a:off x="6939008" y="9825887"/>
            <a:ext cx="76931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Nom</a:t>
            </a:r>
          </a:p>
        </p:txBody>
      </p:sp>
      <p:cxnSp>
        <p:nvCxnSpPr>
          <p:cNvPr id="337" name="Connection Line"/>
          <p:cNvCxnSpPr>
            <a:stCxn id="336" idx="0"/>
            <a:endCxn id="326" idx="0"/>
          </p:cNvCxnSpPr>
          <p:nvPr/>
        </p:nvCxnSpPr>
        <p:spPr>
          <a:xfrm flipH="1">
            <a:off x="6587066" y="10056570"/>
            <a:ext cx="736601" cy="82309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robabilistic C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Probabilistic CKY</a:t>
            </a:r>
          </a:p>
        </p:txBody>
      </p:sp>
      <p:sp>
        <p:nvSpPr>
          <p:cNvPr id="704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robabilistic CKY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</a:t>
            </a:r>
          </a:p>
        </p:txBody>
      </p:sp>
      <p:sp>
        <p:nvSpPr>
          <p:cNvPr id="707" name="We have two legal parses according to the grammar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We have two legal parses according to the grammar</a:t>
            </a:r>
          </a:p>
        </p:txBody>
      </p:sp>
      <p:sp>
        <p:nvSpPr>
          <p:cNvPr id="7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709" name="Table 1"/>
          <p:cNvGraphicFramePr/>
          <p:nvPr/>
        </p:nvGraphicFramePr>
        <p:xfrm>
          <a:off x="1219200" y="43564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  <a:br/>
                      <a:r>
                        <a:t>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</a:t>
                      </a:r>
                      <a:br/>
                      <a:r>
                        <a:t>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[0,7]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</a:t>
                      </a:r>
                      <a:br/>
                      <a:r>
                        <a:t>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VBZ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VP</a:t>
                      </a:r>
                      <a:r>
                        <a:rPr baseline="-5999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</a:t>
                      </a:r>
                      <a:r>
                        <a:t>, VP</a:t>
                      </a:r>
                      <a:r>
                        <a:rPr baseline="-5999"/>
                        <a:t>2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NNS, 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IN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DT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NNS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710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0929741" y="6580193"/>
            <a:ext cx="1730594" cy="352234"/>
          </a:xfrm>
          <a:prstGeom prst="rect">
            <a:avLst/>
          </a:prstGeom>
        </p:spPr>
      </p:pic>
      <p:pic>
        <p:nvPicPr>
          <p:cNvPr id="712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8406870" y="5513194"/>
            <a:ext cx="13170871" cy="352234"/>
          </a:xfrm>
          <a:prstGeom prst="rect">
            <a:avLst/>
          </a:prstGeom>
        </p:spPr>
      </p:pic>
      <p:pic>
        <p:nvPicPr>
          <p:cNvPr id="714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1397883" y="8203317"/>
            <a:ext cx="794308" cy="352235"/>
          </a:xfrm>
          <a:prstGeom prst="rect">
            <a:avLst/>
          </a:prstGeom>
        </p:spPr>
      </p:pic>
      <p:pic>
        <p:nvPicPr>
          <p:cNvPr id="716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>
            <a:off x="11275675" y="7599172"/>
            <a:ext cx="9719905" cy="352234"/>
          </a:xfrm>
          <a:prstGeom prst="rect">
            <a:avLst/>
          </a:prstGeom>
        </p:spPr>
      </p:pic>
      <p:pic>
        <p:nvPicPr>
          <p:cNvPr id="718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7656484" y="6112050"/>
            <a:ext cx="794308" cy="352235"/>
          </a:xfrm>
          <a:prstGeom prst="rect">
            <a:avLst/>
          </a:prstGeom>
        </p:spPr>
      </p:pic>
      <p:pic>
        <p:nvPicPr>
          <p:cNvPr id="720" name="Line Line" descr="Line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5597292" y="5513194"/>
            <a:ext cx="2154382" cy="352234"/>
          </a:xfrm>
          <a:prstGeom prst="rect">
            <a:avLst/>
          </a:prstGeom>
        </p:spPr>
      </p:pic>
      <p:pic>
        <p:nvPicPr>
          <p:cNvPr id="722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1397883" y="10243783"/>
            <a:ext cx="794308" cy="352235"/>
          </a:xfrm>
          <a:prstGeom prst="rect">
            <a:avLst/>
          </a:prstGeom>
        </p:spPr>
      </p:pic>
      <p:pic>
        <p:nvPicPr>
          <p:cNvPr id="724" name="Line Line" descr="Line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0800000">
            <a:off x="16590449" y="9685151"/>
            <a:ext cx="4911092" cy="352234"/>
          </a:xfrm>
          <a:prstGeom prst="rect">
            <a:avLst/>
          </a:prstGeom>
        </p:spPr>
      </p:pic>
      <p:pic>
        <p:nvPicPr>
          <p:cNvPr id="726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1397883" y="11271765"/>
            <a:ext cx="794308" cy="352234"/>
          </a:xfrm>
          <a:prstGeom prst="rect">
            <a:avLst/>
          </a:prstGeom>
        </p:spPr>
      </p:pic>
      <p:pic>
        <p:nvPicPr>
          <p:cNvPr id="728" name="Line Line" descr="Line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19347158" y="10675751"/>
            <a:ext cx="2154383" cy="352234"/>
          </a:xfrm>
          <a:prstGeom prst="rect">
            <a:avLst/>
          </a:prstGeom>
        </p:spPr>
      </p:pic>
      <p:pic>
        <p:nvPicPr>
          <p:cNvPr id="730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1397883" y="9093214"/>
            <a:ext cx="794308" cy="352234"/>
          </a:xfrm>
          <a:prstGeom prst="rect">
            <a:avLst/>
          </a:prstGeom>
        </p:spPr>
      </p:pic>
      <p:pic>
        <p:nvPicPr>
          <p:cNvPr id="732" name="Line Line" descr="Line Lin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14515034" y="8642161"/>
            <a:ext cx="6986507" cy="3522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robabilistic CKY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</a:t>
            </a:r>
          </a:p>
        </p:txBody>
      </p:sp>
      <p:sp>
        <p:nvSpPr>
          <p:cNvPr id="736" name="We have two legal parses according to the grammar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We have two legal parses according to the grammar</a:t>
            </a:r>
          </a:p>
        </p:txBody>
      </p:sp>
      <p:sp>
        <p:nvSpPr>
          <p:cNvPr id="7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738" name="Table 1"/>
          <p:cNvGraphicFramePr/>
          <p:nvPr/>
        </p:nvGraphicFramePr>
        <p:xfrm>
          <a:off x="1219200" y="43564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</a:t>
                      </a:r>
                      <a:br/>
                      <a: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NP: DT NN</a:t>
                      </a:r>
                      <a:br/>
                      <a:r>
                        <a:t>[0,1] 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[0,7]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</a:t>
                      </a:r>
                      <a:br/>
                      <a:r>
                        <a:t>chef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VBZ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eats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VP: VBZ VP </a:t>
                      </a:r>
                      <a:r>
                        <a:t>[2,3] 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VBP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fish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VP: VBP PP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 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IN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with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PP: IN NP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[4,5] 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DT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the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NP: DT NNS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[5,6] 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NNS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chopsticks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739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0929741" y="6580193"/>
            <a:ext cx="1730594" cy="352234"/>
          </a:xfrm>
          <a:prstGeom prst="rect">
            <a:avLst/>
          </a:prstGeom>
        </p:spPr>
      </p:pic>
      <p:pic>
        <p:nvPicPr>
          <p:cNvPr id="741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9072746" y="5513194"/>
            <a:ext cx="12504995" cy="352234"/>
          </a:xfrm>
          <a:prstGeom prst="rect">
            <a:avLst/>
          </a:prstGeom>
        </p:spPr>
      </p:pic>
      <p:pic>
        <p:nvPicPr>
          <p:cNvPr id="743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1397883" y="8203317"/>
            <a:ext cx="794308" cy="352235"/>
          </a:xfrm>
          <a:prstGeom prst="rect">
            <a:avLst/>
          </a:prstGeom>
        </p:spPr>
      </p:pic>
      <p:pic>
        <p:nvPicPr>
          <p:cNvPr id="745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>
            <a:off x="11275675" y="7599172"/>
            <a:ext cx="9719905" cy="352234"/>
          </a:xfrm>
          <a:prstGeom prst="rect">
            <a:avLst/>
          </a:prstGeom>
        </p:spPr>
      </p:pic>
      <p:pic>
        <p:nvPicPr>
          <p:cNvPr id="747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7656484" y="6112050"/>
            <a:ext cx="794308" cy="352235"/>
          </a:xfrm>
          <a:prstGeom prst="rect">
            <a:avLst/>
          </a:prstGeom>
        </p:spPr>
      </p:pic>
      <p:pic>
        <p:nvPicPr>
          <p:cNvPr id="749" name="Line Line" descr="Line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5597292" y="5513194"/>
            <a:ext cx="1386670" cy="352234"/>
          </a:xfrm>
          <a:prstGeom prst="rect">
            <a:avLst/>
          </a:prstGeom>
        </p:spPr>
      </p:pic>
      <p:pic>
        <p:nvPicPr>
          <p:cNvPr id="751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1397883" y="10243783"/>
            <a:ext cx="794308" cy="352235"/>
          </a:xfrm>
          <a:prstGeom prst="rect">
            <a:avLst/>
          </a:prstGeom>
        </p:spPr>
      </p:pic>
      <p:pic>
        <p:nvPicPr>
          <p:cNvPr id="753" name="Line Line" descr="Line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0800000">
            <a:off x="16590449" y="9685151"/>
            <a:ext cx="4911092" cy="352234"/>
          </a:xfrm>
          <a:prstGeom prst="rect">
            <a:avLst/>
          </a:prstGeom>
        </p:spPr>
      </p:pic>
      <p:pic>
        <p:nvPicPr>
          <p:cNvPr id="755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1397883" y="11271765"/>
            <a:ext cx="794308" cy="352234"/>
          </a:xfrm>
          <a:prstGeom prst="rect">
            <a:avLst/>
          </a:prstGeom>
        </p:spPr>
      </p:pic>
      <p:pic>
        <p:nvPicPr>
          <p:cNvPr id="757" name="Line Line" descr="Line Lin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19347158" y="10675751"/>
            <a:ext cx="2154383" cy="352234"/>
          </a:xfrm>
          <a:prstGeom prst="rect">
            <a:avLst/>
          </a:prstGeom>
        </p:spPr>
      </p:pic>
      <p:pic>
        <p:nvPicPr>
          <p:cNvPr id="759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1397883" y="9093214"/>
            <a:ext cx="794308" cy="352234"/>
          </a:xfrm>
          <a:prstGeom prst="rect">
            <a:avLst/>
          </a:prstGeom>
        </p:spPr>
      </p:pic>
      <p:pic>
        <p:nvPicPr>
          <p:cNvPr id="761" name="Line Line" descr="Line Lin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14515034" y="8642161"/>
            <a:ext cx="6986507" cy="3522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robabilistic C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</a:t>
            </a:r>
          </a:p>
        </p:txBody>
      </p:sp>
      <p:sp>
        <p:nvSpPr>
          <p:cNvPr id="765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7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7" name="S"/>
          <p:cNvSpPr txBox="1"/>
          <p:nvPr/>
        </p:nvSpPr>
        <p:spPr>
          <a:xfrm>
            <a:off x="11937034" y="4889556"/>
            <a:ext cx="50993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S</a:t>
            </a:r>
          </a:p>
        </p:txBody>
      </p:sp>
      <p:sp>
        <p:nvSpPr>
          <p:cNvPr id="768" name="NP"/>
          <p:cNvSpPr txBox="1"/>
          <p:nvPr/>
        </p:nvSpPr>
        <p:spPr>
          <a:xfrm>
            <a:off x="9025957" y="6504429"/>
            <a:ext cx="97261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NP</a:t>
            </a:r>
          </a:p>
        </p:txBody>
      </p:sp>
      <p:sp>
        <p:nvSpPr>
          <p:cNvPr id="769" name="VP"/>
          <p:cNvSpPr txBox="1"/>
          <p:nvPr/>
        </p:nvSpPr>
        <p:spPr>
          <a:xfrm>
            <a:off x="14351491" y="6504429"/>
            <a:ext cx="90495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VP</a:t>
            </a:r>
          </a:p>
        </p:txBody>
      </p:sp>
      <p:cxnSp>
        <p:nvCxnSpPr>
          <p:cNvPr id="770" name="Connection Line"/>
          <p:cNvCxnSpPr>
            <a:stCxn id="767" idx="0"/>
            <a:endCxn id="769" idx="0"/>
          </p:cNvCxnSpPr>
          <p:nvPr/>
        </p:nvCxnSpPr>
        <p:spPr>
          <a:xfrm>
            <a:off x="12192000" y="5299814"/>
            <a:ext cx="2611968" cy="161487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771" name="Connection Line"/>
          <p:cNvCxnSpPr>
            <a:stCxn id="767" idx="0"/>
            <a:endCxn id="768" idx="0"/>
          </p:cNvCxnSpPr>
          <p:nvPr/>
        </p:nvCxnSpPr>
        <p:spPr>
          <a:xfrm flipH="1">
            <a:off x="9512265" y="5299814"/>
            <a:ext cx="2679736" cy="161487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772" name="VP"/>
          <p:cNvSpPr txBox="1"/>
          <p:nvPr/>
        </p:nvSpPr>
        <p:spPr>
          <a:xfrm>
            <a:off x="15062691" y="7619039"/>
            <a:ext cx="90495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VP</a:t>
            </a:r>
          </a:p>
        </p:txBody>
      </p:sp>
      <p:sp>
        <p:nvSpPr>
          <p:cNvPr id="773" name="PP"/>
          <p:cNvSpPr txBox="1"/>
          <p:nvPr/>
        </p:nvSpPr>
        <p:spPr>
          <a:xfrm>
            <a:off x="15727325" y="8733650"/>
            <a:ext cx="927507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PP</a:t>
            </a:r>
          </a:p>
        </p:txBody>
      </p:sp>
      <p:cxnSp>
        <p:nvCxnSpPr>
          <p:cNvPr id="774" name="Connection Line"/>
          <p:cNvCxnSpPr>
            <a:stCxn id="772" idx="0"/>
            <a:endCxn id="773" idx="0"/>
          </p:cNvCxnSpPr>
          <p:nvPr/>
        </p:nvCxnSpPr>
        <p:spPr>
          <a:xfrm>
            <a:off x="15515167" y="8029298"/>
            <a:ext cx="675912" cy="111461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775" name="Connection Line"/>
          <p:cNvCxnSpPr>
            <a:stCxn id="769" idx="0"/>
            <a:endCxn id="772" idx="0"/>
          </p:cNvCxnSpPr>
          <p:nvPr/>
        </p:nvCxnSpPr>
        <p:spPr>
          <a:xfrm>
            <a:off x="14803967" y="6914688"/>
            <a:ext cx="711201" cy="111461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776" name="IN"/>
          <p:cNvSpPr txBox="1"/>
          <p:nvPr/>
        </p:nvSpPr>
        <p:spPr>
          <a:xfrm>
            <a:off x="14316239" y="10553905"/>
            <a:ext cx="74584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IN</a:t>
            </a:r>
          </a:p>
        </p:txBody>
      </p:sp>
      <p:sp>
        <p:nvSpPr>
          <p:cNvPr id="777" name="NP"/>
          <p:cNvSpPr txBox="1"/>
          <p:nvPr/>
        </p:nvSpPr>
        <p:spPr>
          <a:xfrm>
            <a:off x="16911777" y="9337772"/>
            <a:ext cx="972617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NP</a:t>
            </a:r>
          </a:p>
        </p:txBody>
      </p:sp>
      <p:cxnSp>
        <p:nvCxnSpPr>
          <p:cNvPr id="778" name="Connection Line"/>
          <p:cNvCxnSpPr>
            <a:stCxn id="773" idx="0"/>
            <a:endCxn id="777" idx="0"/>
          </p:cNvCxnSpPr>
          <p:nvPr/>
        </p:nvCxnSpPr>
        <p:spPr>
          <a:xfrm>
            <a:off x="16191078" y="9143909"/>
            <a:ext cx="1207008" cy="604123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779" name="Connection Line"/>
          <p:cNvCxnSpPr>
            <a:stCxn id="773" idx="0"/>
            <a:endCxn id="776" idx="0"/>
          </p:cNvCxnSpPr>
          <p:nvPr/>
        </p:nvCxnSpPr>
        <p:spPr>
          <a:xfrm flipH="1">
            <a:off x="14689162" y="9143909"/>
            <a:ext cx="1501917" cy="182025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780" name="DT"/>
          <p:cNvSpPr txBox="1"/>
          <p:nvPr/>
        </p:nvSpPr>
        <p:spPr>
          <a:xfrm>
            <a:off x="15721838" y="10497705"/>
            <a:ext cx="938481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DT</a:t>
            </a:r>
          </a:p>
        </p:txBody>
      </p:sp>
      <p:sp>
        <p:nvSpPr>
          <p:cNvPr id="781" name="NNS"/>
          <p:cNvSpPr txBox="1"/>
          <p:nvPr/>
        </p:nvSpPr>
        <p:spPr>
          <a:xfrm>
            <a:off x="17660704" y="10497705"/>
            <a:ext cx="1413359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NNS</a:t>
            </a:r>
          </a:p>
        </p:txBody>
      </p:sp>
      <p:cxnSp>
        <p:nvCxnSpPr>
          <p:cNvPr id="782" name="Connection Line"/>
          <p:cNvCxnSpPr>
            <a:stCxn id="777" idx="0"/>
            <a:endCxn id="781" idx="0"/>
          </p:cNvCxnSpPr>
          <p:nvPr/>
        </p:nvCxnSpPr>
        <p:spPr>
          <a:xfrm>
            <a:off x="17398085" y="9748031"/>
            <a:ext cx="969299" cy="1159934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783" name="Connection Line"/>
          <p:cNvCxnSpPr>
            <a:stCxn id="777" idx="0"/>
            <a:endCxn id="780" idx="0"/>
          </p:cNvCxnSpPr>
          <p:nvPr/>
        </p:nvCxnSpPr>
        <p:spPr>
          <a:xfrm flipH="1">
            <a:off x="16191078" y="9748031"/>
            <a:ext cx="1207008" cy="1159934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784" name="the"/>
          <p:cNvSpPr txBox="1"/>
          <p:nvPr/>
        </p:nvSpPr>
        <p:spPr>
          <a:xfrm>
            <a:off x="15919349" y="11908256"/>
            <a:ext cx="5434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</a:t>
            </a:r>
          </a:p>
        </p:txBody>
      </p:sp>
      <p:sp>
        <p:nvSpPr>
          <p:cNvPr id="785" name="chopsticks"/>
          <p:cNvSpPr txBox="1"/>
          <p:nvPr/>
        </p:nvSpPr>
        <p:spPr>
          <a:xfrm>
            <a:off x="17570635" y="11908256"/>
            <a:ext cx="159349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chopsticks</a:t>
            </a:r>
          </a:p>
        </p:txBody>
      </p:sp>
      <p:sp>
        <p:nvSpPr>
          <p:cNvPr id="786" name="with"/>
          <p:cNvSpPr txBox="1"/>
          <p:nvPr/>
        </p:nvSpPr>
        <p:spPr>
          <a:xfrm>
            <a:off x="14349919" y="11964455"/>
            <a:ext cx="6784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with</a:t>
            </a:r>
          </a:p>
        </p:txBody>
      </p:sp>
      <p:cxnSp>
        <p:nvCxnSpPr>
          <p:cNvPr id="787" name="Connection Line"/>
          <p:cNvCxnSpPr>
            <a:stCxn id="780" idx="0"/>
            <a:endCxn id="784" idx="0"/>
          </p:cNvCxnSpPr>
          <p:nvPr/>
        </p:nvCxnSpPr>
        <p:spPr>
          <a:xfrm flipH="1">
            <a:off x="16191078" y="10907964"/>
            <a:ext cx="1" cy="123097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788" name="Connection Line"/>
          <p:cNvCxnSpPr>
            <a:stCxn id="781" idx="0"/>
            <a:endCxn id="785" idx="0"/>
          </p:cNvCxnSpPr>
          <p:nvPr/>
        </p:nvCxnSpPr>
        <p:spPr>
          <a:xfrm flipH="1">
            <a:off x="18367382" y="10907964"/>
            <a:ext cx="2" cy="123097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789" name="Connection Line"/>
          <p:cNvCxnSpPr>
            <a:stCxn id="776" idx="0"/>
            <a:endCxn id="786" idx="0"/>
          </p:cNvCxnSpPr>
          <p:nvPr/>
        </p:nvCxnSpPr>
        <p:spPr>
          <a:xfrm>
            <a:off x="14689162" y="10964164"/>
            <a:ext cx="1" cy="123097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790" name="VBZ"/>
          <p:cNvSpPr txBox="1"/>
          <p:nvPr/>
        </p:nvSpPr>
        <p:spPr>
          <a:xfrm>
            <a:off x="9854336" y="10497705"/>
            <a:ext cx="1322528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VBZ</a:t>
            </a:r>
          </a:p>
        </p:txBody>
      </p:sp>
      <p:sp>
        <p:nvSpPr>
          <p:cNvPr id="791" name="VBP"/>
          <p:cNvSpPr txBox="1"/>
          <p:nvPr/>
        </p:nvSpPr>
        <p:spPr>
          <a:xfrm>
            <a:off x="11861452" y="10480772"/>
            <a:ext cx="1334111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VBP</a:t>
            </a:r>
          </a:p>
        </p:txBody>
      </p:sp>
      <p:cxnSp>
        <p:nvCxnSpPr>
          <p:cNvPr id="792" name="Connection Line"/>
          <p:cNvCxnSpPr>
            <a:stCxn id="769" idx="0"/>
            <a:endCxn id="790" idx="0"/>
          </p:cNvCxnSpPr>
          <p:nvPr/>
        </p:nvCxnSpPr>
        <p:spPr>
          <a:xfrm flipH="1">
            <a:off x="10515600" y="6914688"/>
            <a:ext cx="4288368" cy="399327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793" name="Connection Line"/>
          <p:cNvCxnSpPr>
            <a:stCxn id="772" idx="0"/>
            <a:endCxn id="791" idx="0"/>
          </p:cNvCxnSpPr>
          <p:nvPr/>
        </p:nvCxnSpPr>
        <p:spPr>
          <a:xfrm flipH="1">
            <a:off x="12528507" y="8029298"/>
            <a:ext cx="2986661" cy="2861734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794" name="DT"/>
          <p:cNvSpPr txBox="1"/>
          <p:nvPr/>
        </p:nvSpPr>
        <p:spPr>
          <a:xfrm>
            <a:off x="6745409" y="10497705"/>
            <a:ext cx="938481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DT</a:t>
            </a:r>
          </a:p>
        </p:txBody>
      </p:sp>
      <p:sp>
        <p:nvSpPr>
          <p:cNvPr id="795" name="NN"/>
          <p:cNvSpPr txBox="1"/>
          <p:nvPr/>
        </p:nvSpPr>
        <p:spPr>
          <a:xfrm>
            <a:off x="8531182" y="10497705"/>
            <a:ext cx="1017728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b="1" sz="4800">
                <a:solidFill>
                  <a:srgbClr val="000000"/>
                </a:solidFill>
              </a:defRPr>
            </a:pPr>
            <a:r>
              <a:t>NN</a:t>
            </a:r>
          </a:p>
        </p:txBody>
      </p:sp>
      <p:sp>
        <p:nvSpPr>
          <p:cNvPr id="796" name="eats"/>
          <p:cNvSpPr txBox="1"/>
          <p:nvPr/>
        </p:nvSpPr>
        <p:spPr>
          <a:xfrm>
            <a:off x="10170566" y="11891323"/>
            <a:ext cx="69006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eats</a:t>
            </a:r>
          </a:p>
        </p:txBody>
      </p:sp>
      <p:sp>
        <p:nvSpPr>
          <p:cNvPr id="797" name="fish"/>
          <p:cNvSpPr txBox="1"/>
          <p:nvPr/>
        </p:nvSpPr>
        <p:spPr>
          <a:xfrm>
            <a:off x="12231479" y="11891323"/>
            <a:ext cx="59405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fish</a:t>
            </a:r>
          </a:p>
        </p:txBody>
      </p:sp>
      <p:sp>
        <p:nvSpPr>
          <p:cNvPr id="798" name="chef"/>
          <p:cNvSpPr txBox="1"/>
          <p:nvPr/>
        </p:nvSpPr>
        <p:spPr>
          <a:xfrm>
            <a:off x="8689374" y="11908256"/>
            <a:ext cx="70134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chef</a:t>
            </a:r>
          </a:p>
        </p:txBody>
      </p:sp>
      <p:sp>
        <p:nvSpPr>
          <p:cNvPr id="799" name="the"/>
          <p:cNvSpPr txBox="1"/>
          <p:nvPr/>
        </p:nvSpPr>
        <p:spPr>
          <a:xfrm>
            <a:off x="6942921" y="11891323"/>
            <a:ext cx="54345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</a:t>
            </a:r>
          </a:p>
        </p:txBody>
      </p:sp>
      <p:cxnSp>
        <p:nvCxnSpPr>
          <p:cNvPr id="800" name="Connection Line"/>
          <p:cNvCxnSpPr>
            <a:stCxn id="768" idx="0"/>
            <a:endCxn id="795" idx="0"/>
          </p:cNvCxnSpPr>
          <p:nvPr/>
        </p:nvCxnSpPr>
        <p:spPr>
          <a:xfrm flipH="1">
            <a:off x="9040045" y="6914688"/>
            <a:ext cx="472221" cy="399327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801" name="Connection Line"/>
          <p:cNvCxnSpPr>
            <a:stCxn id="768" idx="0"/>
            <a:endCxn id="794" idx="0"/>
          </p:cNvCxnSpPr>
          <p:nvPr/>
        </p:nvCxnSpPr>
        <p:spPr>
          <a:xfrm flipH="1">
            <a:off x="7214649" y="6914688"/>
            <a:ext cx="2297617" cy="399327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802" name="Connection Line"/>
          <p:cNvCxnSpPr>
            <a:stCxn id="791" idx="0"/>
            <a:endCxn id="797" idx="0"/>
          </p:cNvCxnSpPr>
          <p:nvPr/>
        </p:nvCxnSpPr>
        <p:spPr>
          <a:xfrm flipH="1">
            <a:off x="12528507" y="10891031"/>
            <a:ext cx="1" cy="123097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803" name="Connection Line"/>
          <p:cNvCxnSpPr>
            <a:stCxn id="790" idx="0"/>
            <a:endCxn id="796" idx="0"/>
          </p:cNvCxnSpPr>
          <p:nvPr/>
        </p:nvCxnSpPr>
        <p:spPr>
          <a:xfrm flipH="1">
            <a:off x="10515600" y="10907964"/>
            <a:ext cx="1" cy="121404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804" name="Connection Line"/>
          <p:cNvCxnSpPr>
            <a:stCxn id="795" idx="0"/>
            <a:endCxn id="798" idx="0"/>
          </p:cNvCxnSpPr>
          <p:nvPr/>
        </p:nvCxnSpPr>
        <p:spPr>
          <a:xfrm>
            <a:off x="9040045" y="10907964"/>
            <a:ext cx="2" cy="1230976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805" name="Connection Line"/>
          <p:cNvCxnSpPr>
            <a:stCxn id="794" idx="0"/>
            <a:endCxn id="799" idx="0"/>
          </p:cNvCxnSpPr>
          <p:nvPr/>
        </p:nvCxnSpPr>
        <p:spPr>
          <a:xfrm>
            <a:off x="7214649" y="10907964"/>
            <a:ext cx="2" cy="121404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o what do I do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So what do I do?</a:t>
            </a:r>
          </a:p>
        </p:txBody>
      </p:sp>
      <p:sp>
        <p:nvSpPr>
          <p:cNvPr id="808" name="Remember, P(A,B) = P(A|B)P(B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Remember, P(A,B) = P(A|B)P(B)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P(“</a:t>
            </a:r>
            <a:r>
              <a:rPr i="1"/>
              <a:t>les idées vertes incolores dorment furieusement</a:t>
            </a:r>
            <a:r>
              <a:t>”|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 = P(“</a:t>
            </a:r>
            <a:r>
              <a:rPr i="1"/>
              <a:t>les idées vertes incolores dorment furieusement</a:t>
            </a:r>
            <a:r>
              <a:t>”,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I simply try to find the English sentence that co-occurs most frequently with the French sentence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What of one of the two sentences never occurs in my corpus?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P(“</a:t>
            </a:r>
            <a:r>
              <a:rPr i="1"/>
              <a:t>les idées vertes incolores dorment furieusement</a:t>
            </a:r>
            <a:r>
              <a:t>”|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 = 0 or undefined?</a:t>
            </a:r>
          </a:p>
        </p:txBody>
      </p:sp>
      <p:sp>
        <p:nvSpPr>
          <p:cNvPr id="8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1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25522" r="0" b="12639"/>
          <a:stretch>
            <a:fillRect/>
          </a:stretch>
        </p:blipFill>
        <p:spPr>
          <a:xfrm>
            <a:off x="5837883" y="3238169"/>
            <a:ext cx="12708115" cy="10477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0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robabilistic C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</a:t>
            </a:r>
          </a:p>
        </p:txBody>
      </p:sp>
      <p:sp>
        <p:nvSpPr>
          <p:cNvPr id="813" name="S →NP VBZ: .8 DT→ the: 1 S → NP VP: .2 NN → chef: 1 VP → VP PP: .2 NNS → fish: .5 VP → VBZ NP: .2 NNS → chopsticks: .5 VP → VBZ PP: .15 VBP → fish: 1 VP → VBZ NNS: .12 VBZ → eats: 1 VP → VBZ VP: .03 IN → with: 1 VP → VBP NP: .15 VP → VBP PP: .15 Probabi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1901300" indent="-1037074" defTabSz="1706837">
              <a:lnSpc>
                <a:spcPct val="90000"/>
              </a:lnSpc>
              <a:spcBef>
                <a:spcPts val="3100"/>
              </a:spcBef>
              <a:buChar char="•"/>
              <a:defRPr sz="3359">
                <a:solidFill>
                  <a:srgbClr val="000000"/>
                </a:solidFill>
              </a:defRPr>
            </a:pPr>
            <a:r>
              <a:t>S →NP VBZ: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.8</a:t>
            </a:r>
            <a:r>
              <a:t>	DT→ the: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1</a:t>
            </a:r>
            <a:br/>
            <a:r>
              <a:t>S → NP VP: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.2</a:t>
            </a:r>
            <a:r>
              <a:t>	NN → chef: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1</a:t>
            </a:r>
            <a:br/>
            <a:r>
              <a:t>VP → VP PP: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.2</a:t>
            </a:r>
            <a:r>
              <a:t>	NNS → fish: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.5</a:t>
            </a:r>
            <a:br/>
            <a:r>
              <a:t>VP → VBZ NP: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.2</a:t>
            </a:r>
            <a:r>
              <a:t>	NNS → chopsticks: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.5</a:t>
            </a:r>
            <a:br/>
            <a:r>
              <a:t>VP → VBZ PP: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.15</a:t>
            </a:r>
            <a:r>
              <a:t>	VBP → fish: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1</a:t>
            </a:r>
            <a:br/>
            <a:r>
              <a:t>VP → VBZ NNS: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.12</a:t>
            </a:r>
            <a:r>
              <a:t>	VBZ → eats: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1</a:t>
            </a:r>
            <a:br/>
            <a:r>
              <a:t>VP → VBZ VP: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.03</a:t>
            </a:r>
            <a:r>
              <a:t>	IN → with: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1</a:t>
            </a:r>
            <a:br/>
            <a:r>
              <a:t>VP → VBP NP: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.15</a:t>
            </a:r>
            <a:br/>
            <a:r>
              <a:t>VP → VBP PP: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.15</a:t>
            </a:r>
            <a:r>
              <a:t>	Probability of parse T given sentence S = 1</a:t>
            </a:r>
            <a:br/>
            <a:r>
              <a:t>NP → DT NN: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.5	P(T,S) = P(S|T)P(T) = 1*P(T)</a:t>
            </a:r>
            <a:r>
              <a:t>	</a:t>
            </a:r>
            <a:br/>
            <a:r>
              <a:t>NP → DT NNS: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.5</a:t>
            </a:r>
            <a:br/>
            <a:r>
              <a:t>PP → IN NP: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8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robabilistic C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</a:t>
            </a:r>
          </a:p>
        </p:txBody>
      </p:sp>
      <p:sp>
        <p:nvSpPr>
          <p:cNvPr id="817" name="Probability of tree =  P(each rule used in derivatio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Probability of tree = </a:t>
            </a:r>
            <a14:m>
              <m:oMath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∏</m:t>
                </m:r>
              </m:oMath>
            </a14:m>
            <a:r>
              <a:t>P(each rule used in derivation)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Given two trees (or subtrees), choose the highest probability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String S is called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yield</a:t>
            </a:r>
            <a:r>
              <a:t> of a parse tree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14:m>
              <m:oMath>
                <m:limUp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lim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nor/>
                      </m:rP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s.t.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b>
                </m:sSub>
                <m:f>
                  <m:fPr>
                    <m:ctrlP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  <a:r>
              <a:t>; P(S) is constant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lim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argmax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s.t.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argmax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s.t.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  <p:sp>
        <p:nvSpPr>
          <p:cNvPr id="8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21" name="From the grammar: P(DT → the) = 1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P(DT → the) = 1</a:t>
            </a:r>
          </a:p>
        </p:txBody>
      </p:sp>
      <p:sp>
        <p:nvSpPr>
          <p:cNvPr id="8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23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DT: 1</a:t>
                      </a:r>
                      <a:br/>
                      <a:r>
                        <a:t>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26" name="From the grammar: P(NN → chef) = 1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P(NN → chef) = 1</a:t>
            </a:r>
          </a:p>
        </p:txBody>
      </p:sp>
      <p:sp>
        <p:nvSpPr>
          <p:cNvPr id="8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28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NN: 1</a:t>
                      </a:r>
                      <a:br/>
                      <a:r>
                        <a:t>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31" name="P(NP → DT NN) = .5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P(NP → DT NN) = .5 </a:t>
            </a:r>
          </a:p>
        </p:txBody>
      </p:sp>
      <p:sp>
        <p:nvSpPr>
          <p:cNvPr id="8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33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DT: 1</a:t>
                      </a:r>
                      <a:br/>
                      <a:r>
                        <a:t>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NP: 1*1*.5 = .5</a:t>
                      </a:r>
                      <a:br/>
                      <a:r>
                        <a:t>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NN: 1</a:t>
                      </a:r>
                      <a:br/>
                      <a:r>
                        <a:t>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340" name="Why is top-down parsing inefficie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Why is top-down parsing inefficient?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Which one would you like?</a:t>
            </a:r>
          </a:p>
        </p:txBody>
      </p:sp>
      <p:sp>
        <p:nvSpPr>
          <p:cNvPr id="341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2" name="S"/>
          <p:cNvSpPr txBox="1"/>
          <p:nvPr/>
        </p:nvSpPr>
        <p:spPr>
          <a:xfrm>
            <a:off x="5931628" y="10386517"/>
            <a:ext cx="31181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</a:t>
            </a:r>
          </a:p>
        </p:txBody>
      </p:sp>
      <p:sp>
        <p:nvSpPr>
          <p:cNvPr id="343" name="NP"/>
          <p:cNvSpPr txBox="1"/>
          <p:nvPr/>
        </p:nvSpPr>
        <p:spPr>
          <a:xfrm>
            <a:off x="4610862" y="9091117"/>
            <a:ext cx="53187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NP</a:t>
            </a:r>
          </a:p>
        </p:txBody>
      </p:sp>
      <p:sp>
        <p:nvSpPr>
          <p:cNvPr id="344" name="VP"/>
          <p:cNvSpPr txBox="1"/>
          <p:nvPr/>
        </p:nvSpPr>
        <p:spPr>
          <a:xfrm>
            <a:off x="7751978" y="9091117"/>
            <a:ext cx="49804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VP</a:t>
            </a:r>
          </a:p>
        </p:txBody>
      </p:sp>
      <p:cxnSp>
        <p:nvCxnSpPr>
          <p:cNvPr id="345" name="Connection Line"/>
          <p:cNvCxnSpPr>
            <a:stCxn id="342" idx="0"/>
            <a:endCxn id="344" idx="0"/>
          </p:cNvCxnSpPr>
          <p:nvPr/>
        </p:nvCxnSpPr>
        <p:spPr>
          <a:xfrm flipV="1">
            <a:off x="6087533" y="9321800"/>
            <a:ext cx="1913468" cy="1295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46" name="Connection Line"/>
          <p:cNvCxnSpPr>
            <a:stCxn id="342" idx="0"/>
            <a:endCxn id="343" idx="0"/>
          </p:cNvCxnSpPr>
          <p:nvPr/>
        </p:nvCxnSpPr>
        <p:spPr>
          <a:xfrm flipH="1" flipV="1">
            <a:off x="4876800" y="9321800"/>
            <a:ext cx="1210734" cy="1295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36" name="From the grammar: P(VBZ → eats) = 1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P(VBZ → eats) = 1</a:t>
            </a:r>
          </a:p>
        </p:txBody>
      </p:sp>
      <p:sp>
        <p:nvSpPr>
          <p:cNvPr id="8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38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VBZ: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41" name="P(S → NP VBZ) = .8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P(S → NP VBZ) = .8</a:t>
            </a:r>
          </a:p>
        </p:txBody>
      </p:sp>
      <p:sp>
        <p:nvSpPr>
          <p:cNvPr id="8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43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NP: .5</a:t>
                      </a:r>
                      <a:br/>
                      <a:r>
                        <a:t>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S: .5*1*.8 = .4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VBZ: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46" name="From the grammar: P(NNS → fish) = .5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P(NNS → fish) = .5</a:t>
            </a:r>
          </a:p>
        </p:txBody>
      </p:sp>
      <p:sp>
        <p:nvSpPr>
          <p:cNvPr id="8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48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VBZ: 1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NNS: .5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51" name="From the grammar: P(VBP → fish) =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P(VBP → fish) = </a:t>
            </a:r>
          </a:p>
        </p:txBody>
      </p:sp>
      <p:sp>
        <p:nvSpPr>
          <p:cNvPr id="8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53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VBZ: 1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NNS: .5, </a:t>
                      </a:r>
                      <a:r>
                        <a:t>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56" name="P(VP → VBZ NNS) = .12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P(VP → VBZ NNS) = .12</a:t>
            </a:r>
          </a:p>
        </p:txBody>
      </p:sp>
      <p:sp>
        <p:nvSpPr>
          <p:cNvPr id="8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58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VBZ: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VP: 1*.5*.12 = .06 </a:t>
                      </a:r>
                    </a:p>
                    <a:p>
                      <a:pPr defTabSz="914400">
                        <a:defRPr sz="24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NNS: .5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, 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61" name="P(S → NP VP) = .2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P(S → NP VP) = .2</a:t>
            </a:r>
          </a:p>
        </p:txBody>
      </p:sp>
      <p:sp>
        <p:nvSpPr>
          <p:cNvPr id="8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63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NP: .5</a:t>
                      </a:r>
                      <a:br/>
                      <a:r>
                        <a:t>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S = .5*.06*.2 = .006</a:t>
                      </a:r>
                    </a:p>
                    <a:p>
                      <a:pPr defTabSz="914400">
                        <a:defRPr sz="20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VBZ: 1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VP: .06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NNS: .5, 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66" name="From the grammar: P(IN → with) = 1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P(IN → with) = 1</a:t>
            </a:r>
          </a:p>
        </p:txBody>
      </p:sp>
      <p:sp>
        <p:nvSpPr>
          <p:cNvPr id="8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68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.006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VBZ: 1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VP: .06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NNS: .5, 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IN: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71" name="From the grammar: P(DT → the) = 1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P(DT → the) = 1</a:t>
            </a:r>
          </a:p>
        </p:txBody>
      </p:sp>
      <p:sp>
        <p:nvSpPr>
          <p:cNvPr id="8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73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.006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VBZ: 1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VP: .06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NNS: .5, 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IN: 1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DT: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76" name="From the grammar: NNS → chopsticks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From the grammar: NNS → chopsticks</a:t>
            </a:r>
          </a:p>
        </p:txBody>
      </p:sp>
      <p:sp>
        <p:nvSpPr>
          <p:cNvPr id="8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78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.006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VBZ: 1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VP: .06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NNS: .5, 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IN: 1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NNS: .5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81" name="P(NP → DT NNS) = .5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P(NP → DT NNS) = .5</a:t>
            </a:r>
          </a:p>
        </p:txBody>
      </p:sp>
      <p:sp>
        <p:nvSpPr>
          <p:cNvPr id="8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83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.006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VBZ: 1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VP: .06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NNS: .5, 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IN: 1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DT: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NP: 1*.5*.5 = .25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NNS: .5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349" name="Why is top-down parsing inefficie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Why is top-down parsing inefficient?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Which one would you like?</a:t>
            </a:r>
          </a:p>
        </p:txBody>
      </p:sp>
      <p:sp>
        <p:nvSpPr>
          <p:cNvPr id="350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1" name="S"/>
          <p:cNvSpPr txBox="1"/>
          <p:nvPr/>
        </p:nvSpPr>
        <p:spPr>
          <a:xfrm>
            <a:off x="5931628" y="10386517"/>
            <a:ext cx="31181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</a:t>
            </a:r>
          </a:p>
        </p:txBody>
      </p:sp>
      <p:sp>
        <p:nvSpPr>
          <p:cNvPr id="352" name="NP"/>
          <p:cNvSpPr txBox="1"/>
          <p:nvPr/>
        </p:nvSpPr>
        <p:spPr>
          <a:xfrm>
            <a:off x="4610862" y="9091117"/>
            <a:ext cx="53187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NP</a:t>
            </a:r>
          </a:p>
        </p:txBody>
      </p:sp>
      <p:sp>
        <p:nvSpPr>
          <p:cNvPr id="353" name="VP"/>
          <p:cNvSpPr txBox="1"/>
          <p:nvPr/>
        </p:nvSpPr>
        <p:spPr>
          <a:xfrm>
            <a:off x="7751978" y="9091117"/>
            <a:ext cx="49804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VP</a:t>
            </a:r>
          </a:p>
        </p:txBody>
      </p:sp>
      <p:sp>
        <p:nvSpPr>
          <p:cNvPr id="354" name="WPRO"/>
          <p:cNvSpPr txBox="1"/>
          <p:nvPr/>
        </p:nvSpPr>
        <p:spPr>
          <a:xfrm>
            <a:off x="3487487" y="7643317"/>
            <a:ext cx="103449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WPRO</a:t>
            </a:r>
          </a:p>
        </p:txBody>
      </p:sp>
      <p:sp>
        <p:nvSpPr>
          <p:cNvPr id="355" name="ONE"/>
          <p:cNvSpPr txBox="1"/>
          <p:nvPr/>
        </p:nvSpPr>
        <p:spPr>
          <a:xfrm>
            <a:off x="5169543" y="7643317"/>
            <a:ext cx="75224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ONE</a:t>
            </a:r>
          </a:p>
        </p:txBody>
      </p:sp>
      <p:sp>
        <p:nvSpPr>
          <p:cNvPr id="356" name="MD"/>
          <p:cNvSpPr txBox="1"/>
          <p:nvPr/>
        </p:nvSpPr>
        <p:spPr>
          <a:xfrm>
            <a:off x="6797886" y="7643317"/>
            <a:ext cx="59436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MD</a:t>
            </a:r>
          </a:p>
        </p:txBody>
      </p:sp>
      <p:sp>
        <p:nvSpPr>
          <p:cNvPr id="357" name="PRO"/>
          <p:cNvSpPr txBox="1"/>
          <p:nvPr/>
        </p:nvSpPr>
        <p:spPr>
          <a:xfrm>
            <a:off x="8291050" y="7643317"/>
            <a:ext cx="75224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</a:t>
            </a:r>
          </a:p>
        </p:txBody>
      </p:sp>
      <p:sp>
        <p:nvSpPr>
          <p:cNvPr id="358" name="VB"/>
          <p:cNvSpPr txBox="1"/>
          <p:nvPr/>
        </p:nvSpPr>
        <p:spPr>
          <a:xfrm>
            <a:off x="9572446" y="7643317"/>
            <a:ext cx="5093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VB</a:t>
            </a:r>
          </a:p>
        </p:txBody>
      </p:sp>
      <p:cxnSp>
        <p:nvCxnSpPr>
          <p:cNvPr id="359" name="Connection Line"/>
          <p:cNvCxnSpPr>
            <a:stCxn id="351" idx="0"/>
            <a:endCxn id="353" idx="0"/>
          </p:cNvCxnSpPr>
          <p:nvPr/>
        </p:nvCxnSpPr>
        <p:spPr>
          <a:xfrm flipV="1">
            <a:off x="6087533" y="9321800"/>
            <a:ext cx="1913468" cy="1295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60" name="Connection Line"/>
          <p:cNvCxnSpPr>
            <a:stCxn id="351" idx="0"/>
            <a:endCxn id="352" idx="0"/>
          </p:cNvCxnSpPr>
          <p:nvPr/>
        </p:nvCxnSpPr>
        <p:spPr>
          <a:xfrm flipH="1" flipV="1">
            <a:off x="4876800" y="9321800"/>
            <a:ext cx="1210734" cy="1295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61" name="Connection Line"/>
          <p:cNvCxnSpPr>
            <a:stCxn id="352" idx="0"/>
            <a:endCxn id="354" idx="0"/>
          </p:cNvCxnSpPr>
          <p:nvPr/>
        </p:nvCxnSpPr>
        <p:spPr>
          <a:xfrm flipH="1" flipV="1">
            <a:off x="4004733" y="7874000"/>
            <a:ext cx="872068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62" name="Connection Line"/>
          <p:cNvCxnSpPr>
            <a:stCxn id="352" idx="0"/>
            <a:endCxn id="355" idx="0"/>
          </p:cNvCxnSpPr>
          <p:nvPr/>
        </p:nvCxnSpPr>
        <p:spPr>
          <a:xfrm flipV="1">
            <a:off x="4876800" y="7874000"/>
            <a:ext cx="668867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63" name="Connection Line"/>
          <p:cNvCxnSpPr>
            <a:stCxn id="353" idx="0"/>
            <a:endCxn id="356" idx="0"/>
          </p:cNvCxnSpPr>
          <p:nvPr/>
        </p:nvCxnSpPr>
        <p:spPr>
          <a:xfrm flipH="1" flipV="1">
            <a:off x="7095066" y="7874000"/>
            <a:ext cx="905935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64" name="Connection Line"/>
          <p:cNvCxnSpPr>
            <a:stCxn id="353" idx="0"/>
            <a:endCxn id="357" idx="0"/>
          </p:cNvCxnSpPr>
          <p:nvPr/>
        </p:nvCxnSpPr>
        <p:spPr>
          <a:xfrm flipV="1">
            <a:off x="8001000" y="7874000"/>
            <a:ext cx="666175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65" name="Connection Line"/>
          <p:cNvCxnSpPr>
            <a:stCxn id="353" idx="0"/>
            <a:endCxn id="358" idx="0"/>
          </p:cNvCxnSpPr>
          <p:nvPr/>
        </p:nvCxnSpPr>
        <p:spPr>
          <a:xfrm flipV="1">
            <a:off x="8001000" y="7874000"/>
            <a:ext cx="1826108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86" name="P(PP → IN NP) = 1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P(PP → IN NP) = 1</a:t>
            </a:r>
          </a:p>
        </p:txBody>
      </p:sp>
      <p:sp>
        <p:nvSpPr>
          <p:cNvPr id="8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88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.006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VBZ: 1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VP: .06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NNS: .5, 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IN: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PP: 1*.25*1 = .25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NP: .25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NNS: .5
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91" name="P(VP → VBP PP) = .15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P(VP → VBP PP) = .15</a:t>
            </a:r>
          </a:p>
        </p:txBody>
      </p:sp>
      <p:sp>
        <p:nvSpPr>
          <p:cNvPr id="8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93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.006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VBZ: 1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VP: .06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NNS: .5, </a:t>
                      </a: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VP: 1*.25*.15 = .0375</a:t>
                      </a:r>
                    </a:p>
                    <a:p>
                      <a:pPr defTabSz="914400">
                        <a:defRPr sz="20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IN: 1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PP: .25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.25
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NNS: .5
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896" name="P(VP → VBZ VP) = .03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P(VP → VBZ VP) = .03</a:t>
            </a:r>
          </a:p>
        </p:txBody>
      </p:sp>
      <p:sp>
        <p:nvSpPr>
          <p:cNvPr id="8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98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.006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VBZ: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VP: .06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VP: 1*.0375*.03 = .001125</a:t>
                      </a:r>
                    </a:p>
                    <a:p>
                      <a:pPr defTabSz="914400">
                        <a:defRPr sz="1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NNS: .5, 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VP: .0375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IN: 1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PP: .25
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.25
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NNS: .5
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901" name="P(VP → VP PP) = .2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P(VP → VP PP) = .2</a:t>
            </a:r>
          </a:p>
        </p:txBody>
      </p:sp>
      <p:sp>
        <p:nvSpPr>
          <p:cNvPr id="9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903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.5 [0,2]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.006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VBZ: 1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VP: .06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VP</a:t>
                      </a:r>
                      <a:r>
                        <a:rPr baseline="-5999"/>
                        <a:t>1</a:t>
                      </a:r>
                      <a:r>
                        <a:t>: .001125,</a:t>
                      </a: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VP</a:t>
                      </a:r>
                      <a:r>
                        <a:rPr baseline="-5999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</a:t>
                      </a: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: .06*.25*.2 = .003</a:t>
                      </a:r>
                    </a:p>
                    <a:p>
                      <a:pPr defTabSz="914400">
                        <a:defRPr sz="1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NNS: .5, 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VP: .0375
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IN: 1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PP: .25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.25
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NNS: .5
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robabilistic CKY Example"/>
          <p:cNvSpPr txBox="1"/>
          <p:nvPr>
            <p:ph type="title"/>
          </p:nvPr>
        </p:nvSpPr>
        <p:spPr>
          <a:xfrm>
            <a:off x="1619470" y="2139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906" name="P(VP2) &gt; P(VP1); P(S → NP VP) = .2"/>
          <p:cNvSpPr txBox="1"/>
          <p:nvPr>
            <p:ph type="body" idx="1"/>
          </p:nvPr>
        </p:nvSpPr>
        <p:spPr>
          <a:xfrm>
            <a:off x="1619468" y="3310182"/>
            <a:ext cx="21876637" cy="7112001"/>
          </a:xfrm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P(VP</a:t>
            </a:r>
            <a:r>
              <a:rPr baseline="-5999"/>
              <a:t>2</a:t>
            </a:r>
            <a:r>
              <a:t>) &gt; P(VP</a:t>
            </a:r>
            <a:r>
              <a:rPr baseline="-5999"/>
              <a:t>1</a:t>
            </a:r>
            <a:r>
              <a:t>); P(S → NP VP) = .2</a:t>
            </a:r>
          </a:p>
        </p:txBody>
      </p:sp>
      <p:sp>
        <p:nvSpPr>
          <p:cNvPr id="9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908" name="Table 1"/>
          <p:cNvGraphicFramePr/>
          <p:nvPr/>
        </p:nvGraphicFramePr>
        <p:xfrm>
          <a:off x="1219200" y="4381854"/>
          <a:ext cx="219583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  <a:gridCol w="2743200"/>
              </a:tblGrid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the 1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chef 2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eats
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fish
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with
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
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chopsticks
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1 [0,1]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NP: .5</a:t>
                      </a:r>
                      <a:br/>
                      <a:r>
                        <a:t>[0,2]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.4
[0,3]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S: .006
[0,4]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S: .5*.003*.2 = .0003</a:t>
                      </a:r>
                    </a:p>
                    <a:p>
                      <a:pPr defTabSz="914400">
                        <a:defRPr sz="20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[0,7]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NN: 1 [1,2]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VBZ: 1
[2,3]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VP: .06
[2,4]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VP</a:t>
                      </a:r>
                      <a:r>
                        <a:rPr baseline="-5999"/>
                        <a:t>2</a:t>
                      </a:r>
                      <a:r>
                        <a:t>: .003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[2,7]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NNS: .5, VBP: 1</a:t>
                      </a:r>
                    </a:p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[3,4]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VP: .0375
[3,7]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IN: 1
[4,5]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PP: .25
[4,7]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DT: 1
[5,6]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NP: .25
[5,7]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30413">
                <a:tc>
                  <a:txBody>
                    <a:bodyPr/>
                    <a:lstStyle/>
                    <a:p>
                      <a:pPr algn="r"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NNS: .5
[6,7]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robabilistic CKY Example"/>
          <p:cNvSpPr txBox="1"/>
          <p:nvPr>
            <p:ph type="title"/>
          </p:nvPr>
        </p:nvSpPr>
        <p:spPr>
          <a:xfrm>
            <a:off x="1619470" y="2647600"/>
            <a:ext cx="21876636" cy="1538884"/>
          </a:xfrm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911" name="Start at S and trace the back pointers to build the best tree:"/>
          <p:cNvSpPr txBox="1"/>
          <p:nvPr>
            <p:ph type="body" idx="1"/>
          </p:nvPr>
        </p:nvSpPr>
        <p:spPr>
          <a:xfrm>
            <a:off x="1619468" y="4072182"/>
            <a:ext cx="21876637" cy="7112001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Start at S and trace the back pointers to build the best tree:</a:t>
            </a:r>
          </a:p>
        </p:txBody>
      </p:sp>
      <p:sp>
        <p:nvSpPr>
          <p:cNvPr id="9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952" name="Group"/>
          <p:cNvGrpSpPr/>
          <p:nvPr/>
        </p:nvGrpSpPr>
        <p:grpSpPr>
          <a:xfrm>
            <a:off x="5982639" y="5194356"/>
            <a:ext cx="12418721" cy="7480067"/>
            <a:chOff x="0" y="0"/>
            <a:chExt cx="12418720" cy="7480066"/>
          </a:xfrm>
        </p:grpSpPr>
        <p:sp>
          <p:nvSpPr>
            <p:cNvPr id="913" name="S"/>
            <p:cNvSpPr txBox="1"/>
            <p:nvPr/>
          </p:nvSpPr>
          <p:spPr>
            <a:xfrm>
              <a:off x="5191624" y="-1"/>
              <a:ext cx="509932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S</a:t>
              </a:r>
            </a:p>
          </p:txBody>
        </p:sp>
        <p:sp>
          <p:nvSpPr>
            <p:cNvPr id="914" name="NP"/>
            <p:cNvSpPr txBox="1"/>
            <p:nvPr/>
          </p:nvSpPr>
          <p:spPr>
            <a:xfrm>
              <a:off x="2280547" y="1614872"/>
              <a:ext cx="972618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NP</a:t>
              </a:r>
            </a:p>
          </p:txBody>
        </p:sp>
        <p:sp>
          <p:nvSpPr>
            <p:cNvPr id="915" name="VP"/>
            <p:cNvSpPr txBox="1"/>
            <p:nvPr/>
          </p:nvSpPr>
          <p:spPr>
            <a:xfrm>
              <a:off x="7606081" y="1614872"/>
              <a:ext cx="904952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VP</a:t>
              </a:r>
            </a:p>
          </p:txBody>
        </p:sp>
        <p:cxnSp>
          <p:nvCxnSpPr>
            <p:cNvPr id="916" name="Connection Line"/>
            <p:cNvCxnSpPr>
              <a:stCxn id="913" idx="0"/>
              <a:endCxn id="915" idx="0"/>
            </p:cNvCxnSpPr>
            <p:nvPr/>
          </p:nvCxnSpPr>
          <p:spPr>
            <a:xfrm>
              <a:off x="5446590" y="410258"/>
              <a:ext cx="2611968" cy="161487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17" name="Connection Line"/>
            <p:cNvCxnSpPr>
              <a:stCxn id="913" idx="0"/>
              <a:endCxn id="914" idx="0"/>
            </p:cNvCxnSpPr>
            <p:nvPr/>
          </p:nvCxnSpPr>
          <p:spPr>
            <a:xfrm flipH="1">
              <a:off x="2766856" y="410258"/>
              <a:ext cx="2679735" cy="161487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918" name="VP"/>
            <p:cNvSpPr txBox="1"/>
            <p:nvPr/>
          </p:nvSpPr>
          <p:spPr>
            <a:xfrm>
              <a:off x="4994114" y="2915750"/>
              <a:ext cx="904952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VP</a:t>
              </a:r>
            </a:p>
          </p:txBody>
        </p:sp>
        <p:sp>
          <p:nvSpPr>
            <p:cNvPr id="919" name="PP"/>
            <p:cNvSpPr txBox="1"/>
            <p:nvPr/>
          </p:nvSpPr>
          <p:spPr>
            <a:xfrm>
              <a:off x="8541647" y="2915750"/>
              <a:ext cx="927508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b="1" sz="4800">
                  <a:solidFill>
                    <a:srgbClr val="000000"/>
                  </a:solidFill>
                </a:defRPr>
              </a:pPr>
              <a:r>
                <a:t>PP</a:t>
              </a:r>
            </a:p>
          </p:txBody>
        </p:sp>
        <p:cxnSp>
          <p:nvCxnSpPr>
            <p:cNvPr id="920" name="Connection Line"/>
            <p:cNvCxnSpPr>
              <a:stCxn id="915" idx="0"/>
              <a:endCxn id="919" idx="0"/>
            </p:cNvCxnSpPr>
            <p:nvPr/>
          </p:nvCxnSpPr>
          <p:spPr>
            <a:xfrm>
              <a:off x="8058557" y="2025131"/>
              <a:ext cx="946844" cy="1300878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21" name="Connection Line"/>
            <p:cNvCxnSpPr>
              <a:stCxn id="915" idx="0"/>
              <a:endCxn id="918" idx="0"/>
            </p:cNvCxnSpPr>
            <p:nvPr/>
          </p:nvCxnSpPr>
          <p:spPr>
            <a:xfrm flipH="1">
              <a:off x="5446590" y="2025131"/>
              <a:ext cx="2611968" cy="1300878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922" name="IN"/>
            <p:cNvSpPr txBox="1"/>
            <p:nvPr/>
          </p:nvSpPr>
          <p:spPr>
            <a:xfrm>
              <a:off x="7685633" y="5591216"/>
              <a:ext cx="745846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b="1" sz="4800">
                  <a:solidFill>
                    <a:srgbClr val="000000"/>
                  </a:solidFill>
                </a:defRPr>
              </a:pPr>
              <a:r>
                <a:t>IN</a:t>
              </a:r>
            </a:p>
          </p:txBody>
        </p:sp>
        <p:sp>
          <p:nvSpPr>
            <p:cNvPr id="923" name="NP"/>
            <p:cNvSpPr txBox="1"/>
            <p:nvPr/>
          </p:nvSpPr>
          <p:spPr>
            <a:xfrm>
              <a:off x="10013967" y="4245016"/>
              <a:ext cx="97261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b="1" sz="4800">
                  <a:solidFill>
                    <a:srgbClr val="000000"/>
                  </a:solidFill>
                </a:defRPr>
              </a:pPr>
              <a:r>
                <a:t>NP</a:t>
              </a:r>
            </a:p>
          </p:txBody>
        </p:sp>
        <p:cxnSp>
          <p:nvCxnSpPr>
            <p:cNvPr id="924" name="Connection Line"/>
            <p:cNvCxnSpPr>
              <a:stCxn id="919" idx="0"/>
              <a:endCxn id="923" idx="0"/>
            </p:cNvCxnSpPr>
            <p:nvPr/>
          </p:nvCxnSpPr>
          <p:spPr>
            <a:xfrm>
              <a:off x="9005400" y="3326008"/>
              <a:ext cx="1494876" cy="1329268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25" name="Connection Line"/>
            <p:cNvCxnSpPr>
              <a:stCxn id="919" idx="0"/>
              <a:endCxn id="922" idx="0"/>
            </p:cNvCxnSpPr>
            <p:nvPr/>
          </p:nvCxnSpPr>
          <p:spPr>
            <a:xfrm flipH="1">
              <a:off x="8058556" y="3326008"/>
              <a:ext cx="946845" cy="2675468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926" name="DT"/>
            <p:cNvSpPr txBox="1"/>
            <p:nvPr/>
          </p:nvSpPr>
          <p:spPr>
            <a:xfrm>
              <a:off x="8976428" y="5608149"/>
              <a:ext cx="938481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b="1" sz="4800">
                  <a:solidFill>
                    <a:srgbClr val="000000"/>
                  </a:solidFill>
                </a:defRPr>
              </a:pPr>
              <a:r>
                <a:t>DT</a:t>
              </a:r>
            </a:p>
          </p:txBody>
        </p:sp>
        <p:sp>
          <p:nvSpPr>
            <p:cNvPr id="927" name="NNS"/>
            <p:cNvSpPr txBox="1"/>
            <p:nvPr/>
          </p:nvSpPr>
          <p:spPr>
            <a:xfrm>
              <a:off x="10915294" y="5608149"/>
              <a:ext cx="1413359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b="1" sz="4800">
                  <a:solidFill>
                    <a:srgbClr val="000000"/>
                  </a:solidFill>
                </a:defRPr>
              </a:pPr>
              <a:r>
                <a:t>NNS</a:t>
              </a:r>
            </a:p>
          </p:txBody>
        </p:sp>
        <p:cxnSp>
          <p:nvCxnSpPr>
            <p:cNvPr id="928" name="Connection Line"/>
            <p:cNvCxnSpPr>
              <a:stCxn id="923" idx="0"/>
              <a:endCxn id="927" idx="0"/>
            </p:cNvCxnSpPr>
            <p:nvPr/>
          </p:nvCxnSpPr>
          <p:spPr>
            <a:xfrm>
              <a:off x="10500275" y="4655275"/>
              <a:ext cx="1121699" cy="13631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29" name="Connection Line"/>
            <p:cNvCxnSpPr>
              <a:stCxn id="923" idx="0"/>
              <a:endCxn id="926" idx="0"/>
            </p:cNvCxnSpPr>
            <p:nvPr/>
          </p:nvCxnSpPr>
          <p:spPr>
            <a:xfrm flipH="1">
              <a:off x="9445668" y="4655275"/>
              <a:ext cx="1054608" cy="136313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930" name="the"/>
            <p:cNvSpPr txBox="1"/>
            <p:nvPr/>
          </p:nvSpPr>
          <p:spPr>
            <a:xfrm>
              <a:off x="9173939" y="7018701"/>
              <a:ext cx="54345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931" name="chopsticks"/>
            <p:cNvSpPr txBox="1"/>
            <p:nvPr/>
          </p:nvSpPr>
          <p:spPr>
            <a:xfrm>
              <a:off x="10825225" y="7018701"/>
              <a:ext cx="1593495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chopsticks</a:t>
              </a:r>
            </a:p>
          </p:txBody>
        </p:sp>
        <p:sp>
          <p:nvSpPr>
            <p:cNvPr id="932" name="with"/>
            <p:cNvSpPr txBox="1"/>
            <p:nvPr/>
          </p:nvSpPr>
          <p:spPr>
            <a:xfrm>
              <a:off x="7719313" y="7001767"/>
              <a:ext cx="678486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with</a:t>
              </a:r>
            </a:p>
          </p:txBody>
        </p:sp>
        <p:cxnSp>
          <p:nvCxnSpPr>
            <p:cNvPr id="933" name="Connection Line"/>
            <p:cNvCxnSpPr>
              <a:stCxn id="926" idx="0"/>
              <a:endCxn id="930" idx="0"/>
            </p:cNvCxnSpPr>
            <p:nvPr/>
          </p:nvCxnSpPr>
          <p:spPr>
            <a:xfrm flipH="1">
              <a:off x="9445668" y="6018408"/>
              <a:ext cx="1" cy="1230976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34" name="Connection Line"/>
            <p:cNvCxnSpPr>
              <a:stCxn id="927" idx="0"/>
              <a:endCxn id="931" idx="0"/>
            </p:cNvCxnSpPr>
            <p:nvPr/>
          </p:nvCxnSpPr>
          <p:spPr>
            <a:xfrm flipH="1">
              <a:off x="11621972" y="6018408"/>
              <a:ext cx="2" cy="1230976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35" name="Connection Line"/>
            <p:cNvCxnSpPr>
              <a:stCxn id="922" idx="0"/>
              <a:endCxn id="932" idx="0"/>
            </p:cNvCxnSpPr>
            <p:nvPr/>
          </p:nvCxnSpPr>
          <p:spPr>
            <a:xfrm>
              <a:off x="8058556" y="6001475"/>
              <a:ext cx="1" cy="1230976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936" name="VBZ"/>
            <p:cNvSpPr txBox="1"/>
            <p:nvPr/>
          </p:nvSpPr>
          <p:spPr>
            <a:xfrm>
              <a:off x="3650793" y="5608149"/>
              <a:ext cx="1322528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VBZ</a:t>
              </a:r>
            </a:p>
          </p:txBody>
        </p:sp>
        <p:sp>
          <p:nvSpPr>
            <p:cNvPr id="937" name="NNS"/>
            <p:cNvSpPr txBox="1"/>
            <p:nvPr/>
          </p:nvSpPr>
          <p:spPr>
            <a:xfrm>
              <a:off x="5727327" y="5608149"/>
              <a:ext cx="1413358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NNS</a:t>
              </a:r>
            </a:p>
          </p:txBody>
        </p:sp>
        <p:cxnSp>
          <p:nvCxnSpPr>
            <p:cNvPr id="938" name="Connection Line"/>
            <p:cNvCxnSpPr>
              <a:stCxn id="918" idx="0"/>
              <a:endCxn id="936" idx="0"/>
            </p:cNvCxnSpPr>
            <p:nvPr/>
          </p:nvCxnSpPr>
          <p:spPr>
            <a:xfrm flipH="1">
              <a:off x="4312057" y="3326008"/>
              <a:ext cx="1134534" cy="269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39" name="Connection Line"/>
            <p:cNvCxnSpPr>
              <a:stCxn id="918" idx="0"/>
              <a:endCxn id="937" idx="0"/>
            </p:cNvCxnSpPr>
            <p:nvPr/>
          </p:nvCxnSpPr>
          <p:spPr>
            <a:xfrm>
              <a:off x="5446590" y="3326008"/>
              <a:ext cx="987416" cy="269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940" name="DT"/>
            <p:cNvSpPr txBox="1"/>
            <p:nvPr/>
          </p:nvSpPr>
          <p:spPr>
            <a:xfrm>
              <a:off x="0" y="5608149"/>
              <a:ext cx="938480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b="1" sz="4800">
                  <a:solidFill>
                    <a:srgbClr val="000000"/>
                  </a:solidFill>
                </a:defRPr>
              </a:pPr>
              <a:r>
                <a:t>DT</a:t>
              </a:r>
            </a:p>
          </p:txBody>
        </p:sp>
        <p:sp>
          <p:nvSpPr>
            <p:cNvPr id="941" name="NN"/>
            <p:cNvSpPr txBox="1"/>
            <p:nvPr/>
          </p:nvSpPr>
          <p:spPr>
            <a:xfrm>
              <a:off x="1785772" y="5608149"/>
              <a:ext cx="1017728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b="1" sz="4800">
                  <a:solidFill>
                    <a:srgbClr val="000000"/>
                  </a:solidFill>
                </a:defRPr>
              </a:pPr>
              <a:r>
                <a:t>NN</a:t>
              </a:r>
            </a:p>
          </p:txBody>
        </p:sp>
        <p:sp>
          <p:nvSpPr>
            <p:cNvPr id="942" name="eats"/>
            <p:cNvSpPr txBox="1"/>
            <p:nvPr/>
          </p:nvSpPr>
          <p:spPr>
            <a:xfrm>
              <a:off x="3967023" y="7001767"/>
              <a:ext cx="690068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eats</a:t>
              </a:r>
            </a:p>
          </p:txBody>
        </p:sp>
        <p:sp>
          <p:nvSpPr>
            <p:cNvPr id="943" name="fish"/>
            <p:cNvSpPr txBox="1"/>
            <p:nvPr/>
          </p:nvSpPr>
          <p:spPr>
            <a:xfrm>
              <a:off x="6136978" y="7001767"/>
              <a:ext cx="594056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fish</a:t>
              </a:r>
            </a:p>
          </p:txBody>
        </p:sp>
        <p:sp>
          <p:nvSpPr>
            <p:cNvPr id="944" name="chef"/>
            <p:cNvSpPr txBox="1"/>
            <p:nvPr/>
          </p:nvSpPr>
          <p:spPr>
            <a:xfrm>
              <a:off x="1943964" y="7018701"/>
              <a:ext cx="701346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chef</a:t>
              </a:r>
            </a:p>
          </p:txBody>
        </p:sp>
        <p:sp>
          <p:nvSpPr>
            <p:cNvPr id="945" name="the"/>
            <p:cNvSpPr txBox="1"/>
            <p:nvPr/>
          </p:nvSpPr>
          <p:spPr>
            <a:xfrm>
              <a:off x="197511" y="7001767"/>
              <a:ext cx="54345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cxnSp>
          <p:nvCxnSpPr>
            <p:cNvPr id="946" name="Connection Line"/>
            <p:cNvCxnSpPr>
              <a:stCxn id="914" idx="0"/>
              <a:endCxn id="941" idx="0"/>
            </p:cNvCxnSpPr>
            <p:nvPr/>
          </p:nvCxnSpPr>
          <p:spPr>
            <a:xfrm flipH="1">
              <a:off x="2294635" y="2025131"/>
              <a:ext cx="472222" cy="3993278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47" name="Connection Line"/>
            <p:cNvCxnSpPr>
              <a:stCxn id="914" idx="0"/>
              <a:endCxn id="940" idx="0"/>
            </p:cNvCxnSpPr>
            <p:nvPr/>
          </p:nvCxnSpPr>
          <p:spPr>
            <a:xfrm flipH="1">
              <a:off x="469239" y="2025131"/>
              <a:ext cx="2297618" cy="3993278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48" name="Connection Line"/>
            <p:cNvCxnSpPr>
              <a:stCxn id="937" idx="0"/>
              <a:endCxn id="943" idx="0"/>
            </p:cNvCxnSpPr>
            <p:nvPr/>
          </p:nvCxnSpPr>
          <p:spPr>
            <a:xfrm flipH="1">
              <a:off x="6434005" y="6018408"/>
              <a:ext cx="1" cy="121404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49" name="Connection Line"/>
            <p:cNvCxnSpPr>
              <a:stCxn id="936" idx="0"/>
              <a:endCxn id="942" idx="0"/>
            </p:cNvCxnSpPr>
            <p:nvPr/>
          </p:nvCxnSpPr>
          <p:spPr>
            <a:xfrm flipH="1">
              <a:off x="4312056" y="6018408"/>
              <a:ext cx="2" cy="121404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50" name="Connection Line"/>
            <p:cNvCxnSpPr>
              <a:stCxn id="941" idx="0"/>
              <a:endCxn id="944" idx="0"/>
            </p:cNvCxnSpPr>
            <p:nvPr/>
          </p:nvCxnSpPr>
          <p:spPr>
            <a:xfrm>
              <a:off x="2294635" y="6018408"/>
              <a:ext cx="2" cy="1230976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951" name="Connection Line"/>
            <p:cNvCxnSpPr>
              <a:stCxn id="940" idx="0"/>
              <a:endCxn id="945" idx="0"/>
            </p:cNvCxnSpPr>
            <p:nvPr/>
          </p:nvCxnSpPr>
          <p:spPr>
            <a:xfrm>
              <a:off x="469239" y="6018408"/>
              <a:ext cx="2" cy="121404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robabilistic CKY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Probabilistic CKY Example</a:t>
            </a:r>
          </a:p>
        </p:txBody>
      </p:sp>
      <p:sp>
        <p:nvSpPr>
          <p:cNvPr id="955" name="Probabilistic CKY pseudocod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Probabilistic CKY pseudocode:</a:t>
            </a:r>
          </a:p>
        </p:txBody>
      </p:sp>
      <p:sp>
        <p:nvSpPr>
          <p:cNvPr id="9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57" name="function CKY(words, grammar) returns best parse:…"/>
          <p:cNvSpPr txBox="1"/>
          <p:nvPr/>
        </p:nvSpPr>
        <p:spPr>
          <a:xfrm>
            <a:off x="1206500" y="6339416"/>
            <a:ext cx="21971001" cy="5652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b="1"/>
              <a:t>function </a:t>
            </a:r>
            <a:r>
              <a:t>CKY(</a:t>
            </a:r>
            <a:r>
              <a:rPr i="1"/>
              <a:t>words</a:t>
            </a:r>
            <a:r>
              <a:t>, </a:t>
            </a:r>
            <a:r>
              <a:rPr i="1"/>
              <a:t>grammar</a:t>
            </a:r>
            <a:r>
              <a:t>) </a:t>
            </a:r>
            <a:r>
              <a:rPr b="1"/>
              <a:t>returns</a:t>
            </a:r>
            <a:r>
              <a:t> best parse: </a:t>
            </a:r>
          </a:p>
          <a:p>
            <a:pPr algn="l">
              <a:def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</a:t>
            </a:r>
            <a:r>
              <a:rPr b="1"/>
              <a:t>for </a:t>
            </a:r>
            <a:r>
              <a:rPr i="1"/>
              <a:t>j ← </a:t>
            </a:r>
            <a:r>
              <a:rPr b="1"/>
              <a:t>from </a:t>
            </a:r>
            <a:r>
              <a:t>1 </a:t>
            </a:r>
            <a:r>
              <a:rPr b="1"/>
              <a:t>to</a:t>
            </a:r>
            <a:r>
              <a:t> LENGTH(</a:t>
            </a:r>
            <a:r>
              <a:rPr i="1"/>
              <a:t>words</a:t>
            </a:r>
            <a:r>
              <a:t>) </a:t>
            </a:r>
            <a:r>
              <a:rPr b="1"/>
              <a:t>do</a:t>
            </a:r>
            <a:r>
              <a:t>:</a:t>
            </a:r>
          </a:p>
          <a:p>
            <a:pPr algn="l">
              <a:def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</a:t>
            </a:r>
            <a:r>
              <a:rPr b="1"/>
              <a:t>for all</a:t>
            </a:r>
            <a:r>
              <a:t> { </a:t>
            </a:r>
            <a:r>
              <a:rPr i="1"/>
              <a:t>A</a:t>
            </a:r>
            <a:r>
              <a:t> | </a:t>
            </a:r>
            <a:r>
              <a:rPr i="1"/>
              <a:t>A</a:t>
            </a:r>
            <a:r>
              <a:t> → </a:t>
            </a:r>
            <a:r>
              <a:rPr i="1"/>
              <a:t>words</a:t>
            </a:r>
            <a:r>
              <a:t>[</a:t>
            </a:r>
            <a:r>
              <a:rPr i="1"/>
              <a:t>j</a:t>
            </a:r>
            <a:r>
              <a:t>] ∈ </a:t>
            </a:r>
            <a:r>
              <a:rPr i="1"/>
              <a:t>grammar</a:t>
            </a:r>
            <a:r>
              <a:t> }:</a:t>
            </a:r>
          </a:p>
          <a:p>
            <a:pPr algn="l">
              <a:def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</a:t>
            </a:r>
            <a:r>
              <a:rPr i="1"/>
              <a:t>table</a:t>
            </a:r>
            <a:r>
              <a:t>[</a:t>
            </a:r>
            <a:r>
              <a:rPr i="1"/>
              <a:t>j-</a:t>
            </a:r>
            <a:r>
              <a:t>1,</a:t>
            </a:r>
            <a:r>
              <a:rPr i="1"/>
              <a:t>j,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</a:t>
            </a:r>
            <a:r>
              <a:t>] </a:t>
            </a:r>
            <a:r>
              <a:rPr i="1"/>
              <a:t>←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P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(</a:t>
            </a:r>
            <a:r>
              <a:rPr i="1"/>
              <a:t>A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→ words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])</a:t>
            </a:r>
            <a:endParaRPr i="1"/>
          </a:p>
          <a:p>
            <a:pPr algn="l">
              <a:def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i="1"/>
              <a:t>		</a:t>
            </a:r>
            <a:r>
              <a:rPr b="1"/>
              <a:t>for </a:t>
            </a:r>
            <a:r>
              <a:rPr i="1"/>
              <a:t>i ← </a:t>
            </a:r>
            <a:r>
              <a:rPr b="1"/>
              <a:t>from </a:t>
            </a:r>
            <a:r>
              <a:rPr i="1"/>
              <a:t>j-2 </a:t>
            </a:r>
            <a:r>
              <a:rPr b="1"/>
              <a:t>downto </a:t>
            </a:r>
            <a:r>
              <a:t>0 </a:t>
            </a:r>
            <a:r>
              <a:rPr b="1"/>
              <a:t>do</a:t>
            </a:r>
            <a:r>
              <a:t>:</a:t>
            </a:r>
          </a:p>
          <a:p>
            <a:pPr algn="l">
              <a:def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</a:t>
            </a:r>
            <a:r>
              <a:rPr b="1"/>
              <a:t>for </a:t>
            </a:r>
            <a:r>
              <a:rPr i="1"/>
              <a:t>k ← i+1 </a:t>
            </a:r>
            <a:r>
              <a:rPr b="1"/>
              <a:t>to </a:t>
            </a:r>
            <a:r>
              <a:rPr i="1"/>
              <a:t>j-1</a:t>
            </a:r>
            <a:r>
              <a:t> </a:t>
            </a:r>
            <a:r>
              <a:rPr b="1"/>
              <a:t>do</a:t>
            </a:r>
            <a:r>
              <a:t>:</a:t>
            </a:r>
          </a:p>
          <a:p>
            <a:pPr lvl="5" algn="l">
              <a:def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	</a:t>
            </a:r>
            <a:r>
              <a:rPr b="1"/>
              <a:t>for all</a:t>
            </a:r>
            <a:r>
              <a:t> { </a:t>
            </a:r>
            <a:r>
              <a:rPr i="1"/>
              <a:t>A</a:t>
            </a:r>
            <a:r>
              <a:t> | </a:t>
            </a:r>
            <a:r>
              <a:rPr i="1"/>
              <a:t>A</a:t>
            </a:r>
            <a:r>
              <a:t> → </a:t>
            </a:r>
            <a:r>
              <a:rPr i="1"/>
              <a:t>BC</a:t>
            </a:r>
            <a:r>
              <a:t> ∈ </a:t>
            </a:r>
            <a:r>
              <a:rPr i="1"/>
              <a:t>grammar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,</a:t>
            </a:r>
            <a:b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</a:b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					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and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table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,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k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,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] &gt; 0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and</a:t>
            </a:r>
            <a:r>
              <a:rPr b="1"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table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k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,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,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] &gt; 0</a:t>
            </a:r>
            <a:r>
              <a:t>}:</a:t>
            </a:r>
            <a:br/>
            <a:r>
              <a:t>					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if (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table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[i,j,A] &lt; P(A → BC)*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table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[i,k,B]*</a:t>
            </a:r>
            <a:b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</a:b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						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table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[k,j,C])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then</a:t>
            </a:r>
            <a:b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</a:b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						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table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[i,j,A] ← P(A → BC)*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table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[i,k,B]*</a:t>
            </a:r>
            <a:b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</a:b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							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table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[k,j,C]</a:t>
            </a:r>
            <a:br/>
            <a:r>
              <a:t>						</a:t>
            </a:r>
            <a:r>
              <a:rPr i="1"/>
              <a:t>back</a:t>
            </a:r>
            <a:r>
              <a:t>[</a:t>
            </a:r>
            <a:r>
              <a:rPr i="1"/>
              <a:t>i</a:t>
            </a:r>
            <a:r>
              <a:t>,</a:t>
            </a:r>
            <a:r>
              <a:rPr i="1"/>
              <a:t>j</a:t>
            </a:r>
            <a:r>
              <a:t>,</a:t>
            </a:r>
            <a:r>
              <a:rPr i="1"/>
              <a:t>A</a:t>
            </a:r>
            <a:r>
              <a:t>] ← {</a:t>
            </a:r>
            <a:r>
              <a:rPr i="1"/>
              <a:t>k</a:t>
            </a:r>
            <a:r>
              <a:t>,</a:t>
            </a:r>
            <a:r>
              <a:rPr i="1"/>
              <a:t>B</a:t>
            </a:r>
            <a:r>
              <a:t>,</a:t>
            </a:r>
            <a:r>
              <a:rPr i="1"/>
              <a:t>C</a:t>
            </a:r>
            <a:r>
              <a:t>}</a:t>
            </a:r>
          </a:p>
          <a:p>
            <a:pPr lvl="5" algn="l">
              <a:defRPr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</a:t>
            </a:r>
            <a:r>
              <a:rPr b="0"/>
              <a:t>BUILD_TREE(</a:t>
            </a:r>
            <a:r>
              <a:rPr b="0" i="1"/>
              <a:t>back</a:t>
            </a:r>
            <a:r>
              <a:rPr b="0"/>
              <a:t>[1,LENGTH(</a:t>
            </a:r>
            <a:r>
              <a:rPr b="0" i="1"/>
              <a:t>words</a:t>
            </a:r>
            <a:r>
              <a:rPr b="0"/>
              <a:t>),</a:t>
            </a:r>
            <a:r>
              <a:rPr b="0" i="1"/>
              <a:t>S</a:t>
            </a:r>
            <a:r>
              <a:rPr b="0"/>
              <a:t>], </a:t>
            </a:r>
            <a:r>
              <a:rPr b="0" i="1"/>
              <a:t>table</a:t>
            </a:r>
            <a:r>
              <a:rPr b="0"/>
              <a:t>[1,LENGTH(</a:t>
            </a:r>
            <a:r>
              <a:rPr b="0" i="1"/>
              <a:t>words</a:t>
            </a:r>
            <a:r>
              <a:rPr b="0"/>
              <a:t>),</a:t>
            </a:r>
            <a:r>
              <a:rPr b="0" i="1"/>
              <a:t>S</a:t>
            </a:r>
            <a:r>
              <a:rPr b="0"/>
              <a:t>])</a:t>
            </a:r>
          </a:p>
          <a:p>
            <a:pPr algn="l">
              <a:def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Summary</a:t>
            </a:r>
          </a:p>
        </p:txBody>
      </p:sp>
      <p:sp>
        <p:nvSpPr>
          <p:cNvPr id="960" name="A PCFG is a probabilistic version of a CFG where each production has a proba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51903" indent="-1451903" defTabSz="2389572">
              <a:lnSpc>
                <a:spcPct val="90000"/>
              </a:lnSpc>
              <a:spcBef>
                <a:spcPts val="4400"/>
              </a:spcBef>
              <a:defRPr sz="4704">
                <a:solidFill>
                  <a:srgbClr val="000000"/>
                </a:solidFill>
              </a:defRPr>
            </a:pPr>
            <a:r>
              <a:t>A PCFG is a probabilistic version of a CFG where each production has a probability</a:t>
            </a:r>
            <a:endParaRPr sz="2842"/>
          </a:p>
          <a:p>
            <a:pPr marL="1451903" indent="-1451903" defTabSz="2389572">
              <a:lnSpc>
                <a:spcPct val="90000"/>
              </a:lnSpc>
              <a:spcBef>
                <a:spcPts val="4400"/>
              </a:spcBef>
              <a:defRPr sz="4704">
                <a:solidFill>
                  <a:srgbClr val="000000"/>
                </a:solidFill>
              </a:defRPr>
            </a:pPr>
            <a:r>
              <a:t>Probabilities of all productions rewriting a given non-terminal must add to 1, defining a distribution for each non-terminal</a:t>
            </a:r>
            <a:endParaRPr sz="2842"/>
          </a:p>
          <a:p>
            <a:pPr marL="1451903" indent="-1451903" defTabSz="2389572">
              <a:lnSpc>
                <a:spcPct val="90000"/>
              </a:lnSpc>
              <a:spcBef>
                <a:spcPts val="4400"/>
              </a:spcBef>
              <a:defRPr sz="4704">
                <a:solidFill>
                  <a:srgbClr val="000000"/>
                </a:solidFill>
              </a:defRPr>
            </a:pPr>
            <a:r>
              <a:t>String generation is now probabilistic where production probabilities are used to non-deterministically select a production for rewriting a given non-terminal</a:t>
            </a:r>
          </a:p>
        </p:txBody>
      </p:sp>
      <p:sp>
        <p:nvSpPr>
          <p:cNvPr id="9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Summary</a:t>
            </a:r>
          </a:p>
        </p:txBody>
      </p:sp>
      <p:sp>
        <p:nvSpPr>
          <p:cNvPr id="964" name="The Inside algorithm can efficiently determining how likely a string is to be produced by a PCF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00000"/>
                </a:solidFill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Inside algorithm</a:t>
            </a:r>
            <a:r>
              <a:t> can efficiently determining how likely a string is to be produced by a PCFG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00000"/>
                </a:solidFill>
              </a:defRPr>
            </a:pPr>
            <a:r>
              <a:t>Can use a PCFG as a language model to choose between alternative sentences for speech recognition or machine translation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00000"/>
                </a:solidFill>
              </a:defRPr>
            </a:pPr>
            <a:r>
              <a:t>Use CKY probabilistic parsing algorithm but combine probabilities of multiple derivations of any constituent using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addition</a:t>
            </a:r>
            <a:r>
              <a:t> instead of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max</a:t>
            </a:r>
          </a:p>
        </p:txBody>
      </p:sp>
      <p:sp>
        <p:nvSpPr>
          <p:cNvPr id="9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972" name="Group 4"/>
          <p:cNvGrpSpPr/>
          <p:nvPr/>
        </p:nvGrpSpPr>
        <p:grpSpPr>
          <a:xfrm>
            <a:off x="9401847" y="10209741"/>
            <a:ext cx="1706564" cy="2603761"/>
            <a:chOff x="0" y="0"/>
            <a:chExt cx="1706563" cy="2603759"/>
          </a:xfrm>
        </p:grpSpPr>
        <p:grpSp>
          <p:nvGrpSpPr>
            <p:cNvPr id="970" name="Group 5"/>
            <p:cNvGrpSpPr/>
            <p:nvPr/>
          </p:nvGrpSpPr>
          <p:grpSpPr>
            <a:xfrm>
              <a:off x="0" y="0"/>
              <a:ext cx="1706564" cy="2228851"/>
              <a:chOff x="0" y="0"/>
              <a:chExt cx="1706563" cy="2228849"/>
            </a:xfrm>
          </p:grpSpPr>
          <p:grpSp>
            <p:nvGrpSpPr>
              <p:cNvPr id="968" name="Group 6"/>
              <p:cNvGrpSpPr/>
              <p:nvPr/>
            </p:nvGrpSpPr>
            <p:grpSpPr>
              <a:xfrm>
                <a:off x="52725" y="0"/>
                <a:ext cx="1558864" cy="2129160"/>
                <a:chOff x="0" y="0"/>
                <a:chExt cx="1558862" cy="2129159"/>
              </a:xfrm>
            </p:grpSpPr>
            <p:sp>
              <p:nvSpPr>
                <p:cNvPr id="966" name="Text Box 7"/>
                <p:cNvSpPr txBox="1"/>
                <p:nvPr/>
              </p:nvSpPr>
              <p:spPr>
                <a:xfrm>
                  <a:off x="0" y="0"/>
                  <a:ext cx="1176486" cy="21180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6799" tIns="46799" rIns="46799" bIns="46799" numCol="1" anchor="t">
                  <a:spAutoFit/>
                </a:bodyPr>
                <a:lstStyle/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S →</a:t>
                  </a:r>
                  <a:r>
                    <a:rPr sz="1000"/>
                    <a:t> </a:t>
                  </a:r>
                  <a:r>
                    <a:t>NP VP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S → VP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NP → Det A N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NP → NP PP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NP → PropN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A → ε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A → Adj A</a:t>
                  </a: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PP → Prep NP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VP → V NP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VP → VP PP</a:t>
                  </a:r>
                </a:p>
              </p:txBody>
            </p:sp>
            <p:sp>
              <p:nvSpPr>
                <p:cNvPr id="967" name="Text Box 8"/>
                <p:cNvSpPr txBox="1"/>
                <p:nvPr/>
              </p:nvSpPr>
              <p:spPr>
                <a:xfrm>
                  <a:off x="1230312" y="11112"/>
                  <a:ext cx="328551" cy="21180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6799" tIns="46799" rIns="46799" bIns="46799" numCol="1" anchor="t">
                  <a:spAutoFit/>
                </a:bodyPr>
                <a:lstStyle/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0.9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0.1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0.5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0.3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0.2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0.6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0.4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1.0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0.7</a:t>
                  </a:r>
                  <a:endParaRPr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l" defTabSz="457200">
                    <a:defRPr sz="140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0.3</a:t>
                  </a:r>
                </a:p>
              </p:txBody>
            </p:sp>
          </p:grpSp>
          <p:sp>
            <p:nvSpPr>
              <p:cNvPr id="969" name="Rectangle 9"/>
              <p:cNvSpPr/>
              <p:nvPr/>
            </p:nvSpPr>
            <p:spPr>
              <a:xfrm>
                <a:off x="0" y="22225"/>
                <a:ext cx="1706564" cy="2206625"/>
              </a:xfrm>
              <a:prstGeom prst="rect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457200">
                  <a:defRPr b="1" sz="20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971" name="Text Box 10"/>
            <p:cNvSpPr txBox="1"/>
            <p:nvPr/>
          </p:nvSpPr>
          <p:spPr>
            <a:xfrm>
              <a:off x="438487" y="2228850"/>
              <a:ext cx="882440" cy="3749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>
              <a:lvl1pPr algn="l" defTabSz="457200">
                <a:defRPr sz="2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English</a:t>
              </a:r>
            </a:p>
          </p:txBody>
        </p:sp>
      </p:grpSp>
      <p:grpSp>
        <p:nvGrpSpPr>
          <p:cNvPr id="979" name="Group 11"/>
          <p:cNvGrpSpPr/>
          <p:nvPr/>
        </p:nvGrpSpPr>
        <p:grpSpPr>
          <a:xfrm>
            <a:off x="12206960" y="10222441"/>
            <a:ext cx="2517775" cy="2075759"/>
            <a:chOff x="0" y="0"/>
            <a:chExt cx="2517774" cy="2075757"/>
          </a:xfrm>
        </p:grpSpPr>
        <p:sp>
          <p:nvSpPr>
            <p:cNvPr id="973" name="Text Box 13"/>
            <p:cNvSpPr txBox="1"/>
            <p:nvPr/>
          </p:nvSpPr>
          <p:spPr>
            <a:xfrm>
              <a:off x="211475" y="523875"/>
              <a:ext cx="2151819" cy="374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>
              <a:lvl1pPr algn="l" defTabSz="457200">
                <a:defRPr sz="2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The dog big barked.</a:t>
              </a:r>
            </a:p>
          </p:txBody>
        </p:sp>
        <p:sp>
          <p:nvSpPr>
            <p:cNvPr id="974" name="Text Box 14"/>
            <p:cNvSpPr txBox="1"/>
            <p:nvPr/>
          </p:nvSpPr>
          <p:spPr>
            <a:xfrm>
              <a:off x="182900" y="1219200"/>
              <a:ext cx="2088319" cy="374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>
              <a:lvl1pPr algn="l" defTabSz="457200">
                <a:defRPr sz="2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The big dog barked</a:t>
              </a:r>
            </a:p>
          </p:txBody>
        </p:sp>
        <p:sp>
          <p:nvSpPr>
            <p:cNvPr id="975" name="Oval 15"/>
            <p:cNvSpPr/>
            <p:nvPr/>
          </p:nvSpPr>
          <p:spPr>
            <a:xfrm>
              <a:off x="0" y="1192212"/>
              <a:ext cx="2462213" cy="439739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b="1" sz="2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76" name="Oval 16"/>
            <p:cNvSpPr/>
            <p:nvPr/>
          </p:nvSpPr>
          <p:spPr>
            <a:xfrm>
              <a:off x="55562" y="492125"/>
              <a:ext cx="2462213" cy="439739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b="1" sz="2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77" name="Text Box 17"/>
            <p:cNvSpPr txBox="1"/>
            <p:nvPr/>
          </p:nvSpPr>
          <p:spPr>
            <a:xfrm>
              <a:off x="1013162" y="0"/>
              <a:ext cx="374398" cy="423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/>
            <a:p>
              <a:pPr algn="l" defTabSz="457200">
                <a:defRPr i="1" sz="2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</a:t>
              </a:r>
              <a:r>
                <a:rPr baseline="-25000" i="0"/>
                <a:t>1</a:t>
              </a:r>
            </a:p>
          </p:txBody>
        </p:sp>
        <p:sp>
          <p:nvSpPr>
            <p:cNvPr id="978" name="Text Box 18"/>
            <p:cNvSpPr txBox="1"/>
            <p:nvPr/>
          </p:nvSpPr>
          <p:spPr>
            <a:xfrm>
              <a:off x="1056025" y="1652587"/>
              <a:ext cx="374398" cy="4231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/>
            <a:p>
              <a:pPr algn="l" defTabSz="457200">
                <a:defRPr i="1" sz="2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</a:t>
              </a:r>
              <a:r>
                <a:rPr baseline="-25000" i="0"/>
                <a:t>2</a:t>
              </a:r>
            </a:p>
          </p:txBody>
        </p:sp>
      </p:grpSp>
      <p:grpSp>
        <p:nvGrpSpPr>
          <p:cNvPr id="985" name="Group 19"/>
          <p:cNvGrpSpPr/>
          <p:nvPr/>
        </p:nvGrpSpPr>
        <p:grpSpPr>
          <a:xfrm>
            <a:off x="11083010" y="10549466"/>
            <a:ext cx="3899143" cy="2131321"/>
            <a:chOff x="0" y="0"/>
            <a:chExt cx="3899141" cy="2131319"/>
          </a:xfrm>
        </p:grpSpPr>
        <p:sp>
          <p:nvSpPr>
            <p:cNvPr id="980" name="Freeform 20"/>
            <p:cNvSpPr/>
            <p:nvPr/>
          </p:nvSpPr>
          <p:spPr>
            <a:xfrm>
              <a:off x="0" y="85725"/>
              <a:ext cx="1255713" cy="21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5" fill="norm" stroke="1" extrusionOk="0">
                  <a:moveTo>
                    <a:pt x="0" y="20845"/>
                  </a:moveTo>
                  <a:cubicBezTo>
                    <a:pt x="3058" y="12990"/>
                    <a:pt x="6117" y="5287"/>
                    <a:pt x="8602" y="2266"/>
                  </a:cubicBezTo>
                  <a:cubicBezTo>
                    <a:pt x="11087" y="-755"/>
                    <a:pt x="12752" y="-755"/>
                    <a:pt x="14910" y="2266"/>
                  </a:cubicBezTo>
                  <a:cubicBezTo>
                    <a:pt x="17067" y="5287"/>
                    <a:pt x="20508" y="19183"/>
                    <a:pt x="21600" y="20845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981" name="Freeform 21"/>
            <p:cNvSpPr/>
            <p:nvPr/>
          </p:nvSpPr>
          <p:spPr>
            <a:xfrm flipH="1" rot="10800000">
              <a:off x="42862" y="1116012"/>
              <a:ext cx="1144588" cy="25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5" fill="norm" stroke="1" extrusionOk="0">
                  <a:moveTo>
                    <a:pt x="0" y="20845"/>
                  </a:moveTo>
                  <a:cubicBezTo>
                    <a:pt x="3058" y="12990"/>
                    <a:pt x="6117" y="5287"/>
                    <a:pt x="8602" y="2266"/>
                  </a:cubicBezTo>
                  <a:cubicBezTo>
                    <a:pt x="11087" y="-755"/>
                    <a:pt x="12752" y="-755"/>
                    <a:pt x="14910" y="2266"/>
                  </a:cubicBezTo>
                  <a:cubicBezTo>
                    <a:pt x="17067" y="5287"/>
                    <a:pt x="20508" y="19183"/>
                    <a:pt x="21600" y="20845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982" name="Text Box 22"/>
            <p:cNvSpPr txBox="1"/>
            <p:nvPr/>
          </p:nvSpPr>
          <p:spPr>
            <a:xfrm>
              <a:off x="462299" y="0"/>
              <a:ext cx="309501" cy="546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>
              <a:lvl1pPr algn="l" defTabSz="457200">
                <a:defRPr b="1" sz="3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?</a:t>
              </a:r>
            </a:p>
          </p:txBody>
        </p:sp>
        <p:sp>
          <p:nvSpPr>
            <p:cNvPr id="983" name="Text Box 23"/>
            <p:cNvSpPr txBox="1"/>
            <p:nvPr/>
          </p:nvSpPr>
          <p:spPr>
            <a:xfrm>
              <a:off x="468649" y="847725"/>
              <a:ext cx="309501" cy="546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>
              <a:lvl1pPr algn="l" defTabSz="457200">
                <a:defRPr b="1" sz="3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?</a:t>
              </a:r>
            </a:p>
          </p:txBody>
        </p:sp>
        <p:sp>
          <p:nvSpPr>
            <p:cNvPr id="984" name="Text Box 24"/>
            <p:cNvSpPr txBox="1"/>
            <p:nvPr/>
          </p:nvSpPr>
          <p:spPr>
            <a:xfrm>
              <a:off x="281324" y="1708150"/>
              <a:ext cx="3617818" cy="423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t">
              <a:spAutoFit/>
            </a:bodyPr>
            <a:lstStyle/>
            <a:p>
              <a:pPr algn="l" defTabSz="457200">
                <a:defRPr sz="2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P(</a:t>
              </a:r>
              <a:r>
                <a:rPr i="1"/>
                <a:t>O</a:t>
              </a:r>
              <a:r>
                <a:rPr baseline="-25000"/>
                <a:t>2</a:t>
              </a:r>
              <a:r>
                <a:t> | English) &gt; P(</a:t>
              </a:r>
              <a:r>
                <a:rPr i="1"/>
                <a:t>O</a:t>
              </a:r>
              <a:r>
                <a:rPr baseline="-25000"/>
                <a:t>1</a:t>
              </a:r>
              <a:r>
                <a:t> | English) 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5" grpId="2"/>
      <p:bldP build="whole" bldLvl="1" animBg="1" rev="0" advAuto="0" spid="979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Summary</a:t>
            </a:r>
          </a:p>
        </p:txBody>
      </p:sp>
      <p:sp>
        <p:nvSpPr>
          <p:cNvPr id="988" name="The Inside-Outside algorithm is a version of EM for unsupervised learning of a PCF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Inside-Outside algorithm </a:t>
            </a:r>
            <a:r>
              <a:t>is a version of EM for unsupervised learning of a PCFG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Analogous to Baum-Welch (forward-backward) for HMMs</a:t>
            </a:r>
            <a:endParaRPr sz="2464"/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Given the number of non-terminals, construct all possible CNF productions with these non-terminals and observed terminal symbols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Use EM to iteratively train the probabilities of these productions to locally maximize the likelihood of the data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Experimental results are not impressive, but recent work imposes additional constraints to improve unsupervised grammar learning</a:t>
            </a:r>
          </a:p>
        </p:txBody>
      </p:sp>
      <p:sp>
        <p:nvSpPr>
          <p:cNvPr id="989" name="Slide Number"/>
          <p:cNvSpPr txBox="1"/>
          <p:nvPr>
            <p:ph type="sldNum" sz="quarter" idx="2"/>
          </p:nvPr>
        </p:nvSpPr>
        <p:spPr>
          <a:xfrm>
            <a:off x="23797126" y="13003336"/>
            <a:ext cx="341324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368" name="Why is top-down parsing inefficie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Why is top-down parsing inefficient?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Which one would you like?</a:t>
            </a:r>
          </a:p>
        </p:txBody>
      </p:sp>
      <p:sp>
        <p:nvSpPr>
          <p:cNvPr id="369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0" name="S"/>
          <p:cNvSpPr txBox="1"/>
          <p:nvPr/>
        </p:nvSpPr>
        <p:spPr>
          <a:xfrm>
            <a:off x="5931628" y="10386517"/>
            <a:ext cx="31181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</a:t>
            </a:r>
          </a:p>
        </p:txBody>
      </p:sp>
      <p:sp>
        <p:nvSpPr>
          <p:cNvPr id="371" name="WNP"/>
          <p:cNvSpPr txBox="1"/>
          <p:nvPr/>
        </p:nvSpPr>
        <p:spPr>
          <a:xfrm>
            <a:off x="4345584" y="9029244"/>
            <a:ext cx="1062432" cy="585112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WNP</a:t>
            </a:r>
          </a:p>
        </p:txBody>
      </p:sp>
      <p:sp>
        <p:nvSpPr>
          <p:cNvPr id="372" name="VP"/>
          <p:cNvSpPr txBox="1"/>
          <p:nvPr/>
        </p:nvSpPr>
        <p:spPr>
          <a:xfrm>
            <a:off x="7751978" y="9091117"/>
            <a:ext cx="49804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VP</a:t>
            </a:r>
          </a:p>
        </p:txBody>
      </p:sp>
      <p:sp>
        <p:nvSpPr>
          <p:cNvPr id="373" name="WPRO"/>
          <p:cNvSpPr txBox="1"/>
          <p:nvPr/>
        </p:nvSpPr>
        <p:spPr>
          <a:xfrm>
            <a:off x="3487487" y="7643317"/>
            <a:ext cx="103449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WPRO</a:t>
            </a:r>
          </a:p>
        </p:txBody>
      </p:sp>
      <p:sp>
        <p:nvSpPr>
          <p:cNvPr id="374" name="ONE"/>
          <p:cNvSpPr txBox="1"/>
          <p:nvPr/>
        </p:nvSpPr>
        <p:spPr>
          <a:xfrm>
            <a:off x="5169543" y="7643317"/>
            <a:ext cx="75224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ONE</a:t>
            </a:r>
          </a:p>
        </p:txBody>
      </p:sp>
      <p:sp>
        <p:nvSpPr>
          <p:cNvPr id="375" name="MD"/>
          <p:cNvSpPr txBox="1"/>
          <p:nvPr/>
        </p:nvSpPr>
        <p:spPr>
          <a:xfrm>
            <a:off x="6797886" y="7643317"/>
            <a:ext cx="59436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MD</a:t>
            </a:r>
          </a:p>
        </p:txBody>
      </p:sp>
      <p:sp>
        <p:nvSpPr>
          <p:cNvPr id="376" name="PRO"/>
          <p:cNvSpPr txBox="1"/>
          <p:nvPr/>
        </p:nvSpPr>
        <p:spPr>
          <a:xfrm>
            <a:off x="8291050" y="7643317"/>
            <a:ext cx="75224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</a:t>
            </a:r>
          </a:p>
        </p:txBody>
      </p:sp>
      <p:sp>
        <p:nvSpPr>
          <p:cNvPr id="377" name="VB"/>
          <p:cNvSpPr txBox="1"/>
          <p:nvPr/>
        </p:nvSpPr>
        <p:spPr>
          <a:xfrm>
            <a:off x="9572446" y="7643317"/>
            <a:ext cx="5093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VB</a:t>
            </a:r>
          </a:p>
        </p:txBody>
      </p:sp>
      <p:cxnSp>
        <p:nvCxnSpPr>
          <p:cNvPr id="378" name="Connection Line"/>
          <p:cNvCxnSpPr>
            <a:stCxn id="370" idx="0"/>
            <a:endCxn id="372" idx="0"/>
          </p:cNvCxnSpPr>
          <p:nvPr/>
        </p:nvCxnSpPr>
        <p:spPr>
          <a:xfrm flipV="1">
            <a:off x="6087533" y="9321800"/>
            <a:ext cx="1913468" cy="1295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79" name="Connection Line"/>
          <p:cNvCxnSpPr>
            <a:stCxn id="370" idx="0"/>
            <a:endCxn id="371" idx="0"/>
          </p:cNvCxnSpPr>
          <p:nvPr/>
        </p:nvCxnSpPr>
        <p:spPr>
          <a:xfrm flipH="1" flipV="1">
            <a:off x="4876799" y="9321800"/>
            <a:ext cx="1210735" cy="1295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80" name="Connection Line"/>
          <p:cNvCxnSpPr>
            <a:stCxn id="371" idx="0"/>
            <a:endCxn id="373" idx="0"/>
          </p:cNvCxnSpPr>
          <p:nvPr/>
        </p:nvCxnSpPr>
        <p:spPr>
          <a:xfrm flipH="1" flipV="1">
            <a:off x="4004733" y="7874000"/>
            <a:ext cx="872067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81" name="Connection Line"/>
          <p:cNvCxnSpPr>
            <a:stCxn id="371" idx="0"/>
            <a:endCxn id="374" idx="0"/>
          </p:cNvCxnSpPr>
          <p:nvPr/>
        </p:nvCxnSpPr>
        <p:spPr>
          <a:xfrm flipV="1">
            <a:off x="4876799" y="7874000"/>
            <a:ext cx="668868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82" name="Connection Line"/>
          <p:cNvCxnSpPr>
            <a:stCxn id="372" idx="0"/>
            <a:endCxn id="375" idx="0"/>
          </p:cNvCxnSpPr>
          <p:nvPr/>
        </p:nvCxnSpPr>
        <p:spPr>
          <a:xfrm flipH="1" flipV="1">
            <a:off x="7095066" y="7874000"/>
            <a:ext cx="905935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83" name="Connection Line"/>
          <p:cNvCxnSpPr>
            <a:stCxn id="372" idx="0"/>
            <a:endCxn id="376" idx="0"/>
          </p:cNvCxnSpPr>
          <p:nvPr/>
        </p:nvCxnSpPr>
        <p:spPr>
          <a:xfrm flipV="1">
            <a:off x="8001000" y="7874000"/>
            <a:ext cx="666175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84" name="Connection Line"/>
          <p:cNvCxnSpPr>
            <a:stCxn id="372" idx="0"/>
            <a:endCxn id="377" idx="0"/>
          </p:cNvCxnSpPr>
          <p:nvPr/>
        </p:nvCxnSpPr>
        <p:spPr>
          <a:xfrm flipV="1">
            <a:off x="8001000" y="7874000"/>
            <a:ext cx="1826108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Summary</a:t>
            </a:r>
          </a:p>
        </p:txBody>
      </p:sp>
      <p:sp>
        <p:nvSpPr>
          <p:cNvPr id="992" name="Poor Independence Assumptions: CFG rules impose an independence assumption on probabilities that leads to poor modeling of structural dependencies across the parse tr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07443" indent="-1007443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Poor Independence Assumptions: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 CFG rules impose an independence assumption on probabilities that leads to poor modeling of structural dependencies across the parse tree</a:t>
            </a: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English NPs in subject position far more likely to be pronouns, in object position far more likely to be non-pronominal</a:t>
            </a: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1007443" indent="-1007443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Lack of Lexical Conditioning: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 CFG rules don’t model syntactic facts about specific words, leading to problems with subcategorization ambiguities, preposition attachment, and coordinate structure ambiguities</a:t>
            </a: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PCFGs don’t deal well with </a:t>
            </a:r>
            <a:r>
              <a:t>PP attachment ambiguities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 (that is, should a PP be an argument of a verbal predicate or of a nominal predicate that is itself the argument of a verbal predicate)</a:t>
            </a:r>
          </a:p>
        </p:txBody>
      </p:sp>
      <p:sp>
        <p:nvSpPr>
          <p:cNvPr id="9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Summary</a:t>
            </a:r>
          </a:p>
        </p:txBody>
      </p:sp>
      <p:sp>
        <p:nvSpPr>
          <p:cNvPr id="996" name="Do I always have to convert i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22272" indent="-1422272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</a:defRPr>
            </a:pPr>
            <a:r>
              <a:t>Do I always have to convert it?</a:t>
            </a:r>
          </a:p>
          <a:p>
            <a:pPr lvl="1" marL="2455113" indent="-1269889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</a:defRPr>
            </a:pPr>
            <a:r>
              <a:t>No!</a:t>
            </a:r>
          </a:p>
          <a:p>
            <a:pPr lvl="1" marL="2455113" indent="-1269889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</a:defRPr>
            </a:pPr>
            <a:r>
              <a:t>Can modify PCKY algorithm to handle things like unary rules:</a:t>
            </a:r>
          </a:p>
          <a:p>
            <a:pPr lvl="5" marL="0" indent="2194560" defTabSz="2340805">
              <a:lnSpc>
                <a:spcPct val="100000"/>
              </a:lnSpc>
              <a:spcBef>
                <a:spcPts val="0"/>
              </a:spcBef>
              <a:buSzTx/>
              <a:buNone/>
              <a:defRPr sz="3455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for all</a:t>
            </a:r>
            <a:r>
              <a:t> { </a:t>
            </a:r>
            <a:r>
              <a:rPr i="1"/>
              <a:t>A</a:t>
            </a:r>
            <a:r>
              <a:t> | </a:t>
            </a:r>
            <a:r>
              <a:rPr i="1"/>
              <a:t>A</a:t>
            </a:r>
            <a:r>
              <a:t> → </a:t>
            </a:r>
            <a:r>
              <a:rPr i="1"/>
              <a:t>BC</a:t>
            </a:r>
            <a:r>
              <a:t> ∈ </a:t>
            </a:r>
            <a:r>
              <a:rPr i="1"/>
              <a:t>grammar </a:t>
            </a:r>
            <a:r>
              <a:t>… } →</a:t>
            </a:r>
            <a:r>
              <a:rPr i="1"/>
              <a:t>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for all</a:t>
            </a:r>
            <a:r>
              <a:t> { </a:t>
            </a:r>
            <a:r>
              <a:rPr i="1"/>
              <a:t>A</a:t>
            </a:r>
            <a:r>
              <a:t> | </a:t>
            </a:r>
            <a:r>
              <a:rPr i="1"/>
              <a:t>A</a:t>
            </a:r>
            <a:r>
              <a:t> →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</a:t>
            </a:r>
            <a:r>
              <a:t> ∈ </a:t>
            </a:r>
            <a:r>
              <a:rPr i="1"/>
              <a:t>grammar </a:t>
            </a:r>
            <a:r>
              <a:t>… }</a:t>
            </a:r>
          </a:p>
          <a:p>
            <a:pPr lvl="1" marL="2455113" indent="-1269889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</a:defRPr>
            </a:pPr>
            <a:r>
              <a:t>This won’t handle all arbitrary CFGs, though</a:t>
            </a:r>
          </a:p>
          <a:p>
            <a:pPr lvl="1" marL="2455113" indent="-1269889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</a:defRPr>
            </a:pPr>
            <a:r>
              <a:t>What will? Earley Algorithm</a:t>
            </a:r>
          </a:p>
        </p:txBody>
      </p:sp>
      <p:sp>
        <p:nvSpPr>
          <p:cNvPr id="9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Questions?</a:t>
            </a:r>
          </a:p>
        </p:txBody>
      </p:sp>
      <p:sp>
        <p:nvSpPr>
          <p:cNvPr id="1000" name="Slide Number"/>
          <p:cNvSpPr txBox="1"/>
          <p:nvPr>
            <p:ph type="sldNum" sz="quarter" idx="4294967295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ar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Parsing</a:t>
            </a:r>
          </a:p>
        </p:txBody>
      </p:sp>
      <p:sp>
        <p:nvSpPr>
          <p:cNvPr id="387" name="Why is top-down parsing inefficie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Why is top-down parsing inefficient?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Which one would you like?</a:t>
            </a:r>
          </a:p>
        </p:txBody>
      </p:sp>
      <p:sp>
        <p:nvSpPr>
          <p:cNvPr id="388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9" name="S"/>
          <p:cNvSpPr txBox="1"/>
          <p:nvPr/>
        </p:nvSpPr>
        <p:spPr>
          <a:xfrm>
            <a:off x="5931628" y="10386517"/>
            <a:ext cx="31181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</a:t>
            </a:r>
          </a:p>
        </p:txBody>
      </p:sp>
      <p:sp>
        <p:nvSpPr>
          <p:cNvPr id="390" name="WNP"/>
          <p:cNvSpPr txBox="1"/>
          <p:nvPr/>
        </p:nvSpPr>
        <p:spPr>
          <a:xfrm>
            <a:off x="4469739" y="9091117"/>
            <a:ext cx="8141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/>
          </a:lstStyle>
          <a:p>
            <a:pPr/>
            <a:r>
              <a:t>WNP</a:t>
            </a:r>
          </a:p>
        </p:txBody>
      </p:sp>
      <p:sp>
        <p:nvSpPr>
          <p:cNvPr id="391" name="VP"/>
          <p:cNvSpPr txBox="1"/>
          <p:nvPr/>
        </p:nvSpPr>
        <p:spPr>
          <a:xfrm>
            <a:off x="7751978" y="9091117"/>
            <a:ext cx="49804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VP</a:t>
            </a:r>
          </a:p>
        </p:txBody>
      </p:sp>
      <p:sp>
        <p:nvSpPr>
          <p:cNvPr id="392" name="WPRO"/>
          <p:cNvSpPr txBox="1"/>
          <p:nvPr/>
        </p:nvSpPr>
        <p:spPr>
          <a:xfrm>
            <a:off x="3487487" y="7643317"/>
            <a:ext cx="103449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WPRO</a:t>
            </a:r>
          </a:p>
        </p:txBody>
      </p:sp>
      <p:sp>
        <p:nvSpPr>
          <p:cNvPr id="393" name="ONE"/>
          <p:cNvSpPr txBox="1"/>
          <p:nvPr/>
        </p:nvSpPr>
        <p:spPr>
          <a:xfrm>
            <a:off x="5169543" y="7643317"/>
            <a:ext cx="75224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ONE</a:t>
            </a:r>
          </a:p>
        </p:txBody>
      </p:sp>
      <p:sp>
        <p:nvSpPr>
          <p:cNvPr id="394" name="MD"/>
          <p:cNvSpPr txBox="1"/>
          <p:nvPr/>
        </p:nvSpPr>
        <p:spPr>
          <a:xfrm>
            <a:off x="6797886" y="7643317"/>
            <a:ext cx="59436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MD</a:t>
            </a:r>
          </a:p>
        </p:txBody>
      </p:sp>
      <p:sp>
        <p:nvSpPr>
          <p:cNvPr id="395" name="PRO"/>
          <p:cNvSpPr txBox="1"/>
          <p:nvPr/>
        </p:nvSpPr>
        <p:spPr>
          <a:xfrm>
            <a:off x="8291050" y="7643317"/>
            <a:ext cx="75224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</a:t>
            </a:r>
          </a:p>
        </p:txBody>
      </p:sp>
      <p:sp>
        <p:nvSpPr>
          <p:cNvPr id="396" name="VB"/>
          <p:cNvSpPr txBox="1"/>
          <p:nvPr/>
        </p:nvSpPr>
        <p:spPr>
          <a:xfrm>
            <a:off x="9572446" y="7643317"/>
            <a:ext cx="5093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VB</a:t>
            </a:r>
          </a:p>
        </p:txBody>
      </p:sp>
      <p:cxnSp>
        <p:nvCxnSpPr>
          <p:cNvPr id="397" name="Connection Line"/>
          <p:cNvCxnSpPr>
            <a:stCxn id="389" idx="0"/>
            <a:endCxn id="391" idx="0"/>
          </p:cNvCxnSpPr>
          <p:nvPr/>
        </p:nvCxnSpPr>
        <p:spPr>
          <a:xfrm flipV="1">
            <a:off x="6087533" y="9321800"/>
            <a:ext cx="1913468" cy="1295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98" name="Connection Line"/>
          <p:cNvCxnSpPr>
            <a:stCxn id="389" idx="0"/>
            <a:endCxn id="390" idx="0"/>
          </p:cNvCxnSpPr>
          <p:nvPr/>
        </p:nvCxnSpPr>
        <p:spPr>
          <a:xfrm flipH="1" flipV="1">
            <a:off x="4876799" y="9321800"/>
            <a:ext cx="1210735" cy="1295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99" name="Connection Line"/>
          <p:cNvCxnSpPr>
            <a:stCxn id="390" idx="0"/>
            <a:endCxn id="392" idx="0"/>
          </p:cNvCxnSpPr>
          <p:nvPr/>
        </p:nvCxnSpPr>
        <p:spPr>
          <a:xfrm flipH="1" flipV="1">
            <a:off x="4004733" y="7874000"/>
            <a:ext cx="872067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400" name="Connection Line"/>
          <p:cNvCxnSpPr>
            <a:stCxn id="390" idx="0"/>
            <a:endCxn id="393" idx="0"/>
          </p:cNvCxnSpPr>
          <p:nvPr/>
        </p:nvCxnSpPr>
        <p:spPr>
          <a:xfrm flipV="1">
            <a:off x="4876799" y="7874000"/>
            <a:ext cx="668868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401" name="Connection Line"/>
          <p:cNvCxnSpPr>
            <a:stCxn id="391" idx="0"/>
            <a:endCxn id="394" idx="0"/>
          </p:cNvCxnSpPr>
          <p:nvPr/>
        </p:nvCxnSpPr>
        <p:spPr>
          <a:xfrm flipH="1" flipV="1">
            <a:off x="7095066" y="7874000"/>
            <a:ext cx="905935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402" name="Connection Line"/>
          <p:cNvCxnSpPr>
            <a:stCxn id="391" idx="0"/>
            <a:endCxn id="395" idx="0"/>
          </p:cNvCxnSpPr>
          <p:nvPr/>
        </p:nvCxnSpPr>
        <p:spPr>
          <a:xfrm flipV="1">
            <a:off x="8001000" y="7874000"/>
            <a:ext cx="666175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403" name="Connection Line"/>
          <p:cNvCxnSpPr>
            <a:stCxn id="391" idx="0"/>
            <a:endCxn id="396" idx="0"/>
          </p:cNvCxnSpPr>
          <p:nvPr/>
        </p:nvCxnSpPr>
        <p:spPr>
          <a:xfrm flipV="1">
            <a:off x="8001000" y="7874000"/>
            <a:ext cx="1826108" cy="14478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