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17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8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9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9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200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1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02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ontext-Free Gramma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123494">
              <a:defRPr sz="9646"/>
            </a:lvl1pPr>
          </a:lstStyle>
          <a:p>
            <a:pPr/>
            <a:r>
              <a:t>Context-Free Grammars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/>
            <a:r>
              <a:t>CS 542 - Natural Language Processing</a:t>
            </a:r>
          </a:p>
          <a:p>
            <a:pPr/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87" name="Linguists describe the grammars of languages in terms of their block stru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Linguists describe the grammars of languages in terms of their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block structure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Sentences are recursively built up from smaller phrases, eventually words and morphemes</a:t>
            </a:r>
          </a:p>
          <a:p>
            <a:pPr lvl="1" marL="2352817" indent="-1216977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Logical units never overlap</a:t>
            </a:r>
          </a:p>
          <a:p>
            <a:pPr lvl="1" marL="2352817" indent="-1216977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John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, </a:t>
            </a:r>
            <a:r>
              <a:rPr>
                <a:solidFill>
                  <a:schemeClr val="accent2"/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whose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blue car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>
                <a:solidFill>
                  <a:schemeClr val="accent2"/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 i="1"/>
              <a:t> </a:t>
            </a:r>
            <a:r>
              <a:rPr>
                <a:solidFill>
                  <a:schemeClr val="accent4"/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was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in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the shop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>
                <a:solidFill>
                  <a:schemeClr val="accent4"/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 i="1"/>
              <a:t>,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 i="1"/>
              <a:t> </a:t>
            </a:r>
            <a:r>
              <a:rPr>
                <a:solidFill>
                  <a:schemeClr val="accent1">
                    <a:lumOff val="16847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walked 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to </a:t>
            </a:r>
            <a:r>
              <a:rPr>
                <a:solidFill>
                  <a:schemeClr val="accent6">
                    <a:lumOff val="1616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[</a:t>
            </a:r>
            <a:r>
              <a:rPr i="1"/>
              <a:t>work</a:t>
            </a:r>
            <a:r>
              <a:rPr>
                <a:solidFill>
                  <a:schemeClr val="accent6">
                    <a:lumOff val="16165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  <a:r>
              <a:rPr>
                <a:solidFill>
                  <a:schemeClr val="accent1">
                    <a:lumOff val="16847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]</a:t>
            </a: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74109">
              <a:defRPr sz="7656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291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294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[John[, [whose [blue car]] [was [in [the shop]]],]] [walked [to [work]]]"/>
          <p:cNvSpPr txBox="1"/>
          <p:nvPr/>
        </p:nvSpPr>
        <p:spPr>
          <a:xfrm>
            <a:off x="2777185" y="4828364"/>
            <a:ext cx="18829630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[</a:t>
            </a:r>
            <a:r>
              <a:rPr i="1"/>
              <a:t>John</a:t>
            </a: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[</a:t>
            </a:r>
            <a:r>
              <a:rPr i="1"/>
              <a:t>, </a:t>
            </a:r>
            <a:r>
              <a:rPr b="1">
                <a:solidFill>
                  <a:schemeClr val="accent2"/>
                </a:solidFill>
              </a:rPr>
              <a:t>[</a:t>
            </a:r>
            <a:r>
              <a:rPr i="1"/>
              <a:t>whose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[</a:t>
            </a:r>
            <a:r>
              <a:rPr i="1"/>
              <a:t>blue car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]</a:t>
            </a:r>
            <a:r>
              <a:rPr b="1">
                <a:solidFill>
                  <a:schemeClr val="accent2"/>
                </a:solidFill>
              </a:rPr>
              <a:t>]</a:t>
            </a:r>
            <a:r>
              <a:rPr i="1"/>
              <a:t> </a:t>
            </a:r>
            <a:r>
              <a:rPr b="1">
                <a:solidFill>
                  <a:schemeClr val="accent4"/>
                </a:solidFill>
              </a:rPr>
              <a:t>[</a:t>
            </a:r>
            <a:r>
              <a:rPr i="1"/>
              <a:t>was </a:t>
            </a: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[</a:t>
            </a:r>
            <a:r>
              <a:rPr i="1"/>
              <a:t>in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</a:t>
            </a:r>
            <a:r>
              <a:rPr i="1"/>
              <a:t>the shop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]</a:t>
            </a: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]</a:t>
            </a:r>
            <a:r>
              <a:rPr b="1">
                <a:solidFill>
                  <a:schemeClr val="accent4"/>
                </a:solidFill>
              </a:rPr>
              <a:t>]</a:t>
            </a:r>
            <a:r>
              <a:rPr i="1"/>
              <a:t>,</a:t>
            </a: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]</a:t>
            </a:r>
            <a:r>
              <a:rPr b="1"/>
              <a:t>]</a:t>
            </a:r>
            <a:r>
              <a:rPr i="1"/>
              <a:t> </a:t>
            </a:r>
            <a:r>
              <a:rPr b="1">
                <a:solidFill>
                  <a:schemeClr val="accent1">
                    <a:lumOff val="16847"/>
                  </a:schemeClr>
                </a:solidFill>
              </a:rPr>
              <a:t>[</a:t>
            </a:r>
            <a:r>
              <a:rPr i="1"/>
              <a:t>walked </a:t>
            </a: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[</a:t>
            </a:r>
            <a:r>
              <a:rPr i="1"/>
              <a:t>to </a:t>
            </a:r>
            <a:r>
              <a:rPr b="1">
                <a:solidFill>
                  <a:schemeClr val="accent6">
                    <a:lumOff val="16165"/>
                  </a:schemeClr>
                </a:solidFill>
              </a:rPr>
              <a:t>[</a:t>
            </a:r>
            <a:r>
              <a:rPr i="1"/>
              <a:t>work</a:t>
            </a:r>
            <a:r>
              <a:rPr b="1">
                <a:solidFill>
                  <a:schemeClr val="accent6">
                    <a:lumOff val="16165"/>
                  </a:schemeClr>
                </a:solidFill>
              </a:rPr>
              <a:t>]</a:t>
            </a: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]</a:t>
            </a:r>
            <a:r>
              <a:rPr b="1">
                <a:solidFill>
                  <a:schemeClr val="accent1">
                    <a:lumOff val="16847"/>
                  </a:schemeClr>
                </a:solidFill>
              </a:rPr>
              <a:t>]</a:t>
            </a:r>
          </a:p>
        </p:txBody>
      </p:sp>
      <p:sp>
        <p:nvSpPr>
          <p:cNvPr id="297" name="[work]"/>
          <p:cNvSpPr txBox="1"/>
          <p:nvPr/>
        </p:nvSpPr>
        <p:spPr>
          <a:xfrm>
            <a:off x="14990996" y="10622081"/>
            <a:ext cx="1829106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6">
                    <a:lumOff val="16165"/>
                  </a:schemeClr>
                </a:solidFill>
              </a:rPr>
              <a:t>[</a:t>
            </a:r>
            <a:r>
              <a:rPr i="1"/>
              <a:t>work</a:t>
            </a:r>
            <a:r>
              <a:rPr b="1">
                <a:solidFill>
                  <a:schemeClr val="accent6">
                    <a:lumOff val="16165"/>
                  </a:schemeClr>
                </a:solidFill>
              </a:rPr>
              <a:t>]</a:t>
            </a:r>
          </a:p>
        </p:txBody>
      </p:sp>
      <p:sp>
        <p:nvSpPr>
          <p:cNvPr id="298" name="[to []]"/>
          <p:cNvSpPr txBox="1"/>
          <p:nvPr/>
        </p:nvSpPr>
        <p:spPr>
          <a:xfrm>
            <a:off x="15086703" y="9205259"/>
            <a:ext cx="1637692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[</a:t>
            </a:r>
            <a:r>
              <a:rPr i="1"/>
              <a:t>to </a:t>
            </a:r>
            <a:r>
              <a:rPr b="1">
                <a:solidFill>
                  <a:schemeClr val="accent6">
                    <a:lumOff val="16165"/>
                  </a:schemeClr>
                </a:solidFill>
              </a:rPr>
              <a:t>[]</a:t>
            </a: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]</a:t>
            </a:r>
          </a:p>
        </p:txBody>
      </p:sp>
      <p:sp>
        <p:nvSpPr>
          <p:cNvPr id="299" name="[walked []]"/>
          <p:cNvSpPr txBox="1"/>
          <p:nvPr/>
        </p:nvSpPr>
        <p:spPr>
          <a:xfrm>
            <a:off x="14409438" y="7534438"/>
            <a:ext cx="299222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1">
                    <a:lumOff val="16847"/>
                  </a:schemeClr>
                </a:solidFill>
              </a:rPr>
              <a:t>[</a:t>
            </a:r>
            <a:r>
              <a:rPr i="1"/>
              <a:t>walked </a:t>
            </a: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[]</a:t>
            </a:r>
            <a:r>
              <a:rPr b="1">
                <a:solidFill>
                  <a:schemeClr val="accent1">
                    <a:lumOff val="16847"/>
                  </a:schemeClr>
                </a:solidFill>
              </a:rPr>
              <a:t>]</a:t>
            </a:r>
          </a:p>
        </p:txBody>
      </p:sp>
      <p:sp>
        <p:nvSpPr>
          <p:cNvPr id="300" name="[John[]] []"/>
          <p:cNvSpPr txBox="1"/>
          <p:nvPr/>
        </p:nvSpPr>
        <p:spPr>
          <a:xfrm>
            <a:off x="10769041" y="6049622"/>
            <a:ext cx="2845918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[</a:t>
            </a:r>
            <a:r>
              <a:rPr i="1"/>
              <a:t>John</a:t>
            </a: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[]</a:t>
            </a:r>
            <a:r>
              <a:rPr b="1"/>
              <a:t>]</a:t>
            </a:r>
            <a:r>
              <a:rPr i="1"/>
              <a:t> </a:t>
            </a:r>
            <a:r>
              <a:rPr b="1">
                <a:solidFill>
                  <a:schemeClr val="accent1">
                    <a:lumOff val="16847"/>
                  </a:schemeClr>
                </a:solidFill>
              </a:rPr>
              <a:t>[]</a:t>
            </a:r>
          </a:p>
        </p:txBody>
      </p:sp>
      <p:sp>
        <p:nvSpPr>
          <p:cNvPr id="301" name="[, [] [],]"/>
          <p:cNvSpPr txBox="1"/>
          <p:nvPr/>
        </p:nvSpPr>
        <p:spPr>
          <a:xfrm>
            <a:off x="8379215" y="7534438"/>
            <a:ext cx="2010157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[</a:t>
            </a:r>
            <a:r>
              <a:rPr i="1"/>
              <a:t>, </a:t>
            </a:r>
            <a:r>
              <a:rPr b="1">
                <a:solidFill>
                  <a:schemeClr val="accent2"/>
                </a:solidFill>
              </a:rPr>
              <a:t>[]</a:t>
            </a:r>
            <a:r>
              <a:rPr i="1"/>
              <a:t> </a:t>
            </a:r>
            <a:r>
              <a:rPr b="1">
                <a:solidFill>
                  <a:schemeClr val="accent4"/>
                </a:solidFill>
              </a:rPr>
              <a:t>[]</a:t>
            </a:r>
            <a:r>
              <a:rPr i="1"/>
              <a:t>,</a:t>
            </a: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]</a:t>
            </a:r>
          </a:p>
        </p:txBody>
      </p:sp>
      <p:sp>
        <p:nvSpPr>
          <p:cNvPr id="302" name="[whose []]"/>
          <p:cNvSpPr txBox="1"/>
          <p:nvPr/>
        </p:nvSpPr>
        <p:spPr>
          <a:xfrm>
            <a:off x="5632954" y="9205259"/>
            <a:ext cx="2867864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2"/>
                </a:solidFill>
              </a:rPr>
              <a:t>[</a:t>
            </a:r>
            <a:r>
              <a:rPr i="1"/>
              <a:t>whose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[]</a:t>
            </a:r>
            <a:r>
              <a:rPr b="1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303" name="[was []]"/>
          <p:cNvSpPr txBox="1"/>
          <p:nvPr/>
        </p:nvSpPr>
        <p:spPr>
          <a:xfrm>
            <a:off x="9656139" y="9205259"/>
            <a:ext cx="2168043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4"/>
                </a:solidFill>
              </a:rPr>
              <a:t>[</a:t>
            </a:r>
            <a:r>
              <a:rPr i="1"/>
              <a:t>was </a:t>
            </a: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[]</a:t>
            </a:r>
            <a:r>
              <a:rPr b="1">
                <a:solidFill>
                  <a:schemeClr val="accent4"/>
                </a:solidFill>
              </a:rPr>
              <a:t>]</a:t>
            </a:r>
          </a:p>
        </p:txBody>
      </p:sp>
      <p:sp>
        <p:nvSpPr>
          <p:cNvPr id="304" name="[blue car]"/>
          <p:cNvSpPr txBox="1"/>
          <p:nvPr/>
        </p:nvSpPr>
        <p:spPr>
          <a:xfrm>
            <a:off x="5717079" y="10622081"/>
            <a:ext cx="2699614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[</a:t>
            </a:r>
            <a:r>
              <a:rPr i="1"/>
              <a:t>blue car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]</a:t>
            </a:r>
          </a:p>
        </p:txBody>
      </p:sp>
      <p:sp>
        <p:nvSpPr>
          <p:cNvPr id="305" name="[in []]"/>
          <p:cNvSpPr txBox="1"/>
          <p:nvPr/>
        </p:nvSpPr>
        <p:spPr>
          <a:xfrm>
            <a:off x="9955148" y="10622081"/>
            <a:ext cx="1570025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[</a:t>
            </a:r>
            <a:r>
              <a:rPr i="1"/>
              <a:t>in 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[]</a:t>
            </a: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]</a:t>
            </a:r>
          </a:p>
        </p:txBody>
      </p:sp>
      <p:sp>
        <p:nvSpPr>
          <p:cNvPr id="306" name="[the shop]"/>
          <p:cNvSpPr txBox="1"/>
          <p:nvPr/>
        </p:nvSpPr>
        <p:spPr>
          <a:xfrm>
            <a:off x="9294341" y="12038903"/>
            <a:ext cx="289163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</a:t>
            </a:r>
            <a:r>
              <a:rPr i="1"/>
              <a:t>the shop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]</a:t>
            </a:r>
          </a:p>
        </p:txBody>
      </p:sp>
      <p:cxnSp>
        <p:nvCxnSpPr>
          <p:cNvPr id="307" name="Connection Line"/>
          <p:cNvCxnSpPr>
            <a:stCxn id="300" idx="0"/>
            <a:endCxn id="301" idx="0"/>
          </p:cNvCxnSpPr>
          <p:nvPr/>
        </p:nvCxnSpPr>
        <p:spPr>
          <a:xfrm flipH="1">
            <a:off x="9384293" y="6459881"/>
            <a:ext cx="2807707" cy="148481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08" name="Connection Line"/>
          <p:cNvCxnSpPr>
            <a:stCxn id="300" idx="0"/>
            <a:endCxn id="299" idx="0"/>
          </p:cNvCxnSpPr>
          <p:nvPr/>
        </p:nvCxnSpPr>
        <p:spPr>
          <a:xfrm>
            <a:off x="12191999" y="6459881"/>
            <a:ext cx="3713551" cy="148481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09" name="Connection Line"/>
          <p:cNvCxnSpPr>
            <a:stCxn id="301" idx="0"/>
            <a:endCxn id="302" idx="0"/>
          </p:cNvCxnSpPr>
          <p:nvPr/>
        </p:nvCxnSpPr>
        <p:spPr>
          <a:xfrm flipH="1">
            <a:off x="7066885" y="7944697"/>
            <a:ext cx="2317409" cy="167082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10" name="Connection Line"/>
          <p:cNvCxnSpPr>
            <a:stCxn id="301" idx="0"/>
            <a:endCxn id="303" idx="0"/>
          </p:cNvCxnSpPr>
          <p:nvPr/>
        </p:nvCxnSpPr>
        <p:spPr>
          <a:xfrm>
            <a:off x="9384293" y="7944697"/>
            <a:ext cx="1355868" cy="167082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11" name="Connection Line"/>
          <p:cNvCxnSpPr>
            <a:stCxn id="303" idx="0"/>
            <a:endCxn id="305" idx="0"/>
          </p:cNvCxnSpPr>
          <p:nvPr/>
        </p:nvCxnSpPr>
        <p:spPr>
          <a:xfrm>
            <a:off x="10740160" y="9615518"/>
            <a:ext cx="1" cy="141682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12" name="Connection Line"/>
          <p:cNvCxnSpPr>
            <a:stCxn id="305" idx="0"/>
            <a:endCxn id="306" idx="0"/>
          </p:cNvCxnSpPr>
          <p:nvPr/>
        </p:nvCxnSpPr>
        <p:spPr>
          <a:xfrm>
            <a:off x="10740160" y="11032340"/>
            <a:ext cx="1" cy="141682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13" name="Connection Line"/>
          <p:cNvCxnSpPr>
            <a:stCxn id="302" idx="0"/>
            <a:endCxn id="304" idx="0"/>
          </p:cNvCxnSpPr>
          <p:nvPr/>
        </p:nvCxnSpPr>
        <p:spPr>
          <a:xfrm>
            <a:off x="7066885" y="9615518"/>
            <a:ext cx="2" cy="141682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14" name="Connection Line"/>
          <p:cNvCxnSpPr>
            <a:stCxn id="299" idx="0"/>
            <a:endCxn id="298" idx="0"/>
          </p:cNvCxnSpPr>
          <p:nvPr/>
        </p:nvCxnSpPr>
        <p:spPr>
          <a:xfrm>
            <a:off x="15905549" y="7944697"/>
            <a:ext cx="1" cy="167082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315" name="Connection Line"/>
          <p:cNvCxnSpPr>
            <a:stCxn id="298" idx="0"/>
            <a:endCxn id="297" idx="0"/>
          </p:cNvCxnSpPr>
          <p:nvPr/>
        </p:nvCxnSpPr>
        <p:spPr>
          <a:xfrm flipH="1">
            <a:off x="15905548" y="9615518"/>
            <a:ext cx="2" cy="141682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318" name="This is not a tree, though"/>
          <p:cNvSpPr txBox="1"/>
          <p:nvPr>
            <p:ph type="body" idx="1"/>
          </p:nvPr>
        </p:nvSpPr>
        <p:spPr>
          <a:xfrm>
            <a:off x="1619468" y="4804095"/>
            <a:ext cx="21876637" cy="7650088"/>
          </a:xfrm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/>
            <a:r>
              <a:t>This is not a tree, though</a:t>
            </a: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39" name="Group"/>
          <p:cNvGrpSpPr/>
          <p:nvPr/>
        </p:nvGrpSpPr>
        <p:grpSpPr>
          <a:xfrm>
            <a:off x="7664953" y="6332881"/>
            <a:ext cx="10723751" cy="7259281"/>
            <a:chOff x="0" y="410258"/>
            <a:chExt cx="10723750" cy="7259280"/>
          </a:xfrm>
        </p:grpSpPr>
        <p:sp>
          <p:nvSpPr>
            <p:cNvPr id="320" name="[work]"/>
            <p:cNvSpPr/>
            <p:nvPr/>
          </p:nvSpPr>
          <p:spPr>
            <a:xfrm>
              <a:off x="9358042" y="498271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rPr i="1"/>
                <a:t>work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321" name="[to []]"/>
            <p:cNvSpPr/>
            <p:nvPr/>
          </p:nvSpPr>
          <p:spPr>
            <a:xfrm>
              <a:off x="9453750" y="356589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rPr i="1"/>
                <a:t>to 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[]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322" name="[walked []]"/>
            <p:cNvSpPr/>
            <p:nvPr/>
          </p:nvSpPr>
          <p:spPr>
            <a:xfrm>
              <a:off x="8776484" y="18950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rPr i="1"/>
                <a:t>walked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323" name="[John[]] []"/>
            <p:cNvSpPr/>
            <p:nvPr/>
          </p:nvSpPr>
          <p:spPr>
            <a:xfrm>
              <a:off x="5136086" y="41025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</a:t>
              </a:r>
              <a:r>
                <a:rPr i="1"/>
                <a:t> 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324" name="[, [] [],]"/>
            <p:cNvSpPr/>
            <p:nvPr/>
          </p:nvSpPr>
          <p:spPr>
            <a:xfrm>
              <a:off x="2746261" y="18950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325" name="[whose []]"/>
            <p:cNvSpPr/>
            <p:nvPr/>
          </p:nvSpPr>
          <p:spPr>
            <a:xfrm>
              <a:off x="0" y="356589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rPr i="1"/>
                <a:t>whose 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[]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326" name="[was []]"/>
            <p:cNvSpPr/>
            <p:nvPr/>
          </p:nvSpPr>
          <p:spPr>
            <a:xfrm>
              <a:off x="4023185" y="356589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rPr i="1"/>
                <a:t>was 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[]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327" name="[blue car]"/>
            <p:cNvSpPr/>
            <p:nvPr/>
          </p:nvSpPr>
          <p:spPr>
            <a:xfrm>
              <a:off x="84125" y="498271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rPr i="1"/>
                <a:t>blue car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328" name="[in []]"/>
            <p:cNvSpPr/>
            <p:nvPr/>
          </p:nvSpPr>
          <p:spPr>
            <a:xfrm>
              <a:off x="4322193" y="498271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rPr i="1"/>
                <a:t>in 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[]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329" name="[the shop]"/>
            <p:cNvSpPr/>
            <p:nvPr/>
          </p:nvSpPr>
          <p:spPr>
            <a:xfrm>
              <a:off x="3661387" y="639953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rPr i="1"/>
                <a:t>the shop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330" name="Connection Line"/>
            <p:cNvCxnSpPr>
              <a:stCxn id="323" idx="0"/>
              <a:endCxn id="324" idx="0"/>
            </p:cNvCxnSpPr>
            <p:nvPr/>
          </p:nvCxnSpPr>
          <p:spPr>
            <a:xfrm flipH="1">
              <a:off x="3751339" y="410258"/>
              <a:ext cx="2807707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1" name="Connection Line"/>
            <p:cNvCxnSpPr>
              <a:stCxn id="323" idx="0"/>
              <a:endCxn id="322" idx="0"/>
            </p:cNvCxnSpPr>
            <p:nvPr/>
          </p:nvCxnSpPr>
          <p:spPr>
            <a:xfrm>
              <a:off x="6559045" y="410258"/>
              <a:ext cx="3713551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2" name="Connection Line"/>
            <p:cNvCxnSpPr>
              <a:stCxn id="324" idx="0"/>
              <a:endCxn id="325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3" name="Connection Line"/>
            <p:cNvCxnSpPr>
              <a:stCxn id="324" idx="0"/>
              <a:endCxn id="326" idx="0"/>
            </p:cNvCxnSpPr>
            <p:nvPr/>
          </p:nvCxnSpPr>
          <p:spPr>
            <a:xfrm>
              <a:off x="3751339" y="1895074"/>
              <a:ext cx="1355868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4" name="Connection Line"/>
            <p:cNvCxnSpPr>
              <a:stCxn id="326" idx="0"/>
              <a:endCxn id="328" idx="0"/>
            </p:cNvCxnSpPr>
            <p:nvPr/>
          </p:nvCxnSpPr>
          <p:spPr>
            <a:xfrm>
              <a:off x="5107206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5" name="Connection Line"/>
            <p:cNvCxnSpPr>
              <a:stCxn id="328" idx="0"/>
              <a:endCxn id="329" idx="0"/>
            </p:cNvCxnSpPr>
            <p:nvPr/>
          </p:nvCxnSpPr>
          <p:spPr>
            <a:xfrm>
              <a:off x="5107206" y="4982717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6" name="Connection Line"/>
            <p:cNvCxnSpPr>
              <a:stCxn id="325" idx="0"/>
              <a:endCxn id="327" idx="0"/>
            </p:cNvCxnSpPr>
            <p:nvPr/>
          </p:nvCxnSpPr>
          <p:spPr>
            <a:xfrm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7" name="Connection Line"/>
            <p:cNvCxnSpPr>
              <a:stCxn id="322" idx="0"/>
              <a:endCxn id="321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38" name="Connection Line"/>
            <p:cNvCxnSpPr>
              <a:stCxn id="321" idx="0"/>
              <a:endCxn id="320" idx="0"/>
            </p:cNvCxnSpPr>
            <p:nvPr/>
          </p:nvCxnSpPr>
          <p:spPr>
            <a:xfrm flipH="1">
              <a:off x="10272595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342" name="Need top-level ta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Need top-level tag</a:t>
            </a:r>
          </a:p>
        </p:txBody>
      </p:sp>
      <p:sp>
        <p:nvSpPr>
          <p:cNvPr id="3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67" name="Group"/>
          <p:cNvGrpSpPr/>
          <p:nvPr/>
        </p:nvGrpSpPr>
        <p:grpSpPr>
          <a:xfrm>
            <a:off x="7664954" y="4720222"/>
            <a:ext cx="11768706" cy="8012199"/>
            <a:chOff x="0" y="-1202400"/>
            <a:chExt cx="11768706" cy="8012197"/>
          </a:xfrm>
        </p:grpSpPr>
        <p:sp>
          <p:nvSpPr>
            <p:cNvPr id="344" name="[work]"/>
            <p:cNvSpPr txBox="1"/>
            <p:nvPr/>
          </p:nvSpPr>
          <p:spPr>
            <a:xfrm>
              <a:off x="9358042" y="4572458"/>
              <a:ext cx="182910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rPr i="1"/>
                <a:t>work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345" name="[to []]"/>
            <p:cNvSpPr txBox="1"/>
            <p:nvPr/>
          </p:nvSpPr>
          <p:spPr>
            <a:xfrm>
              <a:off x="9453750" y="3155636"/>
              <a:ext cx="16376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rPr i="1"/>
                <a:t>to 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[]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346" name="[walked []]"/>
            <p:cNvSpPr txBox="1"/>
            <p:nvPr/>
          </p:nvSpPr>
          <p:spPr>
            <a:xfrm>
              <a:off x="8776484" y="1484815"/>
              <a:ext cx="2992223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rPr i="1"/>
                <a:t>walked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347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348" name="[, [] [],]"/>
            <p:cNvSpPr txBox="1"/>
            <p:nvPr/>
          </p:nvSpPr>
          <p:spPr>
            <a:xfrm>
              <a:off x="2746261" y="1484815"/>
              <a:ext cx="20101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349" name="[whose []]"/>
            <p:cNvSpPr txBox="1"/>
            <p:nvPr/>
          </p:nvSpPr>
          <p:spPr>
            <a:xfrm>
              <a:off x="0" y="3155636"/>
              <a:ext cx="286786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rPr i="1"/>
                <a:t>whose 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[]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350" name="[was []]"/>
            <p:cNvSpPr txBox="1"/>
            <p:nvPr/>
          </p:nvSpPr>
          <p:spPr>
            <a:xfrm>
              <a:off x="4023185" y="3155636"/>
              <a:ext cx="216804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rPr i="1"/>
                <a:t>was 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[]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351" name="[blue car]"/>
            <p:cNvSpPr txBox="1"/>
            <p:nvPr/>
          </p:nvSpPr>
          <p:spPr>
            <a:xfrm>
              <a:off x="84125" y="4572458"/>
              <a:ext cx="269961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rPr i="1"/>
                <a:t>blue car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352" name="[in []]"/>
            <p:cNvSpPr txBox="1"/>
            <p:nvPr/>
          </p:nvSpPr>
          <p:spPr>
            <a:xfrm>
              <a:off x="4322193" y="4572458"/>
              <a:ext cx="157002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rPr i="1"/>
                <a:t>in 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[]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353" name="[the shop]"/>
            <p:cNvSpPr txBox="1"/>
            <p:nvPr/>
          </p:nvSpPr>
          <p:spPr>
            <a:xfrm>
              <a:off x="3661387" y="5989280"/>
              <a:ext cx="2891639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rPr i="1"/>
                <a:t>the shop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354" name="Connection Line"/>
            <p:cNvCxnSpPr>
              <a:stCxn id="347" idx="0"/>
              <a:endCxn id="348" idx="0"/>
            </p:cNvCxnSpPr>
            <p:nvPr/>
          </p:nvCxnSpPr>
          <p:spPr>
            <a:xfrm flipH="1">
              <a:off x="3751339" y="410258"/>
              <a:ext cx="277417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55" name="Connection Line"/>
            <p:cNvCxnSpPr>
              <a:stCxn id="363" idx="0"/>
              <a:endCxn id="346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56" name="Connection Line"/>
            <p:cNvCxnSpPr>
              <a:stCxn id="348" idx="0"/>
              <a:endCxn id="349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57" name="Connection Line"/>
            <p:cNvCxnSpPr>
              <a:stCxn id="348" idx="0"/>
              <a:endCxn id="350" idx="0"/>
            </p:cNvCxnSpPr>
            <p:nvPr/>
          </p:nvCxnSpPr>
          <p:spPr>
            <a:xfrm>
              <a:off x="3751339" y="1895074"/>
              <a:ext cx="1355868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58" name="Connection Line"/>
            <p:cNvCxnSpPr>
              <a:stCxn id="350" idx="0"/>
              <a:endCxn id="352" idx="0"/>
            </p:cNvCxnSpPr>
            <p:nvPr/>
          </p:nvCxnSpPr>
          <p:spPr>
            <a:xfrm>
              <a:off x="5107206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59" name="Connection Line"/>
            <p:cNvCxnSpPr>
              <a:stCxn id="352" idx="0"/>
              <a:endCxn id="353" idx="0"/>
            </p:cNvCxnSpPr>
            <p:nvPr/>
          </p:nvCxnSpPr>
          <p:spPr>
            <a:xfrm>
              <a:off x="5107206" y="4982717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60" name="Connection Line"/>
            <p:cNvCxnSpPr>
              <a:stCxn id="349" idx="0"/>
              <a:endCxn id="351" idx="0"/>
            </p:cNvCxnSpPr>
            <p:nvPr/>
          </p:nvCxnSpPr>
          <p:spPr>
            <a:xfrm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61" name="Connection Line"/>
            <p:cNvCxnSpPr>
              <a:stCxn id="346" idx="0"/>
              <a:endCxn id="345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62" name="Connection Line"/>
            <p:cNvCxnSpPr>
              <a:stCxn id="345" idx="0"/>
              <a:endCxn id="344" idx="0"/>
            </p:cNvCxnSpPr>
            <p:nvPr/>
          </p:nvCxnSpPr>
          <p:spPr>
            <a:xfrm flipH="1">
              <a:off x="10272595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363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364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365" name="Connection Line"/>
            <p:cNvCxnSpPr>
              <a:stCxn id="364" idx="0"/>
              <a:endCxn id="347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66" name="Connection Line"/>
            <p:cNvCxnSpPr>
              <a:stCxn id="364" idx="0"/>
              <a:endCxn id="363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370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3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95" name="Group"/>
          <p:cNvGrpSpPr/>
          <p:nvPr/>
        </p:nvGrpSpPr>
        <p:grpSpPr>
          <a:xfrm>
            <a:off x="7664954" y="4720222"/>
            <a:ext cx="11768706" cy="8012199"/>
            <a:chOff x="0" y="-1202400"/>
            <a:chExt cx="11768706" cy="8012197"/>
          </a:xfrm>
        </p:grpSpPr>
        <p:sp>
          <p:nvSpPr>
            <p:cNvPr id="372" name="[work]"/>
            <p:cNvSpPr txBox="1"/>
            <p:nvPr/>
          </p:nvSpPr>
          <p:spPr>
            <a:xfrm>
              <a:off x="9358042" y="4572458"/>
              <a:ext cx="182910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rPr i="1"/>
                <a:t>work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373" name="[to []]"/>
            <p:cNvSpPr txBox="1"/>
            <p:nvPr/>
          </p:nvSpPr>
          <p:spPr>
            <a:xfrm>
              <a:off x="9453750" y="3155636"/>
              <a:ext cx="16376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rPr i="1"/>
                <a:t>to 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[]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374" name="[walked []]"/>
            <p:cNvSpPr txBox="1"/>
            <p:nvPr/>
          </p:nvSpPr>
          <p:spPr>
            <a:xfrm>
              <a:off x="8776484" y="1484815"/>
              <a:ext cx="2992223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rPr i="1"/>
                <a:t>walked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375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376" name="[, [] [],]"/>
            <p:cNvSpPr txBox="1"/>
            <p:nvPr/>
          </p:nvSpPr>
          <p:spPr>
            <a:xfrm>
              <a:off x="2746261" y="1484815"/>
              <a:ext cx="20101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377" name="[whose []]"/>
            <p:cNvSpPr txBox="1"/>
            <p:nvPr/>
          </p:nvSpPr>
          <p:spPr>
            <a:xfrm>
              <a:off x="0" y="3155636"/>
              <a:ext cx="286786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rPr i="1"/>
                <a:t>whose 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[]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378" name="[was []]"/>
            <p:cNvSpPr txBox="1"/>
            <p:nvPr/>
          </p:nvSpPr>
          <p:spPr>
            <a:xfrm>
              <a:off x="4023185" y="3155636"/>
              <a:ext cx="216804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rPr i="1"/>
                <a:t>was 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[]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379" name="[blue car]"/>
            <p:cNvSpPr txBox="1"/>
            <p:nvPr/>
          </p:nvSpPr>
          <p:spPr>
            <a:xfrm>
              <a:off x="84125" y="4572458"/>
              <a:ext cx="269961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rPr i="1"/>
                <a:t>blue car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380" name="[in []]"/>
            <p:cNvSpPr txBox="1"/>
            <p:nvPr/>
          </p:nvSpPr>
          <p:spPr>
            <a:xfrm>
              <a:off x="4322193" y="4572458"/>
              <a:ext cx="157002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rPr i="1"/>
                <a:t>in 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[]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381" name="[the shop]"/>
            <p:cNvSpPr txBox="1"/>
            <p:nvPr/>
          </p:nvSpPr>
          <p:spPr>
            <a:xfrm>
              <a:off x="3661387" y="5989280"/>
              <a:ext cx="2891639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rPr i="1"/>
                <a:t>the shop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382" name="Connection Line"/>
            <p:cNvCxnSpPr>
              <a:stCxn id="375" idx="0"/>
              <a:endCxn id="376" idx="0"/>
            </p:cNvCxnSpPr>
            <p:nvPr/>
          </p:nvCxnSpPr>
          <p:spPr>
            <a:xfrm flipH="1">
              <a:off x="3751339" y="410258"/>
              <a:ext cx="277417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3" name="Connection Line"/>
            <p:cNvCxnSpPr>
              <a:stCxn id="391" idx="0"/>
              <a:endCxn id="374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4" name="Connection Line"/>
            <p:cNvCxnSpPr>
              <a:stCxn id="376" idx="0"/>
              <a:endCxn id="377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5" name="Connection Line"/>
            <p:cNvCxnSpPr>
              <a:stCxn id="376" idx="0"/>
              <a:endCxn id="378" idx="0"/>
            </p:cNvCxnSpPr>
            <p:nvPr/>
          </p:nvCxnSpPr>
          <p:spPr>
            <a:xfrm>
              <a:off x="3751339" y="1895074"/>
              <a:ext cx="1355868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6" name="Connection Line"/>
            <p:cNvCxnSpPr>
              <a:stCxn id="378" idx="0"/>
              <a:endCxn id="380" idx="0"/>
            </p:cNvCxnSpPr>
            <p:nvPr/>
          </p:nvCxnSpPr>
          <p:spPr>
            <a:xfrm>
              <a:off x="5107206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7" name="Connection Line"/>
            <p:cNvCxnSpPr>
              <a:stCxn id="380" idx="0"/>
              <a:endCxn id="381" idx="0"/>
            </p:cNvCxnSpPr>
            <p:nvPr/>
          </p:nvCxnSpPr>
          <p:spPr>
            <a:xfrm>
              <a:off x="5107206" y="4982717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8" name="Connection Line"/>
            <p:cNvCxnSpPr>
              <a:stCxn id="377" idx="0"/>
              <a:endCxn id="379" idx="0"/>
            </p:cNvCxnSpPr>
            <p:nvPr/>
          </p:nvCxnSpPr>
          <p:spPr>
            <a:xfrm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89" name="Connection Line"/>
            <p:cNvCxnSpPr>
              <a:stCxn id="374" idx="0"/>
              <a:endCxn id="373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90" name="Connection Line"/>
            <p:cNvCxnSpPr>
              <a:stCxn id="373" idx="0"/>
              <a:endCxn id="372" idx="0"/>
            </p:cNvCxnSpPr>
            <p:nvPr/>
          </p:nvCxnSpPr>
          <p:spPr>
            <a:xfrm flipH="1">
              <a:off x="10272595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391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392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393" name="Connection Line"/>
            <p:cNvCxnSpPr>
              <a:stCxn id="392" idx="0"/>
              <a:endCxn id="375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394" name="Connection Line"/>
            <p:cNvCxnSpPr>
              <a:stCxn id="392" idx="0"/>
              <a:endCxn id="391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398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23" name="Group"/>
          <p:cNvGrpSpPr/>
          <p:nvPr/>
        </p:nvGrpSpPr>
        <p:grpSpPr>
          <a:xfrm>
            <a:off x="7664954" y="4720222"/>
            <a:ext cx="11768706" cy="8012200"/>
            <a:chOff x="0" y="-1202400"/>
            <a:chExt cx="11768706" cy="8012198"/>
          </a:xfrm>
        </p:grpSpPr>
        <p:sp>
          <p:nvSpPr>
            <p:cNvPr id="400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401" name="[to []]"/>
            <p:cNvSpPr txBox="1"/>
            <p:nvPr/>
          </p:nvSpPr>
          <p:spPr>
            <a:xfrm>
              <a:off x="9453750" y="3155636"/>
              <a:ext cx="16376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rPr i="1"/>
                <a:t>to 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[]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402" name="[walked []]"/>
            <p:cNvSpPr txBox="1"/>
            <p:nvPr/>
          </p:nvSpPr>
          <p:spPr>
            <a:xfrm>
              <a:off x="8776484" y="1484815"/>
              <a:ext cx="2992223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rPr i="1"/>
                <a:t>walked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403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404" name="[, [] [],]"/>
            <p:cNvSpPr txBox="1"/>
            <p:nvPr/>
          </p:nvSpPr>
          <p:spPr>
            <a:xfrm>
              <a:off x="2746261" y="1484815"/>
              <a:ext cx="20101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405" name="[whose []]"/>
            <p:cNvSpPr txBox="1"/>
            <p:nvPr/>
          </p:nvSpPr>
          <p:spPr>
            <a:xfrm>
              <a:off x="0" y="3155636"/>
              <a:ext cx="286786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rPr i="1"/>
                <a:t>whose 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[]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406" name="[was []]"/>
            <p:cNvSpPr txBox="1"/>
            <p:nvPr/>
          </p:nvSpPr>
          <p:spPr>
            <a:xfrm>
              <a:off x="4023185" y="3155636"/>
              <a:ext cx="216804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rPr i="1"/>
                <a:t>was 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[]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407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408" name="[in []]"/>
            <p:cNvSpPr txBox="1"/>
            <p:nvPr/>
          </p:nvSpPr>
          <p:spPr>
            <a:xfrm>
              <a:off x="4322193" y="4572458"/>
              <a:ext cx="157002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rPr i="1"/>
                <a:t>in 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[]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409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410" name="Connection Line"/>
            <p:cNvCxnSpPr>
              <a:stCxn id="403" idx="0"/>
              <a:endCxn id="404" idx="0"/>
            </p:cNvCxnSpPr>
            <p:nvPr/>
          </p:nvCxnSpPr>
          <p:spPr>
            <a:xfrm flipH="1">
              <a:off x="3751339" y="410258"/>
              <a:ext cx="277417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1" name="Connection Line"/>
            <p:cNvCxnSpPr>
              <a:stCxn id="419" idx="0"/>
              <a:endCxn id="402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2" name="Connection Line"/>
            <p:cNvCxnSpPr>
              <a:stCxn id="404" idx="0"/>
              <a:endCxn id="405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3" name="Connection Line"/>
            <p:cNvCxnSpPr>
              <a:stCxn id="404" idx="0"/>
              <a:endCxn id="406" idx="0"/>
            </p:cNvCxnSpPr>
            <p:nvPr/>
          </p:nvCxnSpPr>
          <p:spPr>
            <a:xfrm>
              <a:off x="3751339" y="1895074"/>
              <a:ext cx="1355868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4" name="Connection Line"/>
            <p:cNvCxnSpPr>
              <a:stCxn id="406" idx="0"/>
              <a:endCxn id="408" idx="0"/>
            </p:cNvCxnSpPr>
            <p:nvPr/>
          </p:nvCxnSpPr>
          <p:spPr>
            <a:xfrm>
              <a:off x="5107206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5" name="Connection Line"/>
            <p:cNvCxnSpPr>
              <a:stCxn id="408" idx="0"/>
              <a:endCxn id="409" idx="0"/>
            </p:cNvCxnSpPr>
            <p:nvPr/>
          </p:nvCxnSpPr>
          <p:spPr>
            <a:xfrm>
              <a:off x="5107206" y="4982717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6" name="Connection Line"/>
            <p:cNvCxnSpPr>
              <a:stCxn id="405" idx="0"/>
              <a:endCxn id="407" idx="0"/>
            </p:cNvCxnSpPr>
            <p:nvPr/>
          </p:nvCxnSpPr>
          <p:spPr>
            <a:xfrm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7" name="Connection Line"/>
            <p:cNvCxnSpPr>
              <a:stCxn id="402" idx="0"/>
              <a:endCxn id="401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18" name="Connection Line"/>
            <p:cNvCxnSpPr>
              <a:stCxn id="401" idx="0"/>
              <a:endCxn id="400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419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420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421" name="Connection Line"/>
            <p:cNvCxnSpPr>
              <a:stCxn id="420" idx="0"/>
              <a:endCxn id="403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22" name="Connection Line"/>
            <p:cNvCxnSpPr>
              <a:stCxn id="420" idx="0"/>
              <a:endCxn id="419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426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4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51" name="Group"/>
          <p:cNvGrpSpPr/>
          <p:nvPr/>
        </p:nvGrpSpPr>
        <p:grpSpPr>
          <a:xfrm>
            <a:off x="7246768" y="4720222"/>
            <a:ext cx="12186893" cy="8012200"/>
            <a:chOff x="-418185" y="-1202400"/>
            <a:chExt cx="12186891" cy="8012198"/>
          </a:xfrm>
        </p:grpSpPr>
        <p:sp>
          <p:nvSpPr>
            <p:cNvPr id="428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429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430" name="[walked []]"/>
            <p:cNvSpPr txBox="1"/>
            <p:nvPr/>
          </p:nvSpPr>
          <p:spPr>
            <a:xfrm>
              <a:off x="8776484" y="1484815"/>
              <a:ext cx="2992223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rPr i="1"/>
                <a:t>walked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431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432" name="[, [] [],]"/>
            <p:cNvSpPr txBox="1"/>
            <p:nvPr/>
          </p:nvSpPr>
          <p:spPr>
            <a:xfrm>
              <a:off x="2746261" y="1484815"/>
              <a:ext cx="20101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433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434" name="[was []]"/>
            <p:cNvSpPr txBox="1"/>
            <p:nvPr/>
          </p:nvSpPr>
          <p:spPr>
            <a:xfrm>
              <a:off x="4023185" y="3155636"/>
              <a:ext cx="216804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rPr i="1"/>
                <a:t>was 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[]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435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436" name="[P NP]"/>
            <p:cNvSpPr txBox="1"/>
            <p:nvPr/>
          </p:nvSpPr>
          <p:spPr>
            <a:xfrm>
              <a:off x="4147238" y="4572458"/>
              <a:ext cx="1919936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437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438" name="Connection Line"/>
            <p:cNvCxnSpPr>
              <a:stCxn id="431" idx="0"/>
              <a:endCxn id="432" idx="0"/>
            </p:cNvCxnSpPr>
            <p:nvPr/>
          </p:nvCxnSpPr>
          <p:spPr>
            <a:xfrm flipH="1">
              <a:off x="3751339" y="410258"/>
              <a:ext cx="277417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39" name="Connection Line"/>
            <p:cNvCxnSpPr>
              <a:stCxn id="447" idx="0"/>
              <a:endCxn id="430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0" name="Connection Line"/>
            <p:cNvCxnSpPr>
              <a:stCxn id="432" idx="0"/>
              <a:endCxn id="433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1" name="Connection Line"/>
            <p:cNvCxnSpPr>
              <a:stCxn id="432" idx="0"/>
              <a:endCxn id="434" idx="0"/>
            </p:cNvCxnSpPr>
            <p:nvPr/>
          </p:nvCxnSpPr>
          <p:spPr>
            <a:xfrm>
              <a:off x="3751339" y="1895074"/>
              <a:ext cx="1355868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2" name="Connection Line"/>
            <p:cNvCxnSpPr>
              <a:stCxn id="434" idx="0"/>
              <a:endCxn id="436" idx="0"/>
            </p:cNvCxnSpPr>
            <p:nvPr/>
          </p:nvCxnSpPr>
          <p:spPr>
            <a:xfrm>
              <a:off x="5107206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3" name="Connection Line"/>
            <p:cNvCxnSpPr>
              <a:stCxn id="436" idx="0"/>
              <a:endCxn id="437" idx="0"/>
            </p:cNvCxnSpPr>
            <p:nvPr/>
          </p:nvCxnSpPr>
          <p:spPr>
            <a:xfrm>
              <a:off x="5107206" y="4982716"/>
              <a:ext cx="1" cy="1416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4" name="Connection Line"/>
            <p:cNvCxnSpPr>
              <a:stCxn id="433" idx="0"/>
              <a:endCxn id="435" idx="0"/>
            </p:cNvCxnSpPr>
            <p:nvPr/>
          </p:nvCxnSpPr>
          <p:spPr>
            <a:xfrm flipH="1"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5" name="Connection Line"/>
            <p:cNvCxnSpPr>
              <a:stCxn id="430" idx="0"/>
              <a:endCxn id="429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46" name="Connection Line"/>
            <p:cNvCxnSpPr>
              <a:stCxn id="429" idx="0"/>
              <a:endCxn id="428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447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448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449" name="Connection Line"/>
            <p:cNvCxnSpPr>
              <a:stCxn id="448" idx="0"/>
              <a:endCxn id="431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50" name="Connection Line"/>
            <p:cNvCxnSpPr>
              <a:stCxn id="448" idx="0"/>
              <a:endCxn id="447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454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4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79" name="Group"/>
          <p:cNvGrpSpPr/>
          <p:nvPr/>
        </p:nvGrpSpPr>
        <p:grpSpPr>
          <a:xfrm>
            <a:off x="7246768" y="4720222"/>
            <a:ext cx="12186893" cy="8012200"/>
            <a:chOff x="-418185" y="-1202400"/>
            <a:chExt cx="12186891" cy="8012198"/>
          </a:xfrm>
        </p:grpSpPr>
        <p:sp>
          <p:nvSpPr>
            <p:cNvPr id="456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457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458" name="[walked []]"/>
            <p:cNvSpPr txBox="1"/>
            <p:nvPr/>
          </p:nvSpPr>
          <p:spPr>
            <a:xfrm>
              <a:off x="8776484" y="1484815"/>
              <a:ext cx="2992223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rPr i="1"/>
                <a:t>walked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459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460" name="[, [] [],]"/>
            <p:cNvSpPr txBox="1"/>
            <p:nvPr/>
          </p:nvSpPr>
          <p:spPr>
            <a:xfrm>
              <a:off x="2746261" y="1484815"/>
              <a:ext cx="20101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461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462" name="[BED PP]"/>
            <p:cNvSpPr txBox="1"/>
            <p:nvPr/>
          </p:nvSpPr>
          <p:spPr>
            <a:xfrm>
              <a:off x="3757704" y="3155637"/>
              <a:ext cx="2699005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t>BED</a:t>
              </a:r>
              <a:r>
                <a:rPr i="1"/>
                <a:t> </a:t>
              </a:r>
              <a:r>
                <a:rPr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PP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463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464" name="[P NP]"/>
            <p:cNvSpPr txBox="1"/>
            <p:nvPr/>
          </p:nvSpPr>
          <p:spPr>
            <a:xfrm>
              <a:off x="4147238" y="4572458"/>
              <a:ext cx="1919936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465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466" name="Connection Line"/>
            <p:cNvCxnSpPr>
              <a:stCxn id="459" idx="0"/>
              <a:endCxn id="460" idx="0"/>
            </p:cNvCxnSpPr>
            <p:nvPr/>
          </p:nvCxnSpPr>
          <p:spPr>
            <a:xfrm flipH="1">
              <a:off x="3751339" y="410258"/>
              <a:ext cx="277417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67" name="Connection Line"/>
            <p:cNvCxnSpPr>
              <a:stCxn id="475" idx="0"/>
              <a:endCxn id="458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68" name="Connection Line"/>
            <p:cNvCxnSpPr>
              <a:stCxn id="460" idx="0"/>
              <a:endCxn id="461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69" name="Connection Line"/>
            <p:cNvCxnSpPr>
              <a:stCxn id="460" idx="0"/>
              <a:endCxn id="462" idx="0"/>
            </p:cNvCxnSpPr>
            <p:nvPr/>
          </p:nvCxnSpPr>
          <p:spPr>
            <a:xfrm>
              <a:off x="3751339" y="1895074"/>
              <a:ext cx="1355868" cy="1670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70" name="Connection Line"/>
            <p:cNvCxnSpPr>
              <a:stCxn id="462" idx="0"/>
              <a:endCxn id="464" idx="0"/>
            </p:cNvCxnSpPr>
            <p:nvPr/>
          </p:nvCxnSpPr>
          <p:spPr>
            <a:xfrm flipH="1">
              <a:off x="5107206" y="3565896"/>
              <a:ext cx="1" cy="141682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71" name="Connection Line"/>
            <p:cNvCxnSpPr>
              <a:stCxn id="464" idx="0"/>
              <a:endCxn id="465" idx="0"/>
            </p:cNvCxnSpPr>
            <p:nvPr/>
          </p:nvCxnSpPr>
          <p:spPr>
            <a:xfrm>
              <a:off x="5107206" y="4982716"/>
              <a:ext cx="1" cy="1416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72" name="Connection Line"/>
            <p:cNvCxnSpPr>
              <a:stCxn id="461" idx="0"/>
              <a:endCxn id="463" idx="0"/>
            </p:cNvCxnSpPr>
            <p:nvPr/>
          </p:nvCxnSpPr>
          <p:spPr>
            <a:xfrm flipH="1"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73" name="Connection Line"/>
            <p:cNvCxnSpPr>
              <a:stCxn id="458" idx="0"/>
              <a:endCxn id="457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74" name="Connection Line"/>
            <p:cNvCxnSpPr>
              <a:stCxn id="457" idx="0"/>
              <a:endCxn id="456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475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476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477" name="Connection Line"/>
            <p:cNvCxnSpPr>
              <a:stCxn id="476" idx="0"/>
              <a:endCxn id="459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78" name="Connection Line"/>
            <p:cNvCxnSpPr>
              <a:stCxn id="476" idx="0"/>
              <a:endCxn id="475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482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4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07" name="Group"/>
          <p:cNvGrpSpPr/>
          <p:nvPr/>
        </p:nvGrpSpPr>
        <p:grpSpPr>
          <a:xfrm>
            <a:off x="7246768" y="4720222"/>
            <a:ext cx="11848260" cy="8012200"/>
            <a:chOff x="-418185" y="-1202400"/>
            <a:chExt cx="11848258" cy="8012198"/>
          </a:xfrm>
        </p:grpSpPr>
        <p:sp>
          <p:nvSpPr>
            <p:cNvPr id="484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485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486" name="[VBD []]"/>
            <p:cNvSpPr txBox="1"/>
            <p:nvPr/>
          </p:nvSpPr>
          <p:spPr>
            <a:xfrm>
              <a:off x="9115117" y="1484815"/>
              <a:ext cx="23149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t>VBD</a:t>
              </a:r>
              <a:r>
                <a:rPr i="1"/>
                <a:t> 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[]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487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488" name="[, [] [],]"/>
            <p:cNvSpPr txBox="1"/>
            <p:nvPr/>
          </p:nvSpPr>
          <p:spPr>
            <a:xfrm>
              <a:off x="2746261" y="1484815"/>
              <a:ext cx="20101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rPr b="1">
                  <a:solidFill>
                    <a:schemeClr val="accent2"/>
                  </a:solidFill>
                </a:rPr>
                <a:t>[]</a:t>
              </a:r>
              <a:r>
                <a:rPr i="1"/>
                <a:t> </a:t>
              </a:r>
              <a:r>
                <a:rPr b="1">
                  <a:solidFill>
                    <a:schemeClr val="accent4"/>
                  </a:solidFill>
                </a:rPr>
                <a:t>[]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489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490" name="[BED PP]"/>
            <p:cNvSpPr txBox="1"/>
            <p:nvPr/>
          </p:nvSpPr>
          <p:spPr>
            <a:xfrm>
              <a:off x="3757704" y="3155636"/>
              <a:ext cx="269900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t>BED</a:t>
              </a:r>
              <a:r>
                <a:rPr i="1"/>
                <a:t> </a:t>
              </a:r>
              <a:r>
                <a:rPr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PP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491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492" name="[P NP]"/>
            <p:cNvSpPr txBox="1"/>
            <p:nvPr/>
          </p:nvSpPr>
          <p:spPr>
            <a:xfrm>
              <a:off x="4147238" y="4572459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493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494" name="Connection Line"/>
            <p:cNvCxnSpPr>
              <a:stCxn id="487" idx="0"/>
              <a:endCxn id="488" idx="0"/>
            </p:cNvCxnSpPr>
            <p:nvPr/>
          </p:nvCxnSpPr>
          <p:spPr>
            <a:xfrm flipH="1">
              <a:off x="3751339" y="410258"/>
              <a:ext cx="277417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5" name="Connection Line"/>
            <p:cNvCxnSpPr>
              <a:stCxn id="503" idx="0"/>
              <a:endCxn id="486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6" name="Connection Line"/>
            <p:cNvCxnSpPr>
              <a:stCxn id="488" idx="0"/>
              <a:endCxn id="489" idx="0"/>
            </p:cNvCxnSpPr>
            <p:nvPr/>
          </p:nvCxnSpPr>
          <p:spPr>
            <a:xfrm flipH="1">
              <a:off x="1433931" y="1895074"/>
              <a:ext cx="2317409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7" name="Connection Line"/>
            <p:cNvCxnSpPr>
              <a:stCxn id="488" idx="0"/>
              <a:endCxn id="490" idx="0"/>
            </p:cNvCxnSpPr>
            <p:nvPr/>
          </p:nvCxnSpPr>
          <p:spPr>
            <a:xfrm>
              <a:off x="3751339" y="1895074"/>
              <a:ext cx="1355868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8" name="Connection Line"/>
            <p:cNvCxnSpPr>
              <a:stCxn id="490" idx="0"/>
              <a:endCxn id="492" idx="0"/>
            </p:cNvCxnSpPr>
            <p:nvPr/>
          </p:nvCxnSpPr>
          <p:spPr>
            <a:xfrm flipH="1">
              <a:off x="5107206" y="3565895"/>
              <a:ext cx="1" cy="1416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9" name="Connection Line"/>
            <p:cNvCxnSpPr>
              <a:stCxn id="492" idx="0"/>
              <a:endCxn id="493" idx="0"/>
            </p:cNvCxnSpPr>
            <p:nvPr/>
          </p:nvCxnSpPr>
          <p:spPr>
            <a:xfrm>
              <a:off x="5107206" y="4982718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0" name="Connection Line"/>
            <p:cNvCxnSpPr>
              <a:stCxn id="489" idx="0"/>
              <a:endCxn id="491" idx="0"/>
            </p:cNvCxnSpPr>
            <p:nvPr/>
          </p:nvCxnSpPr>
          <p:spPr>
            <a:xfrm flipH="1"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1" name="Connection Line"/>
            <p:cNvCxnSpPr>
              <a:stCxn id="486" idx="0"/>
              <a:endCxn id="485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2" name="Connection Line"/>
            <p:cNvCxnSpPr>
              <a:stCxn id="485" idx="0"/>
              <a:endCxn id="484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03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504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505" name="Connection Line"/>
            <p:cNvCxnSpPr>
              <a:stCxn id="504" idx="0"/>
              <a:endCxn id="487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6" name="Connection Line"/>
            <p:cNvCxnSpPr>
              <a:stCxn id="504" idx="0"/>
              <a:endCxn id="503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Chomsky Hierarchy</a:t>
            </a:r>
          </a:p>
        </p:txBody>
      </p:sp>
      <p:sp>
        <p:nvSpPr>
          <p:cNvPr id="252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510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5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35" name="Group"/>
          <p:cNvGrpSpPr/>
          <p:nvPr/>
        </p:nvGrpSpPr>
        <p:grpSpPr>
          <a:xfrm>
            <a:off x="7246768" y="4720222"/>
            <a:ext cx="12040284" cy="8012200"/>
            <a:chOff x="-418185" y="-1202400"/>
            <a:chExt cx="12040282" cy="8012198"/>
          </a:xfrm>
        </p:grpSpPr>
        <p:sp>
          <p:nvSpPr>
            <p:cNvPr id="512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513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514" name="[VBD PP]"/>
            <p:cNvSpPr txBox="1"/>
            <p:nvPr/>
          </p:nvSpPr>
          <p:spPr>
            <a:xfrm>
              <a:off x="8923093" y="1484815"/>
              <a:ext cx="2699005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t>VBD</a:t>
              </a:r>
              <a:r>
                <a:rPr i="1"/>
                <a:t> </a:t>
              </a:r>
              <a:r>
                <a:rPr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PP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515" name="[John[]]"/>
            <p:cNvSpPr txBox="1"/>
            <p:nvPr/>
          </p:nvSpPr>
          <p:spPr>
            <a:xfrm>
              <a:off x="5136086" y="-1"/>
              <a:ext cx="2778863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rPr i="1"/>
                <a:t>John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[]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516" name="[, C NP VP,]"/>
            <p:cNvSpPr txBox="1"/>
            <p:nvPr/>
          </p:nvSpPr>
          <p:spPr>
            <a:xfrm>
              <a:off x="2186514" y="1484815"/>
              <a:ext cx="341040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t>C </a:t>
              </a:r>
              <a:r>
                <a:rPr>
                  <a:solidFill>
                    <a:schemeClr val="accent2"/>
                  </a:solidFill>
                </a:rPr>
                <a:t>NP</a:t>
              </a:r>
              <a:r>
                <a:t> </a:t>
              </a:r>
              <a:r>
                <a:rPr>
                  <a:solidFill>
                    <a:schemeClr val="accent4"/>
                  </a:solidFill>
                </a:rPr>
                <a:t>VP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517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518" name="[BED PP]"/>
            <p:cNvSpPr txBox="1"/>
            <p:nvPr/>
          </p:nvSpPr>
          <p:spPr>
            <a:xfrm>
              <a:off x="3757704" y="3155636"/>
              <a:ext cx="269900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t>BED</a:t>
              </a:r>
              <a:r>
                <a:rPr i="1"/>
                <a:t> </a:t>
              </a:r>
              <a:r>
                <a:rPr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PP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519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520" name="[P NP]"/>
            <p:cNvSpPr txBox="1"/>
            <p:nvPr/>
          </p:nvSpPr>
          <p:spPr>
            <a:xfrm>
              <a:off x="4147238" y="4572459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521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522" name="Connection Line"/>
            <p:cNvCxnSpPr>
              <a:stCxn id="515" idx="0"/>
              <a:endCxn id="516" idx="0"/>
            </p:cNvCxnSpPr>
            <p:nvPr/>
          </p:nvCxnSpPr>
          <p:spPr>
            <a:xfrm flipH="1">
              <a:off x="3891717" y="410258"/>
              <a:ext cx="2633801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3" name="Connection Line"/>
            <p:cNvCxnSpPr>
              <a:stCxn id="531" idx="0"/>
              <a:endCxn id="514" idx="0"/>
            </p:cNvCxnSpPr>
            <p:nvPr/>
          </p:nvCxnSpPr>
          <p:spPr>
            <a:xfrm>
              <a:off x="7709747" y="410258"/>
              <a:ext cx="2562849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4" name="Connection Line"/>
            <p:cNvCxnSpPr>
              <a:stCxn id="516" idx="0"/>
              <a:endCxn id="517" idx="0"/>
            </p:cNvCxnSpPr>
            <p:nvPr/>
          </p:nvCxnSpPr>
          <p:spPr>
            <a:xfrm flipH="1">
              <a:off x="1433931" y="1895074"/>
              <a:ext cx="2457787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5" name="Connection Line"/>
            <p:cNvCxnSpPr>
              <a:stCxn id="516" idx="0"/>
              <a:endCxn id="518" idx="0"/>
            </p:cNvCxnSpPr>
            <p:nvPr/>
          </p:nvCxnSpPr>
          <p:spPr>
            <a:xfrm>
              <a:off x="3891717" y="1895074"/>
              <a:ext cx="1215490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6" name="Connection Line"/>
            <p:cNvCxnSpPr>
              <a:stCxn id="518" idx="0"/>
              <a:endCxn id="520" idx="0"/>
            </p:cNvCxnSpPr>
            <p:nvPr/>
          </p:nvCxnSpPr>
          <p:spPr>
            <a:xfrm flipH="1">
              <a:off x="5107206" y="3565895"/>
              <a:ext cx="1" cy="1416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7" name="Connection Line"/>
            <p:cNvCxnSpPr>
              <a:stCxn id="520" idx="0"/>
              <a:endCxn id="521" idx="0"/>
            </p:cNvCxnSpPr>
            <p:nvPr/>
          </p:nvCxnSpPr>
          <p:spPr>
            <a:xfrm>
              <a:off x="5107206" y="4982718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8" name="Connection Line"/>
            <p:cNvCxnSpPr>
              <a:stCxn id="517" idx="0"/>
              <a:endCxn id="519" idx="0"/>
            </p:cNvCxnSpPr>
            <p:nvPr/>
          </p:nvCxnSpPr>
          <p:spPr>
            <a:xfrm flipH="1"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29" name="Connection Line"/>
            <p:cNvCxnSpPr>
              <a:stCxn id="514" idx="0"/>
              <a:endCxn id="513" idx="0"/>
            </p:cNvCxnSpPr>
            <p:nvPr/>
          </p:nvCxnSpPr>
          <p:spPr>
            <a:xfrm flipH="1"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30" name="Connection Line"/>
            <p:cNvCxnSpPr>
              <a:stCxn id="513" idx="0"/>
              <a:endCxn id="512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31" name="[]"/>
            <p:cNvSpPr txBox="1"/>
            <p:nvPr/>
          </p:nvSpPr>
          <p:spPr>
            <a:xfrm>
              <a:off x="7449600" y="-1"/>
              <a:ext cx="52029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[]</a:t>
              </a:r>
            </a:p>
          </p:txBody>
        </p:sp>
        <p:sp>
          <p:nvSpPr>
            <p:cNvPr id="532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533" name="Connection Line"/>
            <p:cNvCxnSpPr>
              <a:stCxn id="532" idx="0"/>
              <a:endCxn id="515" idx="0"/>
            </p:cNvCxnSpPr>
            <p:nvPr/>
          </p:nvCxnSpPr>
          <p:spPr>
            <a:xfrm flipH="1">
              <a:off x="6525517" y="-792142"/>
              <a:ext cx="52476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34" name="Connection Line"/>
            <p:cNvCxnSpPr>
              <a:stCxn id="532" idx="0"/>
              <a:endCxn id="531" idx="0"/>
            </p:cNvCxnSpPr>
            <p:nvPr/>
          </p:nvCxnSpPr>
          <p:spPr>
            <a:xfrm>
              <a:off x="7050280" y="-792142"/>
              <a:ext cx="659468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538" name="How do we build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do we build this?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Let’s start from the bottom</a:t>
            </a:r>
          </a:p>
        </p:txBody>
      </p:sp>
      <p:sp>
        <p:nvSpPr>
          <p:cNvPr id="5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63" name="Group"/>
          <p:cNvGrpSpPr/>
          <p:nvPr/>
        </p:nvGrpSpPr>
        <p:grpSpPr>
          <a:xfrm>
            <a:off x="7246768" y="4720222"/>
            <a:ext cx="12040284" cy="8012200"/>
            <a:chOff x="-418185" y="-1202400"/>
            <a:chExt cx="12040282" cy="8012198"/>
          </a:xfrm>
        </p:grpSpPr>
        <p:sp>
          <p:nvSpPr>
            <p:cNvPr id="540" name="[NN]"/>
            <p:cNvSpPr txBox="1"/>
            <p:nvPr/>
          </p:nvSpPr>
          <p:spPr>
            <a:xfrm>
              <a:off x="9572317" y="4572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541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542" name="[VBD PP]"/>
            <p:cNvSpPr txBox="1"/>
            <p:nvPr/>
          </p:nvSpPr>
          <p:spPr>
            <a:xfrm>
              <a:off x="8923093" y="1484816"/>
              <a:ext cx="2699005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t>VBD</a:t>
              </a:r>
              <a:r>
                <a:rPr i="1"/>
                <a:t> </a:t>
              </a:r>
              <a:r>
                <a:rPr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PP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543" name="[NP CP]"/>
            <p:cNvSpPr txBox="1"/>
            <p:nvPr/>
          </p:nvSpPr>
          <p:spPr>
            <a:xfrm>
              <a:off x="4593831" y="-1"/>
              <a:ext cx="286847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t>NP</a:t>
              </a:r>
              <a:r>
                <a:rPr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 CP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544" name="[, C NP VP,]"/>
            <p:cNvSpPr txBox="1"/>
            <p:nvPr/>
          </p:nvSpPr>
          <p:spPr>
            <a:xfrm>
              <a:off x="2186514" y="1484815"/>
              <a:ext cx="341040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t>C </a:t>
              </a:r>
              <a:r>
                <a:rPr>
                  <a:solidFill>
                    <a:schemeClr val="accent2"/>
                  </a:solidFill>
                </a:rPr>
                <a:t>NP</a:t>
              </a:r>
              <a:r>
                <a:t> </a:t>
              </a:r>
              <a:r>
                <a:rPr>
                  <a:solidFill>
                    <a:schemeClr val="accent4"/>
                  </a:solidFill>
                </a:rPr>
                <a:t>VP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545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546" name="[BED PP]"/>
            <p:cNvSpPr txBox="1"/>
            <p:nvPr/>
          </p:nvSpPr>
          <p:spPr>
            <a:xfrm>
              <a:off x="3757704" y="3155636"/>
              <a:ext cx="269900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t>BED</a:t>
              </a:r>
              <a:r>
                <a:rPr i="1"/>
                <a:t> </a:t>
              </a:r>
              <a:r>
                <a:rPr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PP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547" name="[JJ NN]"/>
            <p:cNvSpPr txBox="1"/>
            <p:nvPr/>
          </p:nvSpPr>
          <p:spPr>
            <a:xfrm>
              <a:off x="332536" y="4572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548" name="[P NP]"/>
            <p:cNvSpPr txBox="1"/>
            <p:nvPr/>
          </p:nvSpPr>
          <p:spPr>
            <a:xfrm>
              <a:off x="4147238" y="4572459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549" name="[DT NN]"/>
            <p:cNvSpPr txBox="1"/>
            <p:nvPr/>
          </p:nvSpPr>
          <p:spPr>
            <a:xfrm>
              <a:off x="3932659" y="5989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550" name="Connection Line"/>
            <p:cNvCxnSpPr>
              <a:stCxn id="543" idx="0"/>
              <a:endCxn id="544" idx="0"/>
            </p:cNvCxnSpPr>
            <p:nvPr/>
          </p:nvCxnSpPr>
          <p:spPr>
            <a:xfrm flipH="1">
              <a:off x="3891717" y="410258"/>
              <a:ext cx="2136352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1" name="Connection Line"/>
            <p:cNvCxnSpPr>
              <a:stCxn id="559" idx="0"/>
              <a:endCxn id="542" idx="0"/>
            </p:cNvCxnSpPr>
            <p:nvPr/>
          </p:nvCxnSpPr>
          <p:spPr>
            <a:xfrm>
              <a:off x="7890493" y="410258"/>
              <a:ext cx="2382103" cy="1484818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2" name="Connection Line"/>
            <p:cNvCxnSpPr>
              <a:stCxn id="544" idx="0"/>
              <a:endCxn id="545" idx="0"/>
            </p:cNvCxnSpPr>
            <p:nvPr/>
          </p:nvCxnSpPr>
          <p:spPr>
            <a:xfrm flipH="1">
              <a:off x="1433931" y="1895074"/>
              <a:ext cx="2457787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3" name="Connection Line"/>
            <p:cNvCxnSpPr>
              <a:stCxn id="544" idx="0"/>
              <a:endCxn id="546" idx="0"/>
            </p:cNvCxnSpPr>
            <p:nvPr/>
          </p:nvCxnSpPr>
          <p:spPr>
            <a:xfrm>
              <a:off x="3891717" y="1895074"/>
              <a:ext cx="1215490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4" name="Connection Line"/>
            <p:cNvCxnSpPr>
              <a:stCxn id="546" idx="0"/>
              <a:endCxn id="548" idx="0"/>
            </p:cNvCxnSpPr>
            <p:nvPr/>
          </p:nvCxnSpPr>
          <p:spPr>
            <a:xfrm flipH="1">
              <a:off x="5107206" y="3565895"/>
              <a:ext cx="1" cy="1416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5" name="Connection Line"/>
            <p:cNvCxnSpPr>
              <a:stCxn id="548" idx="0"/>
              <a:endCxn id="549" idx="0"/>
            </p:cNvCxnSpPr>
            <p:nvPr/>
          </p:nvCxnSpPr>
          <p:spPr>
            <a:xfrm>
              <a:off x="5107206" y="4982718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6" name="Connection Line"/>
            <p:cNvCxnSpPr>
              <a:stCxn id="545" idx="0"/>
              <a:endCxn id="547" idx="0"/>
            </p:cNvCxnSpPr>
            <p:nvPr/>
          </p:nvCxnSpPr>
          <p:spPr>
            <a:xfrm flipH="1">
              <a:off x="1433931" y="3565895"/>
              <a:ext cx="1" cy="1416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7" name="Connection Line"/>
            <p:cNvCxnSpPr>
              <a:stCxn id="542" idx="0"/>
              <a:endCxn id="541" idx="0"/>
            </p:cNvCxnSpPr>
            <p:nvPr/>
          </p:nvCxnSpPr>
          <p:spPr>
            <a:xfrm flipH="1">
              <a:off x="10272595" y="1895075"/>
              <a:ext cx="1" cy="167082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58" name="Connection Line"/>
            <p:cNvCxnSpPr>
              <a:stCxn id="541" idx="0"/>
              <a:endCxn id="540" idx="0"/>
            </p:cNvCxnSpPr>
            <p:nvPr/>
          </p:nvCxnSpPr>
          <p:spPr>
            <a:xfrm flipH="1">
              <a:off x="10272595" y="3565895"/>
              <a:ext cx="1" cy="1416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59" name="VP"/>
            <p:cNvSpPr txBox="1"/>
            <p:nvPr/>
          </p:nvSpPr>
          <p:spPr>
            <a:xfrm>
              <a:off x="7449600" y="6043"/>
              <a:ext cx="881787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1">
                      <a:lumOff val="16847"/>
                    </a:schemeClr>
                  </a:solidFill>
                </a:rPr>
                <a:t>VP</a:t>
              </a:r>
            </a:p>
          </p:txBody>
        </p:sp>
        <p:sp>
          <p:nvSpPr>
            <p:cNvPr id="560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561" name="Connection Line"/>
            <p:cNvCxnSpPr>
              <a:stCxn id="560" idx="0"/>
              <a:endCxn id="543" idx="0"/>
            </p:cNvCxnSpPr>
            <p:nvPr/>
          </p:nvCxnSpPr>
          <p:spPr>
            <a:xfrm flipH="1">
              <a:off x="6028068" y="-792142"/>
              <a:ext cx="1022213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62" name="Connection Line"/>
            <p:cNvCxnSpPr>
              <a:stCxn id="560" idx="0"/>
              <a:endCxn id="559" idx="0"/>
            </p:cNvCxnSpPr>
            <p:nvPr/>
          </p:nvCxnSpPr>
          <p:spPr>
            <a:xfrm>
              <a:off x="7050280" y="-792142"/>
              <a:ext cx="84021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566" name="S → NP VP NN → John S → NP CP VP NN → car VP → VB PP NN → shop PP → P NP NN → work CP → C NP VP WPRO$ → whose NP → NN  JJ → blue NP → DT NN  VB → was NP → JJ NN  VB → walked C → WPRO$ P → in   P → to   DT → th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338327" defTabSz="1804370">
              <a:lnSpc>
                <a:spcPct val="90000"/>
              </a:lnSpc>
              <a:spcBef>
                <a:spcPts val="3300"/>
              </a:spcBef>
              <a:buSzTx/>
              <a:buFontTx/>
              <a:buNone/>
              <a:defRPr sz="3552">
                <a:solidFill>
                  <a:srgbClr val="000000"/>
                </a:solidFill>
              </a:defRPr>
            </a:pPr>
            <a:r>
              <a:t>S → NP VP	NN → </a:t>
            </a:r>
            <a:r>
              <a:rPr i="1"/>
              <a:t>John</a:t>
            </a:r>
            <a:br/>
            <a:r>
              <a:t>S → NP CP VP	NN → </a:t>
            </a:r>
            <a:r>
              <a:rPr i="1"/>
              <a:t>car</a:t>
            </a:r>
            <a:br/>
            <a:r>
              <a:t>VP → VB PP	NN → </a:t>
            </a:r>
            <a:r>
              <a:rPr i="1"/>
              <a:t>shop</a:t>
            </a:r>
            <a:br/>
            <a:r>
              <a:t>PP → P NP	NN → </a:t>
            </a:r>
            <a:r>
              <a:rPr i="1"/>
              <a:t>work</a:t>
            </a:r>
            <a:br/>
            <a:r>
              <a:t>CP → C NP VP	WPRO$ → </a:t>
            </a:r>
            <a:r>
              <a:rPr i="1"/>
              <a:t>whose</a:t>
            </a:r>
            <a:br/>
            <a:r>
              <a:t>NP → NN 	JJ → </a:t>
            </a:r>
            <a:r>
              <a:rPr i="1"/>
              <a:t>blue</a:t>
            </a:r>
            <a:br/>
            <a:r>
              <a:t>NP → DT NN 	VB → </a:t>
            </a:r>
            <a:r>
              <a:rPr i="1"/>
              <a:t>was</a:t>
            </a:r>
            <a:br/>
            <a:r>
              <a:t>NP → JJ NN 	VB → </a:t>
            </a:r>
            <a:r>
              <a:rPr i="1"/>
              <a:t>walked</a:t>
            </a:r>
            <a:br/>
            <a:r>
              <a:t>C → WPRO$	P → </a:t>
            </a:r>
            <a:r>
              <a:rPr i="1"/>
              <a:t>in</a:t>
            </a:r>
            <a:br>
              <a:rPr i="1"/>
            </a:br>
            <a:r>
              <a:t>		P → </a:t>
            </a:r>
            <a:r>
              <a:rPr i="1"/>
              <a:t>to</a:t>
            </a:r>
            <a:br>
              <a:rPr i="1"/>
            </a:br>
            <a:r>
              <a:t>		DT → </a:t>
            </a:r>
            <a:r>
              <a:rPr i="1"/>
              <a:t>the</a:t>
            </a:r>
          </a:p>
        </p:txBody>
      </p:sp>
      <p:sp>
        <p:nvSpPr>
          <p:cNvPr id="5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591" name="Group"/>
          <p:cNvGrpSpPr/>
          <p:nvPr/>
        </p:nvGrpSpPr>
        <p:grpSpPr>
          <a:xfrm>
            <a:off x="12316565" y="4253766"/>
            <a:ext cx="11825704" cy="8520200"/>
            <a:chOff x="-418185" y="-1202400"/>
            <a:chExt cx="11825703" cy="8520198"/>
          </a:xfrm>
        </p:grpSpPr>
        <p:sp>
          <p:nvSpPr>
            <p:cNvPr id="568" name="[NN]"/>
            <p:cNvSpPr txBox="1"/>
            <p:nvPr/>
          </p:nvSpPr>
          <p:spPr>
            <a:xfrm>
              <a:off x="9572317" y="4826458"/>
              <a:ext cx="140055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[</a:t>
              </a:r>
              <a:r>
                <a:t>NN</a:t>
              </a:r>
              <a:r>
                <a:rPr b="1">
                  <a:solidFill>
                    <a:schemeClr val="accent6">
                      <a:lumOff val="16165"/>
                    </a:schemeClr>
                  </a:solidFill>
                </a:rPr>
                <a:t>]</a:t>
              </a:r>
            </a:p>
          </p:txBody>
        </p:sp>
        <p:sp>
          <p:nvSpPr>
            <p:cNvPr id="569" name="[P NP]"/>
            <p:cNvSpPr txBox="1"/>
            <p:nvPr/>
          </p:nvSpPr>
          <p:spPr>
            <a:xfrm>
              <a:off x="9312627" y="3155636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6">
                      <a:lumOff val="16165"/>
                    </a:schemeClr>
                  </a:solidFill>
                </a:rPr>
                <a:t>NP</a:t>
              </a:r>
              <a:r>
                <a:rPr b="1"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]</a:t>
              </a:r>
            </a:p>
          </p:txBody>
        </p:sp>
        <p:sp>
          <p:nvSpPr>
            <p:cNvPr id="570" name="[VB PP]"/>
            <p:cNvSpPr txBox="1"/>
            <p:nvPr/>
          </p:nvSpPr>
          <p:spPr>
            <a:xfrm>
              <a:off x="9137672" y="1484815"/>
              <a:ext cx="2269847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[</a:t>
              </a:r>
              <a:r>
                <a:t>VB</a:t>
              </a:r>
              <a:r>
                <a:rPr i="1"/>
                <a:t> </a:t>
              </a:r>
              <a:r>
                <a:rPr>
                  <a:solidFill>
                    <a:schemeClr val="accent6">
                      <a:satOff val="-16844"/>
                      <a:lumOff val="-30747"/>
                    </a:schemeClr>
                  </a:solidFill>
                </a:rPr>
                <a:t>PP</a:t>
              </a:r>
              <a:r>
                <a:rPr b="1">
                  <a:solidFill>
                    <a:schemeClr val="accent1">
                      <a:lumOff val="16847"/>
                    </a:schemeClr>
                  </a:solidFill>
                </a:rPr>
                <a:t>]</a:t>
              </a:r>
            </a:p>
          </p:txBody>
        </p:sp>
        <p:sp>
          <p:nvSpPr>
            <p:cNvPr id="571" name="[NP CP]"/>
            <p:cNvSpPr txBox="1"/>
            <p:nvPr/>
          </p:nvSpPr>
          <p:spPr>
            <a:xfrm>
              <a:off x="4593831" y="-1"/>
              <a:ext cx="2868474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[</a:t>
              </a:r>
              <a:r>
                <a:t>NP</a:t>
              </a:r>
              <a:r>
                <a:rPr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 CP</a:t>
              </a:r>
              <a:r>
                <a:rPr b="1"/>
                <a:t>] </a:t>
              </a:r>
              <a:r>
                <a:rPr b="1" i="1"/>
                <a:t>  </a:t>
              </a:r>
            </a:p>
          </p:txBody>
        </p:sp>
        <p:sp>
          <p:nvSpPr>
            <p:cNvPr id="572" name="[, C NP VP,]"/>
            <p:cNvSpPr txBox="1"/>
            <p:nvPr/>
          </p:nvSpPr>
          <p:spPr>
            <a:xfrm>
              <a:off x="2173814" y="1484815"/>
              <a:ext cx="3410408" cy="820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[</a:t>
              </a:r>
              <a:r>
                <a:rPr i="1"/>
                <a:t>, </a:t>
              </a:r>
              <a:r>
                <a:t>C </a:t>
              </a:r>
              <a:r>
                <a:rPr>
                  <a:solidFill>
                    <a:schemeClr val="accent2"/>
                  </a:solidFill>
                </a:rPr>
                <a:t>NP</a:t>
              </a:r>
              <a:r>
                <a:t> </a:t>
              </a:r>
              <a:r>
                <a:rPr>
                  <a:solidFill>
                    <a:schemeClr val="accent4"/>
                  </a:solidFill>
                </a:rPr>
                <a:t>VP</a:t>
              </a:r>
              <a:r>
                <a:rPr i="1"/>
                <a:t>,</a:t>
              </a:r>
              <a:r>
                <a: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rPr>
                <a:t>]</a:t>
              </a:r>
            </a:p>
          </p:txBody>
        </p:sp>
        <p:sp>
          <p:nvSpPr>
            <p:cNvPr id="573" name="[WPRO$ NP]"/>
            <p:cNvSpPr txBox="1"/>
            <p:nvPr/>
          </p:nvSpPr>
          <p:spPr>
            <a:xfrm>
              <a:off x="-418186" y="3155636"/>
              <a:ext cx="370423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2"/>
                  </a:solidFill>
                </a:rPr>
                <a:t>[</a:t>
              </a:r>
              <a:r>
                <a:t>WPRO$</a:t>
              </a:r>
              <a:r>
                <a:rPr i="1"/>
                <a:t> </a:t>
              </a:r>
              <a:r>
                <a:rPr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NP</a:t>
              </a:r>
              <a:r>
                <a:rPr b="1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574" name="[VB PP]"/>
            <p:cNvSpPr txBox="1"/>
            <p:nvPr/>
          </p:nvSpPr>
          <p:spPr>
            <a:xfrm>
              <a:off x="3972283" y="3155636"/>
              <a:ext cx="2269847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/>
                  </a:solidFill>
                </a:rPr>
                <a:t>[</a:t>
              </a:r>
              <a:r>
                <a:t>VB</a:t>
              </a:r>
              <a:r>
                <a:rPr i="1"/>
                <a:t> </a:t>
              </a:r>
              <a:r>
                <a:rPr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PP</a:t>
              </a:r>
              <a:r>
                <a:rPr b="1">
                  <a:solidFill>
                    <a:schemeClr val="accent4"/>
                  </a:solidFill>
                </a:rPr>
                <a:t>]</a:t>
              </a:r>
            </a:p>
          </p:txBody>
        </p:sp>
        <p:sp>
          <p:nvSpPr>
            <p:cNvPr id="575" name="[JJ NN]"/>
            <p:cNvSpPr txBox="1"/>
            <p:nvPr/>
          </p:nvSpPr>
          <p:spPr>
            <a:xfrm>
              <a:off x="332536" y="4826458"/>
              <a:ext cx="220279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[</a:t>
              </a:r>
              <a:r>
                <a:t>JJ NN</a:t>
              </a:r>
              <a:r>
                <a:rPr b="1">
                  <a:solidFill>
                    <a:schemeClr val="accent1">
                      <a:hueOff val="114395"/>
                      <a:lumOff val="-24975"/>
                    </a:schemeClr>
                  </a:solidFill>
                </a:rPr>
                <a:t>]</a:t>
              </a:r>
            </a:p>
          </p:txBody>
        </p:sp>
        <p:sp>
          <p:nvSpPr>
            <p:cNvPr id="576" name="[P NP]"/>
            <p:cNvSpPr txBox="1"/>
            <p:nvPr/>
          </p:nvSpPr>
          <p:spPr>
            <a:xfrm>
              <a:off x="4147238" y="4826459"/>
              <a:ext cx="1919936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[</a:t>
              </a:r>
              <a:r>
                <a:t>P</a:t>
              </a:r>
              <a:r>
                <a:rPr i="1"/>
                <a:t> 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NP</a:t>
              </a:r>
              <a:r>
                <a:rPr b="1">
                  <a:solidFill>
                    <a:schemeClr val="accent4">
                      <a:hueOff val="-1247790"/>
                      <a:lumOff val="-12326"/>
                    </a:schemeClr>
                  </a:solidFill>
                </a:rPr>
                <a:t>]</a:t>
              </a:r>
            </a:p>
          </p:txBody>
        </p:sp>
        <p:sp>
          <p:nvSpPr>
            <p:cNvPr id="577" name="[DT NN]"/>
            <p:cNvSpPr txBox="1"/>
            <p:nvPr/>
          </p:nvSpPr>
          <p:spPr>
            <a:xfrm>
              <a:off x="3932659" y="6497280"/>
              <a:ext cx="2349095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[</a:t>
              </a:r>
              <a:r>
                <a:t>DT NN</a:t>
              </a:r>
              <a:r>
                <a: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]</a:t>
              </a:r>
            </a:p>
          </p:txBody>
        </p:sp>
        <p:cxnSp>
          <p:nvCxnSpPr>
            <p:cNvPr id="578" name="Connection Line"/>
            <p:cNvCxnSpPr>
              <a:stCxn id="571" idx="0"/>
              <a:endCxn id="572" idx="0"/>
            </p:cNvCxnSpPr>
            <p:nvPr/>
          </p:nvCxnSpPr>
          <p:spPr>
            <a:xfrm flipH="1">
              <a:off x="3879017" y="410258"/>
              <a:ext cx="2149052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79" name="Connection Line"/>
            <p:cNvCxnSpPr>
              <a:stCxn id="587" idx="0"/>
              <a:endCxn id="570" idx="0"/>
            </p:cNvCxnSpPr>
            <p:nvPr/>
          </p:nvCxnSpPr>
          <p:spPr>
            <a:xfrm>
              <a:off x="7890493" y="410258"/>
              <a:ext cx="2382103" cy="1484817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0" name="Connection Line"/>
            <p:cNvCxnSpPr>
              <a:stCxn id="572" idx="0"/>
              <a:endCxn id="573" idx="0"/>
            </p:cNvCxnSpPr>
            <p:nvPr/>
          </p:nvCxnSpPr>
          <p:spPr>
            <a:xfrm flipH="1">
              <a:off x="1433931" y="1895074"/>
              <a:ext cx="2445087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1" name="Connection Line"/>
            <p:cNvCxnSpPr>
              <a:stCxn id="572" idx="0"/>
              <a:endCxn id="574" idx="0"/>
            </p:cNvCxnSpPr>
            <p:nvPr/>
          </p:nvCxnSpPr>
          <p:spPr>
            <a:xfrm>
              <a:off x="3879017" y="1895074"/>
              <a:ext cx="1228190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2" name="Connection Line"/>
            <p:cNvCxnSpPr>
              <a:stCxn id="574" idx="0"/>
              <a:endCxn id="576" idx="0"/>
            </p:cNvCxnSpPr>
            <p:nvPr/>
          </p:nvCxnSpPr>
          <p:spPr>
            <a:xfrm>
              <a:off x="5107206" y="3565895"/>
              <a:ext cx="1" cy="1670824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3" name="Connection Line"/>
            <p:cNvCxnSpPr>
              <a:stCxn id="576" idx="0"/>
              <a:endCxn id="577" idx="0"/>
            </p:cNvCxnSpPr>
            <p:nvPr/>
          </p:nvCxnSpPr>
          <p:spPr>
            <a:xfrm>
              <a:off x="5107206" y="5236718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4" name="Connection Line"/>
            <p:cNvCxnSpPr>
              <a:stCxn id="573" idx="0"/>
              <a:endCxn id="575" idx="0"/>
            </p:cNvCxnSpPr>
            <p:nvPr/>
          </p:nvCxnSpPr>
          <p:spPr>
            <a:xfrm flipH="1">
              <a:off x="1433931" y="3565895"/>
              <a:ext cx="1" cy="1670823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5" name="Connection Line"/>
            <p:cNvCxnSpPr>
              <a:stCxn id="570" idx="0"/>
              <a:endCxn id="569" idx="0"/>
            </p:cNvCxnSpPr>
            <p:nvPr/>
          </p:nvCxnSpPr>
          <p:spPr>
            <a:xfrm>
              <a:off x="10272595" y="1895074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86" name="Connection Line"/>
            <p:cNvCxnSpPr>
              <a:stCxn id="569" idx="0"/>
              <a:endCxn id="568" idx="0"/>
            </p:cNvCxnSpPr>
            <p:nvPr/>
          </p:nvCxnSpPr>
          <p:spPr>
            <a:xfrm flipH="1">
              <a:off x="10272595" y="3565895"/>
              <a:ext cx="1" cy="1670822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87" name="VP"/>
            <p:cNvSpPr txBox="1"/>
            <p:nvPr/>
          </p:nvSpPr>
          <p:spPr>
            <a:xfrm>
              <a:off x="7449600" y="6043"/>
              <a:ext cx="881787" cy="808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>
                  <a:solidFill>
                    <a:schemeClr val="accent1">
                      <a:lumOff val="16847"/>
                    </a:schemeClr>
                  </a:solidFill>
                </a:rPr>
                <a:t>VP</a:t>
              </a:r>
            </a:p>
          </p:txBody>
        </p:sp>
        <p:sp>
          <p:nvSpPr>
            <p:cNvPr id="588" name="S"/>
            <p:cNvSpPr txBox="1"/>
            <p:nvPr/>
          </p:nvSpPr>
          <p:spPr>
            <a:xfrm>
              <a:off x="6795315" y="-1202401"/>
              <a:ext cx="509931" cy="820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1" indent="0" algn="l">
                <a:lnSpc>
                  <a:spcPct val="90000"/>
                </a:lnSpc>
                <a:spcBef>
                  <a:spcPts val="4500"/>
                </a:spcBef>
                <a:defRPr sz="4800">
                  <a:solidFill>
                    <a:srgbClr val="000000"/>
                  </a:solidFill>
                </a:defRPr>
              </a:pPr>
              <a:r>
                <a:rPr b="1"/>
                <a:t>S</a:t>
              </a:r>
            </a:p>
          </p:txBody>
        </p:sp>
        <p:cxnSp>
          <p:nvCxnSpPr>
            <p:cNvPr id="589" name="Connection Line"/>
            <p:cNvCxnSpPr>
              <a:stCxn id="588" idx="0"/>
              <a:endCxn id="571" idx="0"/>
            </p:cNvCxnSpPr>
            <p:nvPr/>
          </p:nvCxnSpPr>
          <p:spPr>
            <a:xfrm flipH="1">
              <a:off x="6028068" y="-792142"/>
              <a:ext cx="1022213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90" name="Connection Line"/>
            <p:cNvCxnSpPr>
              <a:stCxn id="588" idx="0"/>
              <a:endCxn id="587" idx="0"/>
            </p:cNvCxnSpPr>
            <p:nvPr/>
          </p:nvCxnSpPr>
          <p:spPr>
            <a:xfrm>
              <a:off x="7050280" y="-792142"/>
              <a:ext cx="840214" cy="1202401"/>
            </a:xfrm>
            <a:prstGeom prst="straightConnector1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594" name="S → NP VP NN → John S → NP CP VP NN → car VP → VB PP NN → shop PP → P NP NN → work CP → C NP VP WPRO$ → whose NP → NN  JJ → blue NP → DT NN  VB → was NP → JJ NN  VB → walked C → WPRO$ P → in   P → to   DT → th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338327" defTabSz="1804370">
              <a:lnSpc>
                <a:spcPct val="90000"/>
              </a:lnSpc>
              <a:spcBef>
                <a:spcPts val="3300"/>
              </a:spcBef>
              <a:buSzTx/>
              <a:buFontTx/>
              <a:buNone/>
              <a:defRPr sz="3552">
                <a:solidFill>
                  <a:srgbClr val="000000"/>
                </a:solidFill>
              </a:defRPr>
            </a:pPr>
            <a:r>
              <a:t>S → NP VP	NN → </a:t>
            </a:r>
            <a:r>
              <a:rPr i="1"/>
              <a:t>John</a:t>
            </a:r>
            <a:br/>
            <a:r>
              <a:t>S → NP CP VP	NN → </a:t>
            </a:r>
            <a:r>
              <a:rPr i="1"/>
              <a:t>car</a:t>
            </a:r>
            <a:br/>
            <a:r>
              <a:t>VP → VB PP	NN → </a:t>
            </a:r>
            <a:r>
              <a:rPr i="1"/>
              <a:t>shop</a:t>
            </a:r>
            <a:br/>
            <a:r>
              <a:t>PP → P NP	NN → </a:t>
            </a:r>
            <a:r>
              <a:rPr i="1"/>
              <a:t>work</a:t>
            </a:r>
            <a:br/>
            <a:r>
              <a:t>CP → C NP VP	WPRO$ → </a:t>
            </a:r>
            <a:r>
              <a:rPr i="1"/>
              <a:t>whose</a:t>
            </a:r>
            <a:br/>
            <a:r>
              <a:t>NP → NN 	JJ → </a:t>
            </a:r>
            <a:r>
              <a:rPr i="1"/>
              <a:t>blue</a:t>
            </a:r>
            <a:br/>
            <a:r>
              <a:t>NP → DT NN 	VB → </a:t>
            </a:r>
            <a:r>
              <a:rPr i="1"/>
              <a:t>was</a:t>
            </a:r>
            <a:br/>
            <a:r>
              <a:t>NP → JJ NN 	VB → </a:t>
            </a:r>
            <a:r>
              <a:rPr i="1"/>
              <a:t>walked</a:t>
            </a:r>
            <a:br/>
            <a:r>
              <a:t>C → WPRO$	P → </a:t>
            </a:r>
            <a:r>
              <a:rPr i="1"/>
              <a:t>in</a:t>
            </a:r>
            <a:br>
              <a:rPr i="1"/>
            </a:br>
            <a:r>
              <a:t>		P → </a:t>
            </a:r>
            <a:r>
              <a:rPr i="1"/>
              <a:t>to</a:t>
            </a:r>
            <a:br>
              <a:rPr i="1"/>
            </a:br>
            <a:r>
              <a:t>		DT → </a:t>
            </a:r>
            <a:r>
              <a:rPr i="1"/>
              <a:t>the</a:t>
            </a:r>
          </a:p>
        </p:txBody>
      </p:sp>
      <p:sp>
        <p:nvSpPr>
          <p:cNvPr id="5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6" name="John, whose blue car was in the shop, walked to work…"/>
          <p:cNvSpPr txBox="1"/>
          <p:nvPr/>
        </p:nvSpPr>
        <p:spPr>
          <a:xfrm>
            <a:off x="11862366" y="5291848"/>
            <a:ext cx="11354604" cy="721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38912" indent="-438912" algn="l" defTabSz="1755604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56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John, whose blue car was in the shop, walked to work</a:t>
            </a:r>
            <a:endParaRPr i="1"/>
          </a:p>
          <a:p>
            <a:pPr marL="438912" indent="-438912" algn="l" defTabSz="1755604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56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John, whose car was in the shop, walked to work</a:t>
            </a:r>
            <a:endParaRPr i="1"/>
          </a:p>
          <a:p>
            <a:pPr marL="438912" indent="-438912" algn="l" defTabSz="1755604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56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John walked to work</a:t>
            </a:r>
            <a:endParaRPr i="1"/>
          </a:p>
          <a:p>
            <a:pPr marL="438912" indent="-438912" algn="l" defTabSz="1755604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56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The car was in the shop</a:t>
            </a:r>
            <a:endParaRPr i="1"/>
          </a:p>
          <a:p>
            <a:pPr marL="438912" indent="-438912" algn="l" defTabSz="1755604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56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John, whose work was in the car, was in the shop</a:t>
            </a:r>
            <a:endParaRPr i="1"/>
          </a:p>
          <a:p>
            <a:pPr marL="438912" indent="-438912" algn="l" defTabSz="1755604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56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i="1"/>
              <a:t>John, whose blue car walked to work, was in the shop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599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6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01" name="[DT NN]"/>
          <p:cNvSpPr txBox="1"/>
          <p:nvPr/>
        </p:nvSpPr>
        <p:spPr>
          <a:xfrm>
            <a:off x="17720092" y="9500219"/>
            <a:ext cx="234909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6">
                    <a:lumOff val="16165"/>
                  </a:schemeClr>
                </a:solidFill>
              </a:rPr>
              <a:t>[</a:t>
            </a:r>
            <a:r>
              <a:t>DT NN</a:t>
            </a:r>
            <a:r>
              <a:rPr b="1">
                <a:solidFill>
                  <a:schemeClr val="accent6">
                    <a:lumOff val="16165"/>
                  </a:schemeClr>
                </a:solidFill>
              </a:rPr>
              <a:t>]</a:t>
            </a:r>
          </a:p>
        </p:txBody>
      </p:sp>
      <p:sp>
        <p:nvSpPr>
          <p:cNvPr id="602" name="[P NP]"/>
          <p:cNvSpPr txBox="1"/>
          <p:nvPr/>
        </p:nvSpPr>
        <p:spPr>
          <a:xfrm>
            <a:off x="17934671" y="7829396"/>
            <a:ext cx="191993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[</a:t>
            </a:r>
            <a:r>
              <a:t>P</a:t>
            </a:r>
            <a:r>
              <a:rPr i="1"/>
              <a:t> </a:t>
            </a:r>
            <a:r>
              <a:rPr>
                <a:solidFill>
                  <a:schemeClr val="accent6">
                    <a:lumOff val="16165"/>
                  </a:schemeClr>
                </a:solidFill>
              </a:rPr>
              <a:t>NP</a:t>
            </a: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]</a:t>
            </a:r>
          </a:p>
        </p:txBody>
      </p:sp>
      <p:sp>
        <p:nvSpPr>
          <p:cNvPr id="603" name="[VB PP]"/>
          <p:cNvSpPr txBox="1"/>
          <p:nvPr/>
        </p:nvSpPr>
        <p:spPr>
          <a:xfrm>
            <a:off x="17759715" y="6158572"/>
            <a:ext cx="226984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1">
                    <a:lumOff val="16847"/>
                  </a:schemeClr>
                </a:solidFill>
              </a:rPr>
              <a:t>[</a:t>
            </a:r>
            <a:r>
              <a:t>VB</a:t>
            </a:r>
            <a:r>
              <a:rPr i="1"/>
              <a:t> 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</a:rPr>
              <a:t>PP</a:t>
            </a:r>
            <a:r>
              <a:rPr b="1">
                <a:solidFill>
                  <a:schemeClr val="accent1">
                    <a:lumOff val="16847"/>
                  </a:schemeClr>
                </a:solidFill>
              </a:rPr>
              <a:t>]</a:t>
            </a:r>
          </a:p>
        </p:txBody>
      </p:sp>
      <p:sp>
        <p:nvSpPr>
          <p:cNvPr id="604" name="[NP CP]"/>
          <p:cNvSpPr txBox="1"/>
          <p:nvPr/>
        </p:nvSpPr>
        <p:spPr>
          <a:xfrm>
            <a:off x="13215875" y="4673759"/>
            <a:ext cx="286847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[</a:t>
            </a:r>
            <a:r>
              <a:t>NP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 CP</a:t>
            </a:r>
            <a:r>
              <a:rPr b="1"/>
              <a:t>] </a:t>
            </a:r>
            <a:r>
              <a:rPr b="1" i="1"/>
              <a:t>  </a:t>
            </a:r>
          </a:p>
        </p:txBody>
      </p:sp>
      <p:sp>
        <p:nvSpPr>
          <p:cNvPr id="605" name="[, C NP VP,]"/>
          <p:cNvSpPr txBox="1"/>
          <p:nvPr/>
        </p:nvSpPr>
        <p:spPr>
          <a:xfrm>
            <a:off x="10808558" y="6158574"/>
            <a:ext cx="341040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[</a:t>
            </a:r>
            <a:r>
              <a:rPr i="1"/>
              <a:t>, </a:t>
            </a:r>
            <a:r>
              <a:t>C </a:t>
            </a:r>
            <a:r>
              <a:rPr>
                <a:solidFill>
                  <a:schemeClr val="accent2"/>
                </a:solidFill>
              </a:rPr>
              <a:t>NP</a:t>
            </a:r>
            <a:r>
              <a:t> </a:t>
            </a:r>
            <a:r>
              <a:rPr>
                <a:solidFill>
                  <a:schemeClr val="accent4"/>
                </a:solidFill>
              </a:rPr>
              <a:t>VP</a:t>
            </a:r>
            <a:r>
              <a:rPr i="1"/>
              <a:t>,</a:t>
            </a:r>
            <a:r>
              <a: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]</a:t>
            </a:r>
          </a:p>
        </p:txBody>
      </p:sp>
      <p:sp>
        <p:nvSpPr>
          <p:cNvPr id="606" name="[WPRO$ NP]"/>
          <p:cNvSpPr txBox="1"/>
          <p:nvPr/>
        </p:nvSpPr>
        <p:spPr>
          <a:xfrm>
            <a:off x="8203858" y="7829396"/>
            <a:ext cx="370423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2"/>
                </a:solidFill>
              </a:rPr>
              <a:t>[</a:t>
            </a:r>
            <a:r>
              <a:t>WPRO$</a:t>
            </a:r>
            <a:r>
              <a:rPr i="1"/>
              <a:t>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NP</a:t>
            </a:r>
            <a:r>
              <a:rPr b="1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607" name="[VB PP]"/>
          <p:cNvSpPr txBox="1"/>
          <p:nvPr/>
        </p:nvSpPr>
        <p:spPr>
          <a:xfrm>
            <a:off x="12594327" y="7829396"/>
            <a:ext cx="226984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4"/>
                </a:solidFill>
              </a:rPr>
              <a:t>[</a:t>
            </a:r>
            <a:r>
              <a:t>VB</a:t>
            </a:r>
            <a:r>
              <a:rPr i="1"/>
              <a:t> </a:t>
            </a:r>
            <a:r>
              <a:rPr>
                <a:solidFill>
                  <a:schemeClr val="accent4">
                    <a:hueOff val="-1247790"/>
                    <a:lumOff val="-12326"/>
                  </a:schemeClr>
                </a:solidFill>
              </a:rPr>
              <a:t>PP</a:t>
            </a:r>
            <a:r>
              <a:rPr b="1">
                <a:solidFill>
                  <a:schemeClr val="accent4"/>
                </a:solidFill>
              </a:rPr>
              <a:t>]</a:t>
            </a:r>
          </a:p>
        </p:txBody>
      </p:sp>
      <p:sp>
        <p:nvSpPr>
          <p:cNvPr id="608" name="[NN]"/>
          <p:cNvSpPr txBox="1"/>
          <p:nvPr/>
        </p:nvSpPr>
        <p:spPr>
          <a:xfrm>
            <a:off x="9355697" y="9500217"/>
            <a:ext cx="140055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[</a:t>
            </a:r>
            <a:r>
              <a:t>NN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]</a:t>
            </a:r>
          </a:p>
        </p:txBody>
      </p:sp>
      <p:sp>
        <p:nvSpPr>
          <p:cNvPr id="609" name="[P NP]"/>
          <p:cNvSpPr txBox="1"/>
          <p:nvPr/>
        </p:nvSpPr>
        <p:spPr>
          <a:xfrm>
            <a:off x="12769282" y="9500219"/>
            <a:ext cx="191993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[</a:t>
            </a:r>
            <a:r>
              <a:t>P</a:t>
            </a:r>
            <a:r>
              <a:rPr i="1"/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NP</a:t>
            </a:r>
            <a:r>
              <a:rPr b="1">
                <a:solidFill>
                  <a:schemeClr val="accent4">
                    <a:hueOff val="-1247790"/>
                    <a:lumOff val="-12326"/>
                  </a:schemeClr>
                </a:solidFill>
              </a:rPr>
              <a:t>]</a:t>
            </a:r>
          </a:p>
        </p:txBody>
      </p:sp>
      <p:sp>
        <p:nvSpPr>
          <p:cNvPr id="610" name="[DT NN]"/>
          <p:cNvSpPr txBox="1"/>
          <p:nvPr/>
        </p:nvSpPr>
        <p:spPr>
          <a:xfrm>
            <a:off x="12554703" y="11171040"/>
            <a:ext cx="2349095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[</a:t>
            </a:r>
            <a:r>
              <a:t>DT NN</a:t>
            </a:r>
            <a:r>
              <a: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]</a:t>
            </a:r>
          </a:p>
        </p:txBody>
      </p:sp>
      <p:cxnSp>
        <p:nvCxnSpPr>
          <p:cNvPr id="611" name="Connection Line"/>
          <p:cNvCxnSpPr>
            <a:stCxn id="604" idx="0"/>
            <a:endCxn id="605" idx="0"/>
          </p:cNvCxnSpPr>
          <p:nvPr/>
        </p:nvCxnSpPr>
        <p:spPr>
          <a:xfrm flipH="1">
            <a:off x="12513761" y="5084017"/>
            <a:ext cx="2136351" cy="1484817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2" name="Connection Line"/>
          <p:cNvCxnSpPr>
            <a:stCxn id="620" idx="0"/>
            <a:endCxn id="603" idx="0"/>
          </p:cNvCxnSpPr>
          <p:nvPr/>
        </p:nvCxnSpPr>
        <p:spPr>
          <a:xfrm>
            <a:off x="16512537" y="5084017"/>
            <a:ext cx="2382102" cy="148481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3" name="Connection Line"/>
          <p:cNvCxnSpPr>
            <a:stCxn id="605" idx="0"/>
            <a:endCxn id="606" idx="0"/>
          </p:cNvCxnSpPr>
          <p:nvPr/>
        </p:nvCxnSpPr>
        <p:spPr>
          <a:xfrm flipH="1">
            <a:off x="10055976" y="6568833"/>
            <a:ext cx="2457786" cy="167082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4" name="Connection Line"/>
          <p:cNvCxnSpPr>
            <a:stCxn id="605" idx="0"/>
            <a:endCxn id="607" idx="0"/>
          </p:cNvCxnSpPr>
          <p:nvPr/>
        </p:nvCxnSpPr>
        <p:spPr>
          <a:xfrm>
            <a:off x="12513761" y="6568833"/>
            <a:ext cx="1215490" cy="1670823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5" name="Connection Line"/>
          <p:cNvCxnSpPr>
            <a:stCxn id="607" idx="0"/>
            <a:endCxn id="609" idx="0"/>
          </p:cNvCxnSpPr>
          <p:nvPr/>
        </p:nvCxnSpPr>
        <p:spPr>
          <a:xfrm>
            <a:off x="13729250" y="8239655"/>
            <a:ext cx="1" cy="167082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6" name="Connection Line"/>
          <p:cNvCxnSpPr>
            <a:stCxn id="609" idx="0"/>
            <a:endCxn id="610" idx="0"/>
          </p:cNvCxnSpPr>
          <p:nvPr/>
        </p:nvCxnSpPr>
        <p:spPr>
          <a:xfrm>
            <a:off x="13729250" y="9910478"/>
            <a:ext cx="1" cy="167082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7" name="Connection Line"/>
          <p:cNvCxnSpPr>
            <a:stCxn id="606" idx="0"/>
            <a:endCxn id="608" idx="0"/>
          </p:cNvCxnSpPr>
          <p:nvPr/>
        </p:nvCxnSpPr>
        <p:spPr>
          <a:xfrm flipH="1">
            <a:off x="10055975" y="8239655"/>
            <a:ext cx="2" cy="1670822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8" name="Connection Line"/>
          <p:cNvCxnSpPr>
            <a:stCxn id="603" idx="0"/>
            <a:endCxn id="602" idx="0"/>
          </p:cNvCxnSpPr>
          <p:nvPr/>
        </p:nvCxnSpPr>
        <p:spPr>
          <a:xfrm>
            <a:off x="18894638" y="6568831"/>
            <a:ext cx="1" cy="167082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19" name="Connection Line"/>
          <p:cNvCxnSpPr>
            <a:stCxn id="602" idx="0"/>
            <a:endCxn id="601" idx="0"/>
          </p:cNvCxnSpPr>
          <p:nvPr/>
        </p:nvCxnSpPr>
        <p:spPr>
          <a:xfrm>
            <a:off x="18894638" y="8239655"/>
            <a:ext cx="1" cy="167082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20" name="VP"/>
          <p:cNvSpPr txBox="1"/>
          <p:nvPr/>
        </p:nvSpPr>
        <p:spPr>
          <a:xfrm>
            <a:off x="16071643" y="4679802"/>
            <a:ext cx="88178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lumOff val="16847"/>
                  </a:schemeClr>
                </a:solidFill>
              </a:rPr>
              <a:t>VP</a:t>
            </a:r>
          </a:p>
        </p:txBody>
      </p:sp>
      <p:sp>
        <p:nvSpPr>
          <p:cNvPr id="621" name="S"/>
          <p:cNvSpPr txBox="1"/>
          <p:nvPr/>
        </p:nvSpPr>
        <p:spPr>
          <a:xfrm>
            <a:off x="15417359" y="3471359"/>
            <a:ext cx="5099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S</a:t>
            </a:r>
          </a:p>
        </p:txBody>
      </p:sp>
      <p:cxnSp>
        <p:nvCxnSpPr>
          <p:cNvPr id="622" name="Connection Line"/>
          <p:cNvCxnSpPr>
            <a:stCxn id="621" idx="0"/>
            <a:endCxn id="604" idx="0"/>
          </p:cNvCxnSpPr>
          <p:nvPr/>
        </p:nvCxnSpPr>
        <p:spPr>
          <a:xfrm flipH="1">
            <a:off x="14650111" y="3881617"/>
            <a:ext cx="1022214" cy="1202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23" name="Connection Line"/>
          <p:cNvCxnSpPr>
            <a:stCxn id="621" idx="0"/>
            <a:endCxn id="620" idx="0"/>
          </p:cNvCxnSpPr>
          <p:nvPr/>
        </p:nvCxnSpPr>
        <p:spPr>
          <a:xfrm>
            <a:off x="15672324" y="3881617"/>
            <a:ext cx="840214" cy="1202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24" name="work"/>
          <p:cNvSpPr txBox="1"/>
          <p:nvPr/>
        </p:nvSpPr>
        <p:spPr>
          <a:xfrm>
            <a:off x="9600917" y="10834898"/>
            <a:ext cx="77998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work</a:t>
            </a:r>
          </a:p>
        </p:txBody>
      </p:sp>
      <p:sp>
        <p:nvSpPr>
          <p:cNvPr id="625" name="the"/>
          <p:cNvSpPr txBox="1"/>
          <p:nvPr/>
        </p:nvSpPr>
        <p:spPr>
          <a:xfrm>
            <a:off x="12872315" y="12343775"/>
            <a:ext cx="5434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sp>
        <p:nvSpPr>
          <p:cNvPr id="626" name="car"/>
          <p:cNvSpPr txBox="1"/>
          <p:nvPr/>
        </p:nvSpPr>
        <p:spPr>
          <a:xfrm>
            <a:off x="13952423" y="12343775"/>
            <a:ext cx="54315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car</a:t>
            </a:r>
          </a:p>
        </p:txBody>
      </p:sp>
      <p:sp>
        <p:nvSpPr>
          <p:cNvPr id="627" name="the"/>
          <p:cNvSpPr txBox="1"/>
          <p:nvPr/>
        </p:nvSpPr>
        <p:spPr>
          <a:xfrm>
            <a:off x="18072027" y="10834898"/>
            <a:ext cx="5434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sp>
        <p:nvSpPr>
          <p:cNvPr id="628" name="shop"/>
          <p:cNvSpPr txBox="1"/>
          <p:nvPr/>
        </p:nvSpPr>
        <p:spPr>
          <a:xfrm>
            <a:off x="19027776" y="10834898"/>
            <a:ext cx="79187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shop</a:t>
            </a:r>
          </a:p>
        </p:txBody>
      </p:sp>
      <p:sp>
        <p:nvSpPr>
          <p:cNvPr id="629" name="was"/>
          <p:cNvSpPr txBox="1"/>
          <p:nvPr/>
        </p:nvSpPr>
        <p:spPr>
          <a:xfrm>
            <a:off x="15389231" y="10834898"/>
            <a:ext cx="6614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was</a:t>
            </a:r>
          </a:p>
        </p:txBody>
      </p:sp>
      <p:sp>
        <p:nvSpPr>
          <p:cNvPr id="630" name="in"/>
          <p:cNvSpPr txBox="1"/>
          <p:nvPr/>
        </p:nvSpPr>
        <p:spPr>
          <a:xfrm>
            <a:off x="16944369" y="10834898"/>
            <a:ext cx="35143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</a:t>
            </a:r>
          </a:p>
        </p:txBody>
      </p:sp>
      <p:sp>
        <p:nvSpPr>
          <p:cNvPr id="631" name="in"/>
          <p:cNvSpPr txBox="1"/>
          <p:nvPr/>
        </p:nvSpPr>
        <p:spPr>
          <a:xfrm>
            <a:off x="11888219" y="12343775"/>
            <a:ext cx="35143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</a:t>
            </a:r>
          </a:p>
        </p:txBody>
      </p:sp>
      <p:sp>
        <p:nvSpPr>
          <p:cNvPr id="632" name="was"/>
          <p:cNvSpPr txBox="1"/>
          <p:nvPr/>
        </p:nvSpPr>
        <p:spPr>
          <a:xfrm>
            <a:off x="10594141" y="12343775"/>
            <a:ext cx="6614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was</a:t>
            </a:r>
          </a:p>
        </p:txBody>
      </p:sp>
      <p:sp>
        <p:nvSpPr>
          <p:cNvPr id="633" name="whose"/>
          <p:cNvSpPr txBox="1"/>
          <p:nvPr/>
        </p:nvSpPr>
        <p:spPr>
          <a:xfrm>
            <a:off x="8040699" y="10834898"/>
            <a:ext cx="100584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whose</a:t>
            </a:r>
          </a:p>
        </p:txBody>
      </p:sp>
      <p:sp>
        <p:nvSpPr>
          <p:cNvPr id="634" name="John"/>
          <p:cNvSpPr txBox="1"/>
          <p:nvPr/>
        </p:nvSpPr>
        <p:spPr>
          <a:xfrm>
            <a:off x="8417364" y="6448934"/>
            <a:ext cx="78638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John</a:t>
            </a:r>
          </a:p>
        </p:txBody>
      </p:sp>
      <p:cxnSp>
        <p:nvCxnSpPr>
          <p:cNvPr id="635" name="Connection Line"/>
          <p:cNvCxnSpPr>
            <a:stCxn id="634" idx="0"/>
            <a:endCxn id="604" idx="0"/>
          </p:cNvCxnSpPr>
          <p:nvPr/>
        </p:nvCxnSpPr>
        <p:spPr>
          <a:xfrm flipV="1">
            <a:off x="8810556" y="5084017"/>
            <a:ext cx="5839556" cy="1595601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36" name="Connection Line"/>
          <p:cNvCxnSpPr>
            <a:stCxn id="633" idx="0"/>
            <a:endCxn id="606" idx="0"/>
          </p:cNvCxnSpPr>
          <p:nvPr/>
        </p:nvCxnSpPr>
        <p:spPr>
          <a:xfrm flipV="1">
            <a:off x="8543619" y="8239655"/>
            <a:ext cx="1512358" cy="2825927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37" name="Connection Line"/>
          <p:cNvCxnSpPr>
            <a:stCxn id="624" idx="0"/>
            <a:endCxn id="608" idx="0"/>
          </p:cNvCxnSpPr>
          <p:nvPr/>
        </p:nvCxnSpPr>
        <p:spPr>
          <a:xfrm flipV="1">
            <a:off x="9990909" y="9910476"/>
            <a:ext cx="65067" cy="1155106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38" name="Connection Line"/>
          <p:cNvCxnSpPr>
            <a:stCxn id="632" idx="0"/>
            <a:endCxn id="607" idx="0"/>
          </p:cNvCxnSpPr>
          <p:nvPr/>
        </p:nvCxnSpPr>
        <p:spPr>
          <a:xfrm flipV="1">
            <a:off x="10924849" y="8239655"/>
            <a:ext cx="2804402" cy="4334804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39" name="Connection Line"/>
          <p:cNvCxnSpPr>
            <a:stCxn id="631" idx="0"/>
            <a:endCxn id="609" idx="0"/>
          </p:cNvCxnSpPr>
          <p:nvPr/>
        </p:nvCxnSpPr>
        <p:spPr>
          <a:xfrm flipV="1">
            <a:off x="12063936" y="9910478"/>
            <a:ext cx="1665315" cy="2663981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40" name="Connection Line"/>
          <p:cNvCxnSpPr>
            <a:stCxn id="625" idx="0"/>
            <a:endCxn id="610" idx="0"/>
          </p:cNvCxnSpPr>
          <p:nvPr/>
        </p:nvCxnSpPr>
        <p:spPr>
          <a:xfrm flipV="1">
            <a:off x="13144044" y="11581299"/>
            <a:ext cx="585207" cy="993160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41" name="Connection Line"/>
          <p:cNvCxnSpPr>
            <a:stCxn id="626" idx="0"/>
            <a:endCxn id="610" idx="0"/>
          </p:cNvCxnSpPr>
          <p:nvPr/>
        </p:nvCxnSpPr>
        <p:spPr>
          <a:xfrm flipH="1" flipV="1">
            <a:off x="13729250" y="11581299"/>
            <a:ext cx="494751" cy="993160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42" name="Connection Line"/>
          <p:cNvCxnSpPr>
            <a:stCxn id="629" idx="0"/>
            <a:endCxn id="603" idx="0"/>
          </p:cNvCxnSpPr>
          <p:nvPr/>
        </p:nvCxnSpPr>
        <p:spPr>
          <a:xfrm flipV="1">
            <a:off x="15719939" y="6568831"/>
            <a:ext cx="3174700" cy="4496751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43" name="Connection Line"/>
          <p:cNvCxnSpPr>
            <a:stCxn id="630" idx="0"/>
            <a:endCxn id="602" idx="0"/>
          </p:cNvCxnSpPr>
          <p:nvPr/>
        </p:nvCxnSpPr>
        <p:spPr>
          <a:xfrm flipV="1">
            <a:off x="17120086" y="8239655"/>
            <a:ext cx="1774553" cy="2825927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44" name="Connection Line"/>
          <p:cNvCxnSpPr>
            <a:stCxn id="627" idx="0"/>
            <a:endCxn id="601" idx="0"/>
          </p:cNvCxnSpPr>
          <p:nvPr/>
        </p:nvCxnSpPr>
        <p:spPr>
          <a:xfrm flipV="1">
            <a:off x="18343756" y="9910478"/>
            <a:ext cx="550883" cy="1155104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45" name="Connection Line"/>
          <p:cNvCxnSpPr>
            <a:stCxn id="628" idx="0"/>
            <a:endCxn id="601" idx="0"/>
          </p:cNvCxnSpPr>
          <p:nvPr/>
        </p:nvCxnSpPr>
        <p:spPr>
          <a:xfrm flipH="1" flipV="1">
            <a:off x="18894638" y="9910478"/>
            <a:ext cx="529075" cy="1155104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rammars as Parse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Grammars as Parse Trees</a:t>
            </a:r>
          </a:p>
        </p:txBody>
      </p:sp>
      <p:sp>
        <p:nvSpPr>
          <p:cNvPr id="648" name="Can delete optional constituents and maintain a valid parse  S → NP VP  S → NP CP VP"/>
          <p:cNvSpPr txBox="1"/>
          <p:nvPr>
            <p:ph type="body" sz="quarter" idx="1"/>
          </p:nvPr>
        </p:nvSpPr>
        <p:spPr>
          <a:xfrm>
            <a:off x="1619468" y="7374182"/>
            <a:ext cx="11805522" cy="3890340"/>
          </a:xfrm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Can delete optional constituents and maintain a valid parse</a:t>
            </a:r>
            <a:br/>
            <a:r>
              <a:t>	S → NP VP</a:t>
            </a:r>
            <a:br/>
            <a:r>
              <a:t>	S → NP CP VP</a:t>
            </a:r>
          </a:p>
        </p:txBody>
      </p:sp>
      <p:sp>
        <p:nvSpPr>
          <p:cNvPr id="6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50" name="[DT NN]"/>
          <p:cNvSpPr txBox="1"/>
          <p:nvPr/>
        </p:nvSpPr>
        <p:spPr>
          <a:xfrm>
            <a:off x="17720092" y="9500219"/>
            <a:ext cx="234909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6">
                    <a:lumOff val="16165"/>
                  </a:schemeClr>
                </a:solidFill>
              </a:rPr>
              <a:t>[</a:t>
            </a:r>
            <a:r>
              <a:t>DT NN</a:t>
            </a:r>
            <a:r>
              <a:rPr b="1">
                <a:solidFill>
                  <a:schemeClr val="accent6">
                    <a:lumOff val="16165"/>
                  </a:schemeClr>
                </a:solidFill>
              </a:rPr>
              <a:t>]</a:t>
            </a:r>
          </a:p>
        </p:txBody>
      </p:sp>
      <p:sp>
        <p:nvSpPr>
          <p:cNvPr id="651" name="[P NP]"/>
          <p:cNvSpPr txBox="1"/>
          <p:nvPr/>
        </p:nvSpPr>
        <p:spPr>
          <a:xfrm>
            <a:off x="17934671" y="7829396"/>
            <a:ext cx="1919936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[</a:t>
            </a:r>
            <a:r>
              <a:t>P</a:t>
            </a:r>
            <a:r>
              <a:rPr i="1"/>
              <a:t> </a:t>
            </a:r>
            <a:r>
              <a:rPr>
                <a:solidFill>
                  <a:schemeClr val="accent6">
                    <a:lumOff val="16165"/>
                  </a:schemeClr>
                </a:solidFill>
              </a:rPr>
              <a:t>NP</a:t>
            </a:r>
            <a:r>
              <a:rPr b="1">
                <a:solidFill>
                  <a:schemeClr val="accent6">
                    <a:satOff val="-16844"/>
                    <a:lumOff val="-30747"/>
                  </a:schemeClr>
                </a:solidFill>
              </a:rPr>
              <a:t>]</a:t>
            </a:r>
          </a:p>
        </p:txBody>
      </p:sp>
      <p:sp>
        <p:nvSpPr>
          <p:cNvPr id="652" name="[VB PP]"/>
          <p:cNvSpPr txBox="1"/>
          <p:nvPr/>
        </p:nvSpPr>
        <p:spPr>
          <a:xfrm>
            <a:off x="17759715" y="6158572"/>
            <a:ext cx="226984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>
                <a:solidFill>
                  <a:schemeClr val="accent1">
                    <a:lumOff val="16847"/>
                  </a:schemeClr>
                </a:solidFill>
              </a:rPr>
              <a:t>[</a:t>
            </a:r>
            <a:r>
              <a:t>VB</a:t>
            </a:r>
            <a:r>
              <a:rPr i="1"/>
              <a:t> </a:t>
            </a:r>
            <a:r>
              <a:rPr>
                <a:solidFill>
                  <a:schemeClr val="accent6">
                    <a:satOff val="-16844"/>
                    <a:lumOff val="-30747"/>
                  </a:schemeClr>
                </a:solidFill>
              </a:rPr>
              <a:t>PP</a:t>
            </a:r>
            <a:r>
              <a:rPr b="1">
                <a:solidFill>
                  <a:schemeClr val="accent1">
                    <a:lumOff val="16847"/>
                  </a:schemeClr>
                </a:solidFill>
              </a:rPr>
              <a:t>]</a:t>
            </a:r>
          </a:p>
        </p:txBody>
      </p:sp>
      <p:sp>
        <p:nvSpPr>
          <p:cNvPr id="653" name="[NP]"/>
          <p:cNvSpPr txBox="1"/>
          <p:nvPr/>
        </p:nvSpPr>
        <p:spPr>
          <a:xfrm>
            <a:off x="13215875" y="4673759"/>
            <a:ext cx="1863853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[</a:t>
            </a:r>
            <a:r>
              <a:t>NP</a:t>
            </a:r>
            <a:r>
              <a:rPr b="1"/>
              <a:t>] </a:t>
            </a:r>
            <a:r>
              <a:rPr b="1" i="1"/>
              <a:t>  </a:t>
            </a:r>
          </a:p>
        </p:txBody>
      </p:sp>
      <p:cxnSp>
        <p:nvCxnSpPr>
          <p:cNvPr id="654" name="Connection Line"/>
          <p:cNvCxnSpPr>
            <a:stCxn id="657" idx="0"/>
            <a:endCxn id="652" idx="0"/>
          </p:cNvCxnSpPr>
          <p:nvPr/>
        </p:nvCxnSpPr>
        <p:spPr>
          <a:xfrm>
            <a:off x="16512537" y="5084017"/>
            <a:ext cx="2382102" cy="148481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55" name="Connection Line"/>
          <p:cNvCxnSpPr>
            <a:stCxn id="652" idx="0"/>
            <a:endCxn id="651" idx="0"/>
          </p:cNvCxnSpPr>
          <p:nvPr/>
        </p:nvCxnSpPr>
        <p:spPr>
          <a:xfrm>
            <a:off x="18894638" y="6568831"/>
            <a:ext cx="1" cy="1670825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56" name="Connection Line"/>
          <p:cNvCxnSpPr>
            <a:stCxn id="651" idx="0"/>
            <a:endCxn id="650" idx="0"/>
          </p:cNvCxnSpPr>
          <p:nvPr/>
        </p:nvCxnSpPr>
        <p:spPr>
          <a:xfrm>
            <a:off x="18894638" y="8239655"/>
            <a:ext cx="1" cy="1670824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57" name="VP"/>
          <p:cNvSpPr txBox="1"/>
          <p:nvPr/>
        </p:nvSpPr>
        <p:spPr>
          <a:xfrm>
            <a:off x="16071643" y="4679802"/>
            <a:ext cx="88178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>
                <a:solidFill>
                  <a:schemeClr val="accent1">
                    <a:lumOff val="16847"/>
                  </a:schemeClr>
                </a:solidFill>
              </a:rPr>
              <a:t>VP</a:t>
            </a:r>
          </a:p>
        </p:txBody>
      </p:sp>
      <p:sp>
        <p:nvSpPr>
          <p:cNvPr id="658" name="S"/>
          <p:cNvSpPr txBox="1"/>
          <p:nvPr/>
        </p:nvSpPr>
        <p:spPr>
          <a:xfrm>
            <a:off x="15417359" y="3471359"/>
            <a:ext cx="509932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b="1"/>
              <a:t>S</a:t>
            </a:r>
          </a:p>
        </p:txBody>
      </p:sp>
      <p:cxnSp>
        <p:nvCxnSpPr>
          <p:cNvPr id="659" name="Connection Line"/>
          <p:cNvCxnSpPr>
            <a:stCxn id="658" idx="0"/>
            <a:endCxn id="653" idx="0"/>
          </p:cNvCxnSpPr>
          <p:nvPr/>
        </p:nvCxnSpPr>
        <p:spPr>
          <a:xfrm flipH="1">
            <a:off x="14147801" y="3881617"/>
            <a:ext cx="1524524" cy="1202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660" name="Connection Line"/>
          <p:cNvCxnSpPr>
            <a:stCxn id="658" idx="0"/>
            <a:endCxn id="657" idx="0"/>
          </p:cNvCxnSpPr>
          <p:nvPr/>
        </p:nvCxnSpPr>
        <p:spPr>
          <a:xfrm>
            <a:off x="15672324" y="3881617"/>
            <a:ext cx="840214" cy="1202401"/>
          </a:xfrm>
          <a:prstGeom prst="straightConnector1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</p:cxnSp>
      <p:sp>
        <p:nvSpPr>
          <p:cNvPr id="661" name="the"/>
          <p:cNvSpPr txBox="1"/>
          <p:nvPr/>
        </p:nvSpPr>
        <p:spPr>
          <a:xfrm>
            <a:off x="18072027" y="10834898"/>
            <a:ext cx="54345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</a:t>
            </a:r>
          </a:p>
        </p:txBody>
      </p:sp>
      <p:sp>
        <p:nvSpPr>
          <p:cNvPr id="662" name="shop"/>
          <p:cNvSpPr txBox="1"/>
          <p:nvPr/>
        </p:nvSpPr>
        <p:spPr>
          <a:xfrm>
            <a:off x="19027776" y="10834898"/>
            <a:ext cx="79187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shop</a:t>
            </a:r>
          </a:p>
        </p:txBody>
      </p:sp>
      <p:sp>
        <p:nvSpPr>
          <p:cNvPr id="663" name="was"/>
          <p:cNvSpPr txBox="1"/>
          <p:nvPr/>
        </p:nvSpPr>
        <p:spPr>
          <a:xfrm>
            <a:off x="15389231" y="10834898"/>
            <a:ext cx="66141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was</a:t>
            </a:r>
          </a:p>
        </p:txBody>
      </p:sp>
      <p:sp>
        <p:nvSpPr>
          <p:cNvPr id="664" name="in"/>
          <p:cNvSpPr txBox="1"/>
          <p:nvPr/>
        </p:nvSpPr>
        <p:spPr>
          <a:xfrm>
            <a:off x="16944369" y="10834898"/>
            <a:ext cx="35143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</a:t>
            </a:r>
          </a:p>
        </p:txBody>
      </p:sp>
      <p:sp>
        <p:nvSpPr>
          <p:cNvPr id="665" name="John"/>
          <p:cNvSpPr txBox="1"/>
          <p:nvPr/>
        </p:nvSpPr>
        <p:spPr>
          <a:xfrm>
            <a:off x="8417364" y="6448934"/>
            <a:ext cx="78638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John</a:t>
            </a:r>
          </a:p>
        </p:txBody>
      </p:sp>
      <p:cxnSp>
        <p:nvCxnSpPr>
          <p:cNvPr id="666" name="Connection Line"/>
          <p:cNvCxnSpPr>
            <a:stCxn id="665" idx="0"/>
            <a:endCxn id="653" idx="0"/>
          </p:cNvCxnSpPr>
          <p:nvPr/>
        </p:nvCxnSpPr>
        <p:spPr>
          <a:xfrm flipV="1">
            <a:off x="8810556" y="5084017"/>
            <a:ext cx="5337246" cy="1595601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67" name="Connection Line"/>
          <p:cNvCxnSpPr>
            <a:stCxn id="663" idx="0"/>
            <a:endCxn id="652" idx="0"/>
          </p:cNvCxnSpPr>
          <p:nvPr/>
        </p:nvCxnSpPr>
        <p:spPr>
          <a:xfrm flipV="1">
            <a:off x="15719939" y="6568831"/>
            <a:ext cx="3174700" cy="4496751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68" name="Connection Line"/>
          <p:cNvCxnSpPr>
            <a:stCxn id="664" idx="0"/>
            <a:endCxn id="651" idx="0"/>
          </p:cNvCxnSpPr>
          <p:nvPr/>
        </p:nvCxnSpPr>
        <p:spPr>
          <a:xfrm flipV="1">
            <a:off x="17120086" y="8239655"/>
            <a:ext cx="1774553" cy="2825927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69" name="Connection Line"/>
          <p:cNvCxnSpPr>
            <a:stCxn id="661" idx="0"/>
            <a:endCxn id="650" idx="0"/>
          </p:cNvCxnSpPr>
          <p:nvPr/>
        </p:nvCxnSpPr>
        <p:spPr>
          <a:xfrm flipV="1">
            <a:off x="18343756" y="9910478"/>
            <a:ext cx="550883" cy="1155104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  <p:cxnSp>
        <p:nvCxnSpPr>
          <p:cNvPr id="670" name="Connection Line"/>
          <p:cNvCxnSpPr>
            <a:stCxn id="662" idx="0"/>
            <a:endCxn id="650" idx="0"/>
          </p:cNvCxnSpPr>
          <p:nvPr/>
        </p:nvCxnSpPr>
        <p:spPr>
          <a:xfrm flipH="1" flipV="1">
            <a:off x="18894638" y="9910478"/>
            <a:ext cx="529075" cy="1155104"/>
          </a:xfrm>
          <a:prstGeom prst="straightConnector1">
            <a:avLst/>
          </a:prstGeom>
          <a:ln w="76200" cap="rnd">
            <a:solidFill>
              <a:srgbClr val="ED220D"/>
            </a:solidFill>
            <a:miter lim="400000"/>
            <a:headEnd type="triangle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Backus-Naur and 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4725">
              <a:defRPr sz="7304"/>
            </a:lvl1pPr>
          </a:lstStyle>
          <a:p>
            <a:pPr/>
            <a:r>
              <a:t>Backus-Naur and Chomsky Normal Form</a:t>
            </a:r>
          </a:p>
        </p:txBody>
      </p:sp>
      <p:sp>
        <p:nvSpPr>
          <p:cNvPr id="673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BNF and CN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BNF and CNF</a:t>
            </a:r>
          </a:p>
        </p:txBody>
      </p:sp>
      <p:sp>
        <p:nvSpPr>
          <p:cNvPr id="676" name="An optimal scheme would be as concise as possi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An optimal scheme would be as concise as possible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Represent all combinatoric properties in least information necessary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Backus-Naur Form (Backus, 1960; Naur, 1963) is a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metalanguage</a:t>
            </a:r>
          </a:p>
          <a:p>
            <a:pPr lvl="2" marL="2821969" indent="-846588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Metalanguage: language used to describe another language (the “object language”)</a:t>
            </a:r>
          </a:p>
          <a:p>
            <a:pPr lvl="2" marL="2821969" indent="-846588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BNF originally for ALGOL</a:t>
            </a:r>
          </a:p>
          <a:p>
            <a:pPr lvl="2" marL="2821969" indent="-846588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Defines classes of basic symbols, e.g., &lt;S&gt; ::= &lt;VP&gt;|&lt;NP&gt;&lt;VP&gt;</a:t>
            </a:r>
          </a:p>
        </p:txBody>
      </p:sp>
      <p:sp>
        <p:nvSpPr>
          <p:cNvPr id="6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History Les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History Lesson</a:t>
            </a:r>
          </a:p>
        </p:txBody>
      </p:sp>
      <p:sp>
        <p:nvSpPr>
          <p:cNvPr id="680" name="इको यणचि - ikō yaṇaci (semantic nonsens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07443" indent="-1007443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इको यणचि - </a:t>
            </a:r>
            <a:r>
              <a:rPr i="1"/>
              <a:t>ikō yaṇaci</a:t>
            </a:r>
            <a:r>
              <a:t> (semantic nonsense)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Sanskrit was its own metalanguage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rPr i="1"/>
              <a:t>ikaḥ yaṇ aci = iKaḥ yaṆ aCi = i-K-aḥ ya-Ṇ a-C-i</a:t>
            </a:r>
            <a:endParaRPr i="1"/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endParaRPr i="1"/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rPr i="1"/>
              <a:t>i-K</a:t>
            </a:r>
            <a:r>
              <a:t> = {all sounds starting with </a:t>
            </a:r>
            <a:r>
              <a:rPr i="1"/>
              <a:t>i</a:t>
            </a:r>
            <a:r>
              <a:t> to where </a:t>
            </a:r>
            <a:r>
              <a:rPr i="1"/>
              <a:t>K</a:t>
            </a:r>
            <a:r>
              <a:t> class symbol appears in prescribed order (doc spec)} = {i, u, ṛ, ḷ} + </a:t>
            </a:r>
            <a:r>
              <a:rPr i="1"/>
              <a:t>aḥ</a:t>
            </a:r>
            <a:r>
              <a:t> = genitive case = “in place of”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rPr i="1"/>
              <a:t>ya-Ṇ </a:t>
            </a:r>
            <a:r>
              <a:t>= {all sounds from </a:t>
            </a:r>
            <a:r>
              <a:rPr i="1"/>
              <a:t>ya</a:t>
            </a:r>
            <a:r>
              <a:t> to </a:t>
            </a:r>
            <a:r>
              <a:rPr i="1"/>
              <a:t>Ṇ</a:t>
            </a:r>
            <a:r>
              <a:t> class symbol} = {ya, va, ra, la} + Ø = nominative case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rPr i="1"/>
              <a:t>a-C </a:t>
            </a:r>
            <a:r>
              <a:t>= {all vowel sounds} + i = locative case case</a:t>
            </a:r>
          </a:p>
        </p:txBody>
      </p:sp>
      <p:sp>
        <p:nvSpPr>
          <p:cNvPr id="6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2" name="class start"/>
          <p:cNvSpPr txBox="1"/>
          <p:nvPr/>
        </p:nvSpPr>
        <p:spPr>
          <a:xfrm>
            <a:off x="8180413" y="8223289"/>
            <a:ext cx="150845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start</a:t>
            </a:r>
          </a:p>
        </p:txBody>
      </p:sp>
      <p:sp>
        <p:nvSpPr>
          <p:cNvPr id="683" name="class end"/>
          <p:cNvSpPr txBox="1"/>
          <p:nvPr/>
        </p:nvSpPr>
        <p:spPr>
          <a:xfrm>
            <a:off x="9552807" y="8586152"/>
            <a:ext cx="1412749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end</a:t>
            </a:r>
          </a:p>
        </p:txBody>
      </p:sp>
      <p:sp>
        <p:nvSpPr>
          <p:cNvPr id="684" name="case marker"/>
          <p:cNvSpPr txBox="1"/>
          <p:nvPr/>
        </p:nvSpPr>
        <p:spPr>
          <a:xfrm>
            <a:off x="11041834" y="8118065"/>
            <a:ext cx="179100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case marker</a:t>
            </a:r>
          </a:p>
        </p:txBody>
      </p:sp>
      <p:sp>
        <p:nvSpPr>
          <p:cNvPr id="685" name="Line"/>
          <p:cNvSpPr/>
          <p:nvPr/>
        </p:nvSpPr>
        <p:spPr>
          <a:xfrm flipV="1">
            <a:off x="8967143" y="7880121"/>
            <a:ext cx="962386" cy="4396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6" name="Line"/>
          <p:cNvSpPr/>
          <p:nvPr/>
        </p:nvSpPr>
        <p:spPr>
          <a:xfrm flipV="1">
            <a:off x="10428851" y="7919385"/>
            <a:ext cx="1" cy="6106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7" name="Line"/>
          <p:cNvSpPr/>
          <p:nvPr/>
        </p:nvSpPr>
        <p:spPr>
          <a:xfrm flipH="1" flipV="1">
            <a:off x="11236483" y="7869939"/>
            <a:ext cx="381411" cy="34242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History Les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History Lesson</a:t>
            </a:r>
          </a:p>
        </p:txBody>
      </p:sp>
      <p:sp>
        <p:nvSpPr>
          <p:cNvPr id="690" name="इको यणचि - ikō yaṇaci (semantic nonsens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इको यणचि - </a:t>
            </a:r>
            <a:r>
              <a:rPr i="1"/>
              <a:t>ikō yaṇaci</a:t>
            </a:r>
            <a:r>
              <a:t> (semantic nonsense)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= “in place of {i, u, ṛ, ḷ} there is {y, v, r, l} before vowels”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rPr i="1"/>
              <a:t>i + a</a:t>
            </a:r>
            <a:r>
              <a:t> = ya, </a:t>
            </a:r>
            <a:r>
              <a:rPr i="1"/>
              <a:t>u</a:t>
            </a:r>
            <a:r>
              <a:t> + </a:t>
            </a:r>
            <a:r>
              <a:rPr i="1"/>
              <a:t>i</a:t>
            </a:r>
            <a:r>
              <a:t> = vi, etc.</a:t>
            </a:r>
          </a:p>
          <a:p>
            <a:pPr lvl="1" marL="2097076" indent="-1084696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Backus-Naur version:</a:t>
            </a:r>
            <a:br/>
            <a:r>
              <a:t>	&lt;transforming-vowels&gt; ::= i|u|ṛ|ḷ</a:t>
            </a:r>
            <a:br/>
            <a:r>
              <a:t>	&lt;vowels&gt; ::= a|i|u|ṛ|ḷ|e|o|ai|au</a:t>
            </a:r>
            <a:br/>
            <a:r>
              <a:t>	&lt;semivowels&gt; ::= y|v|r|l</a:t>
            </a:r>
            <a:br/>
            <a:r>
              <a:t>	&lt;semivowels&gt; ::= &lt;transforming-vowels&gt;&lt;vowels&gt;</a:t>
            </a:r>
          </a:p>
        </p:txBody>
      </p:sp>
      <p:sp>
        <p:nvSpPr>
          <p:cNvPr id="6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55" name="Hierarchy of grammars described by Chomsky in 1956…"/>
          <p:cNvSpPr txBox="1"/>
          <p:nvPr>
            <p:ph type="body" sz="half" idx="1"/>
          </p:nvPr>
        </p:nvSpPr>
        <p:spPr>
          <a:xfrm>
            <a:off x="1619468" y="5342182"/>
            <a:ext cx="14304804" cy="7112001"/>
          </a:xfrm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Hierarchy of grammars described by Chomsky in 1956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“Grammar” describes how to form strings in language L that are valid according to L’s syntax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Grammar does not describe meaning of strings,</a:t>
            </a:r>
            <a:br/>
            <a:r>
              <a:t>only form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Formal grammar generates a formal language</a:t>
            </a:r>
            <a:br/>
            <a:r>
              <a:t>via a set of </a:t>
            </a:r>
            <a:r>
              <a:rPr i="1"/>
              <a:t>production rules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3921" y="6005997"/>
            <a:ext cx="6561973" cy="4741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History Les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History Lesson</a:t>
            </a:r>
          </a:p>
        </p:txBody>
      </p:sp>
      <p:sp>
        <p:nvSpPr>
          <p:cNvPr id="694" name="Because this is a Context-Free Grammar rule, it can describe a regex, to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Because this is a </a:t>
            </a:r>
            <a:r>
              <a:rPr i="1"/>
              <a:t>Context-Free Grammar</a:t>
            </a:r>
            <a:r>
              <a:t> rule, it can describe a regex, too: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e.g., [iuṛḷ][aiuṛḷeo(ai)(au)]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It is also equivalent to a Context-Sensitive Grammar rule ɑ{i, u, ṛ, ḷ}{a, i, u, ṛ, ḷ, e, o, ai, au}β → ɑ{y, v, r, l}β</a:t>
            </a:r>
            <a:br/>
          </a:p>
        </p:txBody>
      </p:sp>
      <p:sp>
        <p:nvSpPr>
          <p:cNvPr id="6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698" name="Normal form: standard way of presenting an object as a mathematical expre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Normal form: standard way of presenting an object as a mathematical expression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 → NP VP</a:t>
            </a:r>
            <a:br/>
            <a:r>
              <a:t>S → NP CP VP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How many nonterminals can be on the right-hand side?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CNF: 2</a:t>
            </a:r>
          </a:p>
        </p:txBody>
      </p:sp>
      <p:sp>
        <p:nvSpPr>
          <p:cNvPr id="6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02" name="CNF production rules of form:  A → BC  A → a  S → ε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CNF production rules of form:</a:t>
            </a:r>
            <a:br/>
            <a:r>
              <a:t>	A → BC</a:t>
            </a:r>
            <a:br/>
            <a:r>
              <a:t>	A → a</a:t>
            </a:r>
            <a:br/>
            <a:r>
              <a:t>	S → ε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A, B, C: nonterminals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a: terminal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S: start symbol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ε: empty string</a:t>
            </a:r>
          </a:p>
        </p:txBody>
      </p:sp>
      <p:sp>
        <p:nvSpPr>
          <p:cNvPr id="7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06" name="START: Eliminate the start symbol from right-hand si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START: Eliminate the start symbol from right-hand sides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Introduce new start symbol S</a:t>
            </a:r>
            <a:r>
              <a:rPr baseline="-5999"/>
              <a:t>0</a:t>
            </a:r>
            <a:endParaRPr baseline="-5999"/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New rule: S</a:t>
            </a:r>
            <a:r>
              <a:rPr baseline="-5999"/>
              <a:t>0 </a:t>
            </a:r>
            <a:r>
              <a:t>→ 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 is the previous start symbol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</a:t>
            </a:r>
            <a:r>
              <a:rPr baseline="-5999"/>
              <a:t>0 </a:t>
            </a:r>
            <a:r>
              <a:t>will not occur on any right-hand side</a:t>
            </a:r>
          </a:p>
        </p:txBody>
      </p:sp>
      <p:sp>
        <p:nvSpPr>
          <p:cNvPr id="7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10" name="TERM: Eliminate rules with nonsolitary termin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48196" indent="-1348196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TERM: Eliminate rules with nonsolitary terminals</a:t>
            </a:r>
          </a:p>
          <a:p>
            <a:pPr lvl="1" marL="2327243" indent="-1203749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e.g., A → BaC</a:t>
            </a:r>
          </a:p>
          <a:p>
            <a:pPr lvl="1" marL="2327243" indent="-1203749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Introduce new nonterminal and rule: N</a:t>
            </a:r>
            <a:r>
              <a:rPr baseline="-5999"/>
              <a:t>a</a:t>
            </a:r>
            <a:r>
              <a:t> → a</a:t>
            </a:r>
          </a:p>
          <a:p>
            <a:pPr lvl="1" marL="2327243" indent="-1203749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Change every rule containing a: A → BN</a:t>
            </a:r>
            <a:r>
              <a:rPr baseline="-5999"/>
              <a:t>a</a:t>
            </a:r>
            <a:r>
              <a:t>C</a:t>
            </a:r>
          </a:p>
          <a:p>
            <a:pPr lvl="1" marL="2327243" indent="-1203749" defTabSz="2218888">
              <a:lnSpc>
                <a:spcPct val="90000"/>
              </a:lnSpc>
              <a:spcBef>
                <a:spcPts val="4000"/>
              </a:spcBef>
              <a:defRPr sz="4368">
                <a:solidFill>
                  <a:srgbClr val="000000"/>
                </a:solidFill>
              </a:defRPr>
            </a:pPr>
            <a:r>
              <a:t>If several terminals occur on the right-hand side, replace each of them by its associated nonterminal: A → BaCb becomes A → BN</a:t>
            </a:r>
            <a:r>
              <a:rPr baseline="-5999"/>
              <a:t>a</a:t>
            </a:r>
            <a:r>
              <a:t>CN</a:t>
            </a:r>
            <a:r>
              <a:rPr baseline="-5999"/>
              <a:t>b</a:t>
            </a:r>
          </a:p>
        </p:txBody>
      </p:sp>
      <p:sp>
        <p:nvSpPr>
          <p:cNvPr id="7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14" name="BIN: Eliminate right-hand sides with more than 2 nontermin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BIN: Eliminate right-hand sides with more than 2 nonterminals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e.g., A → BCD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Replace each rule with more than 2 nonterminals with chained binary nonterminals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 → BA</a:t>
            </a:r>
            <a:r>
              <a:rPr baseline="-5999"/>
              <a:t>1</a:t>
            </a:r>
            <a:br>
              <a:rPr baseline="-5999"/>
            </a:br>
            <a:r>
              <a:t>A</a:t>
            </a:r>
            <a:r>
              <a:rPr baseline="-5999"/>
              <a:t>1</a:t>
            </a:r>
            <a:r>
              <a:t> → CD</a:t>
            </a:r>
          </a:p>
        </p:txBody>
      </p:sp>
      <p:sp>
        <p:nvSpPr>
          <p:cNvPr id="7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18" name="DEL: Eliminate ε-ru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DEL: Eliminate ε-rules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e.g., A → ε (where A is not the start symbol)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If A → ε exists, A is “nullable” (get rid of A)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If A → BC, A → BCD, etc., and every right-hand nonterminal is nullable, A is also nullable</a:t>
            </a:r>
          </a:p>
          <a:p>
            <a:pPr marL="1096335" indent="-1096335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UNIT: Eliminate unit rules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e.g., A → B (A and B are both nonterminals)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B → CDE becomes A → CDE</a:t>
            </a:r>
          </a:p>
        </p:txBody>
      </p:sp>
      <p:sp>
        <p:nvSpPr>
          <p:cNvPr id="7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22" name="Order of rul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Order of rules: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Some transformations may destroy results of previous transformations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e.g., START introduces a unit rule if applied after UNIT</a:t>
            </a:r>
          </a:p>
          <a:p>
            <a:pPr lvl="1" marL="2045928" indent="-1058240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Bloat in grammar size depends on transformation order</a:t>
            </a:r>
          </a:p>
          <a:p>
            <a:pPr lvl="2" marL="2821969" indent="-846588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from |G|</a:t>
            </a:r>
            <a:r>
              <a:rPr baseline="31999"/>
              <a:t>2</a:t>
            </a:r>
            <a:r>
              <a:t> to 2</a:t>
            </a:r>
            <a:r>
              <a:rPr baseline="31999"/>
              <a:t>2|G|</a:t>
            </a:r>
            <a:r>
              <a:t> where |G| = size of original grammar</a:t>
            </a:r>
          </a:p>
          <a:p>
            <a:pPr lvl="2" marL="2821969" indent="-846588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START, TERM, BIN, DEL, UNIT and START, BIN, DEL, UNIT, TERM lead to quadratic (least) blowup</a:t>
            </a:r>
          </a:p>
        </p:txBody>
      </p:sp>
      <p:sp>
        <p:nvSpPr>
          <p:cNvPr id="7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homsky Normal Fo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Normal Form</a:t>
            </a:r>
          </a:p>
        </p:txBody>
      </p:sp>
      <p:sp>
        <p:nvSpPr>
          <p:cNvPr id="726" name="Any CFG can be converted to a weakly equivalent grammar in CN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Any CFG can be converted to a weakly equivalent grammar in CNF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Weakly equivalent: Two grammars are weakly equivalent if they generate the same set of strings (sentences)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Strongly equivalent: Two grammars are strongly equivalent if they generate the same set of strings AND the same structures over those strings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If only the variable names are different then the grammars are said to be isomorphic</a:t>
            </a:r>
          </a:p>
        </p:txBody>
      </p:sp>
      <p:sp>
        <p:nvSpPr>
          <p:cNvPr id="7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730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60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3921" y="6005997"/>
            <a:ext cx="6561973" cy="474102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3" name="Table 1"/>
          <p:cNvGraphicFramePr/>
          <p:nvPr/>
        </p:nvGraphicFramePr>
        <p:xfrm>
          <a:off x="1224447" y="6159854"/>
          <a:ext cx="14272806" cy="793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65026"/>
                <a:gridCol w="3565026"/>
                <a:gridCol w="3565026"/>
                <a:gridCol w="3565026"/>
              </a:tblGrid>
              <a:tr h="6121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Grammar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Language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Automaton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Production Rules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55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Recursively enumerable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Turing machine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γ → 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789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Context-sensitive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Linear-bounded non-deterministic Turing machine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ɑAβ → ɑγβ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789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Context-free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Non-deterministic pushdown automaton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 → 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55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Regular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Finite state automaton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 → a, A → aB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66" name="a = terminal…"/>
          <p:cNvSpPr txBox="1"/>
          <p:nvPr>
            <p:ph type="body" sz="quarter" idx="1"/>
          </p:nvPr>
        </p:nvSpPr>
        <p:spPr>
          <a:xfrm>
            <a:off x="15836453" y="5342182"/>
            <a:ext cx="7659651" cy="7112001"/>
          </a:xfrm>
          <a:prstGeom prst="rect">
            <a:avLst/>
          </a:prstGeom>
        </p:spPr>
        <p:txBody>
          <a:bodyPr/>
          <a:lstStyle/>
          <a:p>
            <a:pPr marL="1170412" indent="-11704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:r>
              <a:t>a = terminal</a:t>
            </a:r>
          </a:p>
          <a:p>
            <a:pPr marL="1170412" indent="-11704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:r>
              <a:t>A, B = non-terminal</a:t>
            </a:r>
          </a:p>
          <a:p>
            <a:pPr marL="1170412" indent="-11704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:r>
              <a:t>ɑ, β, γ = string of terminals or non-terminals</a:t>
            </a:r>
          </a:p>
          <a:p>
            <a:pPr lvl="1" marL="2020354" indent="-10450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:r>
              <a:t>ɑ, β = may be empty (ε)</a:t>
            </a:r>
          </a:p>
          <a:p>
            <a:pPr lvl="1" marL="2020354" indent="-1045012" defTabSz="1926287">
              <a:lnSpc>
                <a:spcPct val="90000"/>
              </a:lnSpc>
              <a:spcBef>
                <a:spcPts val="3500"/>
              </a:spcBef>
              <a:defRPr sz="3792">
                <a:solidFill>
                  <a:srgbClr val="000000"/>
                </a:solidFill>
              </a:defRPr>
            </a:pPr>
            <a:r>
              <a:t>γ = never empty</a:t>
            </a: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68" name="Table 1"/>
          <p:cNvGraphicFramePr/>
          <p:nvPr/>
        </p:nvGraphicFramePr>
        <p:xfrm>
          <a:off x="1224447" y="6159854"/>
          <a:ext cx="14272806" cy="793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565026"/>
                <a:gridCol w="3565026"/>
                <a:gridCol w="3565026"/>
                <a:gridCol w="3565026"/>
              </a:tblGrid>
              <a:tr h="6121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Grammar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Language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Automaton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Production Rules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55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Recursively enumerable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Turing machine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γ → 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789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Context-sensitive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Linear-bounded non-deterministic Turing machine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ɑAβ → ɑγβ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789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Context-free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Non-deterministic pushdown automaton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 → ɑ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5537"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Type-3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Regular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Finite state automaton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800">
                          <a:latin typeface="Poppins Regular"/>
                          <a:ea typeface="Poppins Regular"/>
                          <a:cs typeface="Poppins Regular"/>
                          <a:sym typeface="Poppins Regular"/>
                        </a:rPr>
                        <a:t>A → a, A → aB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71" name="Recap of Lecture 0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Recap of Lecture 03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Regular expressions describe regular languages → regular grammars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generate</a:t>
            </a:r>
            <a:r>
              <a:t> regular languages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(b|cd)* = {ε, b, cd, bb, bcd, cdb, …}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This can be rewritten as a set of production rules:</a:t>
            </a:r>
          </a:p>
          <a:p>
            <a:pPr lvl="1" marL="1943631" indent="-1005328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A → a :: (b|cd)* → b, (b|cd)* → cd</a:t>
            </a:r>
            <a:br/>
            <a:r>
              <a:t>A → aB :: (b|cd)* → b(b|cd)*</a:t>
            </a:r>
            <a:br/>
            <a:r>
              <a:t>             :: (b|cd)* → bb, (b|cd)* → bcd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75" name="Context-Sensitive Grammar production rules: ɑAβ → ɑγβ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Context-Sensitive Grammar production rules: ɑAβ → ɑγβ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ɑ, β may be empty, γ may not be empty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ɑA → ɑγ, Aβ → γβ satisfy ɑAβ → ɑγβ</a:t>
            </a: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ɑ, β comprise the </a:t>
            </a:r>
            <a:r>
              <a:rPr i="1"/>
              <a:t>context</a:t>
            </a:r>
            <a:endParaRPr i="1"/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t>Context-Free Grammars</a:t>
            </a: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 don’t have this constraint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lvl="1" marL="2250520" indent="-1164064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This makes them </a:t>
            </a:r>
            <a:r>
              <a:rPr i="1">
                <a:latin typeface="Poppins Regular"/>
                <a:ea typeface="Poppins Regular"/>
                <a:cs typeface="Poppins Regular"/>
                <a:sym typeface="Poppins Regular"/>
              </a:rPr>
              <a:t>less powerful</a:t>
            </a:r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79" name="Context-Sensitive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Context-Sensitive Language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endParaRPr i="1"/>
          </a:p>
          <a:p>
            <a:pPr marL="1274119" indent="-1274119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Context-Free Language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sSup>
                  <m:e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sup>
                    <m:r>
                      <a:rPr xmlns:a="http://schemas.openxmlformats.org/drawingml/2006/main" sz="4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  <a:endParaRPr i="1"/>
          </a:p>
          <a:p>
            <a:pPr lvl="1" marL="2199372" indent="-1137608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Formal grammar is “context-free” if:</a:t>
            </a:r>
          </a:p>
          <a:p>
            <a:pPr lvl="2" marL="3033617" indent="-910082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its production rules can be applied regardless of the context of a nonterminal;</a:t>
            </a:r>
          </a:p>
          <a:p>
            <a:pPr lvl="2" marL="3033617" indent="-910082" defTabSz="2096971">
              <a:lnSpc>
                <a:spcPct val="90000"/>
              </a:lnSpc>
              <a:spcBef>
                <a:spcPts val="3800"/>
              </a:spcBef>
              <a:defRPr sz="4128">
                <a:solidFill>
                  <a:srgbClr val="000000"/>
                </a:solidFill>
              </a:defRPr>
            </a:pPr>
            <a:r>
              <a:t>the single nonterminal on the left hand side can always be replaced by the right hand side.</a:t>
            </a:r>
          </a:p>
        </p:txBody>
      </p:sp>
      <p:sp>
        <p:nvSpPr>
          <p:cNvPr id="280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homsk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Chomsky Hierarchy</a:t>
            </a:r>
          </a:p>
        </p:txBody>
      </p:sp>
      <p:sp>
        <p:nvSpPr>
          <p:cNvPr id="283" name="Linguists describe the grammars of languages in terms of their block struc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Linguists describe the grammars of languages in terms of their 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block structure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Sentences are recursively built up from smaller phrases, eventually words and morphemes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Logical units never overlap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rPr i="1"/>
              <a:t>John, whose blue car was in the shop, walked to work</a:t>
            </a: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xfrm>
            <a:off x="23836541" y="13003336"/>
            <a:ext cx="301909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