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“Quote”"/>
          <p:cNvSpPr txBox="1"/>
          <p:nvPr>
            <p:ph type="title" hasCustomPrompt="1"/>
          </p:nvPr>
        </p:nvSpPr>
        <p:spPr>
          <a:xfrm>
            <a:off x="3594646" y="5063294"/>
            <a:ext cx="17197885" cy="1538884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“Quote”</a:t>
            </a:r>
          </a:p>
        </p:txBody>
      </p:sp>
      <p:grpSp>
        <p:nvGrpSpPr>
          <p:cNvPr id="163" name="Group 3"/>
          <p:cNvGrpSpPr/>
          <p:nvPr/>
        </p:nvGrpSpPr>
        <p:grpSpPr>
          <a:xfrm>
            <a:off x="0" y="12649203"/>
            <a:ext cx="7384309" cy="1066798"/>
            <a:chOff x="0" y="0"/>
            <a:chExt cx="7384308" cy="1066796"/>
          </a:xfrm>
        </p:grpSpPr>
        <p:sp>
          <p:nvSpPr>
            <p:cNvPr id="150" name="Rectangle 4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Rectangle 5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Rectangle 6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Rectangle 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Rectangle 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Rectangle 1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Rectangle 1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Rectangle 1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Rectangle 1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Rectangle 1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Rectangle 1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Rectangle 1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Rectangle 1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12647754"/>
            <a:ext cx="17002868" cy="106413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p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18467" y="1348236"/>
            <a:ext cx="1446029" cy="144602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Headline"/>
          <p:cNvSpPr txBox="1"/>
          <p:nvPr>
            <p:ph type="title" hasCustomPrompt="1"/>
          </p:nvPr>
        </p:nvSpPr>
        <p:spPr>
          <a:xfrm>
            <a:off x="1619470" y="3409600"/>
            <a:ext cx="21876636" cy="1538884"/>
          </a:xfrm>
          <a:prstGeom prst="rect">
            <a:avLst/>
          </a:prstGeom>
        </p:spPr>
        <p:txBody>
          <a:bodyPr lIns="91439" tIns="91439" rIns="91439" bIns="91439"/>
          <a:lstStyle>
            <a:lvl1pPr defTabSz="1234609">
              <a:lnSpc>
                <a:spcPct val="100000"/>
              </a:lnSpc>
              <a:defRPr b="0" spc="0" sz="8800">
                <a:solidFill>
                  <a:srgbClr val="1E4D2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175" name="Body Level One…"/>
          <p:cNvSpPr txBox="1"/>
          <p:nvPr>
            <p:ph type="body" idx="1" hasCustomPrompt="1"/>
          </p:nvPr>
        </p:nvSpPr>
        <p:spPr>
          <a:xfrm>
            <a:off x="1619468" y="5342182"/>
            <a:ext cx="21876637" cy="7112001"/>
          </a:xfrm>
          <a:prstGeom prst="rect">
            <a:avLst/>
          </a:prstGeom>
        </p:spPr>
        <p:txBody>
          <a:bodyPr lIns="91439" tIns="91439" rIns="91439" bIns="91439"/>
          <a:lstStyle>
            <a:lvl1pPr marL="925958" indent="-925958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061359" indent="-82675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30624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365233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577042" indent="-63859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Copy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solidFill>
                  <a:srgbClr val="9999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Green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183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5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6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7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8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9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0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1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2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3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4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5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97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9" name="Two-lineSection Headline"/>
          <p:cNvSpPr txBox="1"/>
          <p:nvPr>
            <p:ph type="title" hasCustomPrompt="1"/>
          </p:nvPr>
        </p:nvSpPr>
        <p:spPr>
          <a:xfrm>
            <a:off x="1703403" y="4230666"/>
            <a:ext cx="12781376" cy="28931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Two-lineSection Headline</a:t>
            </a:r>
          </a:p>
        </p:txBody>
      </p:sp>
      <p:sp>
        <p:nvSpPr>
          <p:cNvPr id="200" name="Body Level One…"/>
          <p:cNvSpPr txBox="1"/>
          <p:nvPr>
            <p:ph type="body" sz="quarter" idx="1" hasCustomPrompt="1"/>
          </p:nvPr>
        </p:nvSpPr>
        <p:spPr>
          <a:xfrm>
            <a:off x="1703403" y="7615746"/>
            <a:ext cx="1278137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116476" indent="-881867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74717" indent="-705490" defTabSz="1234609">
              <a:lnSpc>
                <a:spcPct val="120000"/>
              </a:lnSpc>
              <a:spcBef>
                <a:spcPts val="1000"/>
              </a:spcBef>
              <a:buSzPct val="100000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409327" indent="-705490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619614" indent="-681162" defTabSz="1234609">
              <a:lnSpc>
                <a:spcPct val="120000"/>
              </a:lnSpc>
              <a:spcBef>
                <a:spcPts val="1000"/>
              </a:spcBef>
              <a:buSzPct val="100000"/>
              <a:buChar char="»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Section subheadline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1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02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247140" y="13003336"/>
            <a:ext cx="499676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898799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orizontal Title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213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4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7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2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3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27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9" name="TextBox 60"/>
          <p:cNvSpPr txBox="1"/>
          <p:nvPr/>
        </p:nvSpPr>
        <p:spPr>
          <a:xfrm rot="16200000">
            <a:off x="-1661584" y="3013451"/>
            <a:ext cx="3979633" cy="30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898799">
              <a:defRPr spc="300" sz="1500">
                <a:solidFill>
                  <a:srgbClr val="1E4D2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COLORADO STATE UNIVERSITY</a:t>
            </a:r>
          </a:p>
        </p:txBody>
      </p:sp>
      <p:sp>
        <p:nvSpPr>
          <p:cNvPr id="230" name="Two-linePresentation Title"/>
          <p:cNvSpPr txBox="1"/>
          <p:nvPr>
            <p:ph type="title" hasCustomPrompt="1"/>
          </p:nvPr>
        </p:nvSpPr>
        <p:spPr>
          <a:xfrm>
            <a:off x="1678427" y="4690728"/>
            <a:ext cx="15373947" cy="3447099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10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Two-linePresentation Title</a:t>
            </a:r>
          </a:p>
        </p:txBody>
      </p:sp>
      <p:sp>
        <p:nvSpPr>
          <p:cNvPr id="231" name="Straight Connector 10"/>
          <p:cNvSpPr/>
          <p:nvPr/>
        </p:nvSpPr>
        <p:spPr>
          <a:xfrm>
            <a:off x="1680677" y="8592656"/>
            <a:ext cx="1608207" cy="1"/>
          </a:xfrm>
          <a:prstGeom prst="line">
            <a:avLst/>
          </a:prstGeom>
          <a:ln w="28575">
            <a:solidFill>
              <a:srgbClr val="CFFC00"/>
            </a:solidFill>
          </a:ln>
        </p:spPr>
        <p:txBody>
          <a:bodyPr lIns="45719" rIns="45719"/>
          <a:lstStyle/>
          <a:p>
            <a:pPr algn="l" defTabSz="898799">
              <a:defRPr sz="35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2" name="Body Level One…"/>
          <p:cNvSpPr txBox="1"/>
          <p:nvPr>
            <p:ph type="body" sz="quarter" idx="1" hasCustomPrompt="1"/>
          </p:nvPr>
        </p:nvSpPr>
        <p:spPr>
          <a:xfrm>
            <a:off x="1680677" y="9028687"/>
            <a:ext cx="1537394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0" indent="1234609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0" indent="2469226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0" indent="3703835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0" indent="493845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Subheadline, name, or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3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34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Edit Distance</a:t>
            </a:r>
          </a:p>
        </p:txBody>
      </p:sp>
      <p:sp>
        <p:nvSpPr>
          <p:cNvPr id="248" name="CS 542 - Natural Language Processing…"/>
          <p:cNvSpPr txBox="1"/>
          <p:nvPr>
            <p:ph type="body" sz="quarter" idx="1"/>
          </p:nvPr>
        </p:nvSpPr>
        <p:spPr>
          <a:xfrm>
            <a:off x="1680677" y="9028687"/>
            <a:ext cx="15373946" cy="1828801"/>
          </a:xfrm>
          <a:prstGeom prst="rect">
            <a:avLst/>
          </a:prstGeom>
        </p:spPr>
        <p:txBody>
          <a:bodyPr/>
          <a:lstStyle/>
          <a:p>
            <a:pPr defTabSz="888918">
              <a:spcBef>
                <a:spcPts val="700"/>
              </a:spcBef>
              <a:defRPr sz="2304"/>
            </a:pPr>
            <a:r>
              <a:t>CS 542 - Natural Language Processing</a:t>
            </a:r>
          </a:p>
          <a:p>
            <a:pPr defTabSz="888918">
              <a:spcBef>
                <a:spcPts val="700"/>
              </a:spcBef>
              <a:defRPr sz="2304"/>
            </a:pPr>
            <a:r>
              <a:t>Based on slides by Dan Jurafsky (Stanford)</a:t>
            </a:r>
          </a:p>
          <a:p>
            <a:pPr defTabSz="888918">
              <a:spcBef>
                <a:spcPts val="700"/>
              </a:spcBef>
              <a:defRPr sz="2304"/>
            </a:pPr>
            <a:r>
              <a:t>Prof. Nikhil Krishnaswamy, Colorado State University</a:t>
            </a:r>
          </a:p>
        </p:txBody>
      </p:sp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Edit Distance</a:t>
            </a:r>
          </a:p>
        </p:txBody>
      </p:sp>
      <p:sp>
        <p:nvSpPr>
          <p:cNvPr id="290" name="Searching for a path (sequence of edits) from start string to final str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Searching for a path (sequence of edits) from start string to final string: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Initial state</a:t>
            </a:r>
            <a:r>
              <a:t>: the word we’re transforming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Operators</a:t>
            </a:r>
            <a:r>
              <a:t>: insert, delete, substitute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Goal state</a:t>
            </a:r>
            <a:r>
              <a:t>: the word we’re trying to get to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Path cost</a:t>
            </a:r>
            <a:r>
              <a:t>: what we want to minimize: the number of edits</a:t>
            </a:r>
          </a:p>
        </p:txBody>
      </p:sp>
      <p:sp>
        <p:nvSpPr>
          <p:cNvPr id="2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9293" y="7651750"/>
            <a:ext cx="8001001" cy="196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Edit Distance</a:t>
            </a:r>
          </a:p>
        </p:txBody>
      </p:sp>
      <p:sp>
        <p:nvSpPr>
          <p:cNvPr id="295" name="The space of all edit sequences is huge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The space of all edit sequences is huge!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We can’t afford to navigate naïvely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Lots of distinct paths wind up at the same state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We don’t have to keep track of all of them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Just the shortest path to each of those revisited states</a:t>
            </a:r>
          </a:p>
          <a:p>
            <a:pPr lvl="2" marL="3104166" indent="-931246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cf. pathfinding, A*</a:t>
            </a:r>
          </a:p>
        </p:txBody>
      </p:sp>
      <p:sp>
        <p:nvSpPr>
          <p:cNvPr id="296" name="Slide Number"/>
          <p:cNvSpPr txBox="1"/>
          <p:nvPr>
            <p:ph type="sldNum" sz="quarter" idx="2"/>
          </p:nvPr>
        </p:nvSpPr>
        <p:spPr>
          <a:xfrm>
            <a:off x="23665165" y="13003336"/>
            <a:ext cx="473285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Edit Distance</a:t>
            </a:r>
          </a:p>
        </p:txBody>
      </p:sp>
      <p:sp>
        <p:nvSpPr>
          <p:cNvPr id="299" name="For two strings: X (length n), and Y (length m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For two strings: X (length </a:t>
            </a:r>
            <a:r>
              <a:rPr i="1"/>
              <a:t>n</a:t>
            </a:r>
            <a:r>
              <a:t>), and Y (length </a:t>
            </a:r>
            <a:r>
              <a:rPr i="1"/>
              <a:t>m</a:t>
            </a:r>
            <a:r>
              <a:t>)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D(</a:t>
            </a:r>
            <a:r>
              <a:rPr i="1"/>
              <a:t>i</a:t>
            </a:r>
            <a:r>
              <a:t>,</a:t>
            </a:r>
            <a:r>
              <a:rPr i="1"/>
              <a:t>j</a:t>
            </a:r>
            <a:r>
              <a:t>)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the edit distance between X[1..</a:t>
            </a:r>
            <a:r>
              <a:rPr i="1"/>
              <a:t>i</a:t>
            </a:r>
            <a:r>
              <a:t>] and Y[1..</a:t>
            </a:r>
            <a:r>
              <a:rPr i="1"/>
              <a:t>j</a:t>
            </a:r>
            <a:r>
              <a:t>]</a:t>
            </a:r>
          </a:p>
          <a:p>
            <a:pPr lvl="2" marL="3527462" indent="-1058235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i.e., the first </a:t>
            </a:r>
            <a:r>
              <a:rPr i="1"/>
              <a:t>i </a:t>
            </a:r>
            <a:r>
              <a:t>characters of X and the first </a:t>
            </a:r>
            <a:r>
              <a:rPr i="1"/>
              <a:t>j </a:t>
            </a:r>
            <a:r>
              <a:t>characters of Y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The edit distance between X and Y is thus D(</a:t>
            </a:r>
            <a:r>
              <a:rPr i="1"/>
              <a:t>n,m</a:t>
            </a:r>
            <a:r>
              <a:t>)</a:t>
            </a:r>
          </a:p>
        </p:txBody>
      </p:sp>
      <p:sp>
        <p:nvSpPr>
          <p:cNvPr id="3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omputing Minimum 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4725">
              <a:defRPr sz="7304"/>
            </a:lvl1pPr>
          </a:lstStyle>
          <a:p>
            <a:pPr/>
            <a:r>
              <a:t>Computing Minimum Edit Distance</a:t>
            </a:r>
          </a:p>
        </p:txBody>
      </p:sp>
      <p:sp>
        <p:nvSpPr>
          <p:cNvPr id="303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Defining Minimum 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Defining Minimum Edit Distance</a:t>
            </a:r>
          </a:p>
        </p:txBody>
      </p:sp>
      <p:sp>
        <p:nvSpPr>
          <p:cNvPr id="306" name="Initializ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Initialization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Recurrence Relation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Termination</a:t>
            </a:r>
          </a:p>
        </p:txBody>
      </p:sp>
      <p:sp>
        <p:nvSpPr>
          <p:cNvPr id="3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4479" y="6162902"/>
            <a:ext cx="2120901" cy="92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7980" y="8802163"/>
            <a:ext cx="10795001" cy="275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76327" y="12475050"/>
            <a:ext cx="3581401" cy="34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Edit Distance Tab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Edit Distance Table</a:t>
            </a:r>
          </a:p>
        </p:txBody>
      </p:sp>
      <p:sp>
        <p:nvSpPr>
          <p:cNvPr id="313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3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4758" y="5214756"/>
            <a:ext cx="14314484" cy="711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Edit Distance Tab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Edit Distance Table</a:t>
            </a:r>
          </a:p>
        </p:txBody>
      </p:sp>
      <p:sp>
        <p:nvSpPr>
          <p:cNvPr id="318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3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9692" y="5214756"/>
            <a:ext cx="12704616" cy="711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Edit Distance Tab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Edit Distance Table</a:t>
            </a:r>
          </a:p>
        </p:txBody>
      </p:sp>
      <p:sp>
        <p:nvSpPr>
          <p:cNvPr id="323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3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4758" y="5214756"/>
            <a:ext cx="14314484" cy="711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29142" r="0" b="0"/>
          <a:stretch>
            <a:fillRect/>
          </a:stretch>
        </p:blipFill>
        <p:spPr>
          <a:xfrm>
            <a:off x="12449006" y="2880039"/>
            <a:ext cx="10795001" cy="19527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Edit Distance Tab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Edit Distance Table</a:t>
            </a:r>
          </a:p>
        </p:txBody>
      </p:sp>
      <p:sp>
        <p:nvSpPr>
          <p:cNvPr id="329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3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8623" y="5214756"/>
            <a:ext cx="14906754" cy="711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Backtrace to Compute Align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4725">
              <a:defRPr sz="7304"/>
            </a:lvl1pPr>
          </a:lstStyle>
          <a:p>
            <a:pPr/>
            <a:r>
              <a:t>Backtrace to Compute Alignment</a:t>
            </a:r>
          </a:p>
        </p:txBody>
      </p:sp>
      <p:sp>
        <p:nvSpPr>
          <p:cNvPr id="334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Definition of Minimum 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4725">
              <a:defRPr sz="7304"/>
            </a:lvl1pPr>
          </a:lstStyle>
          <a:p>
            <a:pPr/>
            <a:r>
              <a:t>Definition of Minimum Edit Distance</a:t>
            </a:r>
          </a:p>
        </p:txBody>
      </p:sp>
      <p:sp>
        <p:nvSpPr>
          <p:cNvPr id="252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omputing Align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Computing Alignment</a:t>
            </a:r>
          </a:p>
        </p:txBody>
      </p:sp>
      <p:sp>
        <p:nvSpPr>
          <p:cNvPr id="337" name="Edit distance isn’t suffici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Edit </a:t>
            </a:r>
            <a:r>
              <a:rPr i="1"/>
              <a:t>distance</a:t>
            </a:r>
            <a:r>
              <a:t> isn’t sufficient</a:t>
            </a:r>
          </a:p>
          <a:p>
            <a:pPr lvl="1" marL="2199372" indent="-1137608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We often need to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align </a:t>
            </a:r>
            <a:r>
              <a:t>each character of the two strings to each other </a:t>
            </a:r>
          </a:p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We do this by keeping a “backtrace”</a:t>
            </a:r>
          </a:p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Every time we enter a cell, remember where we came from</a:t>
            </a:r>
          </a:p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When we reach the end</a:t>
            </a:r>
          </a:p>
          <a:p>
            <a:pPr lvl="1" marL="2199372" indent="-1137608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Trace back the path from the upper right corner to read off the alignment</a:t>
            </a:r>
          </a:p>
        </p:txBody>
      </p:sp>
      <p:sp>
        <p:nvSpPr>
          <p:cNvPr id="3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omputing Align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Computing Alignment</a:t>
            </a:r>
          </a:p>
        </p:txBody>
      </p:sp>
      <p:sp>
        <p:nvSpPr>
          <p:cNvPr id="341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9692" y="5214756"/>
            <a:ext cx="12704616" cy="711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omputing Align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Computing Alignment</a:t>
            </a:r>
          </a:p>
        </p:txBody>
      </p:sp>
      <p:sp>
        <p:nvSpPr>
          <p:cNvPr id="346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3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1168" y="5260152"/>
            <a:ext cx="17801664" cy="7066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Adding Backtrace to 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Adding Backtrace to Edit Distance</a:t>
            </a:r>
          </a:p>
        </p:txBody>
      </p:sp>
      <p:sp>
        <p:nvSpPr>
          <p:cNvPr id="351" name="Recurrence Rel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Recurrence Relation</a:t>
            </a:r>
          </a:p>
        </p:txBody>
      </p:sp>
      <p:sp>
        <p:nvSpPr>
          <p:cNvPr id="3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3085" y="5293173"/>
            <a:ext cx="12536573" cy="4269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he Distance Matri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The Distance Matrix</a:t>
            </a:r>
          </a:p>
        </p:txBody>
      </p:sp>
      <p:sp>
        <p:nvSpPr>
          <p:cNvPr id="356" name="Every non-decreasing path…"/>
          <p:cNvSpPr txBox="1"/>
          <p:nvPr>
            <p:ph type="body" sz="half" idx="1"/>
          </p:nvPr>
        </p:nvSpPr>
        <p:spPr>
          <a:xfrm>
            <a:off x="1619468" y="5342182"/>
            <a:ext cx="10095073" cy="7112001"/>
          </a:xfrm>
          <a:prstGeom prst="rect">
            <a:avLst/>
          </a:prstGeom>
        </p:spPr>
        <p:txBody>
          <a:bodyPr/>
          <a:lstStyle/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  <a:r>
              <a:t>Every non-decreasing path</a:t>
            </a:r>
          </a:p>
          <a:p>
            <a:pPr lvl="1" marL="2173798" indent="-1124380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  <a:r>
              <a:t>from (0,0) to (</a:t>
            </a:r>
            <a:r>
              <a:rPr i="1"/>
              <a:t>M</a:t>
            </a:r>
            <a:r>
              <a:t>,</a:t>
            </a:r>
            <a:r>
              <a:rPr i="1"/>
              <a:t>N</a:t>
            </a:r>
            <a:r>
              <a:t>)</a:t>
            </a:r>
          </a:p>
          <a:p>
            <a:pPr lvl="1" marL="2173798" indent="-1124380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  <a:r>
              <a:t>corresponds to an alignment of the two sequences</a:t>
            </a:r>
          </a:p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  <a:r>
              <a:t>An optimal alignment is composed of optimal subalignments</a:t>
            </a:r>
          </a:p>
        </p:txBody>
      </p:sp>
      <p:sp>
        <p:nvSpPr>
          <p:cNvPr id="3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14961" y="3638753"/>
            <a:ext cx="11872933" cy="9475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sult of Backtr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Result of Backtrace</a:t>
            </a:r>
          </a:p>
        </p:txBody>
      </p:sp>
      <p:sp>
        <p:nvSpPr>
          <p:cNvPr id="361" name="Two strings and their alignme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Two strings and their alignment</a:t>
            </a:r>
          </a:p>
        </p:txBody>
      </p:sp>
      <p:sp>
        <p:nvSpPr>
          <p:cNvPr id="3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5649" y="6769718"/>
            <a:ext cx="10552702" cy="3975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Edit Distance Perform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Edit Distance Performance</a:t>
            </a:r>
          </a:p>
        </p:txBody>
      </p:sp>
      <p:sp>
        <p:nvSpPr>
          <p:cNvPr id="366" name="Tim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Time: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O(nm)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Space: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O(nm)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Backtrace: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O(n+m)</a:t>
            </a:r>
          </a:p>
        </p:txBody>
      </p:sp>
      <p:sp>
        <p:nvSpPr>
          <p:cNvPr id="3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Weighted Minimum 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4725">
              <a:defRPr sz="7304"/>
            </a:lvl1pPr>
          </a:lstStyle>
          <a:p>
            <a:pPr/>
            <a:r>
              <a:t>Weighted Minimum Edit Distance</a:t>
            </a:r>
          </a:p>
        </p:txBody>
      </p:sp>
      <p:sp>
        <p:nvSpPr>
          <p:cNvPr id="370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Weighted 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Weighted Edit Distance</a:t>
            </a:r>
          </a:p>
        </p:txBody>
      </p:sp>
      <p:sp>
        <p:nvSpPr>
          <p:cNvPr id="373" name="Why would we add weights to the computation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Why would we add weights to the computation?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Spelling Correction: some letters are more likely to be mistyped than others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Biology: certain kinds of deletions or insertions are more likely than others</a:t>
            </a:r>
          </a:p>
        </p:txBody>
      </p:sp>
      <p:sp>
        <p:nvSpPr>
          <p:cNvPr id="3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Weighted 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Weighted Edit Distance</a:t>
            </a:r>
          </a:p>
        </p:txBody>
      </p:sp>
      <p:sp>
        <p:nvSpPr>
          <p:cNvPr id="377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3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2486" y="4784825"/>
            <a:ext cx="13699028" cy="8226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How Similar Are Two String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How Similar Are Two Strings?</a:t>
            </a:r>
          </a:p>
        </p:txBody>
      </p:sp>
      <p:sp>
        <p:nvSpPr>
          <p:cNvPr id="255" name="Spelling correction: user typed “graffe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Spelling correction: user typed “graffe”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What did they mean?</a:t>
            </a:r>
          </a:p>
          <a:p>
            <a:pPr lvl="2" marL="3104166" indent="-931246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graf</a:t>
            </a:r>
          </a:p>
          <a:p>
            <a:pPr lvl="2" marL="3104166" indent="-931246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graft</a:t>
            </a:r>
          </a:p>
          <a:p>
            <a:pPr lvl="2" marL="3104166" indent="-931246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grail</a:t>
            </a:r>
          </a:p>
          <a:p>
            <a:pPr lvl="2" marL="3104166" indent="-931246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giraffe</a:t>
            </a:r>
          </a:p>
        </p:txBody>
      </p:sp>
      <p:sp>
        <p:nvSpPr>
          <p:cNvPr id="256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Head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61763">
              <a:defRPr sz="7568"/>
            </a:pPr>
          </a:p>
        </p:txBody>
      </p:sp>
      <p:sp>
        <p:nvSpPr>
          <p:cNvPr id="382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3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9177" y="4389292"/>
            <a:ext cx="20485646" cy="7974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Weighted Minimum 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Weighted Minimum Edit Distance</a:t>
            </a:r>
          </a:p>
        </p:txBody>
      </p:sp>
      <p:sp>
        <p:nvSpPr>
          <p:cNvPr id="387" name="Initializ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Initialization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Recurrence Relation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Termination</a:t>
            </a:r>
          </a:p>
        </p:txBody>
      </p:sp>
      <p:sp>
        <p:nvSpPr>
          <p:cNvPr id="3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6327" y="12475050"/>
            <a:ext cx="35814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4438" y="6162902"/>
            <a:ext cx="9537701" cy="157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80593" y="9449863"/>
            <a:ext cx="8826501" cy="161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Other Edit Dista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Other Edit Distances</a:t>
            </a:r>
          </a:p>
        </p:txBody>
      </p:sp>
      <p:sp>
        <p:nvSpPr>
          <p:cNvPr id="394" name="Phonetic edit dista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22258" indent="-1022258" defTabSz="1682453">
              <a:lnSpc>
                <a:spcPct val="90000"/>
              </a:lnSpc>
              <a:spcBef>
                <a:spcPts val="3100"/>
              </a:spcBef>
              <a:defRPr sz="3312">
                <a:solidFill>
                  <a:srgbClr val="000000"/>
                </a:solidFill>
              </a:defRPr>
            </a:pPr>
            <a:r>
              <a:t>Phonetic edit distance</a:t>
            </a:r>
          </a:p>
          <a:p>
            <a:pPr lvl="1" marL="1764613" indent="-912732" defTabSz="1682453">
              <a:lnSpc>
                <a:spcPct val="90000"/>
              </a:lnSpc>
              <a:spcBef>
                <a:spcPts val="3100"/>
              </a:spcBef>
              <a:defRPr sz="3312">
                <a:solidFill>
                  <a:srgbClr val="000000"/>
                </a:solidFill>
              </a:defRPr>
            </a:pPr>
            <a:r>
              <a:t>Convert text to pronunciation representation (e.g., IPA: p → /p</a:t>
            </a:r>
            <a:r>
              <a:rPr baseline="31999"/>
              <a:t>h</a:t>
            </a:r>
            <a:r>
              <a:t>/), and compute edit distance</a:t>
            </a:r>
          </a:p>
          <a:p>
            <a:pPr marL="1022258" indent="-1022258" defTabSz="1682453">
              <a:lnSpc>
                <a:spcPct val="90000"/>
              </a:lnSpc>
              <a:spcBef>
                <a:spcPts val="3100"/>
              </a:spcBef>
              <a:defRPr sz="3312">
                <a:solidFill>
                  <a:srgbClr val="000000"/>
                </a:solidFill>
              </a:defRPr>
            </a:pPr>
            <a:r>
              <a:t>Feature-based edit distance</a:t>
            </a:r>
          </a:p>
          <a:p>
            <a:pPr lvl="1" marL="1764613" indent="-912732" defTabSz="1682453">
              <a:lnSpc>
                <a:spcPct val="90000"/>
              </a:lnSpc>
              <a:spcBef>
                <a:spcPts val="3100"/>
              </a:spcBef>
              <a:defRPr sz="3312">
                <a:solidFill>
                  <a:srgbClr val="000000"/>
                </a:solidFill>
              </a:defRPr>
            </a:pPr>
            <a:r>
              <a:t>Convert pronunciation to features (e.g., p → /p</a:t>
            </a:r>
            <a:r>
              <a:rPr baseline="31999"/>
              <a:t>h</a:t>
            </a:r>
            <a:r>
              <a:t>/ → [-voiced, -plosive, +aspirated]) and compute edit distance</a:t>
            </a:r>
          </a:p>
          <a:p>
            <a:pPr marL="1022258" indent="-1022258" defTabSz="1682453">
              <a:lnSpc>
                <a:spcPct val="90000"/>
              </a:lnSpc>
              <a:spcBef>
                <a:spcPts val="3100"/>
              </a:spcBef>
              <a:defRPr sz="3312">
                <a:solidFill>
                  <a:srgbClr val="000000"/>
                </a:solidFill>
              </a:defRPr>
            </a:pPr>
            <a:r>
              <a:t>Hamming edit distance</a:t>
            </a:r>
          </a:p>
          <a:p>
            <a:pPr lvl="1" marL="1764613" indent="-912732" defTabSz="1682453">
              <a:lnSpc>
                <a:spcPct val="90000"/>
              </a:lnSpc>
              <a:spcBef>
                <a:spcPts val="3100"/>
              </a:spcBef>
              <a:defRPr sz="3312">
                <a:solidFill>
                  <a:srgbClr val="000000"/>
                </a:solidFill>
              </a:defRPr>
            </a:pPr>
            <a:r>
              <a:t>Substitution cost = Hamming distance (minimum number of substitutions to change string A into string B)</a:t>
            </a:r>
          </a:p>
        </p:txBody>
      </p:sp>
      <p:sp>
        <p:nvSpPr>
          <p:cNvPr id="3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Other Edit Dista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Other Edit Distances</a:t>
            </a:r>
          </a:p>
        </p:txBody>
      </p:sp>
      <p:sp>
        <p:nvSpPr>
          <p:cNvPr id="398" name="Class-based edit dista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18565" indent="-1318565" defTabSz="2170121">
              <a:lnSpc>
                <a:spcPct val="90000"/>
              </a:lnSpc>
              <a:spcBef>
                <a:spcPts val="4000"/>
              </a:spcBef>
              <a:defRPr sz="4272">
                <a:solidFill>
                  <a:srgbClr val="000000"/>
                </a:solidFill>
              </a:defRPr>
            </a:pPr>
            <a:r>
              <a:t>Class-based edit distance</a:t>
            </a:r>
          </a:p>
          <a:p>
            <a:pPr lvl="1" marL="2276094" indent="-1177292" defTabSz="2170121">
              <a:lnSpc>
                <a:spcPct val="90000"/>
              </a:lnSpc>
              <a:spcBef>
                <a:spcPts val="4000"/>
              </a:spcBef>
              <a:defRPr sz="4272">
                <a:solidFill>
                  <a:srgbClr val="000000"/>
                </a:solidFill>
              </a:defRPr>
            </a:pPr>
            <a:r>
              <a:t>Characters/features are grouped into classes (e.g., Dolgo Prime phoneme classes) and edit distance is calculated between the classes</a:t>
            </a:r>
          </a:p>
          <a:p>
            <a:pPr marL="1318565" indent="-1318565" defTabSz="2170121">
              <a:lnSpc>
                <a:spcPct val="90000"/>
              </a:lnSpc>
              <a:spcBef>
                <a:spcPts val="4000"/>
              </a:spcBef>
              <a:defRPr sz="4272">
                <a:solidFill>
                  <a:srgbClr val="000000"/>
                </a:solidFill>
              </a:defRPr>
            </a:pPr>
            <a:r>
              <a:t>Edit distance can be probabilistically weighted by likelihood of specific edit</a:t>
            </a:r>
          </a:p>
          <a:p>
            <a:pPr marL="1318565" indent="-1318565" defTabSz="2170121">
              <a:lnSpc>
                <a:spcPct val="90000"/>
              </a:lnSpc>
              <a:spcBef>
                <a:spcPts val="4000"/>
              </a:spcBef>
              <a:defRPr sz="4272">
                <a:solidFill>
                  <a:srgbClr val="000000"/>
                </a:solidFill>
              </a:defRPr>
            </a:pPr>
            <a:r>
              <a:t>Normalizing edit distance over multiple edits: divide by max len of two strings</a:t>
            </a:r>
          </a:p>
        </p:txBody>
      </p:sp>
      <p:sp>
        <p:nvSpPr>
          <p:cNvPr id="3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Dynamic Programm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185224">
              <a:defRPr sz="8448"/>
            </a:lvl1pPr>
          </a:lstStyle>
          <a:p>
            <a:pPr/>
            <a:r>
              <a:t>Dynamic Programming</a:t>
            </a:r>
          </a:p>
        </p:txBody>
      </p:sp>
      <p:sp>
        <p:nvSpPr>
          <p:cNvPr id="402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Edit Distance: A Dynamic Programming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87687">
              <a:defRPr sz="7040"/>
            </a:lvl1pPr>
          </a:lstStyle>
          <a:p>
            <a:pPr/>
            <a:r>
              <a:t>Edit Distance: A Dynamic Programming Problem</a:t>
            </a:r>
          </a:p>
        </p:txBody>
      </p:sp>
      <p:sp>
        <p:nvSpPr>
          <p:cNvPr id="405" name="“An optimal alignment is composed of optimal subalignments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“An optimal alignment is composed of optimal subalignments”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So why not globally break down the problem into smaller problems?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If I find the best solution to each smaller problem, I’ll find the best solution to the bigger problem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Edit distance has a naturally recursive structure</a:t>
            </a:r>
          </a:p>
        </p:txBody>
      </p:sp>
      <p:sp>
        <p:nvSpPr>
          <p:cNvPr id="4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Edit Distance: A Dynamic Programming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87687">
              <a:defRPr sz="7040"/>
            </a:lvl1pPr>
          </a:lstStyle>
          <a:p>
            <a:pPr/>
            <a:r>
              <a:t>Edit Distance: A Dynamic Programming Problem</a:t>
            </a:r>
          </a:p>
        </p:txBody>
      </p:sp>
      <p:sp>
        <p:nvSpPr>
          <p:cNvPr id="409" name="Edit distance has a naturally recursive structu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Edit distance has a naturally recursive structure</a:t>
            </a:r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Given sequence A and B, 3 options:</a:t>
            </a:r>
          </a:p>
          <a:p>
            <a:pPr lvl="1" marL="1351280" indent="-675640" defTabSz="1853137">
              <a:lnSpc>
                <a:spcPct val="90000"/>
              </a:lnSpc>
              <a:spcBef>
                <a:spcPts val="3400"/>
              </a:spcBef>
              <a:buFontTx/>
              <a:buAutoNum type="arabicPeriod" startAt="1"/>
              <a:defRPr sz="3648">
                <a:solidFill>
                  <a:srgbClr val="000000"/>
                </a:solidFill>
              </a:defRPr>
            </a:pPr>
            <a:r>
              <a:t>insert the first character of B, and perform an optimal alignment of A and the tail of B</a:t>
            </a:r>
          </a:p>
          <a:p>
            <a:pPr lvl="1" marL="1351280" indent="-675640" defTabSz="1853137">
              <a:lnSpc>
                <a:spcPct val="90000"/>
              </a:lnSpc>
              <a:spcBef>
                <a:spcPts val="3400"/>
              </a:spcBef>
              <a:buFontTx/>
              <a:buAutoNum type="arabicPeriod" startAt="1"/>
              <a:defRPr sz="3648">
                <a:solidFill>
                  <a:srgbClr val="000000"/>
                </a:solidFill>
              </a:defRPr>
            </a:pPr>
            <a:r>
              <a:t>delete the first character of A, and perform the optimal alignment of the tail of A and B</a:t>
            </a:r>
          </a:p>
          <a:p>
            <a:pPr lvl="1" marL="1351280" indent="-675640" defTabSz="1853137">
              <a:lnSpc>
                <a:spcPct val="90000"/>
              </a:lnSpc>
              <a:spcBef>
                <a:spcPts val="3400"/>
              </a:spcBef>
              <a:buFontTx/>
              <a:buAutoNum type="arabicPeriod" startAt="1"/>
              <a:defRPr sz="3648">
                <a:solidFill>
                  <a:srgbClr val="000000"/>
                </a:solidFill>
              </a:defRPr>
            </a:pPr>
            <a:r>
              <a:t>replace the first character of A with the first character of B, and perform optimal alignments of the tails of A and B</a:t>
            </a:r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Now you have A’, B’, repeat</a:t>
            </a:r>
          </a:p>
        </p:txBody>
      </p:sp>
      <p:sp>
        <p:nvSpPr>
          <p:cNvPr id="4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“…The 1950s were not good years for mathematical research. [the] Secretary of Defense ...had a pathological fear and hatred of the word, research... I decided therefore to use the word, “programming”.…"/>
          <p:cNvSpPr txBox="1"/>
          <p:nvPr/>
        </p:nvSpPr>
        <p:spPr>
          <a:xfrm>
            <a:off x="1206500" y="4703670"/>
            <a:ext cx="21971001" cy="7345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“…The 1950s were not good years for mathematical research. [the] Secretary of Defense ...had a pathological fear and hatred of the word, research... I decided therefore to use the word, “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programming</a:t>
            </a:r>
            <a:r>
              <a:t>”. </a:t>
            </a:r>
          </a:p>
          <a:p>
            <a:pPr algn="l" defTabSz="457200">
              <a:spcBef>
                <a:spcPts val="1200"/>
              </a:spcBef>
              <a:defRPr sz="36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I wanted to get across the idea that this was dynamic, this was multistage... I thought, let’s ... take a word that has an absolutely precise meaning, namely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dynamic</a:t>
            </a:r>
            <a:r>
              <a:t>... it’s impossible to use the word,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dynamic</a:t>
            </a:r>
            <a:r>
              <a:t>, in a pejorative sense. Try thinking of some combination that will possibly give it a pejorative meaning. It’s impossible. </a:t>
            </a:r>
          </a:p>
          <a:p>
            <a:pPr algn="l" defTabSz="457200">
              <a:spcBef>
                <a:spcPts val="1200"/>
              </a:spcBef>
              <a:defRPr sz="36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Thus, I thought dynamic programming was a good name. It was something not even a Congressman could object to.” </a:t>
            </a:r>
          </a:p>
        </p:txBody>
      </p:sp>
      <p:sp>
        <p:nvSpPr>
          <p:cNvPr id="413" name="Where did the name “dynamic programming” come from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4842">
              <a:defRPr sz="5808"/>
            </a:lvl1pPr>
          </a:lstStyle>
          <a:p>
            <a:pPr/>
            <a:r>
              <a:t>Where did the name “dynamic programming” come from?</a:t>
            </a:r>
          </a:p>
        </p:txBody>
      </p:sp>
      <p:sp>
        <p:nvSpPr>
          <p:cNvPr id="414" name="Richard Bellman, “Eye of the Hurricane: an autobiography,” 1984"/>
          <p:cNvSpPr txBox="1"/>
          <p:nvPr>
            <p:ph type="body" sz="quarter" idx="1"/>
          </p:nvPr>
        </p:nvSpPr>
        <p:spPr>
          <a:xfrm>
            <a:off x="1619468" y="11487000"/>
            <a:ext cx="21876637" cy="1094183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Richard Bellman, “Eye of the Hurricane: an autobiography,” 1984</a:t>
            </a:r>
          </a:p>
        </p:txBody>
      </p:sp>
      <p:sp>
        <p:nvSpPr>
          <p:cNvPr id="4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More on 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More on Edit Distance</a:t>
            </a:r>
          </a:p>
        </p:txBody>
      </p:sp>
      <p:sp>
        <p:nvSpPr>
          <p:cNvPr id="418" name="Jurafsky and Martin, Ch. 2, Sec. 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Jurafsky and Martin, Ch. 2, Sec. 5</a:t>
            </a:r>
          </a:p>
        </p:txBody>
      </p:sp>
      <p:sp>
        <p:nvSpPr>
          <p:cNvPr id="4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Questions?</a:t>
            </a:r>
          </a:p>
        </p:txBody>
      </p:sp>
      <p:sp>
        <p:nvSpPr>
          <p:cNvPr id="422" name="Slide Number"/>
          <p:cNvSpPr txBox="1"/>
          <p:nvPr>
            <p:ph type="sldNum" sz="quarter" idx="4294967295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How Similar Are Two String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How Similar Are Two Strings?</a:t>
            </a:r>
          </a:p>
        </p:txBody>
      </p:sp>
      <p:sp>
        <p:nvSpPr>
          <p:cNvPr id="259" name="Computational biology: align two sequences of nucleotid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Computational biology: align two sequences of nucleotides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resulting alignment: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Also for Machine Translation, Information Extraction, Speech Recognition</a:t>
            </a:r>
          </a:p>
        </p:txBody>
      </p:sp>
      <p:sp>
        <p:nvSpPr>
          <p:cNvPr id="260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8694" y="6346950"/>
            <a:ext cx="10906612" cy="1433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499" y="9031999"/>
            <a:ext cx="12307002" cy="1433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Edit Distance</a:t>
            </a:r>
          </a:p>
        </p:txBody>
      </p:sp>
      <p:sp>
        <p:nvSpPr>
          <p:cNvPr id="265" name="The minimum edit distance between two str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The minimum edit distance between two strings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is the minimum number of editing operations</a:t>
            </a:r>
          </a:p>
          <a:p>
            <a:pPr lvl="2" marL="3104166" indent="-931246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1) insertion</a:t>
            </a:r>
          </a:p>
          <a:p>
            <a:pPr lvl="2" marL="3104166" indent="-931246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2) deletion</a:t>
            </a:r>
          </a:p>
          <a:p>
            <a:pPr lvl="2" marL="3104166" indent="-931246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3) substitution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needed to transform one into the other</a:t>
            </a:r>
          </a:p>
        </p:txBody>
      </p:sp>
      <p:sp>
        <p:nvSpPr>
          <p:cNvPr id="266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Edit Distance</a:t>
            </a:r>
          </a:p>
        </p:txBody>
      </p:sp>
      <p:sp>
        <p:nvSpPr>
          <p:cNvPr id="269" name="Two strings and their alignme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Two strings and their alignment</a:t>
            </a:r>
          </a:p>
        </p:txBody>
      </p:sp>
      <p:sp>
        <p:nvSpPr>
          <p:cNvPr id="270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5649" y="6769718"/>
            <a:ext cx="10552702" cy="3975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Edit Distance</a:t>
            </a:r>
          </a:p>
        </p:txBody>
      </p:sp>
      <p:sp>
        <p:nvSpPr>
          <p:cNvPr id="274" name="If each operation has as cost of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If each operation has as cost of 1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Edit distance is 5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If substitutions cost 2 (deletion+insertion)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Edit distance is 8 (Levenshtein distance)</a:t>
            </a:r>
          </a:p>
        </p:txBody>
      </p:sp>
      <p:sp>
        <p:nvSpPr>
          <p:cNvPr id="275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31350" y="4407264"/>
            <a:ext cx="5321300" cy="287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Edit Distance</a:t>
            </a:r>
          </a:p>
        </p:txBody>
      </p:sp>
      <p:sp>
        <p:nvSpPr>
          <p:cNvPr id="279" name="Given a sequence of ba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Given a sequence of bases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An alignment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Given two sequences, align each letter to a letter or a gap</a:t>
            </a:r>
          </a:p>
        </p:txBody>
      </p:sp>
      <p:sp>
        <p:nvSpPr>
          <p:cNvPr id="280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8694" y="6346950"/>
            <a:ext cx="10906612" cy="1433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499" y="9031999"/>
            <a:ext cx="12307002" cy="1433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Edit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Edit Distance</a:t>
            </a:r>
          </a:p>
        </p:txBody>
      </p:sp>
      <p:sp>
        <p:nvSpPr>
          <p:cNvPr id="285" name="Evaluation of machine translation and speech recogni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Evaluation of machine translation and speech recognition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Named Entity Extraction and Entity Coreference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IBM Inc.</a:t>
            </a:r>
            <a:r>
              <a:t> announced today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IBM</a:t>
            </a:r>
            <a:r>
              <a:t> profits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rPr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rPr>
              <a:t>Colorado State President Amy Parsons</a:t>
            </a:r>
            <a:r>
              <a:t> announced yesterday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for </a:t>
            </a:r>
            <a:r>
              <a:rPr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rPr>
              <a:t>CSU President Amy Parsons</a:t>
            </a:r>
          </a:p>
        </p:txBody>
      </p:sp>
      <p:sp>
        <p:nvSpPr>
          <p:cNvPr id="286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0900" y="6114373"/>
            <a:ext cx="12522200" cy="1308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