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Shape 2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“Quote”"/>
          <p:cNvSpPr txBox="1"/>
          <p:nvPr>
            <p:ph type="title" hasCustomPrompt="1"/>
          </p:nvPr>
        </p:nvSpPr>
        <p:spPr>
          <a:xfrm>
            <a:off x="3594646" y="5063294"/>
            <a:ext cx="17197885" cy="1538884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“Quote”</a:t>
            </a:r>
          </a:p>
        </p:txBody>
      </p:sp>
      <p:grpSp>
        <p:nvGrpSpPr>
          <p:cNvPr id="163" name="Group 3"/>
          <p:cNvGrpSpPr/>
          <p:nvPr/>
        </p:nvGrpSpPr>
        <p:grpSpPr>
          <a:xfrm>
            <a:off x="0" y="12649203"/>
            <a:ext cx="7384309" cy="1066798"/>
            <a:chOff x="0" y="0"/>
            <a:chExt cx="7384308" cy="1066796"/>
          </a:xfrm>
        </p:grpSpPr>
        <p:sp>
          <p:nvSpPr>
            <p:cNvPr id="150" name="Rectangle 4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Rectangle 5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Rectangle 6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Rectangle 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Rectangle 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Rectangle 1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Rectangle 1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Rectangle 1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Rectangle 1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Rectangle 1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Rectangle 1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Rectangle 1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Rectangle 1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12647754"/>
            <a:ext cx="17002868" cy="106413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Green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172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8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9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0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1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2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3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86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8" name="Two-lineSection Headline"/>
          <p:cNvSpPr txBox="1"/>
          <p:nvPr>
            <p:ph type="title" hasCustomPrompt="1"/>
          </p:nvPr>
        </p:nvSpPr>
        <p:spPr>
          <a:xfrm>
            <a:off x="1703403" y="4230666"/>
            <a:ext cx="12781376" cy="28931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Two-lineSection Headline</a:t>
            </a:r>
          </a:p>
        </p:txBody>
      </p:sp>
      <p:sp>
        <p:nvSpPr>
          <p:cNvPr id="189" name="Body Level One…"/>
          <p:cNvSpPr txBox="1"/>
          <p:nvPr>
            <p:ph type="body" sz="quarter" idx="1" hasCustomPrompt="1"/>
          </p:nvPr>
        </p:nvSpPr>
        <p:spPr>
          <a:xfrm>
            <a:off x="1703403" y="7615746"/>
            <a:ext cx="1278137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116476" indent="-881867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74717" indent="-705490" defTabSz="1234609">
              <a:lnSpc>
                <a:spcPct val="120000"/>
              </a:lnSpc>
              <a:spcBef>
                <a:spcPts val="1000"/>
              </a:spcBef>
              <a:buSzPct val="100000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409327" indent="-705490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619614" indent="-681162" defTabSz="1234609">
              <a:lnSpc>
                <a:spcPct val="120000"/>
              </a:lnSpc>
              <a:spcBef>
                <a:spcPts val="1000"/>
              </a:spcBef>
              <a:buSzPct val="100000"/>
              <a:buChar char="»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Section subheadline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0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91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247140" y="13003336"/>
            <a:ext cx="499676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l" defTabSz="898799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p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18467" y="1348236"/>
            <a:ext cx="1446029" cy="1446029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Headline"/>
          <p:cNvSpPr txBox="1"/>
          <p:nvPr>
            <p:ph type="title" hasCustomPrompt="1"/>
          </p:nvPr>
        </p:nvSpPr>
        <p:spPr>
          <a:xfrm>
            <a:off x="1619470" y="3409600"/>
            <a:ext cx="21876636" cy="1538884"/>
          </a:xfrm>
          <a:prstGeom prst="rect">
            <a:avLst/>
          </a:prstGeom>
        </p:spPr>
        <p:txBody>
          <a:bodyPr lIns="91439" tIns="91439" rIns="91439" bIns="91439"/>
          <a:lstStyle>
            <a:lvl1pPr defTabSz="1234609">
              <a:lnSpc>
                <a:spcPct val="100000"/>
              </a:lnSpc>
              <a:defRPr b="0" spc="0" sz="8800">
                <a:solidFill>
                  <a:srgbClr val="1E4D2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205" name="Body Level One…"/>
          <p:cNvSpPr txBox="1"/>
          <p:nvPr>
            <p:ph type="body" idx="1" hasCustomPrompt="1"/>
          </p:nvPr>
        </p:nvSpPr>
        <p:spPr>
          <a:xfrm>
            <a:off x="1619468" y="5342182"/>
            <a:ext cx="21876637" cy="7112001"/>
          </a:xfrm>
          <a:prstGeom prst="rect">
            <a:avLst/>
          </a:prstGeom>
        </p:spPr>
        <p:txBody>
          <a:bodyPr lIns="91439" tIns="91439" rIns="91439" bIns="91439"/>
          <a:lstStyle>
            <a:lvl1pPr marL="925958" indent="-925958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061359" indent="-82675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30624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365233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577042" indent="-63859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Copy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solidFill>
                  <a:srgbClr val="9999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orizontal Title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213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4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7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8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1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2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3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27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9" name="TextBox 60"/>
          <p:cNvSpPr txBox="1"/>
          <p:nvPr/>
        </p:nvSpPr>
        <p:spPr>
          <a:xfrm rot="16200000">
            <a:off x="-1661584" y="3013451"/>
            <a:ext cx="3979633" cy="30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898799">
              <a:defRPr spc="300" sz="1500">
                <a:solidFill>
                  <a:srgbClr val="1E4D2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COLORADO STATE UNIVERSITY</a:t>
            </a:r>
          </a:p>
        </p:txBody>
      </p:sp>
      <p:sp>
        <p:nvSpPr>
          <p:cNvPr id="230" name="Two-linePresentation Title"/>
          <p:cNvSpPr txBox="1"/>
          <p:nvPr>
            <p:ph type="title" hasCustomPrompt="1"/>
          </p:nvPr>
        </p:nvSpPr>
        <p:spPr>
          <a:xfrm>
            <a:off x="1678427" y="4690728"/>
            <a:ext cx="15373947" cy="3447099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10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Two-linePresentation Title</a:t>
            </a:r>
          </a:p>
        </p:txBody>
      </p:sp>
      <p:sp>
        <p:nvSpPr>
          <p:cNvPr id="231" name="Straight Connector 10"/>
          <p:cNvSpPr/>
          <p:nvPr/>
        </p:nvSpPr>
        <p:spPr>
          <a:xfrm>
            <a:off x="1680677" y="8592656"/>
            <a:ext cx="1608207" cy="1"/>
          </a:xfrm>
          <a:prstGeom prst="line">
            <a:avLst/>
          </a:prstGeom>
          <a:ln w="28575">
            <a:solidFill>
              <a:srgbClr val="CFFC00"/>
            </a:solidFill>
          </a:ln>
        </p:spPr>
        <p:txBody>
          <a:bodyPr lIns="45719" rIns="45719"/>
          <a:lstStyle/>
          <a:p>
            <a:pPr algn="l" defTabSz="898799">
              <a:defRPr sz="35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2" name="Body Level One…"/>
          <p:cNvSpPr txBox="1"/>
          <p:nvPr>
            <p:ph type="body" sz="quarter" idx="1" hasCustomPrompt="1"/>
          </p:nvPr>
        </p:nvSpPr>
        <p:spPr>
          <a:xfrm>
            <a:off x="1680677" y="9028687"/>
            <a:ext cx="1537394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0" indent="1234609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0" indent="2469226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0" indent="3703835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0" indent="493845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Subheadline, name, or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3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34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Model Training with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4725">
              <a:defRPr sz="8798"/>
            </a:lvl1pPr>
          </a:lstStyle>
          <a:p>
            <a:pPr/>
            <a:r>
              <a:t>Model Training with Gradient Descent</a:t>
            </a:r>
          </a:p>
        </p:txBody>
      </p:sp>
      <p:sp>
        <p:nvSpPr>
          <p:cNvPr id="248" name="CS 542 - Natural Language Processing…"/>
          <p:cNvSpPr txBox="1"/>
          <p:nvPr>
            <p:ph type="body" sz="quarter" idx="1"/>
          </p:nvPr>
        </p:nvSpPr>
        <p:spPr>
          <a:xfrm>
            <a:off x="1680677" y="9028687"/>
            <a:ext cx="15373946" cy="1828801"/>
          </a:xfrm>
          <a:prstGeom prst="rect">
            <a:avLst/>
          </a:prstGeom>
        </p:spPr>
        <p:txBody>
          <a:bodyPr/>
          <a:lstStyle/>
          <a:p>
            <a:pPr defTabSz="888918">
              <a:spcBef>
                <a:spcPts val="700"/>
              </a:spcBef>
              <a:defRPr sz="2304"/>
            </a:pPr>
            <a:r>
              <a:t>CS 542 - Natural Language Processing</a:t>
            </a:r>
          </a:p>
          <a:p>
            <a:pPr defTabSz="888918">
              <a:spcBef>
                <a:spcPts val="700"/>
              </a:spcBef>
              <a:defRPr sz="2304"/>
            </a:pPr>
            <a:r>
              <a:t>Partially based on slides by Dan Jurafsky (Stanford) and Jim Martin (University of Colorado)</a:t>
            </a:r>
          </a:p>
          <a:p>
            <a:pPr defTabSz="888918">
              <a:spcBef>
                <a:spcPts val="700"/>
              </a:spcBef>
              <a:defRPr sz="2304"/>
            </a:pPr>
            <a:r>
              <a:t>Prof. Nikhil Krishnaswamy, Colorado State University</a:t>
            </a:r>
          </a:p>
        </p:txBody>
      </p:sp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ross-Entropy Lo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Cross-Entropy Loss</a:t>
            </a:r>
          </a:p>
        </p:txBody>
      </p:sp>
      <p:sp>
        <p:nvSpPr>
          <p:cNvPr id="282" name="Goal: maximize probability P(y|x) of the correct label 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Goal:</a:t>
            </a:r>
            <a:r>
              <a:t> maximize probability P(</a:t>
            </a:r>
            <a:r>
              <a:rPr i="1"/>
              <a:t>y</a:t>
            </a:r>
            <a:r>
              <a:t>|</a:t>
            </a:r>
            <a:r>
              <a:rPr i="1"/>
              <a:t>x</a:t>
            </a:r>
            <a:r>
              <a:t>) of the correct label </a:t>
            </a:r>
            <a:r>
              <a:rPr i="1"/>
              <a:t>y</a:t>
            </a:r>
            <a:endParaRPr i="1"/>
          </a:p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Since there are only 2 discrete outcomes (0 or 1), we can express P(</a:t>
            </a:r>
            <a:r>
              <a:rPr i="1"/>
              <a:t>y</a:t>
            </a:r>
            <a:r>
              <a:t>|</a:t>
            </a:r>
            <a:r>
              <a:rPr i="1"/>
              <a:t>x</a:t>
            </a:r>
            <a:r>
              <a:t>) (what we want to maximize) as: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limUpp>
                        <m:e>
                          <m:r>
                            <a:rPr xmlns:a="http://schemas.openxmlformats.org/drawingml/2006/main"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</m:e>
                    <m:sup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sup>
                  </m:sSup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sSup>
                    <m:e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sup>
                  </m:sSup>
                </m:oMath>
              </m:oMathPara>
            </a14:m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If y = 0: </a:t>
            </a:r>
            <a14:m>
              <m:oMath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limUpp>
                      <m:e>
                        <m:r>
                          <a:rPr xmlns:a="http://schemas.openxmlformats.org/drawingml/2006/main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lim>
                        <m:r>
                          <a:rPr xmlns:a="http://schemas.openxmlformats.org/drawingml/2006/main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</m:e>
                  <m:sup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p>
                </m:sSup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Upp>
                  <m:e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sSup>
                  <m:e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p>
                </m:sSup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Upp>
                  <m:e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sSup>
                  <m:e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Upp>
                  <m:e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</m:oMath>
            </a14:m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If y = 1: </a:t>
            </a:r>
            <a14:m>
              <m:oMath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limUpp>
                      <m:e>
                        <m:r>
                          <a:rPr xmlns:a="http://schemas.openxmlformats.org/drawingml/2006/main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lim>
                        <m:r>
                          <a:rPr xmlns:a="http://schemas.openxmlformats.org/drawingml/2006/main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</m:e>
                  <m:sup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Upp>
                  <m:e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sSup>
                  <m:e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Upp>
                  <m:e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sSup>
                  <m:e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p>
                </m:sSup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</m:oMath>
            </a14:m>
            <a:endParaRPr sz="4800"/>
          </a:p>
        </p:txBody>
      </p:sp>
      <p:sp>
        <p:nvSpPr>
          <p:cNvPr id="2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his works becau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This works because…</a:t>
            </a:r>
          </a:p>
        </p:txBody>
      </p:sp>
      <p:sp>
        <p:nvSpPr>
          <p:cNvPr id="286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287" name="Slide Number"/>
          <p:cNvSpPr txBox="1"/>
          <p:nvPr>
            <p:ph type="sldNum" sz="quarter" idx="2"/>
          </p:nvPr>
        </p:nvSpPr>
        <p:spPr>
          <a:xfrm>
            <a:off x="23665165" y="13003336"/>
            <a:ext cx="473285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8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5625" y="5563819"/>
            <a:ext cx="14032750" cy="820384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his works becau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This works because…</a:t>
            </a:r>
          </a:p>
        </p:txBody>
      </p:sp>
      <p:sp>
        <p:nvSpPr>
          <p:cNvPr id="291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2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3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0470" y="5563819"/>
            <a:ext cx="13825953" cy="78438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his also works with softmax becau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This also works with softmax because…</a:t>
            </a:r>
          </a:p>
        </p:txBody>
      </p:sp>
      <p:sp>
        <p:nvSpPr>
          <p:cNvPr id="296" name="Softmax outputs probabilities that sum 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Softmax outputs probabilities that sum to 1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P(y|x) + (1-P(y|x)) = 1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1-P(y|x) is a “safe assumption” of the other category’s probability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If it’s not one thing it’s the other</a:t>
            </a:r>
          </a:p>
        </p:txBody>
      </p:sp>
      <p:sp>
        <p:nvSpPr>
          <p:cNvPr id="2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ross-Entropy Lo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Cross-Entropy Loss</a:t>
            </a:r>
          </a:p>
        </p:txBody>
      </p:sp>
      <p:sp>
        <p:nvSpPr>
          <p:cNvPr id="300" name="Goal: maximize probability P(y|x) of the correct label 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Goal:</a:t>
            </a:r>
            <a:r>
              <a:t> maximize probability P(</a:t>
            </a:r>
            <a:r>
              <a:rPr i="1"/>
              <a:t>y</a:t>
            </a:r>
            <a:r>
              <a:t>|</a:t>
            </a:r>
            <a:r>
              <a:rPr i="1"/>
              <a:t>x</a:t>
            </a:r>
            <a:r>
              <a:t>) of the correct label </a:t>
            </a:r>
            <a:r>
              <a:rPr i="1"/>
              <a:t>y</a:t>
            </a:r>
            <a:endParaRPr i="1"/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Maximize: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limUpp>
                      <m:e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lim>
                        <m:r>
                          <a:rPr xmlns:a="http://schemas.openxmlformats.org/drawingml/2006/mai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</m:e>
                  <m:sup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p>
                </m:sSup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Upp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sSup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p>
                </m:sSup>
              </m:oMath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It’s mathematically handy to take the log of both sides: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sSup>
                    <m:e>
                      <m:limUp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</m:e>
                    <m:sup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sup>
                  </m:sSup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sSup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sup>
                  </m:sSup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Values that maximize log P(</a:t>
            </a:r>
            <a:r>
              <a:rPr i="1"/>
              <a:t>y</a:t>
            </a:r>
            <a:r>
              <a:t>|</a:t>
            </a:r>
            <a:r>
              <a:rPr i="1"/>
              <a:t>x</a:t>
            </a:r>
            <a:r>
              <a:t>) will also maximize P(</a:t>
            </a:r>
            <a:r>
              <a:rPr i="1"/>
              <a:t>y</a:t>
            </a:r>
            <a:r>
              <a:t>|</a:t>
            </a:r>
            <a:r>
              <a:rPr i="1"/>
              <a:t>x</a:t>
            </a:r>
            <a:r>
              <a:t>)</a:t>
            </a:r>
          </a:p>
        </p:txBody>
      </p:sp>
      <p:sp>
        <p:nvSpPr>
          <p:cNvPr id="3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ross-Entropy Lo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Cross-Entropy Loss</a:t>
            </a:r>
          </a:p>
        </p:txBody>
      </p:sp>
      <p:sp>
        <p:nvSpPr>
          <p:cNvPr id="304" name="Goal: maximize probability P(y|x) of the correct label 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Goal:</a:t>
            </a:r>
            <a:r>
              <a:t> maximize probability P(</a:t>
            </a:r>
            <a:r>
              <a:rPr i="1"/>
              <a:t>y</a:t>
            </a:r>
            <a:r>
              <a:t>|</a:t>
            </a:r>
            <a:r>
              <a:rPr i="1"/>
              <a:t>x</a:t>
            </a:r>
            <a:r>
              <a:t>) of the correct label </a:t>
            </a:r>
            <a:r>
              <a:rPr i="1"/>
              <a:t>y</a:t>
            </a:r>
            <a:endParaRPr i="1"/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Maximizing probability = minimizing loss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Maximize: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*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*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Upp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Flip the sign to turn this into a loss (something to minimize):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Cross-entropy loss formula for L(ŷ, y):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  <a:endParaRPr sz="4800"/>
          </a:p>
        </p:txBody>
      </p:sp>
      <p:sp>
        <p:nvSpPr>
          <p:cNvPr id="3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ross-Entropy Lo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Cross-Entropy Loss</a:t>
            </a:r>
          </a:p>
        </p:txBody>
      </p:sp>
      <p:sp>
        <p:nvSpPr>
          <p:cNvPr id="308" name="Goal: maximize probability P(y|x) of the correct label 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Goal:</a:t>
            </a:r>
            <a:r>
              <a:t> maximize probability P(</a:t>
            </a:r>
            <a:r>
              <a:rPr i="1"/>
              <a:t>y</a:t>
            </a:r>
            <a:r>
              <a:t>|</a:t>
            </a:r>
            <a:r>
              <a:rPr i="1"/>
              <a:t>x</a:t>
            </a:r>
            <a:r>
              <a:t>) of the correct label </a:t>
            </a:r>
            <a:r>
              <a:rPr i="1"/>
              <a:t>y</a:t>
            </a:r>
            <a:endParaRPr i="1"/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ŷ is our prediction so let’s rewrite in terms of W, X, and b: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</a:p>
        </p:txBody>
      </p:sp>
      <p:sp>
        <p:nvSpPr>
          <p:cNvPr id="3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ross-Entropy Lo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Cross-Entropy Loss</a:t>
            </a:r>
          </a:p>
        </p:txBody>
      </p:sp>
      <p:sp>
        <p:nvSpPr>
          <p:cNvPr id="312" name="It's hokey . There are virtually no surprises , and the writing is second-rate . So why was it so enjoyable ? For one thing , the cast is great . Another nice touch is the music . I was overcome with the urge to get of the couch and start dancing . It su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It's hokey . There are virtually no surprises , and the writing is second-rate .</a:t>
            </a:r>
            <a:br/>
            <a:r>
              <a:t>So why was it so enjoyable ? For one thing , the cast is</a:t>
            </a:r>
            <a:br/>
            <a:r>
              <a:t>great . Another nice touch is the music . I was overcome with the urge to get of the couch and start dancing . It sucked me in , and it'll do the same to you .</a:t>
            </a:r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We want loss to be:</a:t>
            </a:r>
          </a:p>
          <a:p>
            <a:pPr lvl="1" marL="1943631" indent="-1005328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smaller if the model estimate is close to correct</a:t>
            </a:r>
          </a:p>
          <a:p>
            <a:pPr lvl="1" marL="1943631" indent="-1005328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bigger if the model is confused</a:t>
            </a:r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Suppose the true label if y=1 (positive)</a:t>
            </a:r>
          </a:p>
        </p:txBody>
      </p:sp>
      <p:sp>
        <p:nvSpPr>
          <p:cNvPr id="3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ross-Entropy Lo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Cross-Entropy Loss</a:t>
            </a:r>
          </a:p>
        </p:txBody>
      </p:sp>
      <p:sp>
        <p:nvSpPr>
          <p:cNvPr id="316" name="We will use the same values from Lecture 7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We will use the same values from Lecture 7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True value is y=1; how well is our model doing?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Pretty well!</a:t>
            </a:r>
          </a:p>
        </p:txBody>
      </p:sp>
      <p:sp>
        <p:nvSpPr>
          <p:cNvPr id="3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44081"/>
          <a:stretch>
            <a:fillRect/>
          </a:stretch>
        </p:blipFill>
        <p:spPr>
          <a:xfrm>
            <a:off x="1235868" y="7375864"/>
            <a:ext cx="21912267" cy="3868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ross-Entropy Lo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Cross-Entropy Loss</a:t>
            </a:r>
          </a:p>
        </p:txBody>
      </p:sp>
      <p:sp>
        <p:nvSpPr>
          <p:cNvPr id="321" name="What’s the loss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What’s the loss?</a:t>
            </a:r>
          </a:p>
        </p:txBody>
      </p:sp>
      <p:sp>
        <p:nvSpPr>
          <p:cNvPr id="3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7126" y="5462781"/>
            <a:ext cx="18969748" cy="3868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How To Classif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How To Classify</a:t>
            </a:r>
          </a:p>
        </p:txBody>
      </p:sp>
      <p:sp>
        <p:nvSpPr>
          <p:cNvPr id="252" name="Given: input X, weight W, bias 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Given: input </a:t>
            </a:r>
            <a:r>
              <a:rPr i="1"/>
              <a:t>X</a:t>
            </a:r>
            <a:r>
              <a:t>, weight </a:t>
            </a:r>
            <a:r>
              <a:rPr i="1"/>
              <a:t>W</a:t>
            </a:r>
            <a:r>
              <a:t>, bias </a:t>
            </a:r>
            <a:r>
              <a:rPr i="1"/>
              <a:t>b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Compute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z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Then pass it through the sigmoid function: </a:t>
            </a:r>
            <a14:m>
              <m:oMath>
                <m:f>
                  <m:fPr>
                    <m:ctrl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sSup>
                      <m:e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den>
                </m:f>
              </m:oMath>
            </a14:m>
            <a:r>
              <a:t> (binomial classification)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Or the softmax function: </a:t>
            </a:r>
            <a14:m>
              <m:oMath>
                <m:f>
                  <m:fPr>
                    <m:ctrl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b>
                          <m:e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e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e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p>
                    </m:sSup>
                  </m:num>
                  <m:den>
                    <m:nary>
                      <m:naryPr>
                        <m:ctrlP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chr m:val="∑"/>
                        <m:limLoc m:val="subSup"/>
                        <m:grow m:val="1"/>
                        <m:subHide m:val="off"/>
                        <m:supHide m:val="off"/>
                      </m:naryPr>
                      <m:sub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  <m:e>
                        <m:sSup>
                          <m:e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sSub>
                              <m:e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  <m:sSub>
                              <m:e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e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sup>
                        </m:sSup>
                      </m:e>
                    </m:nary>
                  </m:den>
                </m:f>
              </m:oMath>
            </a14:m>
            <a:r>
              <a:t> (multinomial classification)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And treat it as a probability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Highest probability wins</a:t>
            </a:r>
          </a:p>
        </p:txBody>
      </p:sp>
      <p:sp>
        <p:nvSpPr>
          <p:cNvPr id="253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ross-Entropy Lo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Cross-Entropy Loss</a:t>
            </a:r>
          </a:p>
        </p:txBody>
      </p:sp>
      <p:sp>
        <p:nvSpPr>
          <p:cNvPr id="326" name="Suppose instead the true value were y=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Suppose instead the true value were y=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What’s the loss?</a:t>
            </a:r>
          </a:p>
        </p:txBody>
      </p:sp>
      <p:sp>
        <p:nvSpPr>
          <p:cNvPr id="3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68803" r="0" b="4329"/>
          <a:stretch>
            <a:fillRect/>
          </a:stretch>
        </p:blipFill>
        <p:spPr>
          <a:xfrm>
            <a:off x="1235868" y="4945053"/>
            <a:ext cx="21912267" cy="185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55241" y="8924664"/>
            <a:ext cx="16273518" cy="3453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ross-Entropy Lo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Cross-Entropy Loss</a:t>
            </a:r>
          </a:p>
        </p:txBody>
      </p:sp>
      <p:sp>
        <p:nvSpPr>
          <p:cNvPr id="332" name="So, the loss when the model was righ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So, the loss when the model was right: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Is less than the loss when the model was wrong!</a:t>
            </a:r>
          </a:p>
        </p:txBody>
      </p:sp>
      <p:sp>
        <p:nvSpPr>
          <p:cNvPr id="3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3689" y="10466156"/>
            <a:ext cx="13036622" cy="2766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3689" y="6435415"/>
            <a:ext cx="13036622" cy="2658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tochastic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4725">
              <a:defRPr sz="7304"/>
            </a:lvl1pPr>
          </a:lstStyle>
          <a:p>
            <a:pPr/>
            <a:r>
              <a:t>Stochastic Gradient Descent</a:t>
            </a:r>
          </a:p>
        </p:txBody>
      </p:sp>
      <p:sp>
        <p:nvSpPr>
          <p:cNvPr id="338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tochastic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Stochastic Gradient Descent</a:t>
            </a:r>
          </a:p>
        </p:txBody>
      </p:sp>
      <p:sp>
        <p:nvSpPr>
          <p:cNvPr id="341" name="Loss function is parametrized by weigh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33366" indent="-933366" defTabSz="1536153">
              <a:lnSpc>
                <a:spcPct val="90000"/>
              </a:lnSpc>
              <a:spcBef>
                <a:spcPts val="2800"/>
              </a:spcBef>
              <a:defRPr sz="3024">
                <a:solidFill>
                  <a:srgbClr val="000000"/>
                </a:solidFill>
              </a:defRPr>
            </a:pPr>
            <a:r>
              <a:t>Loss function is parametrized by weights </a:t>
            </a:r>
            <a14:m>
              <m:oMath>
                <m:r>
                  <m:rPr>
                    <m:sty m:val="p"/>
                  </m:rP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933366" indent="-933366" defTabSz="1536153">
              <a:lnSpc>
                <a:spcPct val="90000"/>
              </a:lnSpc>
              <a:spcBef>
                <a:spcPts val="2800"/>
              </a:spcBef>
              <a:defRPr sz="3024">
                <a:solidFill>
                  <a:srgbClr val="000000"/>
                </a:solidFill>
              </a:defRPr>
            </a:pPr>
            <a:r>
              <a:t>Bias is also a weight</a:t>
            </a:r>
          </a:p>
          <a:p>
            <a:pPr marL="933366" indent="-933366" defTabSz="1536153">
              <a:lnSpc>
                <a:spcPct val="90000"/>
              </a:lnSpc>
              <a:spcBef>
                <a:spcPts val="2800"/>
              </a:spcBef>
              <a:defRPr sz="3024">
                <a:solidFill>
                  <a:srgbClr val="000000"/>
                </a:solidFill>
              </a:defRPr>
            </a:pPr>
            <a:r>
              <a:t>A weight not associated with a specific feature</a:t>
            </a:r>
          </a:p>
          <a:p>
            <a:pPr marL="933366" indent="-933366" defTabSz="1536153">
              <a:lnSpc>
                <a:spcPct val="90000"/>
              </a:lnSpc>
              <a:spcBef>
                <a:spcPts val="2800"/>
              </a:spcBef>
              <a:defRPr sz="3024">
                <a:solidFill>
                  <a:srgbClr val="000000"/>
                </a:solidFill>
              </a:defRPr>
            </a:pPr>
            <a:r>
              <a:t>We want the weights that minimize the loss, averaged over all samples:</a:t>
            </a:r>
          </a:p>
          <a:p>
            <a:pPr lvl="1" marL="1611168" indent="-833364" defTabSz="1536153">
              <a:lnSpc>
                <a:spcPct val="90000"/>
              </a:lnSpc>
              <a:spcBef>
                <a:spcPts val="2800"/>
              </a:spcBef>
              <a:defRPr sz="3024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m:rPr>
                          <m:sty m:val="p"/>
                        </m:r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li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b>
                      <m:r>
                        <m:rPr>
                          <m:sty m:val="p"/>
                        </m:r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sub>
                  </m:sSub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lim>
                  </m:limUpp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p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m:rPr>
                      <m:sty m:val="p"/>
                    </m:rP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p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p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1611168" indent="-833364" defTabSz="1536153">
              <a:lnSpc>
                <a:spcPct val="90000"/>
              </a:lnSpc>
              <a:spcBef>
                <a:spcPts val="2800"/>
              </a:spcBef>
              <a:defRPr sz="3024">
                <a:solidFill>
                  <a:srgbClr val="000000"/>
                </a:solidFill>
              </a:defRPr>
            </a:pPr>
            <a:r>
              <a:t>(In words): The best weights are the weights that minimize the average of the cross-entropy loss of some function of the input samples and the weights relative to the output samples</a:t>
            </a:r>
          </a:p>
          <a:p>
            <a:pPr lvl="1" marL="1611168" indent="-833364" defTabSz="1536153">
              <a:lnSpc>
                <a:spcPct val="90000"/>
              </a:lnSpc>
              <a:spcBef>
                <a:spcPts val="2800"/>
              </a:spcBef>
              <a:defRPr sz="3024">
                <a:solidFill>
                  <a:srgbClr val="000000"/>
                </a:solidFill>
              </a:defRPr>
            </a:pPr>
            <a:r>
              <a:t>(that function is the prediction function WX+b where </a:t>
            </a:r>
            <a14:m>
              <m:oMath>
                <m:r>
                  <m:rPr>
                    <m:sty m:val="p"/>
                  </m:rP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)</a:t>
            </a:r>
            <a:endParaRPr sz="4800"/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tochastic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Stochastic Gradient Descent</a:t>
            </a:r>
          </a:p>
        </p:txBody>
      </p:sp>
      <p:sp>
        <p:nvSpPr>
          <p:cNvPr id="345" name="How do I get to the bottom of this canyon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How do I get to the bottom of this canyon?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Look around 360°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Find the direction of steepest slope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Go that way</a:t>
            </a:r>
          </a:p>
        </p:txBody>
      </p:sp>
      <p:sp>
        <p:nvSpPr>
          <p:cNvPr id="3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7" name="page53image61173536.png" descr="page53image611735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94501" y="6772758"/>
            <a:ext cx="7305906" cy="4917055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"/>
          <p:cNvSpPr txBox="1"/>
          <p:nvPr/>
        </p:nvSpPr>
        <p:spPr>
          <a:xfrm>
            <a:off x="1237940" y="3967201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tochastic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Stochastic Gradient Descent</a:t>
            </a:r>
          </a:p>
        </p:txBody>
      </p:sp>
      <p:sp>
        <p:nvSpPr>
          <p:cNvPr id="351" name="For logistic regression, loss function is conve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66719" indent="-1466719" defTabSz="2413955">
              <a:lnSpc>
                <a:spcPct val="90000"/>
              </a:lnSpc>
              <a:spcBef>
                <a:spcPts val="4400"/>
              </a:spcBef>
              <a:defRPr sz="4752">
                <a:solidFill>
                  <a:srgbClr val="000000"/>
                </a:solidFill>
              </a:defRPr>
            </a:pPr>
            <a:r>
              <a:t>For logistic regression, loss function is convex</a:t>
            </a:r>
          </a:p>
          <a:p>
            <a:pPr lvl="1" marL="2531836" indent="-1309573" defTabSz="2413955">
              <a:lnSpc>
                <a:spcPct val="90000"/>
              </a:lnSpc>
              <a:spcBef>
                <a:spcPts val="4400"/>
              </a:spcBef>
              <a:defRPr sz="4752">
                <a:solidFill>
                  <a:srgbClr val="000000"/>
                </a:solidFill>
              </a:defRPr>
            </a:pPr>
            <a:r>
              <a:t>Convex function has only 1 minimum</a:t>
            </a:r>
          </a:p>
          <a:p>
            <a:pPr lvl="1" marL="2531836" indent="-1309573" defTabSz="2413955">
              <a:lnSpc>
                <a:spcPct val="90000"/>
              </a:lnSpc>
              <a:spcBef>
                <a:spcPts val="4400"/>
              </a:spcBef>
              <a:defRPr sz="4752">
                <a:solidFill>
                  <a:srgbClr val="000000"/>
                </a:solidFill>
              </a:defRPr>
            </a:pPr>
            <a:r>
              <a:t>SGD starting from one point is guaranteed to find the minimum</a:t>
            </a:r>
          </a:p>
          <a:p>
            <a:pPr lvl="2" marL="3492187" indent="-1047652" defTabSz="2413955">
              <a:lnSpc>
                <a:spcPct val="90000"/>
              </a:lnSpc>
              <a:spcBef>
                <a:spcPts val="4400"/>
              </a:spcBef>
              <a:defRPr sz="4752">
                <a:solidFill>
                  <a:srgbClr val="000000"/>
                </a:solidFill>
              </a:defRPr>
            </a:pPr>
            <a:r>
              <a:t>Loss function for neural network is non-convex</a:t>
            </a:r>
          </a:p>
          <a:p>
            <a:pPr lvl="2" marL="3492187" indent="-1047652" defTabSz="2413955">
              <a:lnSpc>
                <a:spcPct val="90000"/>
              </a:lnSpc>
              <a:spcBef>
                <a:spcPts val="4400"/>
              </a:spcBef>
              <a:defRPr sz="4752">
                <a:solidFill>
                  <a:srgbClr val="000000"/>
                </a:solidFill>
              </a:defRPr>
            </a:pPr>
            <a:r>
              <a:t>Why?</a:t>
            </a:r>
          </a:p>
        </p:txBody>
      </p:sp>
      <p:sp>
        <p:nvSpPr>
          <p:cNvPr id="3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3" name="Text"/>
          <p:cNvSpPr txBox="1"/>
          <p:nvPr/>
        </p:nvSpPr>
        <p:spPr>
          <a:xfrm>
            <a:off x="1237940" y="3967201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tochastic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Stochastic Gradient Descent</a:t>
            </a:r>
          </a:p>
        </p:txBody>
      </p:sp>
      <p:sp>
        <p:nvSpPr>
          <p:cNvPr id="356" name="For a single scalar w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For a single scalar </a:t>
            </a:r>
            <a:r>
              <a:rPr i="1"/>
              <a:t>w:</a:t>
            </a:r>
            <a:endParaRPr i="1"/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Given current w, should we make it bigger or smaller?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Move </a:t>
            </a:r>
            <a:r>
              <a:rPr i="1"/>
              <a:t>w</a:t>
            </a:r>
            <a:r>
              <a:t> in the direction opposite the slope of the function at x=</a:t>
            </a:r>
            <a:r>
              <a:rPr i="1"/>
              <a:t>w</a:t>
            </a:r>
          </a:p>
        </p:txBody>
      </p:sp>
      <p:sp>
        <p:nvSpPr>
          <p:cNvPr id="3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8" name="Text"/>
          <p:cNvSpPr txBox="1"/>
          <p:nvPr/>
        </p:nvSpPr>
        <p:spPr>
          <a:xfrm>
            <a:off x="1237940" y="3967201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0516" y="9382264"/>
            <a:ext cx="8762968" cy="4241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tochastic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Stochastic Gradient Descent</a:t>
            </a:r>
          </a:p>
        </p:txBody>
      </p:sp>
      <p:sp>
        <p:nvSpPr>
          <p:cNvPr id="362" name="What’s a gradient? (this was on HW0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900">
                <a:solidFill>
                  <a:srgbClr val="000000"/>
                </a:solidFill>
              </a:defRPr>
            </a:pPr>
            <a:r>
              <a:t>What’s a gradient? (this was on HW0)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3900">
                <a:solidFill>
                  <a:srgbClr val="000000"/>
                </a:solidFill>
              </a:defRPr>
            </a:pPr>
            <a:r>
              <a:t>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gradient </a:t>
            </a:r>
            <a:r>
              <a:t>of a function of many variables is a vector pointing in the direction of the greatest increase in a function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3900">
                <a:solidFill>
                  <a:srgbClr val="000000"/>
                </a:solidFill>
              </a:defRPr>
            </a:pPr>
            <a:r>
              <a:t>Basically </a:t>
            </a:r>
            <a:r>
              <a:rPr i="1"/>
              <a:t>slope</a:t>
            </a:r>
            <a:r>
              <a:t> in high dimensions</a:t>
            </a:r>
          </a:p>
        </p:txBody>
      </p:sp>
      <p:sp>
        <p:nvSpPr>
          <p:cNvPr id="3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4" name="Text"/>
          <p:cNvSpPr txBox="1"/>
          <p:nvPr/>
        </p:nvSpPr>
        <p:spPr>
          <a:xfrm>
            <a:off x="1237940" y="3967201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0516" y="9382264"/>
            <a:ext cx="8762968" cy="4241402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Right here, the greatest increase goes"/>
          <p:cNvSpPr txBox="1"/>
          <p:nvPr/>
        </p:nvSpPr>
        <p:spPr>
          <a:xfrm>
            <a:off x="11225731" y="9469784"/>
            <a:ext cx="527426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Right here, the greatest increase goes</a:t>
            </a:r>
          </a:p>
        </p:txBody>
      </p:sp>
      <p:sp>
        <p:nvSpPr>
          <p:cNvPr id="367" name="Line"/>
          <p:cNvSpPr/>
          <p:nvPr/>
        </p:nvSpPr>
        <p:spPr>
          <a:xfrm flipH="1" flipV="1">
            <a:off x="10957197" y="10041913"/>
            <a:ext cx="492395" cy="1119524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68" name="Line"/>
          <p:cNvSpPr/>
          <p:nvPr/>
        </p:nvSpPr>
        <p:spPr>
          <a:xfrm flipH="1">
            <a:off x="11479785" y="10036153"/>
            <a:ext cx="103652" cy="113731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tochastic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Stochastic Gradient Descent</a:t>
            </a:r>
          </a:p>
        </p:txBody>
      </p:sp>
      <p:sp>
        <p:nvSpPr>
          <p:cNvPr id="371" name="Gradient Descent: Find the gradient of the loss function at the current point and move in the opposite dire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Gradient Descent</a:t>
            </a:r>
            <a:r>
              <a:t>: Find the gradient of the loss function at the current point and move in 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opposite </a:t>
            </a:r>
            <a:r>
              <a:t>direction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Since the gradient describes direction of greatest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increase</a:t>
            </a:r>
            <a:r>
              <a:t>, gradient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descent</a:t>
            </a:r>
            <a:r>
              <a:t> will always move against that </a:t>
            </a:r>
          </a:p>
        </p:txBody>
      </p:sp>
      <p:sp>
        <p:nvSpPr>
          <p:cNvPr id="3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3" name="Text"/>
          <p:cNvSpPr txBox="1"/>
          <p:nvPr/>
        </p:nvSpPr>
        <p:spPr>
          <a:xfrm>
            <a:off x="1237940" y="3967201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tochastic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Stochastic Gradient Descent</a:t>
            </a:r>
          </a:p>
        </p:txBody>
      </p:sp>
      <p:sp>
        <p:nvSpPr>
          <p:cNvPr id="376" name="How much do we mov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77826" indent="-1377826" defTabSz="2267655">
              <a:lnSpc>
                <a:spcPct val="90000"/>
              </a:lnSpc>
              <a:spcBef>
                <a:spcPts val="4100"/>
              </a:spcBef>
              <a:defRPr sz="4464">
                <a:solidFill>
                  <a:srgbClr val="000000"/>
                </a:solidFill>
              </a:defRPr>
            </a:pPr>
            <a:r>
              <a:t>How much do we move?</a:t>
            </a:r>
          </a:p>
          <a:p>
            <a:pPr marL="1377826" indent="-1377826" defTabSz="2267655">
              <a:lnSpc>
                <a:spcPct val="90000"/>
              </a:lnSpc>
              <a:spcBef>
                <a:spcPts val="4100"/>
              </a:spcBef>
              <a:defRPr sz="4464">
                <a:solidFill>
                  <a:srgbClr val="000000"/>
                </a:solidFill>
              </a:defRPr>
            </a:pPr>
            <a:r>
              <a:t>The value of the gradient (slope in the 2D example) = </a:t>
            </a:r>
            <a14:m>
              <m:oMath>
                <m:f>
                  <m:fPr>
                    <m:ctrlPr>
                      <a:rPr xmlns:a="http://schemas.openxmlformats.org/drawingml/2006/main" sz="4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4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num>
                  <m:den>
                    <m:r>
                      <a:rPr xmlns:a="http://schemas.openxmlformats.org/drawingml/2006/main" sz="4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4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den>
                </m:f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</m:oMath>
            </a14:m>
          </a:p>
          <a:p>
            <a:pPr marL="1377826" indent="-1377826" defTabSz="2267655">
              <a:lnSpc>
                <a:spcPct val="90000"/>
              </a:lnSpc>
              <a:spcBef>
                <a:spcPts val="4100"/>
              </a:spcBef>
              <a:defRPr sz="4464">
                <a:solidFill>
                  <a:srgbClr val="000000"/>
                </a:solidFill>
              </a:defRPr>
            </a:pPr>
            <a14:m>
              <m:oMath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</m:oMath>
            </a14:m>
            <a:r>
              <a:t> is 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learning rate</a:t>
            </a:r>
            <a:r>
              <a:t>: how big do I want my steps to be?</a:t>
            </a:r>
          </a:p>
          <a:p>
            <a:pPr lvl="1" marL="2378391" indent="-1230205" defTabSz="2267655">
              <a:lnSpc>
                <a:spcPct val="90000"/>
              </a:lnSpc>
              <a:spcBef>
                <a:spcPts val="4100"/>
              </a:spcBef>
              <a:defRPr sz="4464">
                <a:solidFill>
                  <a:srgbClr val="000000"/>
                </a:solidFill>
              </a:defRPr>
            </a:pPr>
            <a:r>
              <a:t>Higher </a:t>
            </a:r>
            <a14:m>
              <m:oMath>
                <m:r>
                  <a:rPr xmlns:a="http://schemas.openxmlformats.org/drawingml/2006/main" sz="4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</m:oMath>
            </a14:m>
            <a:r>
              <a:t> moves </a:t>
            </a:r>
            <a:r>
              <a:rPr i="1"/>
              <a:t>w</a:t>
            </a:r>
            <a:r>
              <a:t> faster</a:t>
            </a:r>
          </a:p>
          <a:p>
            <a:pPr marL="1377826" indent="-1377826" defTabSz="2267655">
              <a:lnSpc>
                <a:spcPct val="90000"/>
              </a:lnSpc>
              <a:spcBef>
                <a:spcPts val="4100"/>
              </a:spcBef>
              <a:defRPr sz="4464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p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p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η</m:t>
                  </m:r>
                  <m:f>
                    <m:fPr>
                      <m:ctrlP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num>
                    <m:den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den>
                  </m:f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800"/>
          </a:p>
        </p:txBody>
      </p:sp>
      <p:sp>
        <p:nvSpPr>
          <p:cNvPr id="3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8" name="Text"/>
          <p:cNvSpPr txBox="1"/>
          <p:nvPr/>
        </p:nvSpPr>
        <p:spPr>
          <a:xfrm>
            <a:off x="1237940" y="3967201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How To Classif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How To Classify</a:t>
            </a:r>
          </a:p>
        </p:txBody>
      </p:sp>
      <p:sp>
        <p:nvSpPr>
          <p:cNvPr id="256" name="Sigmoid vs. softma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29673" indent="-1229673" defTabSz="2023821">
              <a:lnSpc>
                <a:spcPct val="90000"/>
              </a:lnSpc>
              <a:spcBef>
                <a:spcPts val="3700"/>
              </a:spcBef>
              <a:defRPr sz="3984">
                <a:solidFill>
                  <a:srgbClr val="000000"/>
                </a:solidFill>
              </a:defRPr>
            </a:pPr>
            <a:r>
              <a:t>Sigmoid vs. softmax</a:t>
            </a:r>
          </a:p>
          <a:p>
            <a:pPr marL="1229673" indent="-1229673" defTabSz="2023821">
              <a:lnSpc>
                <a:spcPct val="90000"/>
              </a:lnSpc>
              <a:spcBef>
                <a:spcPts val="3700"/>
              </a:spcBef>
              <a:defRPr sz="3984">
                <a:solidFill>
                  <a:srgbClr val="000000"/>
                </a:solidFill>
              </a:defRPr>
            </a:pPr>
            <a:r>
              <a:t>Sigmoid and softmax are equivalent when k = 2</a:t>
            </a:r>
          </a:p>
          <a:p>
            <a:pPr lvl="1" marL="2122650" indent="-1097924" defTabSz="2023821">
              <a:lnSpc>
                <a:spcPct val="90000"/>
              </a:lnSpc>
              <a:spcBef>
                <a:spcPts val="3700"/>
              </a:spcBef>
              <a:defRPr sz="3984">
                <a:solidFill>
                  <a:srgbClr val="000000"/>
                </a:solidFill>
              </a:defRPr>
            </a:pPr>
            <a:r>
              <a:t>k = 2 ~ k = 1 (C or ¬C)</a:t>
            </a:r>
          </a:p>
          <a:p>
            <a:pPr marL="1229673" indent="-1229673" defTabSz="2023821">
              <a:lnSpc>
                <a:spcPct val="90000"/>
              </a:lnSpc>
              <a:spcBef>
                <a:spcPts val="3700"/>
              </a:spcBef>
              <a:defRPr sz="3984">
                <a:solidFill>
                  <a:srgbClr val="000000"/>
                </a:solidFill>
              </a:defRPr>
            </a:pPr>
            <a14:m>
              <m:oMath>
                <m:f>
                  <m:fPr>
                    <m:ctrlP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sSup>
                      <m:e>
                        <m:r>
                          <a:rPr xmlns:a="http://schemas.openxmlformats.org/drawingml/2006/main" sz="3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xmlns:a="http://schemas.openxmlformats.org/drawingml/2006/main" sz="3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3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3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xmlns:a="http://schemas.openxmlformats.org/drawingml/2006/main" sz="3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3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3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xmlns:a="http://schemas.openxmlformats.org/drawingml/2006/main" sz="3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den>
                </m:f>
              </m:oMath>
            </a14:m>
            <a:r>
              <a:t> is faster to compute</a:t>
            </a:r>
          </a:p>
          <a:p>
            <a:pPr marL="1229673" indent="-1229673" defTabSz="2023821">
              <a:lnSpc>
                <a:spcPct val="90000"/>
              </a:lnSpc>
              <a:spcBef>
                <a:spcPts val="3700"/>
              </a:spcBef>
              <a:defRPr sz="3984">
                <a:solidFill>
                  <a:srgbClr val="000000"/>
                </a:solidFill>
              </a:defRPr>
            </a:pPr>
            <a:r>
              <a:t>I know </a:t>
            </a:r>
            <a:r>
              <a:rPr i="1"/>
              <a:t>X</a:t>
            </a:r>
            <a:endParaRPr i="1"/>
          </a:p>
          <a:p>
            <a:pPr marL="1229673" indent="-1229673" defTabSz="2023821">
              <a:lnSpc>
                <a:spcPct val="90000"/>
              </a:lnSpc>
              <a:spcBef>
                <a:spcPts val="3700"/>
              </a:spcBef>
              <a:defRPr sz="3984">
                <a:solidFill>
                  <a:srgbClr val="000000"/>
                </a:solidFill>
              </a:defRPr>
            </a:pPr>
            <a:r>
              <a:t>Where do I get </a:t>
            </a:r>
            <a:r>
              <a:rPr i="1"/>
              <a:t>W</a:t>
            </a:r>
            <a:r>
              <a:t> and </a:t>
            </a:r>
            <a:r>
              <a:rPr i="1"/>
              <a:t>b</a:t>
            </a:r>
            <a:r>
              <a:t>?</a:t>
            </a:r>
          </a:p>
        </p:txBody>
      </p:sp>
      <p:sp>
        <p:nvSpPr>
          <p:cNvPr id="257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tochastic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Stochastic Gradient Descent</a:t>
            </a:r>
          </a:p>
        </p:txBody>
      </p:sp>
      <p:sp>
        <p:nvSpPr>
          <p:cNvPr id="381" name="Pretty easy to visualize in 2 dimensions, but our loss function may be n-dimension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66719" indent="-1466719" defTabSz="2413955">
              <a:lnSpc>
                <a:spcPct val="90000"/>
              </a:lnSpc>
              <a:spcBef>
                <a:spcPts val="4400"/>
              </a:spcBef>
              <a:defRPr sz="4752">
                <a:solidFill>
                  <a:srgbClr val="000000"/>
                </a:solidFill>
              </a:defRPr>
            </a:pPr>
            <a:r>
              <a:t>Pretty easy to visualize in 2 dimensions, but our loss function may be n-dimensional</a:t>
            </a:r>
          </a:p>
          <a:p>
            <a:pPr marL="1466719" indent="-1466719" defTabSz="2413955">
              <a:lnSpc>
                <a:spcPct val="90000"/>
              </a:lnSpc>
              <a:spcBef>
                <a:spcPts val="4400"/>
              </a:spcBef>
              <a:defRPr sz="4752">
                <a:solidFill>
                  <a:srgbClr val="000000"/>
                </a:solidFill>
              </a:defRPr>
            </a:pPr>
            <a:r>
              <a:t>We want to know where in the N-dimensional space (of the </a:t>
            </a:r>
            <a:r>
              <a:rPr i="1"/>
              <a:t>N </a:t>
            </a:r>
            <a:r>
              <a:t>parameters that make up </a:t>
            </a:r>
            <a14:m>
              <m:oMath>
                <m:r>
                  <m:rPr>
                    <m:sty m:val="p"/>
                  </m:rPr>
                  <a:rPr xmlns:a="http://schemas.openxmlformats.org/drawingml/2006/main" sz="4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</m:oMath>
            </a14:m>
            <a:r>
              <a:t> [= (</a:t>
            </a:r>
            <a:r>
              <a:rPr i="1"/>
              <a:t>w</a:t>
            </a:r>
            <a:r>
              <a:t>,</a:t>
            </a:r>
            <a:r>
              <a:rPr i="1"/>
              <a:t>b</a:t>
            </a:r>
            <a:r>
              <a:t>)]) we should move</a:t>
            </a:r>
          </a:p>
          <a:p>
            <a:pPr marL="1466719" indent="-1466719" defTabSz="2413955">
              <a:lnSpc>
                <a:spcPct val="90000"/>
              </a:lnSpc>
              <a:spcBef>
                <a:spcPts val="4400"/>
              </a:spcBef>
              <a:defRPr sz="4752">
                <a:solidFill>
                  <a:srgbClr val="000000"/>
                </a:solidFill>
              </a:defRPr>
            </a:pPr>
            <a:r>
              <a:t>The gradient is just such a vector; it expresses the directional components of the sharpest slope along each of the </a:t>
            </a:r>
            <a:r>
              <a:rPr i="1"/>
              <a:t>N </a:t>
            </a:r>
            <a:r>
              <a:t>dimensions</a:t>
            </a:r>
          </a:p>
        </p:txBody>
      </p:sp>
      <p:sp>
        <p:nvSpPr>
          <p:cNvPr id="3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3" name="Text"/>
          <p:cNvSpPr txBox="1"/>
          <p:nvPr/>
        </p:nvSpPr>
        <p:spPr>
          <a:xfrm>
            <a:off x="1237940" y="3967201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tochastic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Stochastic Gradient Descent</a:t>
            </a:r>
          </a:p>
        </p:txBody>
      </p:sp>
      <p:sp>
        <p:nvSpPr>
          <p:cNvPr id="386" name="Imagine w and b as 2 weight vect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Imagine </a:t>
            </a:r>
            <a:r>
              <a:rPr i="1"/>
              <a:t>w</a:t>
            </a:r>
            <a:r>
              <a:t> and </a:t>
            </a:r>
            <a:r>
              <a:rPr i="1"/>
              <a:t>b</a:t>
            </a:r>
            <a:r>
              <a:t> as 2 weight vectors</a:t>
            </a:r>
          </a:p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Visualize the gradient vector at the red</a:t>
            </a:r>
            <a:br/>
            <a:r>
              <a:t>point</a:t>
            </a:r>
          </a:p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It has 2 dimensions shown in the X-Y </a:t>
            </a:r>
            <a:br/>
            <a:r>
              <a:t>plane</a:t>
            </a:r>
          </a:p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Real gradients are much longer</a:t>
            </a:r>
          </a:p>
          <a:p>
            <a:pPr lvl="1" marL="2199372" indent="-1137608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Lots and lots of weights</a:t>
            </a:r>
          </a:p>
        </p:txBody>
      </p:sp>
      <p:sp>
        <p:nvSpPr>
          <p:cNvPr id="3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8" name="Text"/>
          <p:cNvSpPr txBox="1"/>
          <p:nvPr/>
        </p:nvSpPr>
        <p:spPr>
          <a:xfrm>
            <a:off x="1237940" y="3967201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13098" y="4727617"/>
            <a:ext cx="9475604" cy="72977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tochastic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Stochastic Gradient Descent</a:t>
            </a:r>
          </a:p>
        </p:txBody>
      </p:sp>
      <p:sp>
        <p:nvSpPr>
          <p:cNvPr id="392" name="For each dimension wi the gradient component i tells us the slope with respect to that vari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For each dimension </a:t>
            </a:r>
            <a:r>
              <a:rPr i="1"/>
              <a:t>w</a:t>
            </a:r>
            <a:r>
              <a:rPr baseline="-44407" i="1" sz="3040"/>
              <a:t>i </a:t>
            </a:r>
            <a:r>
              <a:t>the gradient component </a:t>
            </a:r>
            <a:r>
              <a:rPr i="1"/>
              <a:t>i </a:t>
            </a:r>
            <a:r>
              <a:t>tells us the slope with respect to that variable</a:t>
            </a:r>
          </a:p>
          <a:p>
            <a:pPr lvl="1" marL="1943631" indent="-1005328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“How much would a small change in </a:t>
            </a:r>
            <a:r>
              <a:rPr i="1"/>
              <a:t>w</a:t>
            </a:r>
            <a:r>
              <a:rPr baseline="-45546" i="1" sz="2634"/>
              <a:t>i </a:t>
            </a:r>
            <a:r>
              <a:t>influence the total loss function </a:t>
            </a:r>
            <a:r>
              <a:rPr i="1"/>
              <a:t>L</a:t>
            </a:r>
            <a:r>
              <a:t>?”</a:t>
            </a:r>
          </a:p>
          <a:p>
            <a:pPr lvl="1" marL="1943631" indent="-1005328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We express the slope as a partial derivative </a:t>
            </a:r>
            <a14:m>
              <m:oMath>
                <m:r>
                  <m:rPr>
                    <m:sty m:val="p"/>
                  </m:rP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∂</m:t>
                </m:r>
              </m:oMath>
            </a14:m>
            <a:r>
              <a:t> of the loss </a:t>
            </a:r>
            <a14:m>
              <m:oMath>
                <m:r>
                  <m:rPr>
                    <m:sty m:val="p"/>
                  </m:rP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∂</m:t>
                </m:r>
                <m:sSub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b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</a:p>
          <a:p>
            <a:pPr lvl="1" marL="1943631" indent="-1005328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Gradient is then defined as a vector of these partials </a:t>
            </a:r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Partial derivative (</a:t>
            </a:r>
            <a14:m>
              <m:oMath>
                <m:r>
                  <m:rPr>
                    <m:sty m:val="p"/>
                  </m:rP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∂</m:t>
                </m:r>
              </m:oMath>
            </a14:m>
            <a:r>
              <a:t>) of a function with several variables (as loss is)</a:t>
            </a:r>
          </a:p>
          <a:p>
            <a:pPr lvl="1" marL="1943631" indent="-1005328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takes the derivative with respect to that variable while holding others constant</a:t>
            </a:r>
          </a:p>
        </p:txBody>
      </p:sp>
      <p:sp>
        <p:nvSpPr>
          <p:cNvPr id="3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4" name="Text"/>
          <p:cNvSpPr txBox="1"/>
          <p:nvPr/>
        </p:nvSpPr>
        <p:spPr>
          <a:xfrm>
            <a:off x="1237940" y="3967201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tochastic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Stochastic Gradient Descent</a:t>
            </a:r>
          </a:p>
        </p:txBody>
      </p:sp>
      <p:sp>
        <p:nvSpPr>
          <p:cNvPr id="397" name="We’ll represent ŷ as   to make dependence on   more obviou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We’ll represent </a:t>
            </a:r>
            <a:r>
              <a:rPr i="1"/>
              <a:t>ŷ</a:t>
            </a:r>
            <a:r>
              <a:t> as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r>
                  <m:rPr>
                    <m:sty m:val="p"/>
                  </m:rP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to make dependence on </a:t>
            </a:r>
            <a14:m>
              <m:oMath>
                <m:r>
                  <m:rPr>
                    <m:sty m:val="p"/>
                  </m:rP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</m:oMath>
            </a14:m>
            <a:r>
              <a:t> more obvious: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</m:e>
                    <m:sub>
                      <m:r>
                        <m:rPr>
                          <m:sty m:val="p"/>
                        </m:r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m:rPr>
                      <m:sty m:val="p"/>
                    </m:rP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sty m:val="p"/>
                        </m:r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</m:num>
                    <m:den>
                      <m:r>
                        <m:rPr>
                          <m:sty m:val="p"/>
                        </m:r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den>
                  </m:f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m:rPr>
                      <m:sty m:val="p"/>
                    </m:rP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sty m:val="p"/>
                        </m:r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</m:num>
                    <m:den>
                      <m:r>
                        <m:rPr>
                          <m:sty m:val="p"/>
                        </m:r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den>
                  </m:f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m:rPr>
                      <m:sty m:val="p"/>
                    </m:rP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sty m:val="p"/>
                        </m:r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</m:num>
                    <m:den>
                      <m:r>
                        <m:rPr>
                          <m:sty m:val="p"/>
                        </m:r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den>
                  </m:f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m:rPr>
                      <m:sty m:val="p"/>
                    </m:rP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Final equation for updating </a:t>
            </a:r>
            <a14:m>
              <m:oMath>
                <m:r>
                  <m:rPr>
                    <m:sty m:val="p"/>
                  </m:rP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</m:oMath>
            </a14:m>
            <a:r>
              <a:t> based on the gradient is: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η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∇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m:rPr>
                      <m:sty m:val="p"/>
                    </m:rP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  <p:sp>
        <p:nvSpPr>
          <p:cNvPr id="3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9" name="Text"/>
          <p:cNvSpPr txBox="1"/>
          <p:nvPr/>
        </p:nvSpPr>
        <p:spPr>
          <a:xfrm>
            <a:off x="1237940" y="3967201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tochastic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Stochastic Gradient Descent</a:t>
            </a:r>
          </a:p>
        </p:txBody>
      </p:sp>
      <p:sp>
        <p:nvSpPr>
          <p:cNvPr id="402" name="The loss func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22272" indent="-1422272" defTabSz="2340805">
              <a:lnSpc>
                <a:spcPct val="90000"/>
              </a:lnSpc>
              <a:spcBef>
                <a:spcPts val="4300"/>
              </a:spcBef>
              <a:defRPr sz="4608">
                <a:solidFill>
                  <a:srgbClr val="000000"/>
                </a:solidFill>
              </a:defRPr>
            </a:pPr>
            <a:r>
              <a:t>The loss function:</a:t>
            </a:r>
          </a:p>
          <a:p>
            <a:pPr lvl="1" marL="2455113" indent="-1269889" defTabSz="2340805">
              <a:lnSpc>
                <a:spcPct val="90000"/>
              </a:lnSpc>
              <a:spcBef>
                <a:spcPts val="4300"/>
              </a:spcBef>
              <a:defRPr sz="4608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b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m:rPr>
                      <m:nor/>
                    </m:rP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m:rPr>
                      <m:nor/>
                    </m:rP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</a:p>
          <a:p>
            <a:pPr marL="1422272" indent="-1422272" defTabSz="2340805">
              <a:lnSpc>
                <a:spcPct val="90000"/>
              </a:lnSpc>
              <a:spcBef>
                <a:spcPts val="4300"/>
              </a:spcBef>
              <a:defRPr sz="4608">
                <a:solidFill>
                  <a:srgbClr val="000000"/>
                </a:solidFill>
              </a:defRPr>
            </a:pPr>
            <a:r>
              <a:t>Derivative of this function:</a:t>
            </a:r>
          </a:p>
          <a:p>
            <a:pPr lvl="1" marL="2455113" indent="-1269889" defTabSz="2340805">
              <a:lnSpc>
                <a:spcPct val="90000"/>
              </a:lnSpc>
              <a:spcBef>
                <a:spcPts val="4300"/>
              </a:spcBef>
              <a:defRPr sz="4608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sty m:val="p"/>
                        </m:rP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sSub>
                        <m:e>
                          <m:r>
                            <a:rPr xmlns:a="http://schemas.openxmlformats.org/drawingml/2006/main" sz="4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xmlns:a="http://schemas.openxmlformats.org/drawingml/2006/main" sz="4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xmlns:a="http://schemas.openxmlformats.org/drawingml/2006/main" sz="4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4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4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m:rPr>
                          <m:sty m:val="p"/>
                        </m:rP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sSub>
                        <m:e>
                          <m:r>
                            <a:rPr xmlns:a="http://schemas.openxmlformats.org/drawingml/2006/main" sz="4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den>
                  </m:f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sSub>
                    <m:e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</m:oMath>
              </m:oMathPara>
            </a14:m>
          </a:p>
          <a:p>
            <a:pPr lvl="1" marL="2455113" indent="-1269889" defTabSz="2340805">
              <a:lnSpc>
                <a:spcPct val="90000"/>
              </a:lnSpc>
              <a:spcBef>
                <a:spcPts val="4300"/>
              </a:spcBef>
              <a:defRPr sz="4608">
                <a:solidFill>
                  <a:srgbClr val="000000"/>
                </a:solidFill>
              </a:defRPr>
            </a:pPr>
            <a:r>
              <a:t>See Jurafsky and Martin 5.8 for derivation</a:t>
            </a:r>
          </a:p>
        </p:txBody>
      </p:sp>
      <p:sp>
        <p:nvSpPr>
          <p:cNvPr id="4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4" name="Text"/>
          <p:cNvSpPr txBox="1"/>
          <p:nvPr/>
        </p:nvSpPr>
        <p:spPr>
          <a:xfrm>
            <a:off x="1237940" y="3967201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tochastic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Stochastic Gradient Descent</a:t>
            </a:r>
          </a:p>
        </p:txBody>
      </p:sp>
      <p:sp>
        <p:nvSpPr>
          <p:cNvPr id="407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4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9" name="Text"/>
          <p:cNvSpPr txBox="1"/>
          <p:nvPr/>
        </p:nvSpPr>
        <p:spPr>
          <a:xfrm>
            <a:off x="1237940" y="3967201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4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9662" y="5487260"/>
            <a:ext cx="13464676" cy="711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tochastic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Stochastic Gradient Descent</a:t>
            </a:r>
          </a:p>
        </p:txBody>
      </p:sp>
      <p:sp>
        <p:nvSpPr>
          <p:cNvPr id="413" name="is a function parametrized by X a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r>
                  <m:rPr>
                    <m:sty m:val="p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a function </a:t>
            </a:r>
            <a:r>
              <a:rPr i="1"/>
              <a:t>parametrized </a:t>
            </a:r>
            <a:r>
              <a:t>by </a:t>
            </a:r>
            <a:r>
              <a:rPr i="1"/>
              <a:t>X</a:t>
            </a:r>
            <a:r>
              <a:t> and </a:t>
            </a:r>
            <a14:m>
              <m:oMath>
                <m:r>
                  <m:rPr>
                    <m:sty m:val="p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</m:oMath>
            </a14:m>
            <a:endParaRPr i="1"/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This is why we call weights “parameters”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A 17-trillion parameter model would be a model with 17 trillion weights</a:t>
            </a:r>
          </a:p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But then, what’s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</m:oMath>
            </a14:m>
            <a:r>
              <a:t> in </a:t>
            </a:r>
            <a14:m>
              <m:oMath>
                <m:sSub>
                  <m:e>
                    <m:r>
                      <m:rPr>
                        <m:sty m:val="p"/>
                      </m:rP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∇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r>
                  <m:rPr>
                    <m:sty m:val="p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?</a:t>
            </a:r>
          </a:p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Remember, SGD operations will be contained within some other learning function that actually performs the updates</a:t>
            </a:r>
          </a:p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</m:oMath>
            </a14:m>
            <a:r>
              <a:t> (learning rate) is an argument of this function</a:t>
            </a:r>
            <a:endParaRPr sz="4800"/>
          </a:p>
        </p:txBody>
      </p:sp>
      <p:sp>
        <p:nvSpPr>
          <p:cNvPr id="4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5" name="Text"/>
          <p:cNvSpPr txBox="1"/>
          <p:nvPr/>
        </p:nvSpPr>
        <p:spPr>
          <a:xfrm>
            <a:off x="1237940" y="3967201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tochastic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Stochastic Gradient Descent</a:t>
            </a:r>
          </a:p>
        </p:txBody>
      </p:sp>
      <p:sp>
        <p:nvSpPr>
          <p:cNvPr id="418" name="(learning rate) is a hyperparame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</m:oMath>
            </a14:m>
            <a:r>
              <a:t> (learning rate) is a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hyperparameter</a:t>
            </a:r>
          </a:p>
          <a:p>
            <a:pPr lvl="1" marL="1943631" indent="-1005328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Too high: learner will take big steps and might keep jumping back and for the across the minimum</a:t>
            </a:r>
          </a:p>
          <a:p>
            <a:pPr lvl="1" marL="1943631" indent="-1005328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Too low: learner will take too long</a:t>
            </a:r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Hyperparameters are chosen by the algorithm designer to aid in finding the best parameters</a:t>
            </a:r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14:m>
              <m:oMath>
                <m:r>
                  <m:rPr>
                    <m:sty m:val="p"/>
                  </m:rP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</m:oMath>
            </a14:m>
            <a:r>
              <a:rPr i="1"/>
              <a:t> </a:t>
            </a:r>
            <a:r>
              <a:t>might not get us to the </a:t>
            </a:r>
            <a:r>
              <a:rPr i="1"/>
              <a:t>exact</a:t>
            </a:r>
            <a:r>
              <a:t> minimum of the loss function, but we want to get as close as possible</a:t>
            </a:r>
            <a:endParaRPr sz="4800"/>
          </a:p>
        </p:txBody>
      </p:sp>
      <p:sp>
        <p:nvSpPr>
          <p:cNvPr id="4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0" name="Text"/>
          <p:cNvSpPr txBox="1"/>
          <p:nvPr/>
        </p:nvSpPr>
        <p:spPr>
          <a:xfrm>
            <a:off x="1237940" y="3967201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GD Example and Minibatc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4725">
              <a:defRPr sz="7304"/>
            </a:lvl1pPr>
          </a:lstStyle>
          <a:p>
            <a:pPr/>
            <a:r>
              <a:t>SGD Example and Minibatching</a:t>
            </a:r>
          </a:p>
        </p:txBody>
      </p:sp>
      <p:sp>
        <p:nvSpPr>
          <p:cNvPr id="423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One Step of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One Step of Gradient Descent</a:t>
            </a:r>
          </a:p>
        </p:txBody>
      </p:sp>
      <p:sp>
        <p:nvSpPr>
          <p:cNvPr id="426" name="A mini-sentiment example, where the true y=1 (positiv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66704" indent="-1066704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t>A mini-sentiment example, where the true y=1 (positive)</a:t>
            </a:r>
          </a:p>
          <a:p>
            <a:pPr marL="1066704" indent="-1066704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t>Two features:</a:t>
            </a:r>
          </a:p>
          <a:p>
            <a:pPr lvl="1" marL="1841335" indent="-952416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t>x</a:t>
            </a:r>
            <a:r>
              <a:rPr baseline="-49818" sz="2208"/>
              <a:t>1  </a:t>
            </a:r>
            <a:r>
              <a:t>= 3 (count of positive lexicon words)</a:t>
            </a:r>
          </a:p>
          <a:p>
            <a:pPr lvl="1" marL="1841335" indent="-952416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t>x</a:t>
            </a:r>
            <a:r>
              <a:rPr baseline="-49818" sz="2208"/>
              <a:t>2  </a:t>
            </a:r>
            <a:r>
              <a:t>= 2 (count of negative lexicon words)</a:t>
            </a:r>
          </a:p>
          <a:p>
            <a:pPr marL="1066704" indent="-1066704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t>Assume 3 parameters (2 weights and 1 bias) in Θ</a:t>
            </a:r>
            <a:r>
              <a:rPr baseline="64101" sz="2496"/>
              <a:t>0 </a:t>
            </a:r>
            <a:r>
              <a:t>are zero:</a:t>
            </a:r>
          </a:p>
          <a:p>
            <a:pPr lvl="1" marL="1841335" indent="-952416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rPr i="1"/>
              <a:t>w</a:t>
            </a:r>
            <a:r>
              <a:rPr baseline="-49818" i="1" sz="2208"/>
              <a:t>1 </a:t>
            </a:r>
            <a:r>
              <a:t>= </a:t>
            </a:r>
            <a:r>
              <a:rPr i="1"/>
              <a:t>w</a:t>
            </a:r>
            <a:r>
              <a:rPr baseline="-49818" sz="2208"/>
              <a:t>2 </a:t>
            </a:r>
            <a:r>
              <a:t>= </a:t>
            </a:r>
            <a:r>
              <a:rPr i="1"/>
              <a:t>b </a:t>
            </a:r>
            <a:r>
              <a:t>= 0</a:t>
            </a:r>
          </a:p>
          <a:p>
            <a:pPr lvl="1" marL="1841335" indent="-952416" defTabSz="1755604">
              <a:lnSpc>
                <a:spcPct val="90000"/>
              </a:lnSpc>
              <a:spcBef>
                <a:spcPts val="3200"/>
              </a:spcBef>
              <a:defRPr sz="3456">
                <a:solidFill>
                  <a:srgbClr val="000000"/>
                </a:solidFill>
              </a:defRPr>
            </a:pPr>
            <a:r>
              <a:t>η = 0.1</a:t>
            </a:r>
          </a:p>
        </p:txBody>
      </p:sp>
      <p:sp>
        <p:nvSpPr>
          <p:cNvPr id="4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Learning in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4725">
              <a:defRPr sz="7304"/>
            </a:lvl1pPr>
          </a:lstStyle>
          <a:p>
            <a:pPr/>
            <a:r>
              <a:t>Learning in Logistic Regression</a:t>
            </a:r>
          </a:p>
        </p:txBody>
      </p:sp>
      <p:sp>
        <p:nvSpPr>
          <p:cNvPr id="260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One Step of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One Step of Gradient Descent</a:t>
            </a:r>
          </a:p>
        </p:txBody>
      </p:sp>
      <p:sp>
        <p:nvSpPr>
          <p:cNvPr id="430" name="Update step i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Update step is: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η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∇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m:rPr>
                      <m:sty m:val="p"/>
                    </m:rP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Where </a:t>
            </a:r>
            <a14:m>
              <m:oMath>
                <m:f>
                  <m:fPr>
                    <m:ctrl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m:rPr>
                        <m:sty m:val="p"/>
                      </m:r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∂</m:t>
                    </m:r>
                    <m:sSub>
                      <m:e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limUpp>
                      <m:e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lim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m:rPr>
                        <m:sty m:val="p"/>
                      </m:r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∂</m:t>
                    </m:r>
                    <m:sSub>
                      <m:e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den>
                </m:f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Gradient vector has 3 dimensions: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</a:p>
        </p:txBody>
      </p:sp>
      <p:pic>
        <p:nvPicPr>
          <p:cNvPr id="4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9468" y="5342182"/>
            <a:ext cx="17678401" cy="2108201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95232" y="3488464"/>
            <a:ext cx="4000501" cy="138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One Step of Gradient Desc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One Step of Gradient Descent</a:t>
            </a:r>
          </a:p>
        </p:txBody>
      </p:sp>
      <p:sp>
        <p:nvSpPr>
          <p:cNvPr id="436" name="Now that we have a gradient, we compute the new parameter vector Θ1 by moving Θ0 in the direction opposite the gradi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37059" indent="-637059" defTabSz="1048485">
              <a:lnSpc>
                <a:spcPct val="90000"/>
              </a:lnSpc>
              <a:spcBef>
                <a:spcPts val="1900"/>
              </a:spcBef>
              <a:defRPr sz="2064">
                <a:solidFill>
                  <a:srgbClr val="000000"/>
                </a:solidFill>
              </a:defRPr>
            </a:pPr>
          </a:p>
          <a:p>
            <a:pPr marL="637059" indent="-637059" defTabSz="1048485">
              <a:lnSpc>
                <a:spcPct val="90000"/>
              </a:lnSpc>
              <a:spcBef>
                <a:spcPts val="1900"/>
              </a:spcBef>
              <a:defRPr sz="2064">
                <a:solidFill>
                  <a:srgbClr val="000000"/>
                </a:solidFill>
              </a:defRPr>
            </a:pPr>
            <a:r>
              <a:t>Now that we have a gradient, we compute the new parameter vector Θ</a:t>
            </a:r>
            <a:r>
              <a:rPr baseline="107333" sz="1490"/>
              <a:t>1 </a:t>
            </a:r>
            <a:r>
              <a:t>by moving</a:t>
            </a:r>
            <a:r>
              <a:rPr baseline="107333" sz="1490"/>
              <a:t> </a:t>
            </a:r>
            <a:r>
              <a:t>Θ</a:t>
            </a:r>
            <a:r>
              <a:rPr baseline="107333" sz="1490"/>
              <a:t>0</a:t>
            </a:r>
            <a:r>
              <a:t> in the direction opposite the gradient</a:t>
            </a:r>
          </a:p>
          <a:p>
            <a:pPr marL="637059" indent="-637059" defTabSz="1048485">
              <a:lnSpc>
                <a:spcPct val="90000"/>
              </a:lnSpc>
              <a:spcBef>
                <a:spcPts val="1900"/>
              </a:spcBef>
              <a:defRPr sz="2064">
                <a:solidFill>
                  <a:srgbClr val="000000"/>
                </a:solidFill>
              </a:defRPr>
            </a:pPr>
            <a14:m>
              <m:oMath>
                <m:sSub>
                  <m:e>
                    <m:r>
                      <m:rPr>
                        <m:sty m:val="p"/>
                      </m:rPr>
                      <a:rPr xmlns:a="http://schemas.openxmlformats.org/drawingml/2006/main"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e>
                  <m:sub>
                    <m:r>
                      <a:rPr xmlns:a="http://schemas.openxmlformats.org/drawingml/2006/main"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2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e>
                  <m:sub>
                    <m:r>
                      <a:rPr xmlns:a="http://schemas.openxmlformats.org/drawingml/2006/main"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2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2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  <m:r>
                  <a:rPr xmlns:a="http://schemas.openxmlformats.org/drawingml/2006/main" sz="2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∇</m:t>
                </m:r>
                <m:r>
                  <a:rPr xmlns:a="http://schemas.openxmlformats.org/drawingml/2006/main" sz="2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2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2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r>
                  <m:rPr>
                    <m:sty m:val="p"/>
                  </m:rPr>
                  <a:rPr xmlns:a="http://schemas.openxmlformats.org/drawingml/2006/main" sz="2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2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2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2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; η = 0.1</a:t>
            </a:r>
          </a:p>
          <a:p>
            <a:pPr marL="637059" indent="-637059" defTabSz="1048485">
              <a:lnSpc>
                <a:spcPct val="90000"/>
              </a:lnSpc>
              <a:spcBef>
                <a:spcPts val="1900"/>
              </a:spcBef>
              <a:defRPr sz="2064">
                <a:solidFill>
                  <a:srgbClr val="000000"/>
                </a:solidFill>
              </a:defRPr>
            </a:pPr>
          </a:p>
          <a:p>
            <a:pPr marL="637059" indent="-637059" defTabSz="1048485">
              <a:lnSpc>
                <a:spcPct val="90000"/>
              </a:lnSpc>
              <a:spcBef>
                <a:spcPts val="1900"/>
              </a:spcBef>
              <a:defRPr sz="2064">
                <a:solidFill>
                  <a:srgbClr val="000000"/>
                </a:solidFill>
              </a:defRPr>
            </a:pPr>
            <a:r>
              <a:t>Enough negative examples would eventually turn </a:t>
            </a:r>
            <a:r>
              <a:rPr i="1"/>
              <a:t>w</a:t>
            </a:r>
            <a:r>
              <a:rPr baseline="-5999"/>
              <a:t>2</a:t>
            </a:r>
            <a:r>
              <a:t> negative</a:t>
            </a:r>
          </a:p>
        </p:txBody>
      </p:sp>
      <p:pic>
        <p:nvPicPr>
          <p:cNvPr id="4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9468" y="5342182"/>
            <a:ext cx="17678401" cy="210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9468" y="5342182"/>
            <a:ext cx="9347201" cy="256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4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3687" y="9743532"/>
            <a:ext cx="743620" cy="77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Minibatch Trai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Minibatch Training</a:t>
            </a:r>
          </a:p>
        </p:txBody>
      </p:sp>
      <p:sp>
        <p:nvSpPr>
          <p:cNvPr id="443" name="Stochastic gradient descent chooses a single random example at a ti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Stochastic gradient descent chooses a single random example at a time</a:t>
            </a:r>
          </a:p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That can result in choppy movements</a:t>
            </a:r>
          </a:p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More common to compute gradient over batches of training instances</a:t>
            </a:r>
          </a:p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Batch training</a:t>
            </a:r>
            <a:r>
              <a:t>: entire dataset</a:t>
            </a:r>
          </a:p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Mini-batch training</a:t>
            </a:r>
            <a:r>
              <a:t>: </a:t>
            </a:r>
            <a:r>
              <a:rPr i="1"/>
              <a:t>m </a:t>
            </a:r>
            <a:r>
              <a:t>examples (512, or 1024)</a:t>
            </a:r>
          </a:p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More details on mini-batching (read for PA1!): Jurafsky and Martin, Chapter 5, Section 4.4</a:t>
            </a:r>
          </a:p>
        </p:txBody>
      </p:sp>
      <p:sp>
        <p:nvSpPr>
          <p:cNvPr id="4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Regul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Regularization</a:t>
            </a:r>
          </a:p>
        </p:txBody>
      </p:sp>
      <p:sp>
        <p:nvSpPr>
          <p:cNvPr id="447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Regul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Regularization</a:t>
            </a:r>
          </a:p>
        </p:txBody>
      </p:sp>
      <p:sp>
        <p:nvSpPr>
          <p:cNvPr id="450" name="A model that perfectly matched the training data has a probl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A model that perfectly matched the training data has a problem</a:t>
            </a:r>
          </a:p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It will also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overfit </a:t>
            </a:r>
            <a:r>
              <a:t>to the data, modeling noise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A random word that perfectly predicts </a:t>
            </a:r>
            <a:r>
              <a:rPr i="1"/>
              <a:t>y </a:t>
            </a:r>
            <a:r>
              <a:t>(it happens to only occur in one class) will get a very high weight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Failing to generalize to a test set without this word</a:t>
            </a:r>
          </a:p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A good model should be able to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generalize</a:t>
            </a:r>
          </a:p>
        </p:txBody>
      </p:sp>
      <p:sp>
        <p:nvSpPr>
          <p:cNvPr id="4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Regul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Regularization</a:t>
            </a:r>
          </a:p>
        </p:txBody>
      </p:sp>
      <p:sp>
        <p:nvSpPr>
          <p:cNvPr id="454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4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58" name="Group"/>
          <p:cNvGrpSpPr/>
          <p:nvPr/>
        </p:nvGrpSpPr>
        <p:grpSpPr>
          <a:xfrm>
            <a:off x="5186846" y="4928819"/>
            <a:ext cx="14208534" cy="7791092"/>
            <a:chOff x="0" y="0"/>
            <a:chExt cx="14208532" cy="7791091"/>
          </a:xfrm>
        </p:grpSpPr>
        <p:pic>
          <p:nvPicPr>
            <p:cNvPr id="45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77" t="0" r="0" b="0"/>
            <a:stretch>
              <a:fillRect/>
            </a:stretch>
          </p:blipFill>
          <p:spPr>
            <a:xfrm>
              <a:off x="0" y="62018"/>
              <a:ext cx="14208534" cy="77290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7" name="Rectangle"/>
            <p:cNvSpPr/>
            <p:nvPr/>
          </p:nvSpPr>
          <p:spPr>
            <a:xfrm>
              <a:off x="845526" y="0"/>
              <a:ext cx="3260240" cy="9858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Regul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Regularization</a:t>
            </a:r>
          </a:p>
        </p:txBody>
      </p:sp>
      <p:sp>
        <p:nvSpPr>
          <p:cNvPr id="461" name="4-gram features over tiny data will just memorize the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4-gram features over tiny data will just memorize the data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100% accuracy on training set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Will be surprised by novel 4-grams in the test data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Remember how easy it is to find novel 4-grams?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Low accuracy on testing data</a:t>
            </a:r>
          </a:p>
        </p:txBody>
      </p:sp>
      <p:sp>
        <p:nvSpPr>
          <p:cNvPr id="4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Regul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Regularization</a:t>
            </a:r>
          </a:p>
        </p:txBody>
      </p:sp>
      <p:sp>
        <p:nvSpPr>
          <p:cNvPr id="465" name="Models that are too powerful can overfit the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Models that are too powerful can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overfit </a:t>
            </a:r>
            <a:r>
              <a:t>the data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Fitting the details of the training data so exactly that the model doesn't generalize well to the test set</a:t>
            </a:r>
          </a:p>
          <a:p>
            <a:pPr marL="1392642" indent="-1392642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How to avoid overfitting?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t>Dropout in neural networks</a:t>
            </a:r>
          </a:p>
          <a:p>
            <a:pPr lvl="1" marL="2403965" indent="-1243433" defTabSz="2292038">
              <a:lnSpc>
                <a:spcPct val="90000"/>
              </a:lnSpc>
              <a:spcBef>
                <a:spcPts val="4200"/>
              </a:spcBef>
              <a:defRPr sz="4512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Regularization</a:t>
            </a:r>
            <a:r>
              <a:t> in logistic regression</a:t>
            </a:r>
          </a:p>
        </p:txBody>
      </p:sp>
      <p:sp>
        <p:nvSpPr>
          <p:cNvPr id="4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Regul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Regularization</a:t>
            </a:r>
          </a:p>
        </p:txBody>
      </p:sp>
      <p:sp>
        <p:nvSpPr>
          <p:cNvPr id="469" name="Add a regularization term,   to the loss fun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81520" indent="-1081520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:r>
              <a:t>Add a regularization term,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to the loss function</a:t>
            </a:r>
          </a:p>
          <a:p>
            <a:pPr lvl="1" marL="1866909" indent="-965644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:r>
              <a:t>Function below written as maximizing logprob rather than minimizing loss:</a:t>
            </a:r>
          </a:p>
          <a:p>
            <a:pPr lvl="1" marL="1866909" indent="-965644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m:rPr>
                          <m:sty m:val="p"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lim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argmax</m:t>
                      </m:r>
                    </m:e>
                    <m:sub>
                      <m:r>
                        <m:rPr>
                          <m:sty m:val="p"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sub>
                  </m:sSub>
                  <m:limUpp>
                    <m:e>
                      <m:limLow>
                        <m:e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lim>
                  </m:limUpp>
                  <m:r>
                    <m:rPr>
                      <m:nor/>
                    </m:rP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p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p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p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p"/>
                    </m:rP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1866909" indent="-965644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:r>
              <a:t>Idea: choose an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that penalizes large weights</a:t>
            </a:r>
          </a:p>
          <a:p>
            <a:pPr lvl="2" marL="2575047" indent="-772511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:r>
              <a:t>A large weight signals a very strong correlation between class and feature</a:t>
            </a:r>
          </a:p>
          <a:p>
            <a:pPr lvl="2" marL="2575047" indent="-772511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:r>
              <a:t>Fitting the data well with lots of big weights is not as good as fitting the data less well, but with smaller weights</a:t>
            </a:r>
          </a:p>
        </p:txBody>
      </p:sp>
      <p:sp>
        <p:nvSpPr>
          <p:cNvPr id="4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Regul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Regularization</a:t>
            </a:r>
          </a:p>
        </p:txBody>
      </p:sp>
      <p:sp>
        <p:nvSpPr>
          <p:cNvPr id="473" name="= sum of the squares of the weights           =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= sum of the squares of the weights</a:t>
            </a:r>
            <a:br/>
            <a:r>
              <a:t>          =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∥</m:t>
                </m:r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sSub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∥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sSub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So called because this the square of 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L2 Norm</a:t>
            </a:r>
            <a:r>
              <a:t>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∥</m:t>
                </m:r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∥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, 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Euclidean distance</a:t>
            </a:r>
            <a:r>
              <a:t> of </a:t>
            </a:r>
            <a14:m>
              <m:oMath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</m:oMath>
            </a14:m>
            <a:r>
              <a:t> to the origin</a:t>
            </a:r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L2 regularized objective function:</a:t>
            </a:r>
          </a:p>
          <a:p>
            <a:pPr lvl="1" marL="2097076" indent="-1084696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m:rPr>
                          <m:sty m:val="p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lim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argmax</m:t>
                      </m:r>
                    </m:e>
                    <m:sub>
                      <m:r>
                        <m:rPr>
                          <m:sty m:val="p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lim>
                  </m:limUpp>
                  <m:r>
                    <m:rPr>
                      <m:nor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p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α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Sup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</m:oMath>
              </m:oMathPara>
            </a14:m>
            <a:endParaRPr sz="4800"/>
          </a:p>
        </p:txBody>
      </p:sp>
      <p:sp>
        <p:nvSpPr>
          <p:cNvPr id="4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Learning in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Learning in Logistic Regression</a:t>
            </a:r>
          </a:p>
        </p:txBody>
      </p:sp>
      <p:sp>
        <p:nvSpPr>
          <p:cNvPr id="263" name="Note: these examples will assume binomial classification (and therefore sigmoid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:r>
              <a:t>Note: these examples will assume binomial classification (and therefore sigmoid)</a:t>
            </a:r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:r>
              <a:t>Supervised classification: we know the correct label </a:t>
            </a:r>
            <a:r>
              <a:rPr i="1"/>
              <a:t>y </a:t>
            </a:r>
            <a:r>
              <a:t>(either 0 or 1) for each </a:t>
            </a:r>
            <a:r>
              <a:rPr i="1"/>
              <a:t>x</a:t>
            </a:r>
            <a:endParaRPr i="1"/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:r>
              <a:t>What the system produces is an estimate, </a:t>
            </a:r>
            <a:r>
              <a:rPr i="1"/>
              <a:t>ŷ</a:t>
            </a:r>
            <a:endParaRPr i="1"/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:r>
              <a:t>We want to set </a:t>
            </a:r>
            <a:r>
              <a:rPr i="1"/>
              <a:t>W </a:t>
            </a:r>
            <a:r>
              <a:t>and </a:t>
            </a:r>
            <a:r>
              <a:rPr i="1"/>
              <a:t>b </a:t>
            </a:r>
            <a:r>
              <a:t>to minimize 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distance </a:t>
            </a:r>
            <a:r>
              <a:t>between our estimate </a:t>
            </a:r>
            <a:r>
              <a:rPr i="1"/>
              <a:t>ŷ</a:t>
            </a:r>
            <a:r>
              <a:rPr baseline="59171" sz="2704"/>
              <a:t>(i) </a:t>
            </a:r>
            <a:r>
              <a:t>and the true </a:t>
            </a:r>
            <a:r>
              <a:rPr i="1"/>
              <a:t>y</a:t>
            </a:r>
            <a:r>
              <a:rPr baseline="59171" sz="2704"/>
              <a:t>(i)</a:t>
            </a:r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:r>
              <a:t>We need a distance estimator: a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loss function </a:t>
            </a:r>
            <a:r>
              <a:t>or a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cost function</a:t>
            </a:r>
            <a:endParaRPr>
              <a:latin typeface="Poppins Bold"/>
              <a:ea typeface="Poppins Bold"/>
              <a:cs typeface="Poppins Bold"/>
              <a:sym typeface="Poppins Bold"/>
            </a:endParaRPr>
          </a:p>
          <a:p>
            <a:pPr marL="1155596" indent="-1155596" defTabSz="1901904">
              <a:lnSpc>
                <a:spcPct val="90000"/>
              </a:lnSpc>
              <a:spcBef>
                <a:spcPts val="3500"/>
              </a:spcBef>
              <a:defRPr sz="3743">
                <a:solidFill>
                  <a:srgbClr val="000000"/>
                </a:solidFill>
              </a:defRPr>
            </a:pPr>
            <a:r>
              <a:t>We need an optimization algorithm to update </a:t>
            </a:r>
            <a:r>
              <a:rPr i="1"/>
              <a:t>W </a:t>
            </a:r>
            <a:r>
              <a:t>and </a:t>
            </a:r>
            <a:r>
              <a:rPr i="1"/>
              <a:t>b </a:t>
            </a:r>
            <a:r>
              <a:t>to minimize the loss</a:t>
            </a:r>
          </a:p>
        </p:txBody>
      </p:sp>
      <p:sp>
        <p:nvSpPr>
          <p:cNvPr id="264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gul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Regularization</a:t>
            </a:r>
          </a:p>
        </p:txBody>
      </p:sp>
      <p:sp>
        <p:nvSpPr>
          <p:cNvPr id="477" name="= sum of the absolute value of the weights           =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48196" indent="-1348196" defTabSz="2218888">
              <a:lnSpc>
                <a:spcPct val="90000"/>
              </a:lnSpc>
              <a:spcBef>
                <a:spcPts val="4000"/>
              </a:spcBef>
              <a:defRPr sz="4368">
                <a:solidFill>
                  <a:srgbClr val="000000"/>
                </a:solidFill>
              </a:defRPr>
            </a:pPr>
            <a14:m>
              <m:oMath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= sum of the absolute value of the weights</a:t>
            </a:r>
            <a:br/>
            <a:r>
              <a:t>          = </a:t>
            </a:r>
            <a14:m>
              <m:oMath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∥</m:t>
                </m:r>
                <m:r>
                  <m:rPr>
                    <m:sty m:val="p"/>
                  </m:rP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sSub>
                  <m:e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∥</m:t>
                    </m:r>
                  </m:e>
                  <m:sub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sSub>
                  <m:e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e>
                  <m:sub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</a:p>
          <a:p>
            <a:pPr marL="1348196" indent="-1348196" defTabSz="2218888">
              <a:lnSpc>
                <a:spcPct val="90000"/>
              </a:lnSpc>
              <a:spcBef>
                <a:spcPts val="4000"/>
              </a:spcBef>
              <a:defRPr sz="4368">
                <a:solidFill>
                  <a:srgbClr val="000000"/>
                </a:solidFill>
              </a:defRPr>
            </a:pPr>
            <a:r>
              <a:t>Named after 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L1 Norm</a:t>
            </a:r>
            <a:r>
              <a:t> </a:t>
            </a:r>
            <a14:m>
              <m:oMath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∥</m:t>
                </m:r>
                <m:r>
                  <m:rPr>
                    <m:sty m:val="p"/>
                  </m:rP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sSub>
                  <m:e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∥</m:t>
                    </m:r>
                  </m:e>
                  <m:sub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t>, the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Manhattan distance</a:t>
            </a:r>
            <a:r>
              <a:t> of </a:t>
            </a:r>
            <a14:m>
              <m:oMath>
                <m:r>
                  <m:rPr>
                    <m:sty m:val="p"/>
                  </m:rP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</m:oMath>
            </a14:m>
            <a:r>
              <a:t> to the origin</a:t>
            </a:r>
          </a:p>
          <a:p>
            <a:pPr marL="1348196" indent="-1348196" defTabSz="2218888">
              <a:lnSpc>
                <a:spcPct val="90000"/>
              </a:lnSpc>
              <a:spcBef>
                <a:spcPts val="4000"/>
              </a:spcBef>
              <a:defRPr sz="4368">
                <a:solidFill>
                  <a:srgbClr val="000000"/>
                </a:solidFill>
              </a:defRPr>
            </a:pPr>
            <a:r>
              <a:t>L1 regularized objective function:</a:t>
            </a:r>
          </a:p>
          <a:p>
            <a:pPr lvl="1" marL="2327243" indent="-1203749" defTabSz="2218888">
              <a:lnSpc>
                <a:spcPct val="90000"/>
              </a:lnSpc>
              <a:spcBef>
                <a:spcPts val="4000"/>
              </a:spcBef>
              <a:defRPr sz="4368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m:rPr>
                          <m:sty m:val="p"/>
                        </m:rP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lim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argmax</m:t>
                      </m:r>
                    </m:e>
                    <m:sub>
                      <m:r>
                        <m:rPr>
                          <m:sty m:val="p"/>
                        </m:rP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sub>
                  </m:sSub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lim>
                  </m:limUpp>
                  <m:r>
                    <m:rPr>
                      <m:nor/>
                    </m:rP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p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p>
                    <m:e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p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α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Sup>
                    <m:e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e>
                    <m:sub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  <m:sup/>
                  </m:sSubSup>
                </m:oMath>
              </m:oMathPara>
            </a14:m>
            <a:endParaRPr sz="4800"/>
          </a:p>
        </p:txBody>
      </p:sp>
      <p:sp>
        <p:nvSpPr>
          <p:cNvPr id="4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Questions?</a:t>
            </a:r>
          </a:p>
        </p:txBody>
      </p:sp>
      <p:sp>
        <p:nvSpPr>
          <p:cNvPr id="481" name="Slide Number"/>
          <p:cNvSpPr txBox="1"/>
          <p:nvPr>
            <p:ph type="sldNum" sz="quarter" idx="4294967295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Learning in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Learning in Logistic Regression</a:t>
            </a:r>
          </a:p>
        </p:txBody>
      </p:sp>
      <p:sp>
        <p:nvSpPr>
          <p:cNvPr id="267" name="A loss func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A loss function: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We will use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cross-entropy loss </a:t>
            </a:r>
            <a:r>
              <a:t>(CE loss or log loss)</a:t>
            </a:r>
            <a:endParaRPr>
              <a:latin typeface="Poppins Bold"/>
              <a:ea typeface="Poppins Bold"/>
              <a:cs typeface="Poppins Bold"/>
              <a:sym typeface="Poppins Bold"/>
            </a:endParaRP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An optimization algorithm: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We will use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stochastic gradient descent</a:t>
            </a:r>
            <a:r>
              <a:t> (SGD)</a:t>
            </a:r>
          </a:p>
        </p:txBody>
      </p:sp>
      <p:sp>
        <p:nvSpPr>
          <p:cNvPr id="268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ross-Entropy Lo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Cross-Entropy Loss</a:t>
            </a:r>
          </a:p>
        </p:txBody>
      </p:sp>
      <p:sp>
        <p:nvSpPr>
          <p:cNvPr id="271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ross-Entropy Lo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Cross-Entropy Loss</a:t>
            </a:r>
          </a:p>
        </p:txBody>
      </p:sp>
      <p:sp>
        <p:nvSpPr>
          <p:cNvPr id="274" name="We want to know how far the classifier outpu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We want to know how far the classifier output: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is from the true output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y ∈ {0,1}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Difference is L(ŷ, y) = how much </a:t>
            </a:r>
            <a:r>
              <a:rPr i="1"/>
              <a:t>ŷ</a:t>
            </a:r>
            <a:r>
              <a:t> differs from true </a:t>
            </a:r>
            <a:r>
              <a:rPr i="1"/>
              <a:t>y</a:t>
            </a:r>
            <a:endParaRPr i="1"/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L here stands for “loss”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Previously we used it to mean “likelihood” (confusing, I know, not my choice)</a:t>
            </a:r>
          </a:p>
        </p:txBody>
      </p:sp>
      <p:sp>
        <p:nvSpPr>
          <p:cNvPr id="275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ross-Entropy Lo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Cross-Entropy Loss</a:t>
            </a:r>
          </a:p>
        </p:txBody>
      </p:sp>
      <p:sp>
        <p:nvSpPr>
          <p:cNvPr id="278" name="A case of conditional maximum likelihood estim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A case of conditional maximum likelihood estimation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We choose parameters </a:t>
            </a:r>
            <a:r>
              <a:rPr i="1"/>
              <a:t>W</a:t>
            </a:r>
            <a:r>
              <a:t>, </a:t>
            </a:r>
            <a:r>
              <a:rPr i="1"/>
              <a:t>b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that maximize the log probability of the true </a:t>
            </a:r>
            <a:r>
              <a:rPr i="1"/>
              <a:t>y </a:t>
            </a:r>
            <a:r>
              <a:t>labels in the training data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given the observations </a:t>
            </a:r>
            <a:r>
              <a:rPr i="1"/>
              <a:t>X</a:t>
            </a:r>
          </a:p>
        </p:txBody>
      </p:sp>
      <p:sp>
        <p:nvSpPr>
          <p:cNvPr id="279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