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163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50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172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86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189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0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1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205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7112001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1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2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30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31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3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4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rom Naive Bayes to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8798"/>
            </a:lvl1pPr>
          </a:lstStyle>
          <a:p>
            <a:pPr/>
            <a:r>
              <a:t>From Naive Bayes to Logistic Regression</a:t>
            </a:r>
          </a:p>
        </p:txBody>
      </p:sp>
      <p:sp>
        <p:nvSpPr>
          <p:cNvPr id="248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 defTabSz="888918">
              <a:spcBef>
                <a:spcPts val="700"/>
              </a:spcBef>
              <a:defRPr sz="2304"/>
            </a:pPr>
            <a:r>
              <a:t>CS 542 - Natural Language Processing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Partially based on slides by Dan Jurafsky (Stanford) and Jim Martin (University of Colorado)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Prof. Nikhil Krishnaswamy, Colorado State University</a:t>
            </a:r>
          </a:p>
        </p:txBody>
      </p:sp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Discriminative Classif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Discriminative Classifiers</a:t>
            </a:r>
          </a:p>
        </p:txBody>
      </p:sp>
      <p:sp>
        <p:nvSpPr>
          <p:cNvPr id="293" name="What do I mean by tha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What do I mean by that?</a:t>
            </a:r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Logistic regression makes predictions, sees how wrong it was, updates its prediction</a:t>
            </a:r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Goal is to get better at discriminating classes (cf. linear regression - goal is to get better at fitting a line)</a:t>
            </a:r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Naive Bayes (generative) doesn’t do this</a:t>
            </a:r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Underlying distribution is taken to be a strong prior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Discriminative Classif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Discriminative Classifiers</a:t>
            </a:r>
          </a:p>
        </p:txBody>
      </p:sp>
      <p:sp>
        <p:nvSpPr>
          <p:cNvPr id="297" name="MaxEnt: usual LR classifier in NL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81520" indent="-1081520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MaxEnt: usual LR classifier in NLP</a:t>
            </a:r>
          </a:p>
          <a:p>
            <a:pPr marL="1081520" indent="-1081520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Principle of Maximum Entropy: most representative probability distribution is the one with the most entropy</a:t>
            </a:r>
          </a:p>
          <a:p>
            <a:pPr marL="1081520" indent="-1081520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H(X|Y): How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little</a:t>
            </a:r>
            <a:r>
              <a:t> does knowing Y tell me about X?</a:t>
            </a:r>
          </a:p>
          <a:p>
            <a:pPr lvl="1" marL="1866909" indent="-965644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more</a:t>
            </a:r>
            <a:r>
              <a:t> this is, the more representative my distribution of classes is of reality</a:t>
            </a:r>
          </a:p>
          <a:p>
            <a:pPr marL="1081520" indent="-1081520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MaxEnt = multinomial logistic regression</a:t>
            </a:r>
          </a:p>
          <a:p>
            <a:pPr lvl="1" marL="1866909" indent="-965644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MaxEnt and LR usually considered interchangeable in NLP (rarely just have two classes)</a:t>
            </a:r>
          </a:p>
        </p:txBody>
      </p:sp>
      <p:sp>
        <p:nvSpPr>
          <p:cNvPr id="298" name="Slide Number"/>
          <p:cNvSpPr txBox="1"/>
          <p:nvPr>
            <p:ph type="sldNum" sz="quarter" idx="2"/>
          </p:nvPr>
        </p:nvSpPr>
        <p:spPr>
          <a:xfrm>
            <a:off x="23665165" y="13003336"/>
            <a:ext cx="473285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Discriminative Classif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Discriminative Classifiers</a:t>
            </a:r>
          </a:p>
        </p:txBody>
      </p:sp>
      <p:sp>
        <p:nvSpPr>
          <p:cNvPr id="301" name="Given m input/output pairs (x(i),y(i))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81520" indent="-1081520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Given </a:t>
            </a:r>
            <a:r>
              <a:rPr i="1"/>
              <a:t>m </a:t>
            </a:r>
            <a:r>
              <a:t>input/output pairs </a:t>
            </a:r>
            <a:r>
              <a:rPr i="1"/>
              <a:t>(x</a:t>
            </a:r>
            <a:r>
              <a:rPr baseline="63223" i="1" sz="2530"/>
              <a:t>(i),</a:t>
            </a:r>
            <a:r>
              <a:rPr i="1"/>
              <a:t>y</a:t>
            </a:r>
            <a:r>
              <a:rPr baseline="63223" i="1" sz="2530"/>
              <a:t>(i)</a:t>
            </a:r>
            <a:r>
              <a:rPr i="1"/>
              <a:t>): </a:t>
            </a:r>
          </a:p>
          <a:p>
            <a:pPr lvl="1" marL="1866909" indent="-965644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feature representation </a:t>
            </a:r>
            <a:r>
              <a:t>of the input. For each input observation </a:t>
            </a:r>
            <a:r>
              <a:rPr i="1"/>
              <a:t>x</a:t>
            </a:r>
            <a:r>
              <a:t>(</a:t>
            </a:r>
            <a:r>
              <a:rPr i="1"/>
              <a:t>i</a:t>
            </a:r>
            <a:r>
              <a:t>), a vector of features [</a:t>
            </a:r>
            <a:r>
              <a:rPr i="1"/>
              <a:t>x</a:t>
            </a:r>
            <a:r>
              <a:rPr baseline="-47417" sz="2530"/>
              <a:t>1</a:t>
            </a:r>
            <a:r>
              <a:t>, </a:t>
            </a:r>
            <a:r>
              <a:rPr i="1"/>
              <a:t>x</a:t>
            </a:r>
            <a:r>
              <a:rPr baseline="-47417" sz="2530"/>
              <a:t>2</a:t>
            </a:r>
            <a:r>
              <a:t>, ... , </a:t>
            </a:r>
            <a:r>
              <a:rPr i="1"/>
              <a:t>x</a:t>
            </a:r>
            <a:r>
              <a:rPr baseline="-47417" i="1" sz="2530"/>
              <a:t>n</a:t>
            </a:r>
            <a:r>
              <a:t>]. Feature </a:t>
            </a:r>
            <a:r>
              <a:rPr i="1"/>
              <a:t>i </a:t>
            </a:r>
            <a:r>
              <a:t>for input </a:t>
            </a:r>
            <a:r>
              <a:rPr i="1"/>
              <a:t>x</a:t>
            </a:r>
            <a:r>
              <a:rPr baseline="63223" sz="2530"/>
              <a:t>(</a:t>
            </a:r>
            <a:r>
              <a:rPr baseline="63223" i="1" sz="2530"/>
              <a:t>j</a:t>
            </a:r>
            <a:r>
              <a:rPr baseline="63223" sz="2530"/>
              <a:t>) </a:t>
            </a:r>
            <a:r>
              <a:t>is x</a:t>
            </a:r>
            <a:r>
              <a:rPr baseline="-47417" sz="2530"/>
              <a:t>i</a:t>
            </a:r>
            <a:r>
              <a:t>, more completely </a:t>
            </a:r>
            <a:r>
              <a:rPr i="1"/>
              <a:t>x</a:t>
            </a:r>
            <a:r>
              <a:rPr baseline="-47417" i="1" sz="2530"/>
              <a:t>i</a:t>
            </a:r>
            <a:r>
              <a:rPr baseline="63223" sz="2530"/>
              <a:t>(</a:t>
            </a:r>
            <a:r>
              <a:rPr baseline="63223" i="1" sz="2530"/>
              <a:t>j</a:t>
            </a:r>
            <a:r>
              <a:rPr baseline="63223" sz="2530"/>
              <a:t>)</a:t>
            </a:r>
            <a:r>
              <a:t>, or sometimes </a:t>
            </a:r>
            <a:r>
              <a:rPr i="1"/>
              <a:t>f</a:t>
            </a:r>
            <a:r>
              <a:rPr baseline="-47417" i="1" sz="2530"/>
              <a:t>i</a:t>
            </a:r>
            <a:r>
              <a:t>(</a:t>
            </a:r>
            <a:r>
              <a:rPr i="1"/>
              <a:t>x</a:t>
            </a:r>
            <a:r>
              <a:t>).</a:t>
            </a:r>
          </a:p>
          <a:p>
            <a:pPr lvl="1" marL="1866909" indent="-965644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classification</a:t>
            </a:r>
            <a:r>
              <a:t> function that computes </a:t>
            </a:r>
            <a:r>
              <a:rPr i="1"/>
              <a:t>ŷ</a:t>
            </a:r>
            <a:r>
              <a:t>, the estimated class, via </a:t>
            </a:r>
            <a:r>
              <a:rPr i="1"/>
              <a:t>p</a:t>
            </a:r>
            <a:r>
              <a:t>(</a:t>
            </a:r>
            <a:r>
              <a:rPr i="1"/>
              <a:t>y</a:t>
            </a:r>
            <a:r>
              <a:t>|</a:t>
            </a:r>
            <a:r>
              <a:rPr i="1"/>
              <a:t>x</a:t>
            </a:r>
            <a:r>
              <a:t>), like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sigmoid</a:t>
            </a:r>
            <a:r>
              <a:t> or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softmax</a:t>
            </a:r>
            <a:r>
              <a:t> functions. </a:t>
            </a:r>
          </a:p>
          <a:p>
            <a:pPr lvl="1" marL="1866909" indent="-965644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An objective function for learning, like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cross-entropy loss</a:t>
            </a:r>
            <a:r>
              <a:t>. </a:t>
            </a:r>
          </a:p>
          <a:p>
            <a:pPr lvl="1" marL="1866909" indent="-965644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An algorithm for optimizing the objective function like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stochastic gradient descent </a:t>
            </a:r>
            <a:r>
              <a:t>(SGD). </a:t>
            </a:r>
          </a:p>
        </p:txBody>
      </p:sp>
      <p:sp>
        <p:nvSpPr>
          <p:cNvPr id="3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Discriminative Classif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Discriminative Classifiers</a:t>
            </a:r>
          </a:p>
        </p:txBody>
      </p:sp>
      <p:sp>
        <p:nvSpPr>
          <p:cNvPr id="305" name="Training: we learn weights w and b using stochastic gradient descent and cross-entropy lo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Training</a:t>
            </a:r>
            <a:r>
              <a:t>: we learn weights </a:t>
            </a:r>
            <a:r>
              <a:rPr i="1"/>
              <a:t>w </a:t>
            </a:r>
            <a:r>
              <a:t>and </a:t>
            </a:r>
            <a:r>
              <a:rPr i="1"/>
              <a:t>b </a:t>
            </a:r>
            <a:r>
              <a:t>using stochastic gradient descent and cross-entropy loss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Test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: Given a test example </a:t>
            </a:r>
            <a:r>
              <a:rPr i="1">
                <a:latin typeface="Poppins Regular"/>
                <a:ea typeface="Poppins Regular"/>
                <a:cs typeface="Poppins Regular"/>
                <a:sym typeface="Poppins Regular"/>
              </a:rPr>
              <a:t>x 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we compute </a:t>
            </a:r>
            <a:r>
              <a:rPr i="1">
                <a:latin typeface="Poppins Regular"/>
                <a:ea typeface="Poppins Regular"/>
                <a:cs typeface="Poppins Regular"/>
                <a:sym typeface="Poppins Regular"/>
              </a:rPr>
              <a:t>p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(</a:t>
            </a:r>
            <a:r>
              <a:rPr i="1">
                <a:latin typeface="Poppins Regular"/>
                <a:ea typeface="Poppins Regular"/>
                <a:cs typeface="Poppins Regular"/>
                <a:sym typeface="Poppins Regular"/>
              </a:rPr>
              <a:t>y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|</a:t>
            </a:r>
            <a:r>
              <a:rPr i="1">
                <a:latin typeface="Poppins Regular"/>
                <a:ea typeface="Poppins Regular"/>
                <a:cs typeface="Poppins Regular"/>
                <a:sym typeface="Poppins Regular"/>
              </a:rPr>
              <a:t>x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) using learned weights </a:t>
            </a:r>
            <a:r>
              <a:rPr i="1">
                <a:latin typeface="Poppins Regular"/>
                <a:ea typeface="Poppins Regular"/>
                <a:cs typeface="Poppins Regular"/>
                <a:sym typeface="Poppins Regular"/>
              </a:rPr>
              <a:t>w 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and </a:t>
            </a:r>
            <a:r>
              <a:rPr i="1">
                <a:latin typeface="Poppins Regular"/>
                <a:ea typeface="Poppins Regular"/>
                <a:cs typeface="Poppins Regular"/>
                <a:sym typeface="Poppins Regular"/>
              </a:rPr>
              <a:t>b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, and return whichever label </a:t>
            </a:r>
            <a:r>
              <a:rPr i="1">
                <a:latin typeface="Poppins Regular"/>
                <a:ea typeface="Poppins Regular"/>
                <a:cs typeface="Poppins Regular"/>
                <a:sym typeface="Poppins Regular"/>
              </a:rPr>
              <a:t>y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is highest probability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lassification in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Classification in Logistic Regression</a:t>
            </a:r>
          </a:p>
        </p:txBody>
      </p:sp>
      <p:sp>
        <p:nvSpPr>
          <p:cNvPr id="309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 Clas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Text Classification</a:t>
            </a:r>
          </a:p>
        </p:txBody>
      </p:sp>
      <p:sp>
        <p:nvSpPr>
          <p:cNvPr id="312" name="Inpu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Input: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 document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x</a:t>
            </a:r>
            <a:endParaRPr i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 fixed set of classes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= {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</a:t>
            </a:r>
            <a:r>
              <a:rPr baseline="-33750"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1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,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</a:t>
            </a:r>
            <a:r>
              <a:rPr baseline="-33750"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2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,...,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</a:t>
            </a:r>
            <a:r>
              <a:rPr baseline="-33750" i="1"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}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Output: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 predicted class </a:t>
            </a:r>
            <a:r>
              <a:rPr i="1">
                <a:solidFill>
                  <a:srgbClr val="FF0000"/>
                </a:solidFill>
              </a:rPr>
              <a:t>y ∈</a:t>
            </a:r>
            <a:r>
              <a:rPr>
                <a:solidFill>
                  <a:srgbClr val="FF0000"/>
                </a:solidFill>
              </a:rPr>
              <a:t> </a:t>
            </a:r>
            <a:r>
              <a:rPr i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Binary Classification in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Binary Classification in Logistic Regression</a:t>
            </a:r>
          </a:p>
        </p:txBody>
      </p:sp>
      <p:sp>
        <p:nvSpPr>
          <p:cNvPr id="316" name="Given a series of input/output pair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Given a series of input/output pairs: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(x</a:t>
            </a:r>
            <a:r>
              <a:rPr baseline="31999"/>
              <a:t>(i)</a:t>
            </a:r>
            <a:r>
              <a:t>, y</a:t>
            </a:r>
            <a:r>
              <a:rPr baseline="31999"/>
              <a:t>(i)</a:t>
            </a:r>
            <a:r>
              <a:t>)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For each observation x</a:t>
            </a:r>
            <a:r>
              <a:rPr baseline="31999"/>
              <a:t>(i)</a:t>
            </a:r>
            <a:endParaRPr baseline="31999"/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 represent x</a:t>
            </a:r>
            <a:r>
              <a:rPr baseline="44117" sz="4533"/>
              <a:t>(i) </a:t>
            </a:r>
            <a:r>
              <a:t>by a feature vector </a:t>
            </a:r>
            <a:r>
              <a:rPr>
                <a:solidFill>
                  <a:srgbClr val="FF0000"/>
                </a:solidFill>
              </a:rPr>
              <a:t>[x</a:t>
            </a:r>
            <a:r>
              <a:rPr baseline="-33750" sz="4000">
                <a:solidFill>
                  <a:srgbClr val="FF0000"/>
                </a:solidFill>
              </a:rPr>
              <a:t>1</a:t>
            </a:r>
            <a:r>
              <a:rPr>
                <a:solidFill>
                  <a:srgbClr val="FF0000"/>
                </a:solidFill>
              </a:rPr>
              <a:t>, x</a:t>
            </a:r>
            <a:r>
              <a:rPr baseline="-33750" sz="4000">
                <a:solidFill>
                  <a:srgbClr val="FF0000"/>
                </a:solidFill>
              </a:rPr>
              <a:t>2</a:t>
            </a:r>
            <a:r>
              <a:rPr>
                <a:solidFill>
                  <a:srgbClr val="FF0000"/>
                </a:solidFill>
              </a:rPr>
              <a:t>,..., x</a:t>
            </a:r>
            <a:r>
              <a:rPr baseline="-33750" sz="4000">
                <a:solidFill>
                  <a:srgbClr val="FF0000"/>
                </a:solidFill>
              </a:rPr>
              <a:t>n</a:t>
            </a:r>
            <a:r>
              <a:rPr>
                <a:solidFill>
                  <a:srgbClr val="FF0000"/>
                </a:solidFill>
              </a:rPr>
              <a:t>]</a:t>
            </a:r>
            <a:endParaRPr>
              <a:solidFill>
                <a:srgbClr val="FF0000"/>
              </a:solidFill>
            </a:endParaRP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 compute an output: a predicted class </a:t>
            </a:r>
            <a:r>
              <a:rPr>
                <a:solidFill>
                  <a:srgbClr val="FF0000"/>
                </a:solidFill>
              </a:rPr>
              <a:t>y </a:t>
            </a:r>
            <a:r>
              <a:rPr i="1">
                <a:solidFill>
                  <a:srgbClr val="FF0000"/>
                </a:solidFill>
              </a:rPr>
              <a:t>∈</a:t>
            </a:r>
            <a:r>
              <a:rPr>
                <a:solidFill>
                  <a:srgbClr val="FF0000"/>
                </a:solidFill>
              </a:rPr>
              <a:t> {0,1}</a:t>
            </a:r>
          </a:p>
        </p:txBody>
      </p:sp>
      <p:sp>
        <p:nvSpPr>
          <p:cNvPr id="3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Features in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Features in Logistic Regression</a:t>
            </a:r>
          </a:p>
        </p:txBody>
      </p:sp>
      <p:sp>
        <p:nvSpPr>
          <p:cNvPr id="320" name="For feature xi, weight wi tells how important xi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For feature x</a:t>
            </a:r>
            <a:r>
              <a:rPr baseline="-33750" sz="4000"/>
              <a:t>i</a:t>
            </a:r>
            <a:r>
              <a:t>, weight w</a:t>
            </a:r>
            <a:r>
              <a:rPr baseline="-33750" sz="4000"/>
              <a:t>i </a:t>
            </a:r>
            <a:r>
              <a:t>tells how important x</a:t>
            </a:r>
            <a:r>
              <a:rPr baseline="-33750" sz="4000"/>
              <a:t>i</a:t>
            </a:r>
            <a:r>
              <a:rPr sz="4000"/>
              <a:t> is</a:t>
            </a:r>
            <a:endParaRPr sz="4000"/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x</a:t>
            </a:r>
            <a:r>
              <a:rPr baseline="-34615" sz="3466"/>
              <a:t>i </a:t>
            </a:r>
            <a:r>
              <a:t>="review contains ‘awesome’”: w</a:t>
            </a:r>
            <a:r>
              <a:rPr baseline="-33750" sz="4000"/>
              <a:t>i </a:t>
            </a:r>
            <a:r>
              <a:t>= +10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x</a:t>
            </a:r>
            <a:r>
              <a:rPr baseline="-34615" sz="3466"/>
              <a:t>j </a:t>
            </a:r>
            <a:r>
              <a:t>="review contains ‘abysmal’":  w</a:t>
            </a:r>
            <a:r>
              <a:rPr baseline="-34615" sz="3466"/>
              <a:t>j</a:t>
            </a:r>
            <a:r>
              <a:t> = -10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x</a:t>
            </a:r>
            <a:r>
              <a:rPr baseline="-34615" sz="3466"/>
              <a:t>k </a:t>
            </a:r>
            <a:r>
              <a:t>=“review contains ‘mediocre’”: w</a:t>
            </a:r>
            <a:r>
              <a:rPr baseline="-34615" sz="3466"/>
              <a:t>k</a:t>
            </a:r>
            <a:r>
              <a:t> = -2</a:t>
            </a:r>
          </a:p>
        </p:txBody>
      </p:sp>
      <p:sp>
        <p:nvSpPr>
          <p:cNvPr id="3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Logistic Regression for One Observation 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Logistic Regression for One Observation x</a:t>
            </a:r>
          </a:p>
        </p:txBody>
      </p:sp>
      <p:sp>
        <p:nvSpPr>
          <p:cNvPr id="324" name="Input observation: vector X = [x1, x2,..., xn]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Input observation: vector </a:t>
            </a:r>
            <a:r>
              <a:rPr i="1">
                <a:solidFill>
                  <a:srgbClr val="FF0000"/>
                </a:solidFill>
              </a:rPr>
              <a:t>X = [x</a:t>
            </a:r>
            <a:r>
              <a:rPr baseline="-35294" i="1" sz="4533">
                <a:solidFill>
                  <a:srgbClr val="FF0000"/>
                </a:solidFill>
              </a:rPr>
              <a:t>1</a:t>
            </a:r>
            <a:r>
              <a:rPr i="1">
                <a:solidFill>
                  <a:srgbClr val="FF0000"/>
                </a:solidFill>
              </a:rPr>
              <a:t>, x</a:t>
            </a:r>
            <a:r>
              <a:rPr baseline="-35294" i="1" sz="4533">
                <a:solidFill>
                  <a:srgbClr val="FF0000"/>
                </a:solidFill>
              </a:rPr>
              <a:t>2</a:t>
            </a:r>
            <a:r>
              <a:rPr i="1">
                <a:solidFill>
                  <a:srgbClr val="FF0000"/>
                </a:solidFill>
              </a:rPr>
              <a:t>,..., x</a:t>
            </a:r>
            <a:r>
              <a:rPr baseline="-35294" i="1" sz="4533">
                <a:solidFill>
                  <a:srgbClr val="FF0000"/>
                </a:solidFill>
              </a:rPr>
              <a:t>n</a:t>
            </a:r>
            <a:r>
              <a:rPr i="1">
                <a:solidFill>
                  <a:srgbClr val="FF0000"/>
                </a:solidFill>
              </a:rPr>
              <a:t>]</a:t>
            </a:r>
            <a:endParaRPr i="1">
              <a:solidFill>
                <a:srgbClr val="FF0000"/>
              </a:solidFill>
            </a:endParaR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Weights: one per feature: </a:t>
            </a:r>
            <a:r>
              <a:rPr>
                <a:solidFill>
                  <a:srgbClr val="FF0000"/>
                </a:solidFill>
              </a:rPr>
              <a:t>W </a:t>
            </a:r>
            <a:r>
              <a:rPr i="1">
                <a:solidFill>
                  <a:srgbClr val="FF0000"/>
                </a:solidFill>
              </a:rPr>
              <a:t>= [w</a:t>
            </a:r>
            <a:r>
              <a:rPr baseline="-35294" i="1" sz="4533">
                <a:solidFill>
                  <a:srgbClr val="FF0000"/>
                </a:solidFill>
              </a:rPr>
              <a:t>1</a:t>
            </a:r>
            <a:r>
              <a:rPr i="1">
                <a:solidFill>
                  <a:srgbClr val="FF0000"/>
                </a:solidFill>
              </a:rPr>
              <a:t>, w</a:t>
            </a:r>
            <a:r>
              <a:rPr baseline="-35294" i="1" sz="4533">
                <a:solidFill>
                  <a:srgbClr val="FF0000"/>
                </a:solidFill>
              </a:rPr>
              <a:t>2</a:t>
            </a:r>
            <a:r>
              <a:rPr i="1">
                <a:solidFill>
                  <a:srgbClr val="FF0000"/>
                </a:solidFill>
              </a:rPr>
              <a:t>,..., w</a:t>
            </a:r>
            <a:r>
              <a:rPr baseline="-35294" i="1" sz="4533">
                <a:solidFill>
                  <a:srgbClr val="FF0000"/>
                </a:solidFill>
              </a:rPr>
              <a:t>n</a:t>
            </a:r>
            <a:r>
              <a:rPr i="1">
                <a:solidFill>
                  <a:srgbClr val="FF0000"/>
                </a:solidFill>
              </a:rPr>
              <a:t>]</a:t>
            </a:r>
            <a:endParaRPr i="1">
              <a:solidFill>
                <a:srgbClr val="FF0000"/>
              </a:solidFill>
            </a:endParaRP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Sometimes we call the weights </a:t>
            </a:r>
            <a:r>
              <a:rPr>
                <a:solidFill>
                  <a:srgbClr val="FF0000"/>
                </a:solidFill>
              </a:rPr>
              <a:t>θ </a:t>
            </a:r>
            <a:r>
              <a:rPr i="1">
                <a:solidFill>
                  <a:srgbClr val="FF0000"/>
                </a:solidFill>
              </a:rPr>
              <a:t>= [</a:t>
            </a:r>
            <a:r>
              <a:rPr>
                <a:solidFill>
                  <a:srgbClr val="FF0000"/>
                </a:solidFill>
              </a:rPr>
              <a:t>θ</a:t>
            </a:r>
            <a:r>
              <a:rPr baseline="-33750" i="1" sz="4000">
                <a:solidFill>
                  <a:srgbClr val="FF0000"/>
                </a:solidFill>
              </a:rPr>
              <a:t>1</a:t>
            </a:r>
            <a:r>
              <a:rPr i="1">
                <a:solidFill>
                  <a:srgbClr val="FF0000"/>
                </a:solidFill>
              </a:rPr>
              <a:t>, </a:t>
            </a:r>
            <a:r>
              <a:rPr>
                <a:solidFill>
                  <a:srgbClr val="FF0000"/>
                </a:solidFill>
              </a:rPr>
              <a:t>θ</a:t>
            </a:r>
            <a:r>
              <a:rPr baseline="-33750" i="1" sz="4000">
                <a:solidFill>
                  <a:srgbClr val="FF0000"/>
                </a:solidFill>
              </a:rPr>
              <a:t>2</a:t>
            </a:r>
            <a:r>
              <a:rPr i="1">
                <a:solidFill>
                  <a:srgbClr val="FF0000"/>
                </a:solidFill>
              </a:rPr>
              <a:t>,..., </a:t>
            </a:r>
            <a:r>
              <a:rPr>
                <a:solidFill>
                  <a:srgbClr val="FF0000"/>
                </a:solidFill>
              </a:rPr>
              <a:t>θ</a:t>
            </a:r>
            <a:r>
              <a:rPr baseline="-33750" i="1" sz="4000">
                <a:solidFill>
                  <a:srgbClr val="FF0000"/>
                </a:solidFill>
              </a:rPr>
              <a:t>n</a:t>
            </a:r>
            <a:r>
              <a:rPr i="1">
                <a:solidFill>
                  <a:srgbClr val="FF0000"/>
                </a:solidFill>
              </a:rPr>
              <a:t>]</a:t>
            </a:r>
            <a:endParaRPr i="1">
              <a:solidFill>
                <a:srgbClr val="FF0000"/>
              </a:solidFill>
            </a:endParaR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Output: a predicted class </a:t>
            </a:r>
            <a:r>
              <a:rPr i="1">
                <a:solidFill>
                  <a:srgbClr val="FF0000"/>
                </a:solidFill>
              </a:rPr>
              <a:t>y ∈</a:t>
            </a:r>
            <a:r>
              <a:rPr>
                <a:solidFill>
                  <a:srgbClr val="FF0000"/>
                </a:solidFill>
              </a:rPr>
              <a:t> </a:t>
            </a:r>
            <a:r>
              <a:rPr i="1">
                <a:solidFill>
                  <a:srgbClr val="FF0000"/>
                </a:solidFill>
              </a:rPr>
              <a:t>{0,1}</a:t>
            </a:r>
            <a:endParaRPr i="1">
              <a:solidFill>
                <a:srgbClr val="FF0000"/>
              </a:solidFill>
            </a:endParaR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(multinomial logistic regression, i.e., MaxEnt: </a:t>
            </a:r>
            <a:r>
              <a:rPr i="1">
                <a:solidFill>
                  <a:srgbClr val="FF0000"/>
                </a:solidFill>
              </a:rPr>
              <a:t>y ∈</a:t>
            </a:r>
            <a:r>
              <a:rPr>
                <a:solidFill>
                  <a:srgbClr val="FF0000"/>
                </a:solidFill>
              </a:rPr>
              <a:t> </a:t>
            </a:r>
            <a:r>
              <a:rPr i="1">
                <a:solidFill>
                  <a:srgbClr val="FF0000"/>
                </a:solidFill>
              </a:rPr>
              <a:t>{0, 1, 2, 3, 4}</a:t>
            </a:r>
            <a:r>
              <a:t>)</a:t>
            </a:r>
          </a:p>
        </p:txBody>
      </p:sp>
      <p:sp>
        <p:nvSpPr>
          <p:cNvPr id="3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How To Class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To Classify</a:t>
            </a:r>
          </a:p>
        </p:txBody>
      </p:sp>
      <p:sp>
        <p:nvSpPr>
          <p:cNvPr id="328" name="For feature xi, weight wi tells how important xi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07443" indent="-1007443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For feature x</a:t>
            </a:r>
            <a:r>
              <a:rPr baseline="-49632" sz="2720"/>
              <a:t>i</a:t>
            </a:r>
            <a:r>
              <a:t>, weight w</a:t>
            </a:r>
            <a:r>
              <a:rPr baseline="-49632" sz="2720"/>
              <a:t>i </a:t>
            </a:r>
            <a:r>
              <a:t>tells how important x</a:t>
            </a:r>
            <a:r>
              <a:rPr baseline="-49632" sz="2720"/>
              <a:t>i</a:t>
            </a:r>
            <a:r>
              <a:rPr sz="2720"/>
              <a:t> is</a:t>
            </a:r>
            <a:endParaRPr sz="2720"/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(we also have bias </a:t>
            </a:r>
            <a:r>
              <a:rPr i="1"/>
              <a:t>b</a:t>
            </a:r>
            <a:r>
              <a:t>)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What is bias?</a:t>
            </a:r>
          </a:p>
          <a:p>
            <a:pPr marL="1007443" indent="-1007443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Sum up all the weighted features and the bias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</a:p>
          <a:p>
            <a:pPr marL="1007443" indent="-1007443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If this sum is high, y = 1; if sum is low, y = 0</a:t>
            </a:r>
          </a:p>
        </p:txBody>
      </p:sp>
      <p:sp>
        <p:nvSpPr>
          <p:cNvPr id="3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Why Is My Daughter Son Cry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061763">
              <a:defRPr sz="7568"/>
            </a:pPr>
            <a:r>
              <a:t>Why Is My </a:t>
            </a:r>
            <a:r>
              <a:rPr strike="sngStrike"/>
              <a:t>Daughter</a:t>
            </a:r>
            <a:r>
              <a:t> Son Crying?</a:t>
            </a:r>
          </a:p>
        </p:txBody>
      </p:sp>
      <p:sp>
        <p:nvSpPr>
          <p:cNvPr id="252" name="He’s hung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He’s hungry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His diaper is dirty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He’s tired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He’s gassy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He doesn’t like his car seat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¯\_(ツ)_/¯</a:t>
            </a:r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4" name="IMG_9945.jpeg" descr="IMG_99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84624" y="5191102"/>
            <a:ext cx="5560621" cy="7414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How To Class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To Classify</a:t>
            </a:r>
          </a:p>
        </p:txBody>
      </p:sp>
      <p:sp>
        <p:nvSpPr>
          <p:cNvPr id="332" name="We need to formalize “sum is high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 need to formalize “sum is high”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Our classifier should give us a probability, like Naive Bayes did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Model should tell us: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p(y=1|x;θ)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p(y=0|x;θ)</a:t>
            </a:r>
          </a:p>
        </p:txBody>
      </p:sp>
      <p:sp>
        <p:nvSpPr>
          <p:cNvPr id="3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How To Class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To Classify</a:t>
            </a:r>
          </a:p>
        </p:txBody>
      </p:sp>
      <p:sp>
        <p:nvSpPr>
          <p:cNvPr id="336" name="But z isn’t a probability, it’s just a number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But </a:t>
            </a:r>
            <a:r>
              <a:rPr i="1"/>
              <a:t>z</a:t>
            </a:r>
            <a:r>
              <a:t> isn’t a probability, it’s just a number!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Solution: use a function of z that goes from 0 to 1: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den>
                  </m:f>
                </m:oMath>
              </m:oMathPara>
            </a14:m>
          </a:p>
        </p:txBody>
      </p:sp>
      <p:sp>
        <p:nvSpPr>
          <p:cNvPr id="3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How To Class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To Classify</a:t>
            </a:r>
          </a:p>
        </p:txBody>
      </p:sp>
      <p:sp>
        <p:nvSpPr>
          <p:cNvPr id="340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7850" y="5290410"/>
            <a:ext cx="15608300" cy="744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How To Class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To Classify</a:t>
            </a:r>
          </a:p>
        </p:txBody>
      </p:sp>
      <p:sp>
        <p:nvSpPr>
          <p:cNvPr id="345" name="Compu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Compute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Then pass it through the sigmoid function: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And treat it as a probability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Higher probability wins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Remember, this is binomial</a:t>
            </a:r>
          </a:p>
        </p:txBody>
      </p:sp>
      <p:sp>
        <p:nvSpPr>
          <p:cNvPr id="3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How To Class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To Classify</a:t>
            </a:r>
          </a:p>
        </p:txBody>
      </p:sp>
      <p:sp>
        <p:nvSpPr>
          <p:cNvPr id="349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4" marL="0" indent="1572768" defTabSz="2096971">
              <a:lnSpc>
                <a:spcPct val="90000"/>
              </a:lnSpc>
              <a:spcBef>
                <a:spcPts val="3800"/>
              </a:spcBef>
              <a:buSzTx/>
              <a:buFontTx/>
              <a:buNone/>
              <a:defRPr sz="4128">
                <a:solidFill>
                  <a:srgbClr val="000000"/>
                </a:solidFill>
              </a:defRPr>
            </a:pPr>
            <a:r>
              <a:t>       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e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den>
                </m:f>
              </m:oMath>
            </a14:m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4" marL="0" indent="1572768" defTabSz="2096971">
              <a:lnSpc>
                <a:spcPct val="90000"/>
              </a:lnSpc>
              <a:spcBef>
                <a:spcPts val="3800"/>
              </a:spcBef>
              <a:buSzTx/>
              <a:buFontTx/>
              <a:buNone/>
              <a:defRPr sz="4128">
                <a:solidFill>
                  <a:srgbClr val="000000"/>
                </a:solidFill>
              </a:defRPr>
            </a:pPr>
            <a:r>
              <a:t>       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e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den>
                </m:f>
              </m:oMath>
            </a14:m>
          </a:p>
          <a:p>
            <a:pPr lvl="4" marL="0" indent="1572768" defTabSz="2096971">
              <a:lnSpc>
                <a:spcPct val="90000"/>
              </a:lnSpc>
              <a:spcBef>
                <a:spcPts val="3800"/>
              </a:spcBef>
              <a:buSzTx/>
              <a:buFontTx/>
              <a:buNone/>
              <a:defRPr sz="4128">
                <a:solidFill>
                  <a:srgbClr val="000000"/>
                </a:solidFill>
              </a:defRPr>
            </a:pPr>
            <a:r>
              <a:t>       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num>
                  <m:den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e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den>
                </m:f>
              </m:oMath>
            </a14:m>
            <a:endParaRPr sz="4800"/>
          </a:p>
        </p:txBody>
      </p:sp>
      <p:sp>
        <p:nvSpPr>
          <p:cNvPr id="3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How To Class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To Classify</a:t>
            </a:r>
          </a:p>
        </p:txBody>
      </p:sp>
      <p:sp>
        <p:nvSpPr>
          <p:cNvPr id="353" name="Becaus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4" marL="0" indent="1828800" defTabSz="2438338">
              <a:lnSpc>
                <a:spcPct val="90000"/>
              </a:lnSpc>
              <a:spcBef>
                <a:spcPts val="4500"/>
              </a:spcBef>
              <a:buSzTx/>
              <a:buFontTx/>
              <a:buNone/>
              <a:defRPr sz="4800">
                <a:solidFill>
                  <a:srgbClr val="000000"/>
                </a:solidFill>
              </a:defRPr>
            </a:pPr>
            <a:r>
              <a:t>       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e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den>
                </m:f>
              </m:oMath>
            </a14:m>
          </a:p>
          <a:p>
            <a:pPr lvl="4" marL="0" indent="1828800" defTabSz="2438338">
              <a:lnSpc>
                <a:spcPct val="90000"/>
              </a:lnSpc>
              <a:spcBef>
                <a:spcPts val="4500"/>
              </a:spcBef>
              <a:buSzTx/>
              <a:buFontTx/>
              <a:buNone/>
              <a:defRPr sz="4800">
                <a:solidFill>
                  <a:srgbClr val="000000"/>
                </a:solidFill>
              </a:defRPr>
            </a:pPr>
            <a:r>
              <a:t>       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num>
                  <m:den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e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den>
                </m:f>
              </m:oMath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Because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How To Class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To Classify</a:t>
            </a:r>
          </a:p>
        </p:txBody>
      </p:sp>
      <p:sp>
        <p:nvSpPr>
          <p:cNvPr id="357" name="ŷ = 1 if P(y=1|x) &gt; 0.5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ŷ = </a:t>
            </a:r>
            <a:r>
              <a:t>1 if P(y=1|x) &gt; 0.5</a:t>
            </a:r>
          </a:p>
          <a:p>
            <a:pPr marL="0" indent="0" defTabSz="2438338">
              <a:lnSpc>
                <a:spcPct val="90000"/>
              </a:lnSpc>
              <a:spcBef>
                <a:spcPts val="4500"/>
              </a:spcBef>
              <a:buSzTx/>
              <a:buFontTx/>
              <a:buNone/>
              <a:defRPr sz="4800">
                <a:solidFill>
                  <a:srgbClr val="000000"/>
                </a:solidFill>
              </a:defRPr>
            </a:pPr>
            <a:r>
              <a:t>      = 0 otherwise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0.5 is called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decision </a:t>
            </a:r>
            <a:br>
              <a:rPr>
                <a:latin typeface="Poppins Bold"/>
                <a:ea typeface="Poppins Bold"/>
                <a:cs typeface="Poppins Bold"/>
                <a:sym typeface="Poppins Bold"/>
              </a:rPr>
            </a:b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boundary</a:t>
            </a:r>
          </a:p>
        </p:txBody>
      </p:sp>
      <p:sp>
        <p:nvSpPr>
          <p:cNvPr id="3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957" t="0" r="0" b="1915"/>
          <a:stretch>
            <a:fillRect/>
          </a:stretch>
        </p:blipFill>
        <p:spPr>
          <a:xfrm>
            <a:off x="12422630" y="7838973"/>
            <a:ext cx="10527543" cy="507352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Rectangle"/>
          <p:cNvSpPr/>
          <p:nvPr/>
        </p:nvSpPr>
        <p:spPr>
          <a:xfrm>
            <a:off x="17818081" y="7995625"/>
            <a:ext cx="5010989" cy="467843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3641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1" name="WX+b"/>
          <p:cNvSpPr txBox="1"/>
          <p:nvPr/>
        </p:nvSpPr>
        <p:spPr>
          <a:xfrm>
            <a:off x="17018355" y="12931241"/>
            <a:ext cx="1015290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WX+b</a:t>
            </a:r>
          </a:p>
        </p:txBody>
      </p:sp>
      <p:sp>
        <p:nvSpPr>
          <p:cNvPr id="362" name="P(y=1)"/>
          <p:cNvSpPr txBox="1"/>
          <p:nvPr/>
        </p:nvSpPr>
        <p:spPr>
          <a:xfrm>
            <a:off x="11299604" y="10077033"/>
            <a:ext cx="105704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P(y=1)</a:t>
            </a:r>
          </a:p>
        </p:txBody>
      </p:sp>
      <p:sp>
        <p:nvSpPr>
          <p:cNvPr id="363" name="ŷ = 1 if P(y=1|x) &gt; 0.5    if WX+b &gt; 0…"/>
          <p:cNvSpPr txBox="1"/>
          <p:nvPr/>
        </p:nvSpPr>
        <p:spPr>
          <a:xfrm>
            <a:off x="12510957" y="4248504"/>
            <a:ext cx="11196818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i="1"/>
              <a:t>ŷ = </a:t>
            </a:r>
            <a:r>
              <a:t>1 if P(y=1|x) &gt; 0.5   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if WX+b &gt; 0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= 0 otherwise             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if WX+b ≤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A Tex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Text Example</a:t>
            </a:r>
          </a:p>
        </p:txBody>
      </p:sp>
      <p:sp>
        <p:nvSpPr>
          <p:cNvPr id="366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A Tex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A Text Example</a:t>
            </a:r>
          </a:p>
        </p:txBody>
      </p:sp>
      <p:sp>
        <p:nvSpPr>
          <p:cNvPr id="369" name="It's hokey . There are virtually no surprises , and the writing is second-rate . So why was it so enjoyable ? For one thing , the cast is great . Another nice touch is the music . I was overcome with the urge to get of the couch and start dancing . It su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It's hokey . There are virtually no surprises , and the writing is second-rate .</a:t>
            </a:r>
            <a:br/>
            <a:r>
              <a:t>So why was it so enjoyable ? For one thing , the cast is</a:t>
            </a:r>
            <a:br/>
            <a:r>
              <a:t>great . Another nice touch is the music . I was overcome with the urge to get of the couch and start dancing . It sucked me in , and it'll do the same to you .</a:t>
            </a:r>
          </a:p>
        </p:txBody>
      </p:sp>
      <p:sp>
        <p:nvSpPr>
          <p:cNvPr id="3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A Tex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A Text Example</a:t>
            </a:r>
          </a:p>
        </p:txBody>
      </p:sp>
      <p:sp>
        <p:nvSpPr>
          <p:cNvPr id="373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912" t="0" r="0" b="0"/>
          <a:stretch>
            <a:fillRect/>
          </a:stretch>
        </p:blipFill>
        <p:spPr>
          <a:xfrm>
            <a:off x="5871467" y="5563819"/>
            <a:ext cx="12697527" cy="7281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Why Is My Son Cry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Why Is My Son Crying?</a:t>
            </a:r>
          </a:p>
        </p:txBody>
      </p:sp>
      <p:sp>
        <p:nvSpPr>
          <p:cNvPr id="257" name="He’s hungry (Oo-ah *cough* oo-ah!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He’s hungry (Oo-ah *cough* oo-ah!)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His diaper is dirty (Waaaah! Waaaah!)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He’s tired (Ah-ooh! Ah-ooh!)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He’s gassy (Errh! Errh!)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He doesn’t like his car seat (Aaaaaa!)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¯\_(ツ)_/¯ (incoherent screaming)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9" name="IMG_9945.jpeg" descr="IMG_99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84624" y="5191102"/>
            <a:ext cx="5560621" cy="7414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A Tex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A Text Example</a:t>
            </a:r>
          </a:p>
        </p:txBody>
      </p:sp>
      <p:sp>
        <p:nvSpPr>
          <p:cNvPr id="378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80" name="Table 1"/>
          <p:cNvGraphicFramePr/>
          <p:nvPr/>
        </p:nvGraphicFramePr>
        <p:xfrm>
          <a:off x="3620866" y="5626709"/>
          <a:ext cx="17154968" cy="647494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2827881"/>
                <a:gridCol w="8600297"/>
                <a:gridCol w="5714089"/>
              </a:tblGrid>
              <a:tr h="92317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Definition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Value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2317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count(positive lexicon)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2317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count(negative lexicon)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2317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 if “no” in doc, else 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2317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count(1st and 2nd pronouns)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2317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 if “!” in doc, else 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2317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x</a:t>
                      </a:r>
                      <a:r>
                        <a:rPr baseline="-5999"/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log(word count)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4.19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81" name="w = [2.5, -5.0, -1.2, 0.5, 2.0, 0.7], b = 0.1"/>
          <p:cNvSpPr txBox="1"/>
          <p:nvPr/>
        </p:nvSpPr>
        <p:spPr>
          <a:xfrm>
            <a:off x="9368332" y="12231556"/>
            <a:ext cx="564733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w = [2.5, -5.0, -1.2, 0.5, 2.0, 0.7], b = 0.1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A Tex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A Text Example</a:t>
            </a:r>
          </a:p>
        </p:txBody>
      </p:sp>
      <p:sp>
        <p:nvSpPr>
          <p:cNvPr id="384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3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5867" y="5395429"/>
            <a:ext cx="21912266" cy="6918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eatures for any classification tas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Features for any classification task</a:t>
            </a:r>
          </a:p>
        </p:txBody>
      </p:sp>
      <p:sp>
        <p:nvSpPr>
          <p:cNvPr id="389" name="This ends in a period. The house at 465 Main St. is new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This ends in a period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.</a:t>
            </a:r>
            <a:br/>
            <a:r>
              <a:t>The house at 465 Main St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.</a:t>
            </a:r>
            <a:r>
              <a:t> is new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.</a:t>
            </a:r>
          </a:p>
        </p:txBody>
      </p:sp>
      <p:sp>
        <p:nvSpPr>
          <p:cNvPr id="3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1" name="End of sentence"/>
          <p:cNvSpPr txBox="1"/>
          <p:nvPr/>
        </p:nvSpPr>
        <p:spPr>
          <a:xfrm>
            <a:off x="13615693" y="5365782"/>
            <a:ext cx="232745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End of sentence</a:t>
            </a:r>
          </a:p>
        </p:txBody>
      </p:sp>
      <p:sp>
        <p:nvSpPr>
          <p:cNvPr id="392" name="Line"/>
          <p:cNvSpPr/>
          <p:nvPr/>
        </p:nvSpPr>
        <p:spPr>
          <a:xfrm flipH="1">
            <a:off x="13229336" y="5781590"/>
            <a:ext cx="1439099" cy="97709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3" name="Line"/>
          <p:cNvSpPr/>
          <p:nvPr/>
        </p:nvSpPr>
        <p:spPr>
          <a:xfrm flipH="1">
            <a:off x="9700285" y="5620790"/>
            <a:ext cx="3909240" cy="39878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4" name="Not end of sentence"/>
          <p:cNvSpPr txBox="1"/>
          <p:nvPr/>
        </p:nvSpPr>
        <p:spPr>
          <a:xfrm>
            <a:off x="13362467" y="7155365"/>
            <a:ext cx="288066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Not end of sentence</a:t>
            </a:r>
          </a:p>
        </p:txBody>
      </p:sp>
      <p:sp>
        <p:nvSpPr>
          <p:cNvPr id="395" name="Line"/>
          <p:cNvSpPr/>
          <p:nvPr/>
        </p:nvSpPr>
        <p:spPr>
          <a:xfrm flipH="1" flipV="1">
            <a:off x="10946560" y="6955959"/>
            <a:ext cx="2325245" cy="41004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1350" y="7850349"/>
            <a:ext cx="10401300" cy="443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399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lassification In (Binary)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Classification In (Binary) Logistic Regression</a:t>
            </a:r>
          </a:p>
        </p:txBody>
      </p:sp>
      <p:sp>
        <p:nvSpPr>
          <p:cNvPr id="402" name="Give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Given: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a set of classes: (+ sentiment, - sentiment)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a vector X of features: [x</a:t>
            </a:r>
            <a:r>
              <a:rPr baseline="-5999"/>
              <a:t>1</a:t>
            </a:r>
            <a:r>
              <a:t>, x</a:t>
            </a:r>
            <a:r>
              <a:rPr baseline="-5999"/>
              <a:t>2</a:t>
            </a:r>
            <a:r>
              <a:t>, …, x</a:t>
            </a:r>
            <a:r>
              <a:rPr baseline="-5999"/>
              <a:t>n</a:t>
            </a:r>
            <a:r>
              <a:t>]</a:t>
            </a:r>
          </a:p>
          <a:p>
            <a:pPr lvl="2" marL="2610322" indent="-783094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x</a:t>
            </a:r>
            <a:r>
              <a:rPr baseline="-5999"/>
              <a:t>1 </a:t>
            </a:r>
            <a:r>
              <a:t>= count(“awesome”)</a:t>
            </a:r>
          </a:p>
          <a:p>
            <a:pPr lvl="2" marL="2610322" indent="-783094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x</a:t>
            </a:r>
            <a:r>
              <a:rPr baseline="-5999"/>
              <a:t>2 </a:t>
            </a:r>
            <a:r>
              <a:t>= log(word count)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a vector W of weights: [w</a:t>
            </a:r>
            <a:r>
              <a:rPr baseline="-5999"/>
              <a:t>1</a:t>
            </a:r>
            <a:r>
              <a:t>, w</a:t>
            </a:r>
            <a:r>
              <a:rPr baseline="-5999"/>
              <a:t>2</a:t>
            </a:r>
            <a:r>
              <a:t>, …, w</a:t>
            </a:r>
            <a:r>
              <a:rPr baseline="-5999"/>
              <a:t>n</a:t>
            </a:r>
            <a:r>
              <a:t>]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w</a:t>
            </a:r>
            <a:r>
              <a:rPr baseline="-5999"/>
              <a:t>i</a:t>
            </a:r>
            <a:r>
              <a:t> for each feature x</a:t>
            </a:r>
            <a:r>
              <a:rPr baseline="-5999"/>
              <a:t>i</a:t>
            </a:r>
          </a:p>
        </p:txBody>
      </p:sp>
      <p:sp>
        <p:nvSpPr>
          <p:cNvPr id="4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4" name="Text"/>
          <p:cNvSpPr txBox="1"/>
          <p:nvPr/>
        </p:nvSpPr>
        <p:spPr>
          <a:xfrm>
            <a:off x="14695507" y="6932920"/>
            <a:ext cx="7174106" cy="2887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4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e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den>
                </m:f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Multinomial 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88918">
              <a:defRPr sz="6336"/>
            </a:pPr>
            <a:r>
              <a:t>Multinomial Logistic Regression</a:t>
            </a:r>
          </a:p>
          <a:p>
            <a:pPr defTabSz="888918">
              <a:defRPr sz="6336"/>
            </a:pPr>
            <a:r>
              <a:t>(MaxEnt)</a:t>
            </a:r>
          </a:p>
        </p:txBody>
      </p:sp>
      <p:sp>
        <p:nvSpPr>
          <p:cNvPr id="407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410" name="Often we need more than 2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66719" indent="-1466719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Often we need more than 2 classes</a:t>
            </a:r>
          </a:p>
          <a:p>
            <a:pPr lvl="1" marL="2531836" indent="-1309573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Positive/negative/neutral</a:t>
            </a:r>
          </a:p>
          <a:p>
            <a:pPr lvl="1" marL="2531836" indent="-1309573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Parts of speech (noun, verb, adjective, adverb, preposition, etc.)</a:t>
            </a:r>
          </a:p>
          <a:p>
            <a:pPr lvl="1" marL="2531836" indent="-1309573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Classify emergency texts into different actionable classes</a:t>
            </a:r>
          </a:p>
          <a:p>
            <a:pPr marL="1466719" indent="-1466719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If &gt;2 classes we use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multinomial logistic regression</a:t>
            </a:r>
            <a:r>
              <a:t> (a.k.a. MaxEnt)</a:t>
            </a:r>
          </a:p>
        </p:txBody>
      </p:sp>
      <p:sp>
        <p:nvSpPr>
          <p:cNvPr id="4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414" name="Principle of Maximum Entropy: most representative probability distribution is the one with the most entrop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Principle of Maximum Entropy: most representative probability distribution is the one with the most entropy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Only true in the context of stated prior data (e.g., something that expresses something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testable</a:t>
            </a:r>
            <a:r>
              <a:t>)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Data must be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precisely stated</a:t>
            </a:r>
            <a:r>
              <a:t> and offer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testable propositions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Therefore, we must maximize the likelihood that the data I have actually actually represents underlying state (i.e., class distribution)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Because we don’t use the prior distribution a la Naive Bayes</a:t>
            </a:r>
          </a:p>
        </p:txBody>
      </p:sp>
      <p:sp>
        <p:nvSpPr>
          <p:cNvPr id="4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418" name="Maximizing the likelihood of my class distrib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Maximizing the likelihood of my class distribution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In a classifier, equivalent to finding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weights</a:t>
            </a:r>
            <a:r>
              <a:t> that maximize the data likelihood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</m:sup>
                  </m:sSup>
                </m:oMath>
              </m:oMathPara>
            </a14:m>
          </a:p>
        </p:txBody>
      </p:sp>
      <p:sp>
        <p:nvSpPr>
          <p:cNvPr id="4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422" name="Whe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limUpp>
                    <m:e>
                      <m:limLow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lim>
                  </m:limUp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sSub>
                        <m:e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</m:sup>
                  </m:sSup>
                </m:oMath>
              </m:oMathPara>
            </a14:m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Where: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W = weights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N = # samples (n = sample index)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K = # classes (k = class index)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x = features (x</a:t>
            </a:r>
            <a:r>
              <a:rPr baseline="-5999" sz="3760"/>
              <a:t>n</a:t>
            </a:r>
            <a:r>
              <a:rPr sz="3760"/>
              <a:t> = features of sample n)</a:t>
            </a:r>
          </a:p>
        </p:txBody>
      </p:sp>
      <p:sp>
        <p:nvSpPr>
          <p:cNvPr id="4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Why Is My Son Cry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Why Is My Son Crying?</a:t>
            </a:r>
          </a:p>
        </p:txBody>
      </p:sp>
      <p:sp>
        <p:nvSpPr>
          <p:cNvPr id="262" name="Build a model of different c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Build a model of different cries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P(emotion|cry) ∝ P(cry|emotion)P(emotion)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P(hungry) = 0.5, P(diaper) = 0.2, P(gas) = 0.1, </a:t>
            </a:r>
            <a:br/>
            <a:r>
              <a:t>etc.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Run all models, see which fits best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Highest probability wins</a:t>
            </a:r>
          </a:p>
        </p:txBody>
      </p:sp>
      <p:sp>
        <p:nvSpPr>
          <p:cNvPr id="263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4" name="IMG_9945.jpeg" descr="IMG_99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84624" y="5191102"/>
            <a:ext cx="5560621" cy="7414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426" name="Whe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11150" indent="-1111150" defTabSz="1828754">
              <a:lnSpc>
                <a:spcPct val="90000"/>
              </a:lnSpc>
              <a:spcBef>
                <a:spcPts val="3300"/>
              </a:spcBef>
              <a:defRPr sz="36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limUpp>
                    <m:e>
                      <m:limLow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lim>
                  </m:limUpp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</m:sup>
                  </m:sSup>
                </m:oMath>
              </m:oMathPara>
            </a14:m>
          </a:p>
          <a:p>
            <a:pPr marL="1111150" indent="-1111150" defTabSz="1828754">
              <a:lnSpc>
                <a:spcPct val="90000"/>
              </a:lnSpc>
              <a:spcBef>
                <a:spcPts val="3300"/>
              </a:spcBef>
              <a:defRPr sz="3600">
                <a:solidFill>
                  <a:srgbClr val="000000"/>
                </a:solidFill>
              </a:defRPr>
            </a:pPr>
            <a:r>
              <a:t>Where:</a:t>
            </a:r>
          </a:p>
          <a:p>
            <a:pPr lvl="1" marL="1918057" indent="-992100" defTabSz="1828754">
              <a:lnSpc>
                <a:spcPct val="90000"/>
              </a:lnSpc>
              <a:spcBef>
                <a:spcPts val="3300"/>
              </a:spcBef>
              <a:defRPr sz="3600">
                <a:solidFill>
                  <a:srgbClr val="000000"/>
                </a:solidFill>
              </a:defRPr>
            </a:pPr>
            <a:r>
              <a:t>What’s </a:t>
            </a:r>
            <a:r>
              <a:rPr i="1"/>
              <a:t>t</a:t>
            </a:r>
            <a:r>
              <a:t>?</a:t>
            </a:r>
          </a:p>
          <a:p>
            <a:pPr lvl="1" marL="1918057" indent="-992100" defTabSz="1828754">
              <a:lnSpc>
                <a:spcPct val="90000"/>
              </a:lnSpc>
              <a:spcBef>
                <a:spcPts val="3300"/>
              </a:spcBef>
              <a:defRPr sz="3600">
                <a:solidFill>
                  <a:srgbClr val="000000"/>
                </a:solidFill>
              </a:defRPr>
            </a:pPr>
            <a:r>
              <a:t>t = class labels represented as indicator variables</a:t>
            </a:r>
          </a:p>
          <a:p>
            <a:pPr lvl="1" marL="1918057" indent="-992100" defTabSz="1828754">
              <a:lnSpc>
                <a:spcPct val="90000"/>
              </a:lnSpc>
              <a:spcBef>
                <a:spcPts val="3300"/>
              </a:spcBef>
              <a:defRPr sz="3600">
                <a:solidFill>
                  <a:srgbClr val="000000"/>
                </a:solidFill>
              </a:defRPr>
            </a:pPr>
          </a:p>
        </p:txBody>
      </p:sp>
      <p:pic>
        <p:nvPicPr>
          <p:cNvPr id="4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468" y="5342182"/>
            <a:ext cx="2279852" cy="1899876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431" name="If there are K = 3 classes, and sample n belongs to class 2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70412" indent="-11704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limUpp>
                    <m:e>
                      <m:limLow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lim>
                  </m:limUp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sSub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</m:sup>
                  </m:sSup>
                </m:oMath>
              </m:oMathPara>
            </a14:m>
          </a:p>
          <a:p>
            <a:pPr marL="1170412" indent="-11704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:r>
              <a:t>If there are K = 3 classes, and sample n belongs to class 2:</a:t>
            </a:r>
          </a:p>
          <a:p>
            <a:pPr lvl="1" marL="2020354" indent="-10450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sSub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sSub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sSub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sup>
                  </m:sSup>
                </m:oMath>
              </m:oMathPara>
            </a14:m>
          </a:p>
          <a:p>
            <a:pPr lvl="1" marL="2020354" indent="-10450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m:oMathPara>
            </a14:m>
          </a:p>
          <a:p>
            <a:pPr lvl="1" marL="2020354" indent="-10450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 lvl="1" marL="2020354" indent="-10450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  <p:sp>
        <p:nvSpPr>
          <p:cNvPr id="4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435" name="The probability of everything must still sum 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The probability of everything must still sum to 1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P(positive|doc) + P(negative|doc) + P(neutral|doc) = 1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How would sigmoid deal with ≥3 classes?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❌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 need a generalization of sigmoid</a:t>
            </a:r>
          </a:p>
        </p:txBody>
      </p:sp>
      <p:sp>
        <p:nvSpPr>
          <p:cNvPr id="4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439" name="If we represent P(C = k|X) as a value that will sum to 1 for all K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If we represent P(C = k|X) as a value that will sum to 1 for all K…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</m:sSubSup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Don’t know what </a:t>
            </a:r>
            <a:r>
              <a:rPr i="1"/>
              <a:t>f</a:t>
            </a:r>
            <a:r>
              <a:t> looks like yet, let’s try </a:t>
            </a:r>
            <a14:m>
              <m:oMath>
                <m:sSup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</m:sup>
                </m:sSup>
              </m:oMath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den>
                  </m:f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p>
                          </m:sSup>
                        </m:den>
                      </m:f>
                    </m:den>
                  </m:f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f>
                        <m:fPr>
                          <m:ctrlP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sSup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p>
                          </m:s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p>
                          </m:sSup>
                        </m:den>
                      </m:f>
                    </m:den>
                  </m:f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den>
                  </m:f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num>
                    <m:den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den>
                  </m:f>
                </m:oMath>
              </m:oMathPara>
            </a14:m>
          </a:p>
        </p:txBody>
      </p:sp>
      <p:sp>
        <p:nvSpPr>
          <p:cNvPr id="4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443" name="So if z = WX+b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den>
                  </m:f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e>
                              <m:r>
                                <a:rPr xmlns:a="http://schemas.openxmlformats.org/drawingml/2006/main" sz="4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xmlns:a="http://schemas.openxmlformats.org/drawingml/2006/main" sz="4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p>
                          </m:sSup>
                        </m:den>
                      </m:f>
                    </m:den>
                  </m:f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f>
                        <m:fPr>
                          <m:ctrlP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sSup>
                            <m:e>
                              <m:r>
                                <a:rPr xmlns:a="http://schemas.openxmlformats.org/drawingml/2006/main" sz="4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xmlns:a="http://schemas.openxmlformats.org/drawingml/2006/main" sz="4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p>
                          </m:sSup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e>
                              <m:r>
                                <a:rPr xmlns:a="http://schemas.openxmlformats.org/drawingml/2006/main" sz="4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xmlns:a="http://schemas.openxmlformats.org/drawingml/2006/main" sz="4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p>
                          </m:sSup>
                        </m:den>
                      </m:f>
                    </m:den>
                  </m:f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den>
                  </m:f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num>
                    <m:den>
                      <m:sSup>
                        <m:e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e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4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p>
                      </m:sSup>
                    </m:den>
                  </m:f>
                </m:oMath>
              </m:oMathPara>
            </a14:m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So if z = WX+b, </a:t>
            </a:r>
            <a14:m>
              <m:oMath>
                <m:f>
                  <m:fPr>
                    <m:ctrlP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</m:sSup>
                  </m:num>
                  <m:den>
                    <m:sSup>
                      <m:e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e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</m:sSup>
                  </m:den>
                </m:f>
              </m:oMath>
            </a14:m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In a multinomial case rewrite W to be W</a:t>
            </a:r>
            <a:r>
              <a:rPr baseline="-5999"/>
              <a:t>k</a:t>
            </a:r>
            <a:r>
              <a:rPr baseline="-5999" i="1"/>
              <a:t> </a:t>
            </a:r>
            <a:r>
              <a:t>(weights of class </a:t>
            </a:r>
            <a:r>
              <a:rPr i="1"/>
              <a:t>k</a:t>
            </a:r>
            <a:r>
              <a:t>), </a:t>
            </a:r>
            <a14:m>
              <m:oMath>
                <m:f>
                  <m:fPr>
                    <m:ctrlP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e>
                            <m:r>
                              <a:rPr xmlns:a="http://schemas.openxmlformats.org/drawingml/2006/main" sz="4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xmlns:a="http://schemas.openxmlformats.org/drawingml/2006/main" sz="4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</m:sSup>
                  </m:num>
                  <m:den>
                    <m:sSup>
                      <m:e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e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e>
                            <m:r>
                              <a:rPr xmlns:a="http://schemas.openxmlformats.org/drawingml/2006/main" sz="4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xmlns:a="http://schemas.openxmlformats.org/drawingml/2006/main" sz="4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</m:sSup>
                  </m:den>
                </m:f>
              </m:oMath>
            </a14:m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Therefore if K = 2, sigmoid and </a:t>
            </a:r>
            <a14:m>
              <m:oMath>
                <m:f>
                  <m:fPr>
                    <m:ctrlP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p>
                          <m:e>
                            <m:r>
                              <a:rPr xmlns:a="http://schemas.openxmlformats.org/drawingml/2006/main" sz="4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xmlns:a="http://schemas.openxmlformats.org/drawingml/2006/main" sz="4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e>
                            <m:r>
                              <a:rPr xmlns:a="http://schemas.openxmlformats.org/drawingml/2006/main" sz="4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xmlns:a="http://schemas.openxmlformats.org/drawingml/2006/main" sz="4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sup>
                    </m:sSup>
                  </m:num>
                  <m:den>
                    <m:nary>
                      <m:naryPr>
                        <m:ctrlP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chr m:val="∑"/>
                        <m:limLoc m:val="subSup"/>
                        <m:grow m:val="1"/>
                        <m:subHide m:val="off"/>
                        <m:supHide m:val="off"/>
                      </m:naryPr>
                      <m:sub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4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  <m:e>
                        <m:sSup>
                          <m:e>
                            <m:r>
                              <a:rPr xmlns:a="http://schemas.openxmlformats.org/drawingml/2006/main" sz="4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p>
                              <m:e>
                                <m:r>
                                  <a:rPr xmlns:a="http://schemas.openxmlformats.org/drawingml/2006/main" sz="4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xmlns:a="http://schemas.openxmlformats.org/drawingml/2006/main" sz="4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sSub>
                              <m:e>
                                <m:r>
                                  <a:rPr xmlns:a="http://schemas.openxmlformats.org/drawingml/2006/main" sz="4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a:rPr xmlns:a="http://schemas.openxmlformats.org/drawingml/2006/main" sz="4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p>
                        </m:sSup>
                      </m:e>
                    </m:nary>
                  </m:den>
                </m:f>
              </m:oMath>
            </a14:m>
            <a:r>
              <a:t> are equivalent</a:t>
            </a:r>
            <a:endParaRPr sz="4800"/>
          </a:p>
        </p:txBody>
      </p:sp>
      <p:sp>
        <p:nvSpPr>
          <p:cNvPr id="4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447" name="is the generalization of sigmoid called softma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77826" indent="-1377826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14:m>
              <m:oMath>
                <m:f>
                  <m:fPr>
                    <m:ctrlP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p>
                          <m:e>
                            <m:r>
                              <a:rPr xmlns:a="http://schemas.openxmlformats.org/drawingml/2006/main" sz="4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xmlns:a="http://schemas.openxmlformats.org/drawingml/2006/main" sz="4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e>
                            <m:r>
                              <a:rPr xmlns:a="http://schemas.openxmlformats.org/drawingml/2006/main" sz="4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xmlns:a="http://schemas.openxmlformats.org/drawingml/2006/main" sz="4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sup>
                    </m:sSup>
                  </m:num>
                  <m:den>
                    <m:nary>
                      <m:naryPr>
                        <m:ctrlP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chr m:val="∑"/>
                        <m:limLoc m:val="subSup"/>
                        <m:grow m:val="1"/>
                        <m:subHide m:val="off"/>
                        <m:supHide m:val="off"/>
                      </m:naryPr>
                      <m:sub>
                        <m: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  <m:e>
                        <m:sSup>
                          <m:e>
                            <m:r>
                              <a:rPr xmlns:a="http://schemas.openxmlformats.org/drawingml/2006/main" sz="4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p>
                              <m:e>
                                <m:r>
                                  <a:rPr xmlns:a="http://schemas.openxmlformats.org/drawingml/2006/main" sz="44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xmlns:a="http://schemas.openxmlformats.org/drawingml/2006/main" sz="44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sSub>
                              <m:e>
                                <m:r>
                                  <a:rPr xmlns:a="http://schemas.openxmlformats.org/drawingml/2006/main" sz="44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a:rPr xmlns:a="http://schemas.openxmlformats.org/drawingml/2006/main" sz="44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p>
                        </m:sSup>
                      </m:e>
                    </m:nary>
                  </m:den>
                </m:f>
              </m:oMath>
            </a14:m>
            <a:r>
              <a:t> is the generalization of sigmoid called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softmax</a:t>
            </a:r>
          </a:p>
          <a:p>
            <a:pPr lvl="1" marL="2378391" indent="-1230205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t>Takes a vector </a:t>
            </a:r>
            <a:r>
              <a:rPr i="1"/>
              <a:t>z </a:t>
            </a:r>
            <a:r>
              <a:t>= [</a:t>
            </a:r>
            <a:r>
              <a:rPr i="1"/>
              <a:t>z</a:t>
            </a:r>
            <a:r>
              <a:rPr baseline="-5999"/>
              <a:t>1</a:t>
            </a:r>
            <a:r>
              <a:t>, </a:t>
            </a:r>
            <a:r>
              <a:rPr i="1"/>
              <a:t>z</a:t>
            </a:r>
            <a:r>
              <a:rPr baseline="-5999"/>
              <a:t>2</a:t>
            </a:r>
            <a:r>
              <a:t>, ..., </a:t>
            </a:r>
            <a:r>
              <a:rPr i="1"/>
              <a:t>z</a:t>
            </a:r>
            <a:r>
              <a:rPr baseline="-5999" i="1"/>
              <a:t>k</a:t>
            </a:r>
            <a:r>
              <a:t>] of </a:t>
            </a:r>
            <a:r>
              <a:rPr i="1"/>
              <a:t>k </a:t>
            </a:r>
            <a:r>
              <a:t>arbitrary values (= WX+b)</a:t>
            </a:r>
          </a:p>
          <a:p>
            <a:pPr lvl="1" marL="2378391" indent="-1230205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t>Outputs a probability distribution</a:t>
            </a:r>
          </a:p>
          <a:p>
            <a:pPr lvl="2" marL="3280540" indent="-984158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t>each value in the range [0,1]</a:t>
            </a:r>
          </a:p>
          <a:p>
            <a:pPr lvl="2" marL="3280540" indent="-984158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t>all the values summing to 1</a:t>
            </a:r>
          </a:p>
        </p:txBody>
      </p:sp>
      <p:sp>
        <p:nvSpPr>
          <p:cNvPr id="4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oftmax Fun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Softmax Function</a:t>
            </a:r>
          </a:p>
        </p:txBody>
      </p:sp>
      <p:sp>
        <p:nvSpPr>
          <p:cNvPr id="451" name="Turns a vector z = [z1, z2, ... , zk] of k arbitrary values into probabil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Turns a vector </a:t>
            </a:r>
            <a:r>
              <a:rPr i="1"/>
              <a:t>z </a:t>
            </a:r>
            <a:r>
              <a:t>= [</a:t>
            </a:r>
            <a:r>
              <a:rPr i="1"/>
              <a:t>z</a:t>
            </a:r>
            <a:r>
              <a:rPr baseline="-39335" sz="3050"/>
              <a:t>1</a:t>
            </a:r>
            <a:r>
              <a:t>, </a:t>
            </a:r>
            <a:r>
              <a:rPr i="1"/>
              <a:t>z</a:t>
            </a:r>
            <a:r>
              <a:rPr baseline="-39335" sz="3050"/>
              <a:t>2</a:t>
            </a:r>
            <a:r>
              <a:t>, ... , </a:t>
            </a:r>
            <a:r>
              <a:rPr i="1"/>
              <a:t>z</a:t>
            </a:r>
            <a:r>
              <a:rPr baseline="-39335" i="1" sz="3050"/>
              <a:t>k</a:t>
            </a:r>
            <a:r>
              <a:t>] of </a:t>
            </a:r>
            <a:r>
              <a:rPr i="1"/>
              <a:t>k </a:t>
            </a:r>
            <a:r>
              <a:t>arbitrary values into probabilities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softmax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b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xmlns:a="http://schemas.openxmlformats.org/drawingml/2006/main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nor/>
                    </m:rP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</m:oMath>
              </m:oMathPara>
            </a14:m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Denominator </a:t>
            </a:r>
            <a14:m>
              <m:oMath>
                <m:nary>
                  <m:naryPr>
                    <m:ctrlP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chr m:val="∑"/>
                    <m:limLoc m:val="undOvr"/>
                    <m:grow m:val="1"/>
                    <m:subHide m:val="off"/>
                    <m:supHide m:val="off"/>
                  </m:naryPr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p>
                  <m:e>
                    <m:sSup>
                      <m:e>
                        <m:r>
                          <a:rPr xmlns:a="http://schemas.openxmlformats.org/drawingml/2006/main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e>
                            <m:r>
                              <a:rPr xmlns:a="http://schemas.openxmlformats.org/drawingml/2006/main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xmlns:a="http://schemas.openxmlformats.org/drawingml/2006/main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p>
                    </m:sSup>
                  </m:e>
                </m:nary>
              </m:oMath>
            </a14:m>
            <a:r>
              <a:t> normalizes all values into probabilities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softmax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b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xmlns:a="http://schemas.openxmlformats.org/drawingml/2006/main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b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xmlns:a="http://schemas.openxmlformats.org/drawingml/2006/main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b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e>
                              <m:r>
                                <a:rPr xmlns:a="http://schemas.openxmlformats.org/drawingml/2006/main" sz="4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xmlns:a="http://schemas.openxmlformats.org/drawingml/2006/main" sz="4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  <a:endParaRPr sz="4800"/>
          </a:p>
        </p:txBody>
      </p:sp>
      <p:sp>
        <p:nvSpPr>
          <p:cNvPr id="4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oftmax Fun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Softmax Function</a:t>
            </a:r>
          </a:p>
        </p:txBody>
      </p:sp>
      <p:sp>
        <p:nvSpPr>
          <p:cNvPr id="455" name="Turns a vector z = [z1, z2, ... , zk] of k arbitrary values into probabil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Turns a vector </a:t>
            </a:r>
            <a:r>
              <a:rPr i="1"/>
              <a:t>z </a:t>
            </a:r>
            <a:r>
              <a:t>= [</a:t>
            </a:r>
            <a:r>
              <a:rPr i="1"/>
              <a:t>z</a:t>
            </a:r>
            <a:r>
              <a:rPr baseline="-34615" sz="3466"/>
              <a:t>1</a:t>
            </a:r>
            <a:r>
              <a:t>, </a:t>
            </a:r>
            <a:r>
              <a:rPr i="1"/>
              <a:t>z</a:t>
            </a:r>
            <a:r>
              <a:rPr baseline="-34615" sz="3466"/>
              <a:t>2</a:t>
            </a:r>
            <a:r>
              <a:t>, ... , </a:t>
            </a:r>
            <a:r>
              <a:rPr i="1"/>
              <a:t>z</a:t>
            </a:r>
            <a:r>
              <a:rPr baseline="-34615" i="1" sz="3466"/>
              <a:t>k</a:t>
            </a:r>
            <a:r>
              <a:t>] of </a:t>
            </a:r>
            <a:r>
              <a:rPr i="1"/>
              <a:t>k </a:t>
            </a:r>
            <a:r>
              <a:t>arbitrary values into probabilities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z = [0.6, 1.1, -1.5, 1.2, 3.2, -1.1]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softmax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b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xmlns:a="http://schemas.openxmlformats.org/drawingml/2006/main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b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xmlns:a="http://schemas.openxmlformats.org/drawingml/2006/main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b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xmlns:a="http://schemas.openxmlformats.org/drawingml/2006/main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 marL="0" indent="0" defTabSz="2438338">
              <a:lnSpc>
                <a:spcPct val="90000"/>
              </a:lnSpc>
              <a:spcBef>
                <a:spcPts val="4500"/>
              </a:spcBef>
              <a:buSzTx/>
              <a:buFontTx/>
              <a:buNone/>
              <a:defRPr sz="4800">
                <a:solidFill>
                  <a:srgbClr val="000000"/>
                </a:solidFill>
              </a:defRPr>
            </a:pPr>
            <a:r>
              <a:t>                       = [0.055, 0.09, 0.0067, 0.1, 0.74, 0.01]</a:t>
            </a:r>
          </a:p>
        </p:txBody>
      </p:sp>
      <p:sp>
        <p:nvSpPr>
          <p:cNvPr id="4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oftmax in Max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Softmax in MaxEnt</a:t>
            </a:r>
          </a:p>
        </p:txBody>
      </p:sp>
      <p:sp>
        <p:nvSpPr>
          <p:cNvPr id="459" name="Input is still the dot product between weight vector W and input vector 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b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e>
                                  <m:r>
                                    <a:rPr xmlns:a="http://schemas.openxmlformats.org/drawingml/2006/main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xmlns:a="http://schemas.openxmlformats.org/drawingml/2006/main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e>
                                  <m:r>
                                    <a:rPr xmlns:a="http://schemas.openxmlformats.org/drawingml/2006/main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xmlns:a="http://schemas.openxmlformats.org/drawingml/2006/main" sz="4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den>
                  </m:f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In</a:t>
            </a:r>
            <a:r>
              <a:rPr sz="5066"/>
              <a:t>put is still the dot product between weight vector </a:t>
            </a:r>
            <a:r>
              <a:rPr i="1" sz="5066"/>
              <a:t>W </a:t>
            </a:r>
            <a:r>
              <a:rPr sz="5066"/>
              <a:t>and input vector </a:t>
            </a:r>
            <a:r>
              <a:rPr i="1" sz="5066"/>
              <a:t>X</a:t>
            </a:r>
            <a:endParaRPr i="1" sz="5066"/>
          </a:p>
          <a:p>
            <a:pPr marL="1563852" indent="-1563852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sz="5066"/>
              <a:t>But now we’ll need separate weight vectors for each of the K classes</a:t>
            </a:r>
          </a:p>
        </p:txBody>
      </p:sp>
      <p:sp>
        <p:nvSpPr>
          <p:cNvPr id="4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Features in Binomial LR vs. Max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Features in Binomial LR vs. MaxEnt</a:t>
            </a:r>
          </a:p>
        </p:txBody>
      </p:sp>
      <p:sp>
        <p:nvSpPr>
          <p:cNvPr id="463" name="Binary: positive weight   y = 1, negative weight   y = 0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Binary: positive weight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</m:oMath>
            </a14:m>
            <a:r>
              <a:t> y = 1, negative weight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</m:oMath>
            </a14:m>
            <a:r>
              <a:t> y = 0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x</a:t>
            </a:r>
            <a:r>
              <a:rPr baseline="-5999"/>
              <a:t>5</a:t>
            </a:r>
            <a:r>
              <a:t> = 1 if “!”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</m:oMath>
            </a14:m>
            <a:r>
              <a:t> doc, 0 otherwise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</a:t>
            </a:r>
            <a:r>
              <a:rPr baseline="-5999"/>
              <a:t>5</a:t>
            </a:r>
            <a:r>
              <a:t> = 3.0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Multinomial: separate weights for each class</a:t>
            </a:r>
          </a:p>
        </p:txBody>
      </p:sp>
      <p:sp>
        <p:nvSpPr>
          <p:cNvPr id="4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465" name="Table 1"/>
          <p:cNvGraphicFramePr/>
          <p:nvPr/>
        </p:nvGraphicFramePr>
        <p:xfrm>
          <a:off x="3620866" y="10693408"/>
          <a:ext cx="17886543" cy="189585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769139"/>
                <a:gridCol w="5380397"/>
                <a:gridCol w="3574768"/>
                <a:gridCol w="3574768"/>
                <a:gridCol w="3574768"/>
              </a:tblGrid>
              <a:tr h="94157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Feature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Definition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w</a:t>
                      </a:r>
                      <a:r>
                        <a:rPr baseline="-5999"/>
                        <a:t>5,+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w</a:t>
                      </a:r>
                      <a:r>
                        <a:rPr baseline="-5999"/>
                        <a:t>5,-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w</a:t>
                      </a:r>
                      <a:r>
                        <a:rPr baseline="-5999"/>
                        <a:t>5,0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4157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3200">
                          <a:latin typeface="Poppins Bold"/>
                          <a:ea typeface="Poppins Bold"/>
                          <a:cs typeface="Poppins Bold"/>
                          <a:sym typeface="Poppins Bold"/>
                        </a:defRPr>
                      </a:pPr>
                      <a:r>
                        <a:t>f(x</a:t>
                      </a:r>
                      <a:r>
                        <a:rPr baseline="-5999"/>
                        <a:t>5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1 if “i” in doc, else 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3.1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-5.3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Why Is My Son Cry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Why Is My Son Crying?</a:t>
            </a:r>
          </a:p>
        </p:txBody>
      </p:sp>
      <p:sp>
        <p:nvSpPr>
          <p:cNvPr id="267" name="Just try to distinguish one cry from anoth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Just try to distinguish one cry from another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He coughs when he’s hungry!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Let’s ignore everything else</a:t>
            </a: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9" name="IMG_9945.jpeg" descr="IMG_99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84624" y="5191102"/>
            <a:ext cx="5560621" cy="741416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Oo-ah! *cough* Aa-ooh!"/>
          <p:cNvSpPr/>
          <p:nvPr/>
        </p:nvSpPr>
        <p:spPr>
          <a:xfrm>
            <a:off x="20718282" y="4766646"/>
            <a:ext cx="3542102" cy="1743804"/>
          </a:xfrm>
          <a:prstGeom prst="wedgeEllipseCallout">
            <a:avLst>
              <a:gd name="adj1" fmla="val -49385"/>
              <a:gd name="adj2" fmla="val 70000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Oo-ah! *cough* Aa-ooh!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Logistic Regression Clas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Logistic Regression Classification</a:t>
            </a:r>
          </a:p>
        </p:txBody>
      </p:sp>
      <p:sp>
        <p:nvSpPr>
          <p:cNvPr id="468" name="N samples with D featu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N samples with D features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N x D matrix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K classes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[N x D] * [D x K] → [N samples x K classes]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This N x K matrix will be the probabilities that each sample </a:t>
            </a:r>
            <a:r>
              <a:rPr i="1"/>
              <a:t>n</a:t>
            </a:r>
            <a:r>
              <a:t> falls into class </a:t>
            </a:r>
            <a:r>
              <a:rPr i="1"/>
              <a:t>k</a:t>
            </a:r>
          </a:p>
        </p:txBody>
      </p:sp>
      <p:sp>
        <p:nvSpPr>
          <p:cNvPr id="4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Logistic Regression Clas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Logistic Regression Classification</a:t>
            </a:r>
          </a:p>
        </p:txBody>
      </p:sp>
      <p:sp>
        <p:nvSpPr>
          <p:cNvPr id="472" name="This N x K matrix will be the probabilities that each sample n falls into class 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This N x K matrix will be the probabilities that each sample </a:t>
            </a:r>
            <a:r>
              <a:rPr i="1"/>
              <a:t>n</a:t>
            </a:r>
            <a:r>
              <a:t> falls into class </a:t>
            </a:r>
            <a:r>
              <a:rPr i="1"/>
              <a:t>k</a:t>
            </a:r>
            <a:endParaRPr i="1"/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In reality, a little more detailed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For instance, where’d the softmax function go?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[N x K] = samples times weights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Exponentiate this: e</a:t>
            </a:r>
            <a:r>
              <a:rPr baseline="31999"/>
              <a:t>[N x K]</a:t>
            </a:r>
            <a:r>
              <a:t> = [m</a:t>
            </a:r>
            <a:r>
              <a:rPr baseline="-5999"/>
              <a:t>1</a:t>
            </a:r>
            <a:r>
              <a:t>, …, m</a:t>
            </a:r>
            <a:r>
              <a:rPr baseline="-5999"/>
              <a:t>k</a:t>
            </a:r>
            <a:r>
              <a:t>]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[m</a:t>
            </a:r>
            <a:r>
              <a:rPr baseline="-5999"/>
              <a:t>1</a:t>
            </a:r>
            <a:r>
              <a:t>, …, m</a:t>
            </a:r>
            <a:r>
              <a:rPr baseline="-5999"/>
              <a:t>k</a:t>
            </a:r>
            <a:r>
              <a:t>] / ∑ [m</a:t>
            </a:r>
            <a:r>
              <a:rPr baseline="-5999"/>
              <a:t>1</a:t>
            </a:r>
            <a:r>
              <a:t>, …, m</a:t>
            </a:r>
            <a:r>
              <a:rPr baseline="-5999"/>
              <a:t>k</a:t>
            </a:r>
            <a:r>
              <a:t>] = probabilities</a:t>
            </a:r>
          </a:p>
          <a:p>
            <a:pPr lvl="2" marL="2610322" indent="-783094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↑ this was softmax</a:t>
            </a:r>
          </a:p>
        </p:txBody>
      </p:sp>
      <p:sp>
        <p:nvSpPr>
          <p:cNvPr id="4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Logistic Regression Clas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Logistic Regression Classification</a:t>
            </a:r>
          </a:p>
        </p:txBody>
      </p:sp>
      <p:sp>
        <p:nvSpPr>
          <p:cNvPr id="476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nor/>
                    </m:rP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for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1...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1...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</p:txBody>
      </p:sp>
      <p:sp>
        <p:nvSpPr>
          <p:cNvPr id="4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0696" y="8204837"/>
            <a:ext cx="7543801" cy="4102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6" name="Group"/>
          <p:cNvGrpSpPr/>
          <p:nvPr/>
        </p:nvGrpSpPr>
        <p:grpSpPr>
          <a:xfrm>
            <a:off x="6354953" y="8689568"/>
            <a:ext cx="7075095" cy="2444940"/>
            <a:chOff x="0" y="0"/>
            <a:chExt cx="7075094" cy="2444939"/>
          </a:xfrm>
        </p:grpSpPr>
        <p:sp>
          <p:nvSpPr>
            <p:cNvPr id="479" name="11"/>
            <p:cNvSpPr txBox="1"/>
            <p:nvPr/>
          </p:nvSpPr>
          <p:spPr>
            <a:xfrm>
              <a:off x="-1" y="6236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11</a:t>
              </a:r>
            </a:p>
          </p:txBody>
        </p:sp>
        <p:sp>
          <p:nvSpPr>
            <p:cNvPr id="480" name="12"/>
            <p:cNvSpPr txBox="1"/>
            <p:nvPr/>
          </p:nvSpPr>
          <p:spPr>
            <a:xfrm>
              <a:off x="529318" y="6236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12</a:t>
              </a:r>
            </a:p>
          </p:txBody>
        </p:sp>
        <p:sp>
          <p:nvSpPr>
            <p:cNvPr id="481" name="13"/>
            <p:cNvSpPr txBox="1"/>
            <p:nvPr/>
          </p:nvSpPr>
          <p:spPr>
            <a:xfrm>
              <a:off x="1058636" y="6236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13</a:t>
              </a:r>
            </a:p>
          </p:txBody>
        </p:sp>
        <p:sp>
          <p:nvSpPr>
            <p:cNvPr id="482" name="21"/>
            <p:cNvSpPr txBox="1"/>
            <p:nvPr/>
          </p:nvSpPr>
          <p:spPr>
            <a:xfrm>
              <a:off x="-1" y="500570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21</a:t>
              </a:r>
            </a:p>
          </p:txBody>
        </p:sp>
        <p:sp>
          <p:nvSpPr>
            <p:cNvPr id="483" name="22"/>
            <p:cNvSpPr txBox="1"/>
            <p:nvPr/>
          </p:nvSpPr>
          <p:spPr>
            <a:xfrm>
              <a:off x="529318" y="500570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22</a:t>
              </a:r>
            </a:p>
          </p:txBody>
        </p:sp>
        <p:sp>
          <p:nvSpPr>
            <p:cNvPr id="484" name="23"/>
            <p:cNvSpPr txBox="1"/>
            <p:nvPr/>
          </p:nvSpPr>
          <p:spPr>
            <a:xfrm>
              <a:off x="1058636" y="500570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23</a:t>
              </a:r>
            </a:p>
          </p:txBody>
        </p:sp>
        <p:sp>
          <p:nvSpPr>
            <p:cNvPr id="485" name="31"/>
            <p:cNvSpPr txBox="1"/>
            <p:nvPr/>
          </p:nvSpPr>
          <p:spPr>
            <a:xfrm>
              <a:off x="-1" y="994905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31</a:t>
              </a:r>
            </a:p>
          </p:txBody>
        </p:sp>
        <p:sp>
          <p:nvSpPr>
            <p:cNvPr id="486" name="32"/>
            <p:cNvSpPr txBox="1"/>
            <p:nvPr/>
          </p:nvSpPr>
          <p:spPr>
            <a:xfrm>
              <a:off x="529318" y="994905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32</a:t>
              </a:r>
            </a:p>
          </p:txBody>
        </p:sp>
        <p:sp>
          <p:nvSpPr>
            <p:cNvPr id="487" name="33"/>
            <p:cNvSpPr txBox="1"/>
            <p:nvPr/>
          </p:nvSpPr>
          <p:spPr>
            <a:xfrm>
              <a:off x="1058636" y="994905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33</a:t>
              </a:r>
            </a:p>
          </p:txBody>
        </p:sp>
        <p:sp>
          <p:nvSpPr>
            <p:cNvPr id="488" name="41"/>
            <p:cNvSpPr txBox="1"/>
            <p:nvPr/>
          </p:nvSpPr>
          <p:spPr>
            <a:xfrm>
              <a:off x="-1" y="148924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41</a:t>
              </a:r>
            </a:p>
          </p:txBody>
        </p:sp>
        <p:sp>
          <p:nvSpPr>
            <p:cNvPr id="489" name="42"/>
            <p:cNvSpPr txBox="1"/>
            <p:nvPr/>
          </p:nvSpPr>
          <p:spPr>
            <a:xfrm>
              <a:off x="529318" y="148924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42</a:t>
              </a:r>
            </a:p>
          </p:txBody>
        </p:sp>
        <p:sp>
          <p:nvSpPr>
            <p:cNvPr id="490" name="43"/>
            <p:cNvSpPr txBox="1"/>
            <p:nvPr/>
          </p:nvSpPr>
          <p:spPr>
            <a:xfrm>
              <a:off x="1058636" y="148924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43</a:t>
              </a:r>
            </a:p>
          </p:txBody>
        </p:sp>
        <p:sp>
          <p:nvSpPr>
            <p:cNvPr id="491" name="51"/>
            <p:cNvSpPr txBox="1"/>
            <p:nvPr/>
          </p:nvSpPr>
          <p:spPr>
            <a:xfrm>
              <a:off x="-1" y="198357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51</a:t>
              </a:r>
            </a:p>
          </p:txBody>
        </p:sp>
        <p:sp>
          <p:nvSpPr>
            <p:cNvPr id="492" name="52"/>
            <p:cNvSpPr txBox="1"/>
            <p:nvPr/>
          </p:nvSpPr>
          <p:spPr>
            <a:xfrm>
              <a:off x="529318" y="198357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52</a:t>
              </a:r>
            </a:p>
          </p:txBody>
        </p:sp>
        <p:sp>
          <p:nvSpPr>
            <p:cNvPr id="493" name="53"/>
            <p:cNvSpPr txBox="1"/>
            <p:nvPr/>
          </p:nvSpPr>
          <p:spPr>
            <a:xfrm>
              <a:off x="1058636" y="198357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53</a:t>
              </a:r>
            </a:p>
          </p:txBody>
        </p:sp>
        <p:sp>
          <p:nvSpPr>
            <p:cNvPr id="494" name="11"/>
            <p:cNvSpPr txBox="1"/>
            <p:nvPr/>
          </p:nvSpPr>
          <p:spPr>
            <a:xfrm>
              <a:off x="2296021" y="49433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11</a:t>
              </a:r>
            </a:p>
          </p:txBody>
        </p:sp>
        <p:sp>
          <p:nvSpPr>
            <p:cNvPr id="495" name="12"/>
            <p:cNvSpPr txBox="1"/>
            <p:nvPr/>
          </p:nvSpPr>
          <p:spPr>
            <a:xfrm>
              <a:off x="2825340" y="49433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12</a:t>
              </a:r>
            </a:p>
          </p:txBody>
        </p:sp>
        <p:sp>
          <p:nvSpPr>
            <p:cNvPr id="496" name="13"/>
            <p:cNvSpPr txBox="1"/>
            <p:nvPr/>
          </p:nvSpPr>
          <p:spPr>
            <a:xfrm>
              <a:off x="3354658" y="49433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13</a:t>
              </a:r>
            </a:p>
          </p:txBody>
        </p:sp>
        <p:sp>
          <p:nvSpPr>
            <p:cNvPr id="497" name="21"/>
            <p:cNvSpPr txBox="1"/>
            <p:nvPr/>
          </p:nvSpPr>
          <p:spPr>
            <a:xfrm>
              <a:off x="2296021" y="988668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21</a:t>
              </a:r>
            </a:p>
          </p:txBody>
        </p:sp>
        <p:sp>
          <p:nvSpPr>
            <p:cNvPr id="498" name="22"/>
            <p:cNvSpPr txBox="1"/>
            <p:nvPr/>
          </p:nvSpPr>
          <p:spPr>
            <a:xfrm>
              <a:off x="2825340" y="988668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22</a:t>
              </a:r>
            </a:p>
          </p:txBody>
        </p:sp>
        <p:sp>
          <p:nvSpPr>
            <p:cNvPr id="499" name="23"/>
            <p:cNvSpPr txBox="1"/>
            <p:nvPr/>
          </p:nvSpPr>
          <p:spPr>
            <a:xfrm>
              <a:off x="3354658" y="988668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23</a:t>
              </a:r>
            </a:p>
          </p:txBody>
        </p:sp>
        <p:sp>
          <p:nvSpPr>
            <p:cNvPr id="500" name="31"/>
            <p:cNvSpPr txBox="1"/>
            <p:nvPr/>
          </p:nvSpPr>
          <p:spPr>
            <a:xfrm>
              <a:off x="2296021" y="1483002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31</a:t>
              </a:r>
            </a:p>
          </p:txBody>
        </p:sp>
        <p:sp>
          <p:nvSpPr>
            <p:cNvPr id="501" name="32"/>
            <p:cNvSpPr txBox="1"/>
            <p:nvPr/>
          </p:nvSpPr>
          <p:spPr>
            <a:xfrm>
              <a:off x="2825340" y="1483002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32</a:t>
              </a:r>
            </a:p>
          </p:txBody>
        </p:sp>
        <p:sp>
          <p:nvSpPr>
            <p:cNvPr id="502" name="33"/>
            <p:cNvSpPr txBox="1"/>
            <p:nvPr/>
          </p:nvSpPr>
          <p:spPr>
            <a:xfrm>
              <a:off x="3354658" y="1483002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33</a:t>
              </a:r>
            </a:p>
          </p:txBody>
        </p:sp>
        <p:sp>
          <p:nvSpPr>
            <p:cNvPr id="503" name="14"/>
            <p:cNvSpPr txBox="1"/>
            <p:nvPr/>
          </p:nvSpPr>
          <p:spPr>
            <a:xfrm>
              <a:off x="3821917" y="494334"/>
              <a:ext cx="453238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14</a:t>
              </a:r>
            </a:p>
          </p:txBody>
        </p:sp>
        <p:sp>
          <p:nvSpPr>
            <p:cNvPr id="504" name="24"/>
            <p:cNvSpPr txBox="1"/>
            <p:nvPr/>
          </p:nvSpPr>
          <p:spPr>
            <a:xfrm>
              <a:off x="3821917" y="988668"/>
              <a:ext cx="453238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24</a:t>
              </a:r>
            </a:p>
          </p:txBody>
        </p:sp>
        <p:sp>
          <p:nvSpPr>
            <p:cNvPr id="505" name="34"/>
            <p:cNvSpPr txBox="1"/>
            <p:nvPr/>
          </p:nvSpPr>
          <p:spPr>
            <a:xfrm>
              <a:off x="3821917" y="1483002"/>
              <a:ext cx="45323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34</a:t>
              </a:r>
            </a:p>
          </p:txBody>
        </p:sp>
        <p:sp>
          <p:nvSpPr>
            <p:cNvPr id="506" name="11"/>
            <p:cNvSpPr txBox="1"/>
            <p:nvPr/>
          </p:nvSpPr>
          <p:spPr>
            <a:xfrm>
              <a:off x="5095960" y="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11</a:t>
              </a:r>
            </a:p>
          </p:txBody>
        </p:sp>
        <p:sp>
          <p:nvSpPr>
            <p:cNvPr id="507" name="12"/>
            <p:cNvSpPr txBox="1"/>
            <p:nvPr/>
          </p:nvSpPr>
          <p:spPr>
            <a:xfrm>
              <a:off x="5625280" y="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12</a:t>
              </a:r>
            </a:p>
          </p:txBody>
        </p:sp>
        <p:sp>
          <p:nvSpPr>
            <p:cNvPr id="508" name="13"/>
            <p:cNvSpPr txBox="1"/>
            <p:nvPr/>
          </p:nvSpPr>
          <p:spPr>
            <a:xfrm>
              <a:off x="6129198" y="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13</a:t>
              </a:r>
            </a:p>
          </p:txBody>
        </p:sp>
        <p:sp>
          <p:nvSpPr>
            <p:cNvPr id="509" name="21"/>
            <p:cNvSpPr txBox="1"/>
            <p:nvPr/>
          </p:nvSpPr>
          <p:spPr>
            <a:xfrm>
              <a:off x="5095960" y="49433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21</a:t>
              </a:r>
            </a:p>
          </p:txBody>
        </p:sp>
        <p:sp>
          <p:nvSpPr>
            <p:cNvPr id="510" name="22"/>
            <p:cNvSpPr txBox="1"/>
            <p:nvPr/>
          </p:nvSpPr>
          <p:spPr>
            <a:xfrm>
              <a:off x="5625280" y="49433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22</a:t>
              </a:r>
            </a:p>
          </p:txBody>
        </p:sp>
        <p:sp>
          <p:nvSpPr>
            <p:cNvPr id="511" name="23"/>
            <p:cNvSpPr txBox="1"/>
            <p:nvPr/>
          </p:nvSpPr>
          <p:spPr>
            <a:xfrm>
              <a:off x="6129198" y="49433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23</a:t>
              </a:r>
            </a:p>
          </p:txBody>
        </p:sp>
        <p:sp>
          <p:nvSpPr>
            <p:cNvPr id="512" name="31"/>
            <p:cNvSpPr txBox="1"/>
            <p:nvPr/>
          </p:nvSpPr>
          <p:spPr>
            <a:xfrm>
              <a:off x="5095960" y="988668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31</a:t>
              </a:r>
            </a:p>
          </p:txBody>
        </p:sp>
        <p:sp>
          <p:nvSpPr>
            <p:cNvPr id="513" name="32"/>
            <p:cNvSpPr txBox="1"/>
            <p:nvPr/>
          </p:nvSpPr>
          <p:spPr>
            <a:xfrm>
              <a:off x="5625280" y="988668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32</a:t>
              </a:r>
            </a:p>
          </p:txBody>
        </p:sp>
        <p:sp>
          <p:nvSpPr>
            <p:cNvPr id="514" name="33"/>
            <p:cNvSpPr txBox="1"/>
            <p:nvPr/>
          </p:nvSpPr>
          <p:spPr>
            <a:xfrm>
              <a:off x="6129198" y="988668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33</a:t>
              </a:r>
            </a:p>
          </p:txBody>
        </p:sp>
        <p:sp>
          <p:nvSpPr>
            <p:cNvPr id="515" name="14"/>
            <p:cNvSpPr txBox="1"/>
            <p:nvPr/>
          </p:nvSpPr>
          <p:spPr>
            <a:xfrm>
              <a:off x="6621856" y="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14</a:t>
              </a:r>
            </a:p>
          </p:txBody>
        </p:sp>
        <p:sp>
          <p:nvSpPr>
            <p:cNvPr id="516" name="24"/>
            <p:cNvSpPr txBox="1"/>
            <p:nvPr/>
          </p:nvSpPr>
          <p:spPr>
            <a:xfrm>
              <a:off x="6621856" y="49433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24</a:t>
              </a:r>
            </a:p>
          </p:txBody>
        </p:sp>
        <p:sp>
          <p:nvSpPr>
            <p:cNvPr id="517" name="34"/>
            <p:cNvSpPr txBox="1"/>
            <p:nvPr/>
          </p:nvSpPr>
          <p:spPr>
            <a:xfrm>
              <a:off x="6621856" y="988668"/>
              <a:ext cx="45323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34</a:t>
              </a:r>
            </a:p>
          </p:txBody>
        </p:sp>
        <p:sp>
          <p:nvSpPr>
            <p:cNvPr id="518" name="41"/>
            <p:cNvSpPr txBox="1"/>
            <p:nvPr/>
          </p:nvSpPr>
          <p:spPr>
            <a:xfrm>
              <a:off x="5095962" y="148924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41</a:t>
              </a:r>
            </a:p>
          </p:txBody>
        </p:sp>
        <p:sp>
          <p:nvSpPr>
            <p:cNvPr id="519" name="42"/>
            <p:cNvSpPr txBox="1"/>
            <p:nvPr/>
          </p:nvSpPr>
          <p:spPr>
            <a:xfrm>
              <a:off x="5625280" y="148924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42</a:t>
              </a:r>
            </a:p>
          </p:txBody>
        </p:sp>
        <p:sp>
          <p:nvSpPr>
            <p:cNvPr id="520" name="43"/>
            <p:cNvSpPr txBox="1"/>
            <p:nvPr/>
          </p:nvSpPr>
          <p:spPr>
            <a:xfrm>
              <a:off x="6129198" y="148924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43</a:t>
              </a:r>
            </a:p>
          </p:txBody>
        </p:sp>
        <p:sp>
          <p:nvSpPr>
            <p:cNvPr id="521" name="51"/>
            <p:cNvSpPr txBox="1"/>
            <p:nvPr/>
          </p:nvSpPr>
          <p:spPr>
            <a:xfrm>
              <a:off x="5095962" y="198357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51</a:t>
              </a:r>
            </a:p>
          </p:txBody>
        </p:sp>
        <p:sp>
          <p:nvSpPr>
            <p:cNvPr id="522" name="52"/>
            <p:cNvSpPr txBox="1"/>
            <p:nvPr/>
          </p:nvSpPr>
          <p:spPr>
            <a:xfrm>
              <a:off x="5625280" y="198357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52</a:t>
              </a:r>
            </a:p>
          </p:txBody>
        </p:sp>
        <p:sp>
          <p:nvSpPr>
            <p:cNvPr id="523" name="53"/>
            <p:cNvSpPr txBox="1"/>
            <p:nvPr/>
          </p:nvSpPr>
          <p:spPr>
            <a:xfrm>
              <a:off x="6129198" y="198357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53</a:t>
              </a:r>
            </a:p>
          </p:txBody>
        </p:sp>
        <p:sp>
          <p:nvSpPr>
            <p:cNvPr id="524" name="44"/>
            <p:cNvSpPr txBox="1"/>
            <p:nvPr/>
          </p:nvSpPr>
          <p:spPr>
            <a:xfrm>
              <a:off x="6621856" y="1489240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44</a:t>
              </a:r>
            </a:p>
          </p:txBody>
        </p:sp>
        <p:sp>
          <p:nvSpPr>
            <p:cNvPr id="525" name="54"/>
            <p:cNvSpPr txBox="1"/>
            <p:nvPr/>
          </p:nvSpPr>
          <p:spPr>
            <a:xfrm>
              <a:off x="6621856" y="1983574"/>
              <a:ext cx="453239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54</a:t>
              </a:r>
            </a:p>
          </p:txBody>
        </p:sp>
      </p:grpSp>
      <p:pic>
        <p:nvPicPr>
          <p:cNvPr id="5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74302" y="8241987"/>
            <a:ext cx="3429001" cy="334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7" grpId="3"/>
      <p:bldP build="p" bldLvl="5" animBg="1" rev="0" advAuto="0" spid="476" grpId="2"/>
      <p:bldP build="whole" bldLvl="1" animBg="1" rev="0" advAuto="0" spid="526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Logistic Regression Clas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Logistic Regression Classification</a:t>
            </a:r>
          </a:p>
        </p:txBody>
      </p:sp>
      <p:sp>
        <p:nvSpPr>
          <p:cNvPr id="530" name="Copy"/>
          <p:cNvSpPr txBox="1"/>
          <p:nvPr>
            <p:ph type="body" idx="1"/>
          </p:nvPr>
        </p:nvSpPr>
        <p:spPr>
          <a:xfrm>
            <a:off x="1619468" y="5850182"/>
            <a:ext cx="21876637" cy="7112001"/>
          </a:xfrm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5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37" name="Group"/>
          <p:cNvGrpSpPr/>
          <p:nvPr/>
        </p:nvGrpSpPr>
        <p:grpSpPr>
          <a:xfrm>
            <a:off x="1434352" y="4876799"/>
            <a:ext cx="15397641" cy="4978401"/>
            <a:chOff x="0" y="0"/>
            <a:chExt cx="15397639" cy="4978400"/>
          </a:xfrm>
        </p:grpSpPr>
        <p:sp>
          <p:nvSpPr>
            <p:cNvPr id="532" name="WEIGHTS: 23 x 2…"/>
            <p:cNvSpPr txBox="1"/>
            <p:nvPr/>
          </p:nvSpPr>
          <p:spPr>
            <a:xfrm>
              <a:off x="8658593" y="-1"/>
              <a:ext cx="3325640" cy="497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WEIGHTS: 23 x 2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01 [[-1.33662836  1.33662836]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02  [ 0.25351384 -0.25351384]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03  [ 0.18852403 -0.18852403]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04  [ 0.04441542 -0.04441542]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05  [ 0.47054092 -0.47054092]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06  [ 0.37194772 -0.37194772]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07  [-0.39724649  0.39724649]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08  [ 0.28623189 -0.28623189]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09  [-0.39889845  0.39889845]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10  [-0.20806667  0.20806667]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11  [-0.16107482  0.16107482]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12  [ 0.17950654 -0.17950654]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13  [-0.10749871  0.10749871]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14  [-0.77602484  0.77602484]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15  [ 0.17974903 -0.17974903]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16  [ 0.23394029 -0.23394029]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17  [-0.26650939  0.26650939]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18  [ 0.11994883 -0.11994883]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19  [ 0.11850228 -0.11850228]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20  [-0.39391128  0.39391128]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21  [-0.17640759  0.17640759]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22  [-0.4197881   0.4197881 ]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23  [-0.82719814  0.82719814]]</a:t>
              </a:r>
            </a:p>
          </p:txBody>
        </p:sp>
        <p:sp>
          <p:nvSpPr>
            <p:cNvPr id="533" name="SAMPLE: 1 x 23…"/>
            <p:cNvSpPr txBox="1"/>
            <p:nvPr/>
          </p:nvSpPr>
          <p:spPr>
            <a:xfrm>
              <a:off x="0" y="411889"/>
              <a:ext cx="7821514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SAMPLE: 1 x 23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[ 1.         -0.91671401 -0.81568509 -0.20886499 -0.55539321 -0.37855695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 -0.5319708  -0.49536815 -0.53204818 -0.75422907 -0.71994586 -0.72789214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 -0.69290061 -0.72262735 -0.72790753 -0.48593662  0.86953643 -0.88720042</a:t>
              </a:r>
            </a:p>
            <a:p>
              <a: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pPr>
              <a:r>
                <a:t>  0.71635469 -0.22697257 -0.35942295 -0.9958485  -0.22112429]</a:t>
              </a:r>
            </a:p>
          </p:txBody>
        </p:sp>
        <p:sp>
          <p:nvSpPr>
            <p:cNvPr id="534" name="x"/>
            <p:cNvSpPr txBox="1"/>
            <p:nvPr/>
          </p:nvSpPr>
          <p:spPr>
            <a:xfrm>
              <a:off x="8025017" y="566474"/>
              <a:ext cx="430074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/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535" name="="/>
            <p:cNvSpPr txBox="1"/>
            <p:nvPr/>
          </p:nvSpPr>
          <p:spPr>
            <a:xfrm>
              <a:off x="12162743" y="566474"/>
              <a:ext cx="480061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/>
              </a:lvl1pPr>
            </a:lstStyle>
            <a:p>
              <a:pPr/>
              <a:r>
                <a:t>=</a:t>
              </a:r>
            </a:p>
          </p:txBody>
        </p:sp>
        <p:sp>
          <p:nvSpPr>
            <p:cNvPr id="536" name="[-0.8189753  0.8189753]"/>
            <p:cNvSpPr txBox="1"/>
            <p:nvPr/>
          </p:nvSpPr>
          <p:spPr>
            <a:xfrm>
              <a:off x="12821313" y="818289"/>
              <a:ext cx="257632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lvl1pPr>
            </a:lstStyle>
            <a:p>
              <a:pPr/>
              <a:r>
                <a:t>[-0.8189753  0.8189753]</a:t>
              </a:r>
            </a:p>
          </p:txBody>
        </p:sp>
      </p:grpSp>
      <p:grpSp>
        <p:nvGrpSpPr>
          <p:cNvPr id="540" name="Group"/>
          <p:cNvGrpSpPr/>
          <p:nvPr/>
        </p:nvGrpSpPr>
        <p:grpSpPr>
          <a:xfrm>
            <a:off x="18062139" y="6961784"/>
            <a:ext cx="3171584" cy="808432"/>
            <a:chOff x="0" y="0"/>
            <a:chExt cx="3171582" cy="808431"/>
          </a:xfrm>
        </p:grpSpPr>
        <p:sp>
          <p:nvSpPr>
            <p:cNvPr id="538" name="="/>
            <p:cNvSpPr txBox="1"/>
            <p:nvPr/>
          </p:nvSpPr>
          <p:spPr>
            <a:xfrm>
              <a:off x="0" y="0"/>
              <a:ext cx="480061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/>
              </a:lvl1pPr>
            </a:lstStyle>
            <a:p>
              <a:pPr/>
              <a:r>
                <a:t>=</a:t>
              </a:r>
            </a:p>
          </p:txBody>
        </p:sp>
        <p:sp>
          <p:nvSpPr>
            <p:cNvPr id="539" name="[0.4408832  2.26817445]"/>
            <p:cNvSpPr txBox="1"/>
            <p:nvPr/>
          </p:nvSpPr>
          <p:spPr>
            <a:xfrm>
              <a:off x="595256" y="251815"/>
              <a:ext cx="257632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lvl1pPr>
            </a:lstStyle>
            <a:p>
              <a:pPr/>
              <a:r>
                <a:t>[0.4408832  2.26817445]</a:t>
              </a:r>
            </a:p>
          </p:txBody>
        </p:sp>
      </p:grpSp>
      <p:grpSp>
        <p:nvGrpSpPr>
          <p:cNvPr id="545" name="Group"/>
          <p:cNvGrpSpPr/>
          <p:nvPr/>
        </p:nvGrpSpPr>
        <p:grpSpPr>
          <a:xfrm>
            <a:off x="6351885" y="9958567"/>
            <a:ext cx="3162301" cy="1680884"/>
            <a:chOff x="0" y="0"/>
            <a:chExt cx="3162300" cy="1680882"/>
          </a:xfrm>
        </p:grpSpPr>
        <p:sp>
          <p:nvSpPr>
            <p:cNvPr id="541" name="÷"/>
            <p:cNvSpPr txBox="1"/>
            <p:nvPr/>
          </p:nvSpPr>
          <p:spPr>
            <a:xfrm>
              <a:off x="1341120" y="33907"/>
              <a:ext cx="480061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/>
              </a:lvl1pPr>
            </a:lstStyle>
            <a:p>
              <a:pPr/>
              <a:r>
                <a:t>÷</a:t>
              </a:r>
            </a:p>
          </p:txBody>
        </p:sp>
        <p:sp>
          <p:nvSpPr>
            <p:cNvPr id="542" name="[0.4408832  2.26817445]"/>
            <p:cNvSpPr txBox="1"/>
            <p:nvPr/>
          </p:nvSpPr>
          <p:spPr>
            <a:xfrm>
              <a:off x="292986" y="0"/>
              <a:ext cx="257632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lvl1pPr>
            </a:lstStyle>
            <a:p>
              <a:pPr/>
              <a:r>
                <a:t>[0.4408832  2.26817445]</a:t>
              </a:r>
            </a:p>
          </p:txBody>
        </p:sp>
        <p:sp>
          <p:nvSpPr>
            <p:cNvPr id="543" name="—————"/>
            <p:cNvSpPr txBox="1"/>
            <p:nvPr/>
          </p:nvSpPr>
          <p:spPr>
            <a:xfrm>
              <a:off x="-1" y="688040"/>
              <a:ext cx="3162301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/>
              </a:lvl1pPr>
            </a:lstStyle>
            <a:p>
              <a:pPr/>
              <a:r>
                <a:t>—————</a:t>
              </a:r>
            </a:p>
          </p:txBody>
        </p:sp>
        <p:sp>
          <p:nvSpPr>
            <p:cNvPr id="544" name="[0.16274412 0.83725588]"/>
            <p:cNvSpPr txBox="1"/>
            <p:nvPr/>
          </p:nvSpPr>
          <p:spPr>
            <a:xfrm>
              <a:off x="292986" y="1376082"/>
              <a:ext cx="257632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lvl1pPr>
            </a:lstStyle>
            <a:p>
              <a:pPr/>
              <a:r>
                <a:t>[0.16274412 0.83725588]</a:t>
              </a:r>
            </a:p>
          </p:txBody>
        </p:sp>
      </p:grpSp>
      <p:sp>
        <p:nvSpPr>
          <p:cNvPr id="546" name="✅"/>
          <p:cNvSpPr txBox="1"/>
          <p:nvPr/>
        </p:nvSpPr>
        <p:spPr>
          <a:xfrm>
            <a:off x="18290751" y="11233050"/>
            <a:ext cx="4318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✅</a:t>
            </a:r>
          </a:p>
        </p:txBody>
      </p:sp>
      <p:grpSp>
        <p:nvGrpSpPr>
          <p:cNvPr id="551" name="Group"/>
          <p:cNvGrpSpPr/>
          <p:nvPr/>
        </p:nvGrpSpPr>
        <p:grpSpPr>
          <a:xfrm>
            <a:off x="15218049" y="6101283"/>
            <a:ext cx="2860439" cy="1668933"/>
            <a:chOff x="0" y="0"/>
            <a:chExt cx="2860438" cy="1668932"/>
          </a:xfrm>
        </p:grpSpPr>
        <p:grpSp>
          <p:nvGrpSpPr>
            <p:cNvPr id="549" name="Group"/>
            <p:cNvGrpSpPr/>
            <p:nvPr/>
          </p:nvGrpSpPr>
          <p:grpSpPr>
            <a:xfrm>
              <a:off x="-1" y="860500"/>
              <a:ext cx="2860440" cy="808433"/>
              <a:chOff x="0" y="0"/>
              <a:chExt cx="2860438" cy="808431"/>
            </a:xfrm>
          </p:grpSpPr>
          <p:sp>
            <p:nvSpPr>
              <p:cNvPr id="547" name="e"/>
              <p:cNvSpPr txBox="1"/>
              <p:nvPr/>
            </p:nvSpPr>
            <p:spPr>
              <a:xfrm>
                <a:off x="0" y="0"/>
                <a:ext cx="441656" cy="808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800"/>
                </a:lvl1pPr>
              </a:lstStyle>
              <a:p>
                <a:pPr/>
                <a:r>
                  <a:t>e</a:t>
                </a:r>
              </a:p>
            </p:txBody>
          </p:sp>
          <p:sp>
            <p:nvSpPr>
              <p:cNvPr id="548" name="[-0.8189753  0.8189753]"/>
              <p:cNvSpPr txBox="1"/>
              <p:nvPr/>
            </p:nvSpPr>
            <p:spPr>
              <a:xfrm>
                <a:off x="284112" y="0"/>
                <a:ext cx="2576327" cy="304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 defTabSz="457200">
                  <a:defRPr sz="1400">
                    <a:solidFill>
                      <a:srgbClr val="333333"/>
                    </a:solidFill>
                    <a:latin typeface="Menlo Regular"/>
                    <a:ea typeface="Menlo Regular"/>
                    <a:cs typeface="Menlo Regular"/>
                    <a:sym typeface="Menlo Regular"/>
                  </a:defRPr>
                </a:lvl1pPr>
              </a:lstStyle>
              <a:p>
                <a:pPr/>
                <a:r>
                  <a:t>[-0.8189753  0.8189753]</a:t>
                </a:r>
              </a:p>
            </p:txBody>
          </p:sp>
        </p:grpSp>
        <p:sp>
          <p:nvSpPr>
            <p:cNvPr id="550" name="Line"/>
            <p:cNvSpPr/>
            <p:nvPr/>
          </p:nvSpPr>
          <p:spPr>
            <a:xfrm>
              <a:off x="528242" y="-1"/>
              <a:ext cx="799452" cy="7994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54" name="Group"/>
          <p:cNvGrpSpPr/>
          <p:nvPr/>
        </p:nvGrpSpPr>
        <p:grpSpPr>
          <a:xfrm>
            <a:off x="4056945" y="7366000"/>
            <a:ext cx="15590986" cy="5206927"/>
            <a:chOff x="0" y="0"/>
            <a:chExt cx="15590984" cy="5206925"/>
          </a:xfrm>
        </p:grpSpPr>
        <p:sp>
          <p:nvSpPr>
            <p:cNvPr id="552" name="0.4408832 + 2.26817445 = 2.7090576449999504"/>
            <p:cNvSpPr txBox="1"/>
            <p:nvPr/>
          </p:nvSpPr>
          <p:spPr>
            <a:xfrm>
              <a:off x="0" y="3280607"/>
              <a:ext cx="471722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lvl1pPr>
            </a:lstStyle>
            <a:p>
              <a:pPr/>
              <a:r>
                <a:t>0.4408832 + 2.26817445 = 2.7090576449999504</a:t>
              </a:r>
            </a:p>
          </p:txBody>
        </p:sp>
        <p:sp>
          <p:nvSpPr>
            <p:cNvPr id="559" name="Connection Line"/>
            <p:cNvSpPr/>
            <p:nvPr/>
          </p:nvSpPr>
          <p:spPr>
            <a:xfrm>
              <a:off x="1947551" y="0"/>
              <a:ext cx="13643434" cy="520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4" h="17032" fill="norm" stroke="1" extrusionOk="0">
                  <a:moveTo>
                    <a:pt x="471" y="11728"/>
                  </a:moveTo>
                  <a:cubicBezTo>
                    <a:pt x="-1876" y="21600"/>
                    <a:pt x="4542" y="17691"/>
                    <a:pt x="19724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557" name="Group"/>
          <p:cNvGrpSpPr/>
          <p:nvPr/>
        </p:nvGrpSpPr>
        <p:grpSpPr>
          <a:xfrm>
            <a:off x="9213056" y="11334650"/>
            <a:ext cx="9029502" cy="304801"/>
            <a:chOff x="0" y="0"/>
            <a:chExt cx="9029500" cy="304800"/>
          </a:xfrm>
        </p:grpSpPr>
        <p:sp>
          <p:nvSpPr>
            <p:cNvPr id="555" name="0.16274412 + 0.83725588 = 1"/>
            <p:cNvSpPr txBox="1"/>
            <p:nvPr/>
          </p:nvSpPr>
          <p:spPr>
            <a:xfrm>
              <a:off x="6024995" y="0"/>
              <a:ext cx="3004506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1400">
                  <a:solidFill>
                    <a:srgbClr val="333333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lvl1pPr>
            </a:lstStyle>
            <a:p>
              <a:pPr/>
              <a:r>
                <a:t>0.16274412 + 0.83725588 = 1</a:t>
              </a:r>
            </a:p>
          </p:txBody>
        </p:sp>
        <p:sp>
          <p:nvSpPr>
            <p:cNvPr id="556" name="Line"/>
            <p:cNvSpPr/>
            <p:nvPr/>
          </p:nvSpPr>
          <p:spPr>
            <a:xfrm>
              <a:off x="0" y="152400"/>
              <a:ext cx="5957886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58" name="argmax([0.16274412, 0.83725588]) = 1"/>
          <p:cNvSpPr txBox="1"/>
          <p:nvPr/>
        </p:nvSpPr>
        <p:spPr>
          <a:xfrm>
            <a:off x="13288027" y="12120118"/>
            <a:ext cx="672048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>
                <a:solidFill>
                  <a:srgbClr val="333333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/>
            <a:r>
              <a:t>argmax([0.16274412, 0.83725588]) = 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1" grpId="1"/>
      <p:bldP build="whole" bldLvl="1" animBg="1" rev="0" advAuto="0" spid="558" grpId="7"/>
      <p:bldP build="whole" bldLvl="1" animBg="1" rev="0" advAuto="0" spid="557" grpId="5"/>
      <p:bldP build="whole" bldLvl="1" animBg="1" rev="0" advAuto="0" spid="554" grpId="3"/>
      <p:bldP build="whole" bldLvl="1" animBg="1" rev="0" advAuto="0" spid="545" grpId="4"/>
      <p:bldP build="whole" bldLvl="1" animBg="1" rev="0" advAuto="0" spid="540" grpId="2"/>
      <p:bldP build="whole" bldLvl="1" animBg="1" rev="0" advAuto="0" spid="546" grpId="6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562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Discriminative Classif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Discriminative Classifiers</a:t>
            </a:r>
          </a:p>
        </p:txBody>
      </p:sp>
      <p:sp>
        <p:nvSpPr>
          <p:cNvPr id="273" name="Naive Bay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Naive Bayes:</a:t>
            </a:r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lim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argmax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Logistic Regression:</a:t>
            </a:r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lim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argmax</m:t>
                      </m:r>
                    </m:e>
                    <m:sub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Don’t really care about the prior probability (base rate) of the class)</a:t>
            </a:r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Advantages/disadvantages of this approach?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5" name="Likelihood"/>
          <p:cNvSpPr txBox="1"/>
          <p:nvPr/>
        </p:nvSpPr>
        <p:spPr>
          <a:xfrm>
            <a:off x="7625069" y="6299886"/>
            <a:ext cx="150876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Likelihood</a:t>
            </a:r>
          </a:p>
        </p:txBody>
      </p:sp>
      <p:sp>
        <p:nvSpPr>
          <p:cNvPr id="276" name="Prior"/>
          <p:cNvSpPr txBox="1"/>
          <p:nvPr/>
        </p:nvSpPr>
        <p:spPr>
          <a:xfrm>
            <a:off x="9181087" y="6299886"/>
            <a:ext cx="75742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Prior</a:t>
            </a:r>
          </a:p>
        </p:txBody>
      </p:sp>
      <p:sp>
        <p:nvSpPr>
          <p:cNvPr id="277" name="Posterior"/>
          <p:cNvSpPr txBox="1"/>
          <p:nvPr/>
        </p:nvSpPr>
        <p:spPr>
          <a:xfrm>
            <a:off x="7834212" y="8779210"/>
            <a:ext cx="134447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Posterior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Discriminative Classif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Discriminative Classifiers</a:t>
            </a:r>
          </a:p>
        </p:txBody>
      </p:sp>
      <p:sp>
        <p:nvSpPr>
          <p:cNvPr id="280" name="In Naive Bayes, if P(ck) &gt;&gt; P(all other c) this can bias the probabilities toward 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In Naive Bayes, if P(</a:t>
            </a:r>
            <a:r>
              <a:rPr i="1"/>
              <a:t>c</a:t>
            </a:r>
            <a:r>
              <a:rPr baseline="-5999" i="1"/>
              <a:t>k</a:t>
            </a:r>
            <a:r>
              <a:t>) &gt;&gt; P(all other </a:t>
            </a:r>
            <a:r>
              <a:rPr i="1"/>
              <a:t>c</a:t>
            </a:r>
            <a:r>
              <a:t>) this can bias the probabilities toward </a:t>
            </a:r>
            <a:r>
              <a:rPr i="1"/>
              <a:t>c</a:t>
            </a:r>
            <a:r>
              <a:rPr baseline="-5999" i="1"/>
              <a:t>k</a:t>
            </a:r>
            <a:endParaRPr baseline="-5999"/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(see positive/negative examples from NB lecture)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Logistic regression doesn’t have this problem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But what if my sample is unbalanced?</a:t>
            </a:r>
          </a:p>
        </p:txBody>
      </p:sp>
      <p:sp>
        <p:nvSpPr>
          <p:cNvPr id="281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Discriminative Classif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Discriminative Classifiers</a:t>
            </a:r>
          </a:p>
        </p:txBody>
      </p:sp>
      <p:sp>
        <p:nvSpPr>
          <p:cNvPr id="284" name="If I have a lot more “hungry” cries than other cries in my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If I have a lot more “hungry” cries than other</a:t>
            </a:r>
            <a:br/>
            <a:r>
              <a:t>cries in my data</a:t>
            </a:r>
          </a:p>
          <a:p>
            <a:pPr lvl="1" marL="2352817" indent="-1216977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If I just assume he’s hungry I have a good</a:t>
            </a:r>
            <a:br/>
            <a:r>
              <a:t>chance of being right</a:t>
            </a:r>
          </a:p>
          <a:p>
            <a:pPr lvl="1" marL="2352817" indent="-1216977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(I did this)</a:t>
            </a:r>
          </a:p>
          <a:p>
            <a:pPr lvl="1" marL="2352817" indent="-1216977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When doing SGD, may get stuck in local</a:t>
            </a:r>
            <a:br/>
            <a:r>
              <a:t>optimum</a:t>
            </a:r>
          </a:p>
          <a:p>
            <a:pPr lvl="1" marL="2352817" indent="-1216977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Effectively learning prior probability</a:t>
            </a:r>
          </a:p>
        </p:txBody>
      </p:sp>
      <p:sp>
        <p:nvSpPr>
          <p:cNvPr id="285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6" name="IMG_9945.jpeg" descr="IMG_99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84624" y="5191102"/>
            <a:ext cx="5560621" cy="7414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Discriminative Classif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Discriminative Classifiers</a:t>
            </a:r>
          </a:p>
        </p:txBody>
      </p:sp>
      <p:sp>
        <p:nvSpPr>
          <p:cNvPr id="289" name="I’m still estimating the same thing, I’m just going about it in a slightly different wa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argmax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  <m:r>
                    <m:rPr>
                      <m:nor/>
                    </m:rP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generative way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argmax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  <m:r>
                    <m:rPr>
                      <m:nor/>
                    </m:rP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discriminative way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∝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I’m still estimating the same thing, I’m just going about it in a slightly different way</a:t>
            </a:r>
          </a:p>
        </p:txBody>
      </p:sp>
      <p:sp>
        <p:nvSpPr>
          <p:cNvPr id="290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