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44" name="Shape 244"/>
          <p:cNvSpPr/>
          <p:nvPr>
            <p:ph type="sldImg"/>
          </p:nvPr>
        </p:nvSpPr>
        <p:spPr>
          <a:xfrm>
            <a:off x="1143000" y="685800"/>
            <a:ext cx="4572000" cy="3429000"/>
          </a:xfrm>
          <a:prstGeom prst="rect">
            <a:avLst/>
          </a:prstGeom>
        </p:spPr>
        <p:txBody>
          <a:bodyPr/>
          <a:lstStyle/>
          <a:p>
            <a:pPr/>
          </a:p>
        </p:txBody>
      </p:sp>
      <p:sp>
        <p:nvSpPr>
          <p:cNvPr id="245" name="Shape 24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jpe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jpe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bg>
      <p:bgPr>
        <a:solidFill>
          <a:srgbClr val="003462"/>
        </a:solidFill>
      </p:bgPr>
    </p:bg>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47162"/>
            <a:ext cx="21971003" cy="636979"/>
          </a:xfrm>
          <a:prstGeom prst="rect">
            <a:avLst/>
          </a:prstGeom>
        </p:spPr>
        <p:txBody>
          <a:bodyPr lIns="45719" tIns="45719" rIns="45719" bIns="45719"/>
          <a:lstStyle>
            <a:lvl1pPr marL="0" indent="0" defTabSz="825500">
              <a:lnSpc>
                <a:spcPct val="100000"/>
              </a:lnSpc>
              <a:spcBef>
                <a:spcPts val="0"/>
              </a:spcBef>
              <a:buSzTx/>
              <a:buNone/>
              <a:defRPr b="1" sz="3600">
                <a:solidFill>
                  <a:srgbClr val="FFFFFF"/>
                </a:solidFill>
              </a:defRPr>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solidFill>
                  <a:srgbClr val="FFFFFF"/>
                </a:solidFill>
              </a:defRPr>
            </a:lvl1pPr>
          </a:lstStyle>
          <a:p>
            <a:pPr/>
            <a:r>
              <a:t>Presentation Title</a:t>
            </a:r>
          </a:p>
        </p:txBody>
      </p:sp>
      <p:sp>
        <p:nvSpPr>
          <p:cNvPr id="13" name="Body Level One…"/>
          <p:cNvSpPr txBox="1"/>
          <p:nvPr>
            <p:ph type="body" sz="quarter" idx="1" hasCustomPrompt="1"/>
          </p:nvPr>
        </p:nvSpPr>
        <p:spPr>
          <a:xfrm>
            <a:off x="1201342" y="7210490"/>
            <a:ext cx="21971001" cy="1905001"/>
          </a:xfrm>
          <a:prstGeom prst="rect">
            <a:avLst/>
          </a:prstGeom>
        </p:spPr>
        <p:txBody>
          <a:bodyPr/>
          <a:lstStyle>
            <a:lvl1pPr marL="0" indent="0" defTabSz="825500">
              <a:lnSpc>
                <a:spcPct val="100000"/>
              </a:lnSpc>
              <a:spcBef>
                <a:spcPts val="0"/>
              </a:spcBef>
              <a:buSzTx/>
              <a:buNone/>
              <a:defRPr b="1" sz="5500">
                <a:solidFill>
                  <a:schemeClr val="accent1"/>
                </a:solidFill>
              </a:defRPr>
            </a:lvl1pPr>
            <a:lvl2pPr marL="0" indent="457200" defTabSz="825500">
              <a:lnSpc>
                <a:spcPct val="100000"/>
              </a:lnSpc>
              <a:spcBef>
                <a:spcPts val="0"/>
              </a:spcBef>
              <a:buSzTx/>
              <a:buNone/>
              <a:defRPr b="1" sz="5500">
                <a:solidFill>
                  <a:schemeClr val="accent1"/>
                </a:solidFill>
              </a:defRPr>
            </a:lvl2pPr>
            <a:lvl3pPr marL="0" indent="914400" defTabSz="825500">
              <a:lnSpc>
                <a:spcPct val="100000"/>
              </a:lnSpc>
              <a:spcBef>
                <a:spcPts val="0"/>
              </a:spcBef>
              <a:buSzTx/>
              <a:buNone/>
              <a:defRPr b="1" sz="5500">
                <a:solidFill>
                  <a:schemeClr val="accent1"/>
                </a:solidFill>
              </a:defRPr>
            </a:lvl3pPr>
            <a:lvl4pPr marL="0" indent="1371600" defTabSz="825500">
              <a:lnSpc>
                <a:spcPct val="100000"/>
              </a:lnSpc>
              <a:spcBef>
                <a:spcPts val="0"/>
              </a:spcBef>
              <a:buSzTx/>
              <a:buNone/>
              <a:defRPr b="1" sz="5500">
                <a:solidFill>
                  <a:schemeClr val="accent1"/>
                </a:solidFill>
              </a:defRPr>
            </a:lvl4pPr>
            <a:lvl5pPr marL="0" indent="1828800" defTabSz="825500">
              <a:lnSpc>
                <a:spcPct val="100000"/>
              </a:lnSpc>
              <a:spcBef>
                <a:spcPts val="0"/>
              </a:spcBef>
              <a:buSzTx/>
              <a:buNone/>
              <a:defRPr b="1" sz="5500">
                <a:solidFill>
                  <a:schemeClr val="accent1"/>
                </a:solidFill>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solidFill>
                  <a:schemeClr val="accent1">
                    <a:hueOff val="114395"/>
                    <a:lumOff val="-24975"/>
                  </a:schemeClr>
                </a:solidFill>
              </a:defRPr>
            </a:lvl1pPr>
            <a:lvl2pPr marL="0" indent="457200" algn="ctr">
              <a:lnSpc>
                <a:spcPct val="80000"/>
              </a:lnSpc>
              <a:spcBef>
                <a:spcPts val="0"/>
              </a:spcBef>
              <a:buSzTx/>
              <a:buNone/>
              <a:defRPr b="1" spc="-250" sz="25000">
                <a:solidFill>
                  <a:schemeClr val="accent1">
                    <a:hueOff val="114395"/>
                    <a:lumOff val="-24975"/>
                  </a:schemeClr>
                </a:solidFill>
              </a:defRPr>
            </a:lvl2pPr>
            <a:lvl3pPr marL="0" indent="914400" algn="ctr">
              <a:lnSpc>
                <a:spcPct val="80000"/>
              </a:lnSpc>
              <a:spcBef>
                <a:spcPts val="0"/>
              </a:spcBef>
              <a:buSzTx/>
              <a:buNone/>
              <a:defRPr b="1" spc="-250" sz="25000">
                <a:solidFill>
                  <a:schemeClr val="accent1">
                    <a:hueOff val="114395"/>
                    <a:lumOff val="-24975"/>
                  </a:schemeClr>
                </a:solidFill>
              </a:defRPr>
            </a:lvl3pPr>
            <a:lvl4pPr marL="0" indent="1371600" algn="ctr">
              <a:lnSpc>
                <a:spcPct val="80000"/>
              </a:lnSpc>
              <a:spcBef>
                <a:spcPts val="0"/>
              </a:spcBef>
              <a:buSzTx/>
              <a:buNone/>
              <a:defRPr b="1" spc="-250" sz="25000">
                <a:solidFill>
                  <a:schemeClr val="accent1">
                    <a:hueOff val="114395"/>
                    <a:lumOff val="-24975"/>
                  </a:schemeClr>
                </a:solidFill>
              </a:defRPr>
            </a:lvl4pPr>
            <a:lvl5pPr marL="0" indent="1828800" algn="ctr">
              <a:lnSpc>
                <a:spcPct val="80000"/>
              </a:lnSpc>
              <a:spcBef>
                <a:spcPts val="0"/>
              </a:spcBef>
              <a:buSzTx/>
              <a:buNone/>
              <a:defRPr b="1" spc="-250" sz="25000">
                <a:solidFill>
                  <a:schemeClr val="accent1">
                    <a:hueOff val="114395"/>
                    <a:lumOff val="-24975"/>
                  </a:schemeClr>
                </a:solidFill>
              </a:defRPr>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1pPr>
            <a:lvl2pPr marL="638923" indent="-127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2pPr>
            <a:lvl3pPr marL="638923" indent="4445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3pPr>
            <a:lvl4pPr marL="638923" indent="9017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4pPr>
            <a:lvl5pPr marL="638923" indent="13589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617931575_1991x1322.jpg"/>
          <p:cNvSpPr/>
          <p:nvPr>
            <p:ph type="pic" sz="quarter" idx="21"/>
          </p:nvPr>
        </p:nvSpPr>
        <p:spPr>
          <a:xfrm>
            <a:off x="15436504" y="1270000"/>
            <a:ext cx="8167167" cy="5422900"/>
          </a:xfrm>
          <a:prstGeom prst="rect">
            <a:avLst/>
          </a:prstGeom>
        </p:spPr>
        <p:txBody>
          <a:bodyPr lIns="91439" tIns="45719" rIns="91439" bIns="45719">
            <a:noAutofit/>
          </a:bodyPr>
          <a:lstStyle/>
          <a:p>
            <a:pPr/>
          </a:p>
        </p:txBody>
      </p:sp>
      <p:sp>
        <p:nvSpPr>
          <p:cNvPr id="125" name="740627569_2880x1920.jpg"/>
          <p:cNvSpPr/>
          <p:nvPr>
            <p:ph type="pic" sz="quarter" idx="22"/>
          </p:nvPr>
        </p:nvSpPr>
        <p:spPr>
          <a:xfrm>
            <a:off x="15461772" y="7085972"/>
            <a:ext cx="8148414" cy="5432276"/>
          </a:xfrm>
          <a:prstGeom prst="rect">
            <a:avLst/>
          </a:prstGeom>
        </p:spPr>
        <p:txBody>
          <a:bodyPr lIns="91439" tIns="45719" rIns="91439" bIns="45719">
            <a:noAutofit/>
          </a:bodyPr>
          <a:lstStyle/>
          <a:p>
            <a:pPr/>
          </a:p>
        </p:txBody>
      </p:sp>
      <p:sp>
        <p:nvSpPr>
          <p:cNvPr id="126" name="996267730_2880x1920.jpg"/>
          <p:cNvSpPr/>
          <p:nvPr>
            <p:ph type="pic" idx="23"/>
          </p:nvPr>
        </p:nvSpPr>
        <p:spPr>
          <a:xfrm>
            <a:off x="-124635" y="1270000"/>
            <a:ext cx="16859219" cy="11239479"/>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996267730_2880x1920.jpg"/>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solidFill>
          <a:srgbClr val="1E4D2B"/>
        </a:solidFill>
      </p:bgPr>
    </p:bg>
    <p:spTree>
      <p:nvGrpSpPr>
        <p:cNvPr id="1" name=""/>
        <p:cNvGrpSpPr/>
        <p:nvPr/>
      </p:nvGrpSpPr>
      <p:grpSpPr>
        <a:xfrm>
          <a:off x="0" y="0"/>
          <a:ext cx="0" cy="0"/>
          <a:chOff x="0" y="0"/>
          <a:chExt cx="0" cy="0"/>
        </a:xfrm>
      </p:grpSpPr>
      <p:sp>
        <p:nvSpPr>
          <p:cNvPr id="149" name="“Quote”"/>
          <p:cNvSpPr txBox="1"/>
          <p:nvPr>
            <p:ph type="title" hasCustomPrompt="1"/>
          </p:nvPr>
        </p:nvSpPr>
        <p:spPr>
          <a:xfrm>
            <a:off x="3594646" y="5063294"/>
            <a:ext cx="17197885" cy="1538884"/>
          </a:xfrm>
          <a:prstGeom prst="rect">
            <a:avLst/>
          </a:prstGeom>
        </p:spPr>
        <p:txBody>
          <a:bodyPr lIns="91439" tIns="91439" rIns="91439" bIns="91439" anchor="ctr"/>
          <a:lstStyle>
            <a:lvl1pPr algn="ctr" defTabSz="1234609">
              <a:lnSpc>
                <a:spcPct val="100000"/>
              </a:lnSpc>
              <a:defRPr b="0" spc="0" sz="8800">
                <a:solidFill>
                  <a:srgbClr val="FFFFFF"/>
                </a:solidFill>
                <a:latin typeface="Poppins Regular"/>
                <a:ea typeface="Poppins Regular"/>
                <a:cs typeface="Poppins Regular"/>
                <a:sym typeface="Poppins Regular"/>
              </a:defRPr>
            </a:lvl1pPr>
          </a:lstStyle>
          <a:p>
            <a:pPr/>
            <a:r>
              <a:t>“Quote”</a:t>
            </a:r>
          </a:p>
        </p:txBody>
      </p:sp>
      <p:grpSp>
        <p:nvGrpSpPr>
          <p:cNvPr id="163" name="Group 3"/>
          <p:cNvGrpSpPr/>
          <p:nvPr/>
        </p:nvGrpSpPr>
        <p:grpSpPr>
          <a:xfrm>
            <a:off x="0" y="12649203"/>
            <a:ext cx="7384309" cy="1066798"/>
            <a:chOff x="0" y="0"/>
            <a:chExt cx="7384308" cy="1066796"/>
          </a:xfrm>
        </p:grpSpPr>
        <p:sp>
          <p:nvSpPr>
            <p:cNvPr id="150" name="Rectangle 4"/>
            <p:cNvSpPr/>
            <p:nvPr/>
          </p:nvSpPr>
          <p:spPr>
            <a:xfrm rot="16200000">
              <a:off x="-249788" y="249788"/>
              <a:ext cx="1066798" cy="567222"/>
            </a:xfrm>
            <a:prstGeom prst="rect">
              <a:avLst/>
            </a:prstGeom>
            <a:solidFill>
              <a:srgbClr val="C8C371"/>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51" name="Rectangle 5"/>
            <p:cNvSpPr/>
            <p:nvPr/>
          </p:nvSpPr>
          <p:spPr>
            <a:xfrm rot="16200000">
              <a:off x="318303" y="249788"/>
              <a:ext cx="1066798" cy="567222"/>
            </a:xfrm>
            <a:prstGeom prst="rect">
              <a:avLst/>
            </a:prstGeom>
            <a:solidFill>
              <a:srgbClr val="CFFC00"/>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52" name="Rectangle 6"/>
            <p:cNvSpPr/>
            <p:nvPr/>
          </p:nvSpPr>
          <p:spPr>
            <a:xfrm rot="16200000">
              <a:off x="886394" y="249788"/>
              <a:ext cx="1066798" cy="567222"/>
            </a:xfrm>
            <a:prstGeom prst="rect">
              <a:avLst/>
            </a:prstGeom>
            <a:solidFill>
              <a:srgbClr val="1E4D2B"/>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53" name="Rectangle 8"/>
            <p:cNvSpPr/>
            <p:nvPr/>
          </p:nvSpPr>
          <p:spPr>
            <a:xfrm rot="16200000">
              <a:off x="1454485" y="249788"/>
              <a:ext cx="1066798" cy="567222"/>
            </a:xfrm>
            <a:prstGeom prst="rect">
              <a:avLst/>
            </a:prstGeom>
            <a:solidFill>
              <a:srgbClr val="C8C371"/>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54" name="Rectangle 9"/>
            <p:cNvSpPr/>
            <p:nvPr/>
          </p:nvSpPr>
          <p:spPr>
            <a:xfrm rot="16200000">
              <a:off x="2022576" y="249788"/>
              <a:ext cx="1066798" cy="567222"/>
            </a:xfrm>
            <a:prstGeom prst="rect">
              <a:avLst/>
            </a:prstGeom>
            <a:solidFill>
              <a:srgbClr val="FFFFFF"/>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55" name="Rectangle 10"/>
            <p:cNvSpPr/>
            <p:nvPr/>
          </p:nvSpPr>
          <p:spPr>
            <a:xfrm rot="16200000">
              <a:off x="2590667" y="249788"/>
              <a:ext cx="1066798" cy="567222"/>
            </a:xfrm>
            <a:prstGeom prst="rect">
              <a:avLst/>
            </a:prstGeom>
            <a:solidFill>
              <a:srgbClr val="CFFC00"/>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56" name="Rectangle 11"/>
            <p:cNvSpPr/>
            <p:nvPr/>
          </p:nvSpPr>
          <p:spPr>
            <a:xfrm rot="16200000">
              <a:off x="3158758" y="249788"/>
              <a:ext cx="1066798" cy="567222"/>
            </a:xfrm>
            <a:prstGeom prst="rect">
              <a:avLst/>
            </a:prstGeom>
            <a:solidFill>
              <a:srgbClr val="82C403"/>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57" name="Rectangle 12"/>
            <p:cNvSpPr/>
            <p:nvPr/>
          </p:nvSpPr>
          <p:spPr>
            <a:xfrm rot="16200000">
              <a:off x="3726849" y="249788"/>
              <a:ext cx="1066798" cy="567222"/>
            </a:xfrm>
            <a:prstGeom prst="rect">
              <a:avLst/>
            </a:prstGeom>
            <a:solidFill>
              <a:srgbClr val="FFFFFF"/>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58" name="Rectangle 13"/>
            <p:cNvSpPr/>
            <p:nvPr/>
          </p:nvSpPr>
          <p:spPr>
            <a:xfrm rot="16200000">
              <a:off x="4294940" y="249788"/>
              <a:ext cx="1066798" cy="567222"/>
            </a:xfrm>
            <a:prstGeom prst="rect">
              <a:avLst/>
            </a:prstGeom>
            <a:solidFill>
              <a:srgbClr val="1E4D2B"/>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59" name="Rectangle 14"/>
            <p:cNvSpPr/>
            <p:nvPr/>
          </p:nvSpPr>
          <p:spPr>
            <a:xfrm rot="16200000">
              <a:off x="4863031" y="249788"/>
              <a:ext cx="1066798" cy="567222"/>
            </a:xfrm>
            <a:prstGeom prst="rect">
              <a:avLst/>
            </a:prstGeom>
            <a:solidFill>
              <a:srgbClr val="CFFC00"/>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60" name="Rectangle 15"/>
            <p:cNvSpPr/>
            <p:nvPr/>
          </p:nvSpPr>
          <p:spPr>
            <a:xfrm rot="16200000">
              <a:off x="5431121" y="249788"/>
              <a:ext cx="1066798" cy="567222"/>
            </a:xfrm>
            <a:prstGeom prst="rect">
              <a:avLst/>
            </a:prstGeom>
            <a:solidFill>
              <a:srgbClr val="C8C371"/>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61" name="Rectangle 16"/>
            <p:cNvSpPr/>
            <p:nvPr/>
          </p:nvSpPr>
          <p:spPr>
            <a:xfrm rot="16200000">
              <a:off x="5999213" y="249788"/>
              <a:ext cx="1066798" cy="567222"/>
            </a:xfrm>
            <a:prstGeom prst="rect">
              <a:avLst/>
            </a:prstGeom>
            <a:solidFill>
              <a:srgbClr val="1E4D2B"/>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62" name="Rectangle 17"/>
            <p:cNvSpPr/>
            <p:nvPr/>
          </p:nvSpPr>
          <p:spPr>
            <a:xfrm rot="16200000">
              <a:off x="6567299" y="249788"/>
              <a:ext cx="1066798" cy="567222"/>
            </a:xfrm>
            <a:prstGeom prst="rect">
              <a:avLst/>
            </a:prstGeom>
            <a:solidFill>
              <a:srgbClr val="FFFFFF"/>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grpSp>
      <p:pic>
        <p:nvPicPr>
          <p:cNvPr id="164" name="Picture 2" descr="Picture 2"/>
          <p:cNvPicPr>
            <a:picLocks noChangeAspect="1"/>
          </p:cNvPicPr>
          <p:nvPr/>
        </p:nvPicPr>
        <p:blipFill>
          <a:blip r:embed="rId2">
            <a:extLst/>
          </a:blip>
          <a:srcRect l="3233" t="0" r="0" b="2225"/>
          <a:stretch>
            <a:fillRect/>
          </a:stretch>
        </p:blipFill>
        <p:spPr>
          <a:xfrm>
            <a:off x="7384309" y="12647754"/>
            <a:ext cx="17002868" cy="1064130"/>
          </a:xfrm>
          <a:prstGeom prst="rect">
            <a:avLst/>
          </a:prstGeom>
          <a:ln w="12700">
            <a:miter lim="400000"/>
          </a:ln>
        </p:spPr>
      </p:pic>
      <p:sp>
        <p:nvSpPr>
          <p:cNvPr id="165" name="Slide Number"/>
          <p:cNvSpPr txBox="1"/>
          <p:nvPr>
            <p:ph type="sldNum" sz="quarter" idx="2"/>
          </p:nvPr>
        </p:nvSpPr>
        <p:spPr>
          <a:xfrm>
            <a:off x="23638773" y="13003336"/>
            <a:ext cx="499677" cy="486207"/>
          </a:xfrm>
          <a:prstGeom prst="rect">
            <a:avLst/>
          </a:prstGeom>
        </p:spPr>
        <p:txBody>
          <a:bodyPr lIns="45719" tIns="45719" rIns="45719" bIns="45719" anchor="ctr"/>
          <a:lstStyle>
            <a:lvl1pPr algn="r" defTabSz="898799">
              <a:defRPr sz="28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orizontal Title-Photo">
    <p:bg>
      <p:bgPr>
        <a:solidFill>
          <a:srgbClr val="1E4D2B"/>
        </a:solidFill>
      </p:bgPr>
    </p:bg>
    <p:spTree>
      <p:nvGrpSpPr>
        <p:cNvPr id="1" name=""/>
        <p:cNvGrpSpPr/>
        <p:nvPr/>
      </p:nvGrpSpPr>
      <p:grpSpPr>
        <a:xfrm>
          <a:off x="0" y="0"/>
          <a:ext cx="0" cy="0"/>
          <a:chOff x="0" y="0"/>
          <a:chExt cx="0" cy="0"/>
        </a:xfrm>
      </p:grpSpPr>
      <p:grpSp>
        <p:nvGrpSpPr>
          <p:cNvPr id="185" name="Group 44"/>
          <p:cNvGrpSpPr/>
          <p:nvPr/>
        </p:nvGrpSpPr>
        <p:grpSpPr>
          <a:xfrm>
            <a:off x="0" y="1448"/>
            <a:ext cx="7384309" cy="1066798"/>
            <a:chOff x="0" y="0"/>
            <a:chExt cx="7384308" cy="1066796"/>
          </a:xfrm>
        </p:grpSpPr>
        <p:sp>
          <p:nvSpPr>
            <p:cNvPr id="172" name="Rectangle 45"/>
            <p:cNvSpPr/>
            <p:nvPr/>
          </p:nvSpPr>
          <p:spPr>
            <a:xfrm rot="16200000">
              <a:off x="-249788" y="249788"/>
              <a:ext cx="1066798" cy="567222"/>
            </a:xfrm>
            <a:prstGeom prst="rect">
              <a:avLst/>
            </a:prstGeom>
            <a:solidFill>
              <a:srgbClr val="C8C371"/>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73" name="Rectangle 46"/>
            <p:cNvSpPr/>
            <p:nvPr/>
          </p:nvSpPr>
          <p:spPr>
            <a:xfrm rot="16200000">
              <a:off x="318303" y="249788"/>
              <a:ext cx="1066798" cy="567222"/>
            </a:xfrm>
            <a:prstGeom prst="rect">
              <a:avLst/>
            </a:prstGeom>
            <a:solidFill>
              <a:srgbClr val="CFFC00"/>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74" name="Rectangle 47"/>
            <p:cNvSpPr/>
            <p:nvPr/>
          </p:nvSpPr>
          <p:spPr>
            <a:xfrm rot="16200000">
              <a:off x="886394" y="249788"/>
              <a:ext cx="1066798" cy="567222"/>
            </a:xfrm>
            <a:prstGeom prst="rect">
              <a:avLst/>
            </a:prstGeom>
            <a:solidFill>
              <a:srgbClr val="1E4D2B"/>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75" name="Rectangle 48"/>
            <p:cNvSpPr/>
            <p:nvPr/>
          </p:nvSpPr>
          <p:spPr>
            <a:xfrm rot="16200000">
              <a:off x="1454485" y="249788"/>
              <a:ext cx="1066798" cy="567222"/>
            </a:xfrm>
            <a:prstGeom prst="rect">
              <a:avLst/>
            </a:prstGeom>
            <a:solidFill>
              <a:srgbClr val="C8C371"/>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76" name="Rectangle 49"/>
            <p:cNvSpPr/>
            <p:nvPr/>
          </p:nvSpPr>
          <p:spPr>
            <a:xfrm rot="16200000">
              <a:off x="2022576" y="249788"/>
              <a:ext cx="1066798" cy="567222"/>
            </a:xfrm>
            <a:prstGeom prst="rect">
              <a:avLst/>
            </a:prstGeom>
            <a:solidFill>
              <a:srgbClr val="FFFFFF"/>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77" name="Rectangle 50"/>
            <p:cNvSpPr/>
            <p:nvPr/>
          </p:nvSpPr>
          <p:spPr>
            <a:xfrm rot="16200000">
              <a:off x="2590667" y="249788"/>
              <a:ext cx="1066798" cy="567222"/>
            </a:xfrm>
            <a:prstGeom prst="rect">
              <a:avLst/>
            </a:prstGeom>
            <a:solidFill>
              <a:srgbClr val="CFFC00"/>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78" name="Rectangle 51"/>
            <p:cNvSpPr/>
            <p:nvPr/>
          </p:nvSpPr>
          <p:spPr>
            <a:xfrm rot="16200000">
              <a:off x="3158758" y="249788"/>
              <a:ext cx="1066798" cy="567222"/>
            </a:xfrm>
            <a:prstGeom prst="rect">
              <a:avLst/>
            </a:prstGeom>
            <a:solidFill>
              <a:srgbClr val="82C403"/>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79" name="Rectangle 52"/>
            <p:cNvSpPr/>
            <p:nvPr/>
          </p:nvSpPr>
          <p:spPr>
            <a:xfrm rot="16200000">
              <a:off x="3726849" y="249788"/>
              <a:ext cx="1066798" cy="567222"/>
            </a:xfrm>
            <a:prstGeom prst="rect">
              <a:avLst/>
            </a:prstGeom>
            <a:solidFill>
              <a:srgbClr val="FFFFFF"/>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80" name="Rectangle 53"/>
            <p:cNvSpPr/>
            <p:nvPr/>
          </p:nvSpPr>
          <p:spPr>
            <a:xfrm rot="16200000">
              <a:off x="4294940" y="249788"/>
              <a:ext cx="1066798" cy="567222"/>
            </a:xfrm>
            <a:prstGeom prst="rect">
              <a:avLst/>
            </a:prstGeom>
            <a:solidFill>
              <a:srgbClr val="1E4D2B"/>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81" name="Rectangle 54"/>
            <p:cNvSpPr/>
            <p:nvPr/>
          </p:nvSpPr>
          <p:spPr>
            <a:xfrm rot="16200000">
              <a:off x="4863031" y="249788"/>
              <a:ext cx="1066798" cy="567222"/>
            </a:xfrm>
            <a:prstGeom prst="rect">
              <a:avLst/>
            </a:prstGeom>
            <a:solidFill>
              <a:srgbClr val="CFFC00"/>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82" name="Rectangle 55"/>
            <p:cNvSpPr/>
            <p:nvPr/>
          </p:nvSpPr>
          <p:spPr>
            <a:xfrm rot="16200000">
              <a:off x="5431121" y="249788"/>
              <a:ext cx="1066798" cy="567222"/>
            </a:xfrm>
            <a:prstGeom prst="rect">
              <a:avLst/>
            </a:prstGeom>
            <a:solidFill>
              <a:srgbClr val="C8C371"/>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83" name="Rectangle 56"/>
            <p:cNvSpPr/>
            <p:nvPr/>
          </p:nvSpPr>
          <p:spPr>
            <a:xfrm rot="16200000">
              <a:off x="5999213" y="249788"/>
              <a:ext cx="1066798" cy="567222"/>
            </a:xfrm>
            <a:prstGeom prst="rect">
              <a:avLst/>
            </a:prstGeom>
            <a:solidFill>
              <a:srgbClr val="1E4D2B"/>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184" name="Rectangle 57"/>
            <p:cNvSpPr/>
            <p:nvPr/>
          </p:nvSpPr>
          <p:spPr>
            <a:xfrm rot="16200000">
              <a:off x="6567299" y="249788"/>
              <a:ext cx="1066798" cy="567222"/>
            </a:xfrm>
            <a:prstGeom prst="rect">
              <a:avLst/>
            </a:prstGeom>
            <a:solidFill>
              <a:srgbClr val="FFFFFF"/>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grpSp>
      <p:pic>
        <p:nvPicPr>
          <p:cNvPr id="186" name="Picture 66" descr="Picture 66"/>
          <p:cNvPicPr>
            <a:picLocks noChangeAspect="1"/>
          </p:cNvPicPr>
          <p:nvPr/>
        </p:nvPicPr>
        <p:blipFill>
          <a:blip r:embed="rId2">
            <a:extLst/>
          </a:blip>
          <a:srcRect l="3233" t="0" r="0" b="2225"/>
          <a:stretch>
            <a:fillRect/>
          </a:stretch>
        </p:blipFill>
        <p:spPr>
          <a:xfrm>
            <a:off x="7384309" y="-1"/>
            <a:ext cx="17002868" cy="1064131"/>
          </a:xfrm>
          <a:prstGeom prst="rect">
            <a:avLst/>
          </a:prstGeom>
          <a:ln w="12700">
            <a:miter lim="400000"/>
          </a:ln>
        </p:spPr>
      </p:pic>
      <p:sp>
        <p:nvSpPr>
          <p:cNvPr id="187" name="Rectangle 58"/>
          <p:cNvSpPr/>
          <p:nvPr/>
        </p:nvSpPr>
        <p:spPr>
          <a:xfrm>
            <a:off x="-4333" y="1066798"/>
            <a:ext cx="567224" cy="10224083"/>
          </a:xfrm>
          <a:prstGeom prst="rect">
            <a:avLst/>
          </a:prstGeom>
          <a:solidFill>
            <a:srgbClr val="C8C371"/>
          </a:solidFill>
          <a:ln w="12700">
            <a:miter lim="400000"/>
          </a:ln>
        </p:spPr>
        <p:txBody>
          <a:bodyPr lIns="45719" rIns="45719" anchor="ctr"/>
          <a:lstStyle/>
          <a:p>
            <a:pPr defTabSz="898799">
              <a:defRPr sz="3500">
                <a:solidFill>
                  <a:srgbClr val="FFFFFF"/>
                </a:solidFill>
                <a:latin typeface="Arial"/>
                <a:ea typeface="Arial"/>
                <a:cs typeface="Arial"/>
                <a:sym typeface="Arial"/>
              </a:defRPr>
            </a:pPr>
          </a:p>
        </p:txBody>
      </p:sp>
      <p:sp>
        <p:nvSpPr>
          <p:cNvPr id="188" name="TextBox 60"/>
          <p:cNvSpPr txBox="1"/>
          <p:nvPr/>
        </p:nvSpPr>
        <p:spPr>
          <a:xfrm rot="16200000">
            <a:off x="-1661584" y="3013451"/>
            <a:ext cx="3979633" cy="3011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defTabSz="898799">
              <a:defRPr spc="300" sz="1500">
                <a:solidFill>
                  <a:srgbClr val="1E4D2B"/>
                </a:solidFill>
                <a:latin typeface="Arial"/>
                <a:ea typeface="Arial"/>
                <a:cs typeface="Arial"/>
                <a:sym typeface="Arial"/>
              </a:defRPr>
            </a:lvl1pPr>
          </a:lstStyle>
          <a:p>
            <a:pPr/>
            <a:r>
              <a:t>COLORADO STATE UNIVERSITY</a:t>
            </a:r>
          </a:p>
        </p:txBody>
      </p:sp>
      <p:sp>
        <p:nvSpPr>
          <p:cNvPr id="189" name="Two-linePresentation Title"/>
          <p:cNvSpPr txBox="1"/>
          <p:nvPr>
            <p:ph type="title" hasCustomPrompt="1"/>
          </p:nvPr>
        </p:nvSpPr>
        <p:spPr>
          <a:xfrm>
            <a:off x="1678427" y="4690728"/>
            <a:ext cx="15373947" cy="3447099"/>
          </a:xfrm>
          <a:prstGeom prst="rect">
            <a:avLst/>
          </a:prstGeom>
        </p:spPr>
        <p:txBody>
          <a:bodyPr lIns="91439" tIns="91439" rIns="91439" bIns="91439" anchor="b"/>
          <a:lstStyle>
            <a:lvl1pPr defTabSz="1234609">
              <a:lnSpc>
                <a:spcPct val="100000"/>
              </a:lnSpc>
              <a:defRPr b="0" spc="0" sz="10600">
                <a:solidFill>
                  <a:srgbClr val="FFFFFF"/>
                </a:solidFill>
                <a:latin typeface="Poppins Regular"/>
                <a:ea typeface="Poppins Regular"/>
                <a:cs typeface="Poppins Regular"/>
                <a:sym typeface="Poppins Regular"/>
              </a:defRPr>
            </a:lvl1pPr>
          </a:lstStyle>
          <a:p>
            <a:pPr/>
            <a:r>
              <a:t>Two-linePresentation Title</a:t>
            </a:r>
          </a:p>
        </p:txBody>
      </p:sp>
      <p:sp>
        <p:nvSpPr>
          <p:cNvPr id="190" name="Straight Connector 10"/>
          <p:cNvSpPr/>
          <p:nvPr/>
        </p:nvSpPr>
        <p:spPr>
          <a:xfrm>
            <a:off x="1680677" y="8592656"/>
            <a:ext cx="1608207" cy="1"/>
          </a:xfrm>
          <a:prstGeom prst="line">
            <a:avLst/>
          </a:prstGeom>
          <a:ln w="28575">
            <a:solidFill>
              <a:srgbClr val="CFFC00"/>
            </a:solidFill>
          </a:ln>
        </p:spPr>
        <p:txBody>
          <a:bodyPr lIns="45719" rIns="45719"/>
          <a:lstStyle/>
          <a:p>
            <a:pPr algn="l" defTabSz="898799">
              <a:defRPr sz="3500">
                <a:solidFill>
                  <a:srgbClr val="59595B"/>
                </a:solidFill>
                <a:latin typeface="Arial"/>
                <a:ea typeface="Arial"/>
                <a:cs typeface="Arial"/>
                <a:sym typeface="Arial"/>
              </a:defRPr>
            </a:pPr>
          </a:p>
        </p:txBody>
      </p:sp>
      <p:sp>
        <p:nvSpPr>
          <p:cNvPr id="191" name="Body Level One…"/>
          <p:cNvSpPr txBox="1"/>
          <p:nvPr>
            <p:ph type="body" sz="quarter" idx="1" hasCustomPrompt="1"/>
          </p:nvPr>
        </p:nvSpPr>
        <p:spPr>
          <a:xfrm>
            <a:off x="1680677" y="9028687"/>
            <a:ext cx="15373946" cy="750976"/>
          </a:xfrm>
          <a:prstGeom prst="rect">
            <a:avLst/>
          </a:prstGeom>
        </p:spPr>
        <p:txBody>
          <a:bodyPr lIns="91439" tIns="91439" rIns="91439" bIns="91439"/>
          <a:lstStyle>
            <a:lvl1pPr marL="0" indent="0" defTabSz="1234609">
              <a:lnSpc>
                <a:spcPct val="120000"/>
              </a:lnSpc>
              <a:spcBef>
                <a:spcPts val="1000"/>
              </a:spcBef>
              <a:buSzTx/>
              <a:buNone/>
              <a:defRPr sz="3200">
                <a:solidFill>
                  <a:srgbClr val="FFFFFF"/>
                </a:solidFill>
                <a:latin typeface="Poppins Regular"/>
                <a:ea typeface="Poppins Regular"/>
                <a:cs typeface="Poppins Regular"/>
                <a:sym typeface="Poppins Regular"/>
              </a:defRPr>
            </a:lvl1pPr>
            <a:lvl2pPr marL="0" indent="1234609" defTabSz="1234609">
              <a:lnSpc>
                <a:spcPct val="120000"/>
              </a:lnSpc>
              <a:spcBef>
                <a:spcPts val="1000"/>
              </a:spcBef>
              <a:buSzTx/>
              <a:buNone/>
              <a:defRPr sz="3200">
                <a:solidFill>
                  <a:srgbClr val="FFFFFF"/>
                </a:solidFill>
                <a:latin typeface="Poppins Regular"/>
                <a:ea typeface="Poppins Regular"/>
                <a:cs typeface="Poppins Regular"/>
                <a:sym typeface="Poppins Regular"/>
              </a:defRPr>
            </a:lvl2pPr>
            <a:lvl3pPr marL="0" indent="2469226" defTabSz="1234609">
              <a:lnSpc>
                <a:spcPct val="120000"/>
              </a:lnSpc>
              <a:spcBef>
                <a:spcPts val="1000"/>
              </a:spcBef>
              <a:buSzTx/>
              <a:buNone/>
              <a:defRPr sz="3200">
                <a:solidFill>
                  <a:srgbClr val="FFFFFF"/>
                </a:solidFill>
                <a:latin typeface="Poppins Regular"/>
                <a:ea typeface="Poppins Regular"/>
                <a:cs typeface="Poppins Regular"/>
                <a:sym typeface="Poppins Regular"/>
              </a:defRPr>
            </a:lvl3pPr>
            <a:lvl4pPr marL="0" indent="3703835" defTabSz="1234609">
              <a:lnSpc>
                <a:spcPct val="120000"/>
              </a:lnSpc>
              <a:spcBef>
                <a:spcPts val="1000"/>
              </a:spcBef>
              <a:buSzTx/>
              <a:buNone/>
              <a:defRPr sz="3200">
                <a:solidFill>
                  <a:srgbClr val="FFFFFF"/>
                </a:solidFill>
                <a:latin typeface="Poppins Regular"/>
                <a:ea typeface="Poppins Regular"/>
                <a:cs typeface="Poppins Regular"/>
                <a:sym typeface="Poppins Regular"/>
              </a:defRPr>
            </a:lvl4pPr>
            <a:lvl5pPr marL="0" indent="4938450" defTabSz="1234609">
              <a:lnSpc>
                <a:spcPct val="120000"/>
              </a:lnSpc>
              <a:spcBef>
                <a:spcPts val="1000"/>
              </a:spcBef>
              <a:buSzTx/>
              <a:buNone/>
              <a:defRPr sz="3200">
                <a:solidFill>
                  <a:srgbClr val="FFFFFF"/>
                </a:solidFill>
                <a:latin typeface="Poppins Regular"/>
                <a:ea typeface="Poppins Regular"/>
                <a:cs typeface="Poppins Regular"/>
                <a:sym typeface="Poppins Regular"/>
              </a:defRPr>
            </a:lvl5pPr>
          </a:lstStyle>
          <a:p>
            <a:pPr/>
            <a:r>
              <a:t>Subheadline, name, or date</a:t>
            </a:r>
          </a:p>
          <a:p>
            <a:pPr lvl="1"/>
            <a:r>
              <a:t/>
            </a:r>
          </a:p>
          <a:p>
            <a:pPr lvl="2"/>
            <a:r>
              <a:t/>
            </a:r>
          </a:p>
          <a:p>
            <a:pPr lvl="3"/>
            <a:r>
              <a:t/>
            </a:r>
          </a:p>
          <a:p>
            <a:pPr lvl="4"/>
            <a:r>
              <a:t/>
            </a:r>
          </a:p>
        </p:txBody>
      </p:sp>
      <p:sp>
        <p:nvSpPr>
          <p:cNvPr id="192" name="Rectangle 43"/>
          <p:cNvSpPr/>
          <p:nvPr/>
        </p:nvSpPr>
        <p:spPr>
          <a:xfrm>
            <a:off x="18266725" y="1065027"/>
            <a:ext cx="616689" cy="10223632"/>
          </a:xfrm>
          <a:prstGeom prst="rect">
            <a:avLst/>
          </a:prstGeom>
          <a:solidFill>
            <a:srgbClr val="C8C371"/>
          </a:solidFill>
          <a:ln w="12700">
            <a:miter lim="400000"/>
          </a:ln>
        </p:spPr>
        <p:txBody>
          <a:bodyPr lIns="45719" rIns="45719" anchor="ctr"/>
          <a:lstStyle/>
          <a:p>
            <a:pPr defTabSz="898799">
              <a:defRPr sz="3500">
                <a:solidFill>
                  <a:srgbClr val="FFFFFF"/>
                </a:solidFill>
                <a:latin typeface="Arial"/>
                <a:ea typeface="Arial"/>
                <a:cs typeface="Arial"/>
                <a:sym typeface="Arial"/>
              </a:defRPr>
            </a:pPr>
          </a:p>
        </p:txBody>
      </p:sp>
      <p:pic>
        <p:nvPicPr>
          <p:cNvPr id="193" name="Picture 61" descr="Picture 61"/>
          <p:cNvPicPr>
            <a:picLocks noChangeAspect="1"/>
          </p:cNvPicPr>
          <p:nvPr/>
        </p:nvPicPr>
        <p:blipFill>
          <a:blip r:embed="rId3">
            <a:extLst/>
          </a:blip>
          <a:srcRect l="2279" t="0" r="0" b="0"/>
          <a:stretch>
            <a:fillRect/>
          </a:stretch>
        </p:blipFill>
        <p:spPr>
          <a:xfrm>
            <a:off x="18883421" y="1065901"/>
            <a:ext cx="5503753" cy="10224081"/>
          </a:xfrm>
          <a:prstGeom prst="rect">
            <a:avLst/>
          </a:prstGeom>
          <a:ln w="12700">
            <a:miter lim="400000"/>
          </a:ln>
        </p:spPr>
      </p:pic>
      <p:pic>
        <p:nvPicPr>
          <p:cNvPr id="194" name="Picture 3" descr="Picture 3"/>
          <p:cNvPicPr>
            <a:picLocks noChangeAspect="1"/>
          </p:cNvPicPr>
          <p:nvPr/>
        </p:nvPicPr>
        <p:blipFill>
          <a:blip r:embed="rId4">
            <a:extLst/>
          </a:blip>
          <a:stretch>
            <a:fillRect/>
          </a:stretch>
        </p:blipFill>
        <p:spPr>
          <a:xfrm>
            <a:off x="20095517" y="4680739"/>
            <a:ext cx="3077305" cy="3077305"/>
          </a:xfrm>
          <a:prstGeom prst="rect">
            <a:avLst/>
          </a:prstGeom>
          <a:ln w="12700">
            <a:miter lim="400000"/>
          </a:ln>
        </p:spPr>
      </p:pic>
      <p:pic>
        <p:nvPicPr>
          <p:cNvPr id="195" name="Picture 64" descr="Picture 64"/>
          <p:cNvPicPr>
            <a:picLocks noChangeAspect="1"/>
          </p:cNvPicPr>
          <p:nvPr/>
        </p:nvPicPr>
        <p:blipFill>
          <a:blip r:embed="rId5">
            <a:extLst/>
          </a:blip>
          <a:stretch>
            <a:fillRect/>
          </a:stretch>
        </p:blipFill>
        <p:spPr>
          <a:xfrm>
            <a:off x="-2" y="11279230"/>
            <a:ext cx="11866556" cy="2436769"/>
          </a:xfrm>
          <a:prstGeom prst="rect">
            <a:avLst/>
          </a:prstGeom>
          <a:ln w="12700">
            <a:miter lim="400000"/>
          </a:ln>
        </p:spPr>
      </p:pic>
      <p:pic>
        <p:nvPicPr>
          <p:cNvPr id="196" name="Picture 74" descr="Picture 74"/>
          <p:cNvPicPr>
            <a:picLocks noChangeAspect="1"/>
          </p:cNvPicPr>
          <p:nvPr/>
        </p:nvPicPr>
        <p:blipFill>
          <a:blip r:embed="rId6">
            <a:extLst/>
          </a:blip>
          <a:srcRect l="0" t="0" r="0" b="156"/>
          <a:stretch>
            <a:fillRect/>
          </a:stretch>
        </p:blipFill>
        <p:spPr>
          <a:xfrm>
            <a:off x="11866553" y="11279254"/>
            <a:ext cx="12520622" cy="2436745"/>
          </a:xfrm>
          <a:prstGeom prst="rect">
            <a:avLst/>
          </a:prstGeom>
          <a:ln w="12700">
            <a:miter lim="400000"/>
          </a:ln>
        </p:spPr>
      </p:pic>
      <p:sp>
        <p:nvSpPr>
          <p:cNvPr id="197" name="Slide Number"/>
          <p:cNvSpPr txBox="1"/>
          <p:nvPr>
            <p:ph type="sldNum" sz="quarter" idx="2"/>
          </p:nvPr>
        </p:nvSpPr>
        <p:spPr>
          <a:xfrm>
            <a:off x="11785600" y="12344400"/>
            <a:ext cx="5689600" cy="736601"/>
          </a:xfrm>
          <a:prstGeom prst="rect">
            <a:avLst/>
          </a:prstGeom>
        </p:spPr>
        <p:txBody>
          <a:bodyPr lIns="45719" tIns="45719" rIns="45719" bIns="45719" anchor="ctr"/>
          <a:lstStyle>
            <a:lvl1pPr algn="r" defTabSz="898799">
              <a:defRPr sz="1200">
                <a:solidFill>
                  <a:srgbClr val="59595B"/>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Green-Photo">
    <p:bg>
      <p:bgPr>
        <a:solidFill>
          <a:srgbClr val="1E4D2B"/>
        </a:solidFill>
      </p:bgPr>
    </p:bg>
    <p:spTree>
      <p:nvGrpSpPr>
        <p:cNvPr id="1" name=""/>
        <p:cNvGrpSpPr/>
        <p:nvPr/>
      </p:nvGrpSpPr>
      <p:grpSpPr>
        <a:xfrm>
          <a:off x="0" y="0"/>
          <a:ext cx="0" cy="0"/>
          <a:chOff x="0" y="0"/>
          <a:chExt cx="0" cy="0"/>
        </a:xfrm>
      </p:grpSpPr>
      <p:grpSp>
        <p:nvGrpSpPr>
          <p:cNvPr id="217" name="Group 44"/>
          <p:cNvGrpSpPr/>
          <p:nvPr/>
        </p:nvGrpSpPr>
        <p:grpSpPr>
          <a:xfrm>
            <a:off x="0" y="1448"/>
            <a:ext cx="7384309" cy="1066798"/>
            <a:chOff x="0" y="0"/>
            <a:chExt cx="7384308" cy="1066796"/>
          </a:xfrm>
        </p:grpSpPr>
        <p:sp>
          <p:nvSpPr>
            <p:cNvPr id="204" name="Rectangle 45"/>
            <p:cNvSpPr/>
            <p:nvPr/>
          </p:nvSpPr>
          <p:spPr>
            <a:xfrm rot="16200000">
              <a:off x="-249788" y="249788"/>
              <a:ext cx="1066798" cy="567222"/>
            </a:xfrm>
            <a:prstGeom prst="rect">
              <a:avLst/>
            </a:prstGeom>
            <a:solidFill>
              <a:srgbClr val="C8C371"/>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205" name="Rectangle 46"/>
            <p:cNvSpPr/>
            <p:nvPr/>
          </p:nvSpPr>
          <p:spPr>
            <a:xfrm rot="16200000">
              <a:off x="318303" y="249788"/>
              <a:ext cx="1066798" cy="567222"/>
            </a:xfrm>
            <a:prstGeom prst="rect">
              <a:avLst/>
            </a:prstGeom>
            <a:solidFill>
              <a:srgbClr val="CFFC00"/>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206" name="Rectangle 47"/>
            <p:cNvSpPr/>
            <p:nvPr/>
          </p:nvSpPr>
          <p:spPr>
            <a:xfrm rot="16200000">
              <a:off x="886394" y="249788"/>
              <a:ext cx="1066798" cy="567222"/>
            </a:xfrm>
            <a:prstGeom prst="rect">
              <a:avLst/>
            </a:prstGeom>
            <a:solidFill>
              <a:srgbClr val="1E4D2B"/>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207" name="Rectangle 48"/>
            <p:cNvSpPr/>
            <p:nvPr/>
          </p:nvSpPr>
          <p:spPr>
            <a:xfrm rot="16200000">
              <a:off x="1454485" y="249788"/>
              <a:ext cx="1066798" cy="567222"/>
            </a:xfrm>
            <a:prstGeom prst="rect">
              <a:avLst/>
            </a:prstGeom>
            <a:solidFill>
              <a:srgbClr val="C8C371"/>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208" name="Rectangle 49"/>
            <p:cNvSpPr/>
            <p:nvPr/>
          </p:nvSpPr>
          <p:spPr>
            <a:xfrm rot="16200000">
              <a:off x="2022576" y="249788"/>
              <a:ext cx="1066798" cy="567222"/>
            </a:xfrm>
            <a:prstGeom prst="rect">
              <a:avLst/>
            </a:prstGeom>
            <a:solidFill>
              <a:srgbClr val="FFFFFF"/>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209" name="Rectangle 50"/>
            <p:cNvSpPr/>
            <p:nvPr/>
          </p:nvSpPr>
          <p:spPr>
            <a:xfrm rot="16200000">
              <a:off x="2590667" y="249788"/>
              <a:ext cx="1066798" cy="567222"/>
            </a:xfrm>
            <a:prstGeom prst="rect">
              <a:avLst/>
            </a:prstGeom>
            <a:solidFill>
              <a:srgbClr val="CFFC00"/>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210" name="Rectangle 51"/>
            <p:cNvSpPr/>
            <p:nvPr/>
          </p:nvSpPr>
          <p:spPr>
            <a:xfrm rot="16200000">
              <a:off x="3158758" y="249788"/>
              <a:ext cx="1066798" cy="567222"/>
            </a:xfrm>
            <a:prstGeom prst="rect">
              <a:avLst/>
            </a:prstGeom>
            <a:solidFill>
              <a:srgbClr val="82C403"/>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211" name="Rectangle 52"/>
            <p:cNvSpPr/>
            <p:nvPr/>
          </p:nvSpPr>
          <p:spPr>
            <a:xfrm rot="16200000">
              <a:off x="3726849" y="249788"/>
              <a:ext cx="1066798" cy="567222"/>
            </a:xfrm>
            <a:prstGeom prst="rect">
              <a:avLst/>
            </a:prstGeom>
            <a:solidFill>
              <a:srgbClr val="FFFFFF"/>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212" name="Rectangle 53"/>
            <p:cNvSpPr/>
            <p:nvPr/>
          </p:nvSpPr>
          <p:spPr>
            <a:xfrm rot="16200000">
              <a:off x="4294940" y="249788"/>
              <a:ext cx="1066798" cy="567222"/>
            </a:xfrm>
            <a:prstGeom prst="rect">
              <a:avLst/>
            </a:prstGeom>
            <a:solidFill>
              <a:srgbClr val="1E4D2B"/>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213" name="Rectangle 54"/>
            <p:cNvSpPr/>
            <p:nvPr/>
          </p:nvSpPr>
          <p:spPr>
            <a:xfrm rot="16200000">
              <a:off x="4863031" y="249788"/>
              <a:ext cx="1066798" cy="567222"/>
            </a:xfrm>
            <a:prstGeom prst="rect">
              <a:avLst/>
            </a:prstGeom>
            <a:solidFill>
              <a:srgbClr val="CFFC00"/>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214" name="Rectangle 55"/>
            <p:cNvSpPr/>
            <p:nvPr/>
          </p:nvSpPr>
          <p:spPr>
            <a:xfrm rot="16200000">
              <a:off x="5431121" y="249788"/>
              <a:ext cx="1066798" cy="567222"/>
            </a:xfrm>
            <a:prstGeom prst="rect">
              <a:avLst/>
            </a:prstGeom>
            <a:solidFill>
              <a:srgbClr val="C8C371"/>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215" name="Rectangle 56"/>
            <p:cNvSpPr/>
            <p:nvPr/>
          </p:nvSpPr>
          <p:spPr>
            <a:xfrm rot="16200000">
              <a:off x="5999213" y="249788"/>
              <a:ext cx="1066798" cy="567222"/>
            </a:xfrm>
            <a:prstGeom prst="rect">
              <a:avLst/>
            </a:prstGeom>
            <a:solidFill>
              <a:srgbClr val="1E4D2B"/>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sp>
          <p:nvSpPr>
            <p:cNvPr id="216" name="Rectangle 57"/>
            <p:cNvSpPr/>
            <p:nvPr/>
          </p:nvSpPr>
          <p:spPr>
            <a:xfrm rot="16200000">
              <a:off x="6567299" y="249788"/>
              <a:ext cx="1066798" cy="567222"/>
            </a:xfrm>
            <a:prstGeom prst="rect">
              <a:avLst/>
            </a:prstGeom>
            <a:solidFill>
              <a:srgbClr val="FFFFFF"/>
            </a:solidFill>
            <a:ln w="12700" cap="flat">
              <a:noFill/>
              <a:miter lim="400000"/>
            </a:ln>
            <a:effectLst/>
          </p:spPr>
          <p:txBody>
            <a:bodyPr wrap="square" lIns="45719" tIns="45719" rIns="45719" bIns="45719" numCol="1" anchor="ctr">
              <a:noAutofit/>
            </a:bodyPr>
            <a:lstStyle/>
            <a:p>
              <a:pPr defTabSz="898799">
                <a:defRPr sz="3500">
                  <a:solidFill>
                    <a:srgbClr val="FFFFFF"/>
                  </a:solidFill>
                  <a:latin typeface="Arial"/>
                  <a:ea typeface="Arial"/>
                  <a:cs typeface="Arial"/>
                  <a:sym typeface="Arial"/>
                </a:defRPr>
              </a:pPr>
            </a:p>
          </p:txBody>
        </p:sp>
      </p:grpSp>
      <p:pic>
        <p:nvPicPr>
          <p:cNvPr id="218" name="Picture 66" descr="Picture 66"/>
          <p:cNvPicPr>
            <a:picLocks noChangeAspect="1"/>
          </p:cNvPicPr>
          <p:nvPr/>
        </p:nvPicPr>
        <p:blipFill>
          <a:blip r:embed="rId2">
            <a:extLst/>
          </a:blip>
          <a:srcRect l="3233" t="0" r="0" b="2225"/>
          <a:stretch>
            <a:fillRect/>
          </a:stretch>
        </p:blipFill>
        <p:spPr>
          <a:xfrm>
            <a:off x="7384309" y="-1"/>
            <a:ext cx="17002868" cy="1064131"/>
          </a:xfrm>
          <a:prstGeom prst="rect">
            <a:avLst/>
          </a:prstGeom>
          <a:ln w="12700">
            <a:miter lim="400000"/>
          </a:ln>
        </p:spPr>
      </p:pic>
      <p:sp>
        <p:nvSpPr>
          <p:cNvPr id="219" name="Rectangle 58"/>
          <p:cNvSpPr/>
          <p:nvPr/>
        </p:nvSpPr>
        <p:spPr>
          <a:xfrm>
            <a:off x="-4333" y="1066798"/>
            <a:ext cx="567224" cy="10224083"/>
          </a:xfrm>
          <a:prstGeom prst="rect">
            <a:avLst/>
          </a:prstGeom>
          <a:solidFill>
            <a:srgbClr val="C8C371"/>
          </a:solidFill>
          <a:ln w="12700">
            <a:miter lim="400000"/>
          </a:ln>
        </p:spPr>
        <p:txBody>
          <a:bodyPr lIns="45719" rIns="45719" anchor="ctr"/>
          <a:lstStyle/>
          <a:p>
            <a:pPr defTabSz="898799">
              <a:defRPr sz="3500">
                <a:solidFill>
                  <a:srgbClr val="FFFFFF"/>
                </a:solidFill>
                <a:latin typeface="Arial"/>
                <a:ea typeface="Arial"/>
                <a:cs typeface="Arial"/>
                <a:sym typeface="Arial"/>
              </a:defRPr>
            </a:pPr>
          </a:p>
        </p:txBody>
      </p:sp>
      <p:sp>
        <p:nvSpPr>
          <p:cNvPr id="220" name="Two-lineSection Headline"/>
          <p:cNvSpPr txBox="1"/>
          <p:nvPr>
            <p:ph type="title" hasCustomPrompt="1"/>
          </p:nvPr>
        </p:nvSpPr>
        <p:spPr>
          <a:xfrm>
            <a:off x="1703403" y="4230666"/>
            <a:ext cx="12781376" cy="2893101"/>
          </a:xfrm>
          <a:prstGeom prst="rect">
            <a:avLst/>
          </a:prstGeom>
        </p:spPr>
        <p:txBody>
          <a:bodyPr lIns="91439" tIns="91439" rIns="91439" bIns="91439" anchor="b"/>
          <a:lstStyle>
            <a:lvl1pPr defTabSz="1234609">
              <a:lnSpc>
                <a:spcPct val="100000"/>
              </a:lnSpc>
              <a:defRPr b="0" spc="0" sz="8800">
                <a:solidFill>
                  <a:srgbClr val="FFFFFF"/>
                </a:solidFill>
                <a:latin typeface="Poppins Regular"/>
                <a:ea typeface="Poppins Regular"/>
                <a:cs typeface="Poppins Regular"/>
                <a:sym typeface="Poppins Regular"/>
              </a:defRPr>
            </a:lvl1pPr>
          </a:lstStyle>
          <a:p>
            <a:pPr/>
            <a:r>
              <a:t>Two-lineSection Headline</a:t>
            </a:r>
          </a:p>
        </p:txBody>
      </p:sp>
      <p:sp>
        <p:nvSpPr>
          <p:cNvPr id="221" name="Body Level One…"/>
          <p:cNvSpPr txBox="1"/>
          <p:nvPr>
            <p:ph type="body" sz="quarter" idx="1" hasCustomPrompt="1"/>
          </p:nvPr>
        </p:nvSpPr>
        <p:spPr>
          <a:xfrm>
            <a:off x="1703403" y="7615746"/>
            <a:ext cx="12781376" cy="750976"/>
          </a:xfrm>
          <a:prstGeom prst="rect">
            <a:avLst/>
          </a:prstGeom>
        </p:spPr>
        <p:txBody>
          <a:bodyPr lIns="91439" tIns="91439" rIns="91439" bIns="91439"/>
          <a:lstStyle>
            <a:lvl1pPr marL="0" indent="0" defTabSz="1234609">
              <a:lnSpc>
                <a:spcPct val="120000"/>
              </a:lnSpc>
              <a:spcBef>
                <a:spcPts val="1000"/>
              </a:spcBef>
              <a:buSzTx/>
              <a:buNone/>
              <a:defRPr sz="3200">
                <a:solidFill>
                  <a:srgbClr val="CFFC00"/>
                </a:solidFill>
                <a:latin typeface="Poppins Regular"/>
                <a:ea typeface="Poppins Regular"/>
                <a:cs typeface="Poppins Regular"/>
                <a:sym typeface="Poppins Regular"/>
              </a:defRPr>
            </a:lvl1pPr>
            <a:lvl2pPr marL="2116476" indent="-881867" defTabSz="1234609">
              <a:lnSpc>
                <a:spcPct val="120000"/>
              </a:lnSpc>
              <a:spcBef>
                <a:spcPts val="1000"/>
              </a:spcBef>
              <a:buSzPct val="100000"/>
              <a:buChar char="–"/>
              <a:defRPr sz="3200">
                <a:solidFill>
                  <a:srgbClr val="CFFC00"/>
                </a:solidFill>
                <a:latin typeface="Poppins Regular"/>
                <a:ea typeface="Poppins Regular"/>
                <a:cs typeface="Poppins Regular"/>
                <a:sym typeface="Poppins Regular"/>
              </a:defRPr>
            </a:lvl2pPr>
            <a:lvl3pPr marL="3174717" indent="-705490" defTabSz="1234609">
              <a:lnSpc>
                <a:spcPct val="120000"/>
              </a:lnSpc>
              <a:spcBef>
                <a:spcPts val="1000"/>
              </a:spcBef>
              <a:buSzPct val="100000"/>
              <a:defRPr sz="3200">
                <a:solidFill>
                  <a:srgbClr val="CFFC00"/>
                </a:solidFill>
                <a:latin typeface="Poppins Regular"/>
                <a:ea typeface="Poppins Regular"/>
                <a:cs typeface="Poppins Regular"/>
                <a:sym typeface="Poppins Regular"/>
              </a:defRPr>
            </a:lvl3pPr>
            <a:lvl4pPr marL="4409327" indent="-705490" defTabSz="1234609">
              <a:lnSpc>
                <a:spcPct val="120000"/>
              </a:lnSpc>
              <a:spcBef>
                <a:spcPts val="1000"/>
              </a:spcBef>
              <a:buSzPct val="100000"/>
              <a:buChar char="–"/>
              <a:defRPr sz="3200">
                <a:solidFill>
                  <a:srgbClr val="CFFC00"/>
                </a:solidFill>
                <a:latin typeface="Poppins Regular"/>
                <a:ea typeface="Poppins Regular"/>
                <a:cs typeface="Poppins Regular"/>
                <a:sym typeface="Poppins Regular"/>
              </a:defRPr>
            </a:lvl4pPr>
            <a:lvl5pPr marL="5619614" indent="-681162" defTabSz="1234609">
              <a:lnSpc>
                <a:spcPct val="120000"/>
              </a:lnSpc>
              <a:spcBef>
                <a:spcPts val="1000"/>
              </a:spcBef>
              <a:buSzPct val="100000"/>
              <a:buChar char="»"/>
              <a:defRPr sz="3200">
                <a:solidFill>
                  <a:srgbClr val="CFFC00"/>
                </a:solidFill>
                <a:latin typeface="Poppins Regular"/>
                <a:ea typeface="Poppins Regular"/>
                <a:cs typeface="Poppins Regular"/>
                <a:sym typeface="Poppins Regular"/>
              </a:defRPr>
            </a:lvl5pPr>
          </a:lstStyle>
          <a:p>
            <a:pPr/>
            <a:r>
              <a:t>Section subheadline</a:t>
            </a:r>
          </a:p>
          <a:p>
            <a:pPr lvl="1"/>
            <a:r>
              <a:t/>
            </a:r>
          </a:p>
          <a:p>
            <a:pPr lvl="2"/>
            <a:r>
              <a:t/>
            </a:r>
          </a:p>
          <a:p>
            <a:pPr lvl="3"/>
            <a:r>
              <a:t/>
            </a:r>
          </a:p>
          <a:p>
            <a:pPr lvl="4"/>
            <a:r>
              <a:t/>
            </a:r>
          </a:p>
        </p:txBody>
      </p:sp>
      <p:sp>
        <p:nvSpPr>
          <p:cNvPr id="222" name="Rectangle 43"/>
          <p:cNvSpPr/>
          <p:nvPr/>
        </p:nvSpPr>
        <p:spPr>
          <a:xfrm>
            <a:off x="18266725" y="1065027"/>
            <a:ext cx="616689" cy="10223632"/>
          </a:xfrm>
          <a:prstGeom prst="rect">
            <a:avLst/>
          </a:prstGeom>
          <a:solidFill>
            <a:srgbClr val="C8C371"/>
          </a:solidFill>
          <a:ln w="12700">
            <a:miter lim="400000"/>
          </a:ln>
        </p:spPr>
        <p:txBody>
          <a:bodyPr lIns="45719" rIns="45719" anchor="ctr"/>
          <a:lstStyle/>
          <a:p>
            <a:pPr defTabSz="898799">
              <a:defRPr sz="3500">
                <a:solidFill>
                  <a:srgbClr val="FFFFFF"/>
                </a:solidFill>
                <a:latin typeface="Arial"/>
                <a:ea typeface="Arial"/>
                <a:cs typeface="Arial"/>
                <a:sym typeface="Arial"/>
              </a:defRPr>
            </a:pPr>
          </a:p>
        </p:txBody>
      </p:sp>
      <p:pic>
        <p:nvPicPr>
          <p:cNvPr id="223" name="Picture 61" descr="Picture 61"/>
          <p:cNvPicPr>
            <a:picLocks noChangeAspect="1"/>
          </p:cNvPicPr>
          <p:nvPr/>
        </p:nvPicPr>
        <p:blipFill>
          <a:blip r:embed="rId3">
            <a:extLst/>
          </a:blip>
          <a:srcRect l="2279" t="0" r="0" b="0"/>
          <a:stretch>
            <a:fillRect/>
          </a:stretch>
        </p:blipFill>
        <p:spPr>
          <a:xfrm>
            <a:off x="18883421" y="1065901"/>
            <a:ext cx="5503753" cy="10224081"/>
          </a:xfrm>
          <a:prstGeom prst="rect">
            <a:avLst/>
          </a:prstGeom>
          <a:ln w="12700">
            <a:miter lim="400000"/>
          </a:ln>
        </p:spPr>
      </p:pic>
      <p:pic>
        <p:nvPicPr>
          <p:cNvPr id="224" name="Picture 1" descr="Picture 1"/>
          <p:cNvPicPr>
            <a:picLocks noChangeAspect="1"/>
          </p:cNvPicPr>
          <p:nvPr/>
        </p:nvPicPr>
        <p:blipFill>
          <a:blip r:embed="rId4">
            <a:extLst/>
          </a:blip>
          <a:stretch>
            <a:fillRect/>
          </a:stretch>
        </p:blipFill>
        <p:spPr>
          <a:xfrm>
            <a:off x="20095517" y="4680739"/>
            <a:ext cx="3077305" cy="3077305"/>
          </a:xfrm>
          <a:prstGeom prst="rect">
            <a:avLst/>
          </a:prstGeom>
          <a:ln w="12700">
            <a:miter lim="400000"/>
          </a:ln>
        </p:spPr>
      </p:pic>
      <p:pic>
        <p:nvPicPr>
          <p:cNvPr id="225" name="Picture 64" descr="Picture 64"/>
          <p:cNvPicPr>
            <a:picLocks noChangeAspect="1"/>
          </p:cNvPicPr>
          <p:nvPr/>
        </p:nvPicPr>
        <p:blipFill>
          <a:blip r:embed="rId5">
            <a:extLst/>
          </a:blip>
          <a:stretch>
            <a:fillRect/>
          </a:stretch>
        </p:blipFill>
        <p:spPr>
          <a:xfrm>
            <a:off x="-2" y="11279230"/>
            <a:ext cx="11866556" cy="2436769"/>
          </a:xfrm>
          <a:prstGeom prst="rect">
            <a:avLst/>
          </a:prstGeom>
          <a:ln w="12700">
            <a:miter lim="400000"/>
          </a:ln>
        </p:spPr>
      </p:pic>
      <p:pic>
        <p:nvPicPr>
          <p:cNvPr id="226" name="Picture 74" descr="Picture 74"/>
          <p:cNvPicPr>
            <a:picLocks noChangeAspect="1"/>
          </p:cNvPicPr>
          <p:nvPr/>
        </p:nvPicPr>
        <p:blipFill>
          <a:blip r:embed="rId6">
            <a:extLst/>
          </a:blip>
          <a:srcRect l="0" t="0" r="0" b="156"/>
          <a:stretch>
            <a:fillRect/>
          </a:stretch>
        </p:blipFill>
        <p:spPr>
          <a:xfrm>
            <a:off x="11866553" y="11279254"/>
            <a:ext cx="12520622" cy="2436745"/>
          </a:xfrm>
          <a:prstGeom prst="rect">
            <a:avLst/>
          </a:prstGeom>
          <a:ln w="12700">
            <a:miter lim="400000"/>
          </a:ln>
        </p:spPr>
      </p:pic>
      <p:sp>
        <p:nvSpPr>
          <p:cNvPr id="227" name="Slide Number"/>
          <p:cNvSpPr txBox="1"/>
          <p:nvPr>
            <p:ph type="sldNum" sz="quarter" idx="2"/>
          </p:nvPr>
        </p:nvSpPr>
        <p:spPr>
          <a:xfrm>
            <a:off x="247140" y="13003336"/>
            <a:ext cx="499676" cy="486207"/>
          </a:xfrm>
          <a:prstGeom prst="rect">
            <a:avLst/>
          </a:prstGeom>
        </p:spPr>
        <p:txBody>
          <a:bodyPr lIns="45719" tIns="45719" rIns="45719" bIns="45719" anchor="ctr"/>
          <a:lstStyle>
            <a:lvl1pPr algn="l" defTabSz="898799">
              <a:defRPr sz="2800">
                <a:solidFill>
                  <a:srgbClr val="FFFFFF"/>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op Bar and Content">
    <p:spTree>
      <p:nvGrpSpPr>
        <p:cNvPr id="1" name=""/>
        <p:cNvGrpSpPr/>
        <p:nvPr/>
      </p:nvGrpSpPr>
      <p:grpSpPr>
        <a:xfrm>
          <a:off x="0" y="0"/>
          <a:ext cx="0" cy="0"/>
          <a:chOff x="0" y="0"/>
          <a:chExt cx="0" cy="0"/>
        </a:xfrm>
      </p:grpSpPr>
      <p:pic>
        <p:nvPicPr>
          <p:cNvPr id="234" name="Picture 2" descr="Picture 2"/>
          <p:cNvPicPr>
            <a:picLocks noChangeAspect="1"/>
          </p:cNvPicPr>
          <p:nvPr/>
        </p:nvPicPr>
        <p:blipFill>
          <a:blip r:embed="rId2">
            <a:extLst/>
          </a:blip>
          <a:stretch>
            <a:fillRect/>
          </a:stretch>
        </p:blipFill>
        <p:spPr>
          <a:xfrm>
            <a:off x="1587" y="0"/>
            <a:ext cx="24385588" cy="13716893"/>
          </a:xfrm>
          <a:prstGeom prst="rect">
            <a:avLst/>
          </a:prstGeom>
          <a:ln w="12700">
            <a:miter lim="400000"/>
          </a:ln>
        </p:spPr>
      </p:pic>
      <p:pic>
        <p:nvPicPr>
          <p:cNvPr id="235" name="Picture 7" descr="Picture 7"/>
          <p:cNvPicPr>
            <a:picLocks noChangeAspect="1"/>
          </p:cNvPicPr>
          <p:nvPr/>
        </p:nvPicPr>
        <p:blipFill>
          <a:blip r:embed="rId3">
            <a:extLst/>
          </a:blip>
          <a:stretch>
            <a:fillRect/>
          </a:stretch>
        </p:blipFill>
        <p:spPr>
          <a:xfrm>
            <a:off x="21518467" y="1348236"/>
            <a:ext cx="1446029" cy="1446029"/>
          </a:xfrm>
          <a:prstGeom prst="rect">
            <a:avLst/>
          </a:prstGeom>
          <a:ln w="12700">
            <a:miter lim="400000"/>
          </a:ln>
        </p:spPr>
      </p:pic>
      <p:sp>
        <p:nvSpPr>
          <p:cNvPr id="236" name="Headline"/>
          <p:cNvSpPr txBox="1"/>
          <p:nvPr>
            <p:ph type="title" hasCustomPrompt="1"/>
          </p:nvPr>
        </p:nvSpPr>
        <p:spPr>
          <a:xfrm>
            <a:off x="1619470" y="3409600"/>
            <a:ext cx="21876636" cy="1538884"/>
          </a:xfrm>
          <a:prstGeom prst="rect">
            <a:avLst/>
          </a:prstGeom>
        </p:spPr>
        <p:txBody>
          <a:bodyPr lIns="91439" tIns="91439" rIns="91439" bIns="91439"/>
          <a:lstStyle>
            <a:lvl1pPr defTabSz="1234609">
              <a:lnSpc>
                <a:spcPct val="100000"/>
              </a:lnSpc>
              <a:defRPr b="0" spc="0" sz="8800">
                <a:solidFill>
                  <a:srgbClr val="1E4D2B"/>
                </a:solidFill>
                <a:latin typeface="Poppins Regular"/>
                <a:ea typeface="Poppins Regular"/>
                <a:cs typeface="Poppins Regular"/>
                <a:sym typeface="Poppins Regular"/>
              </a:defRPr>
            </a:lvl1pPr>
          </a:lstStyle>
          <a:p>
            <a:pPr/>
            <a:r>
              <a:t>Headline</a:t>
            </a:r>
          </a:p>
        </p:txBody>
      </p:sp>
      <p:sp>
        <p:nvSpPr>
          <p:cNvPr id="237" name="Body Level One…"/>
          <p:cNvSpPr txBox="1"/>
          <p:nvPr>
            <p:ph type="body" idx="1" hasCustomPrompt="1"/>
          </p:nvPr>
        </p:nvSpPr>
        <p:spPr>
          <a:xfrm>
            <a:off x="1619468" y="5342182"/>
            <a:ext cx="21876637" cy="7112001"/>
          </a:xfrm>
          <a:prstGeom prst="rect">
            <a:avLst/>
          </a:prstGeom>
        </p:spPr>
        <p:txBody>
          <a:bodyPr lIns="91439" tIns="91439" rIns="91439" bIns="91439"/>
          <a:lstStyle>
            <a:lvl1pPr marL="925958" indent="-925958" defTabSz="1234609">
              <a:lnSpc>
                <a:spcPct val="120000"/>
              </a:lnSpc>
              <a:spcBef>
                <a:spcPts val="1000"/>
              </a:spcBef>
              <a:buSzPct val="100000"/>
              <a:buFont typeface="Arial"/>
              <a:defRPr sz="3000">
                <a:solidFill>
                  <a:srgbClr val="59595B"/>
                </a:solidFill>
                <a:latin typeface="Poppins Regular"/>
                <a:ea typeface="Poppins Regular"/>
                <a:cs typeface="Poppins Regular"/>
                <a:sym typeface="Poppins Regular"/>
              </a:defRPr>
            </a:lvl1pPr>
            <a:lvl2pPr marL="2061359" indent="-826750" defTabSz="1234609">
              <a:lnSpc>
                <a:spcPct val="120000"/>
              </a:lnSpc>
              <a:spcBef>
                <a:spcPts val="1000"/>
              </a:spcBef>
              <a:buSzPct val="100000"/>
              <a:buFont typeface="Arial"/>
              <a:buChar char="–"/>
              <a:defRPr sz="3000">
                <a:solidFill>
                  <a:srgbClr val="59595B"/>
                </a:solidFill>
                <a:latin typeface="Poppins Regular"/>
                <a:ea typeface="Poppins Regular"/>
                <a:cs typeface="Poppins Regular"/>
                <a:sym typeface="Poppins Regular"/>
              </a:defRPr>
            </a:lvl2pPr>
            <a:lvl3pPr marL="3130624" indent="-661397" defTabSz="1234609">
              <a:lnSpc>
                <a:spcPct val="120000"/>
              </a:lnSpc>
              <a:spcBef>
                <a:spcPts val="1000"/>
              </a:spcBef>
              <a:buSzPct val="100000"/>
              <a:buFont typeface="Arial"/>
              <a:defRPr sz="3000">
                <a:solidFill>
                  <a:srgbClr val="59595B"/>
                </a:solidFill>
                <a:latin typeface="Poppins Regular"/>
                <a:ea typeface="Poppins Regular"/>
                <a:cs typeface="Poppins Regular"/>
                <a:sym typeface="Poppins Regular"/>
              </a:defRPr>
            </a:lvl3pPr>
            <a:lvl4pPr marL="4365233" indent="-661397" defTabSz="1234609">
              <a:lnSpc>
                <a:spcPct val="120000"/>
              </a:lnSpc>
              <a:spcBef>
                <a:spcPts val="1000"/>
              </a:spcBef>
              <a:buSzPct val="100000"/>
              <a:buFont typeface="Arial"/>
              <a:buChar char="–"/>
              <a:defRPr sz="3000">
                <a:solidFill>
                  <a:srgbClr val="59595B"/>
                </a:solidFill>
                <a:latin typeface="Poppins Regular"/>
                <a:ea typeface="Poppins Regular"/>
                <a:cs typeface="Poppins Regular"/>
                <a:sym typeface="Poppins Regular"/>
              </a:defRPr>
            </a:lvl4pPr>
            <a:lvl5pPr marL="5577042" indent="-638590" defTabSz="1234609">
              <a:lnSpc>
                <a:spcPct val="120000"/>
              </a:lnSpc>
              <a:spcBef>
                <a:spcPts val="1000"/>
              </a:spcBef>
              <a:buSzPct val="100000"/>
              <a:buFont typeface="Arial"/>
              <a:buChar char="»"/>
              <a:defRPr sz="3000">
                <a:solidFill>
                  <a:srgbClr val="59595B"/>
                </a:solidFill>
                <a:latin typeface="Poppins Regular"/>
                <a:ea typeface="Poppins Regular"/>
                <a:cs typeface="Poppins Regular"/>
                <a:sym typeface="Poppins Regular"/>
              </a:defRPr>
            </a:lvl5pPr>
          </a:lstStyle>
          <a:p>
            <a:pPr/>
            <a:r>
              <a:t>Copy</a:t>
            </a:r>
          </a:p>
          <a:p>
            <a:pPr lvl="1"/>
            <a:r>
              <a:t/>
            </a:r>
          </a:p>
          <a:p>
            <a:pPr lvl="2"/>
            <a:r>
              <a:t/>
            </a:r>
          </a:p>
          <a:p>
            <a:pPr lvl="3"/>
            <a:r>
              <a:t/>
            </a:r>
          </a:p>
          <a:p>
            <a:pPr lvl="4"/>
            <a:r>
              <a:t/>
            </a:r>
          </a:p>
        </p:txBody>
      </p:sp>
      <p:sp>
        <p:nvSpPr>
          <p:cNvPr id="238" name="Slide Number"/>
          <p:cNvSpPr txBox="1"/>
          <p:nvPr>
            <p:ph type="sldNum" sz="quarter" idx="2"/>
          </p:nvPr>
        </p:nvSpPr>
        <p:spPr>
          <a:xfrm>
            <a:off x="23638773" y="13003336"/>
            <a:ext cx="499677" cy="486207"/>
          </a:xfrm>
          <a:prstGeom prst="rect">
            <a:avLst/>
          </a:prstGeom>
        </p:spPr>
        <p:txBody>
          <a:bodyPr lIns="45719" tIns="45719" rIns="45719" bIns="45719" anchor="ctr"/>
          <a:lstStyle>
            <a:lvl1pPr algn="r" defTabSz="898799">
              <a:defRPr sz="2800">
                <a:solidFill>
                  <a:srgbClr val="99999A"/>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740627569_2880x1920.jpg"/>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solidFill>
                  <a:srgbClr val="FFFFFF"/>
                </a:solidFill>
              </a:defRPr>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solidFill>
                  <a:srgbClr val="FFFFFF"/>
                </a:solidFill>
              </a:defRPr>
            </a:lvl1pPr>
            <a:lvl2pPr marL="0" indent="457200" defTabSz="825500">
              <a:lnSpc>
                <a:spcPct val="100000"/>
              </a:lnSpc>
              <a:spcBef>
                <a:spcPts val="0"/>
              </a:spcBef>
              <a:buSzTx/>
              <a:buNone/>
              <a:defRPr b="1" sz="5500">
                <a:solidFill>
                  <a:srgbClr val="FFFFFF"/>
                </a:solidFill>
              </a:defRPr>
            </a:lvl2pPr>
            <a:lvl3pPr marL="0" indent="914400" defTabSz="825500">
              <a:lnSpc>
                <a:spcPct val="100000"/>
              </a:lnSpc>
              <a:spcBef>
                <a:spcPts val="0"/>
              </a:spcBef>
              <a:buSzTx/>
              <a:buNone/>
              <a:defRPr b="1" sz="5500">
                <a:solidFill>
                  <a:srgbClr val="FFFFFF"/>
                </a:solidFill>
              </a:defRPr>
            </a:lvl3pPr>
            <a:lvl4pPr marL="0" indent="1371600" defTabSz="825500">
              <a:lnSpc>
                <a:spcPct val="100000"/>
              </a:lnSpc>
              <a:spcBef>
                <a:spcPts val="0"/>
              </a:spcBef>
              <a:buSzTx/>
              <a:buNone/>
              <a:defRPr b="1" sz="5500">
                <a:solidFill>
                  <a:srgbClr val="FFFFFF"/>
                </a:solidFill>
              </a:defRPr>
            </a:lvl4pPr>
            <a:lvl5pPr marL="0" indent="1828800" defTabSz="825500">
              <a:lnSpc>
                <a:spcPct val="100000"/>
              </a:lnSpc>
              <a:spcBef>
                <a:spcPts val="0"/>
              </a:spcBef>
              <a:buSzTx/>
              <a:buNone/>
              <a:defRPr b="1" sz="5500">
                <a:solidFill>
                  <a:srgbClr val="FFFFFF"/>
                </a:solidFill>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136959463_1989x1321.jpg"/>
          <p:cNvSpPr/>
          <p:nvPr>
            <p:ph type="pic" idx="21"/>
          </p:nvPr>
        </p:nvSpPr>
        <p:spPr>
          <a:xfrm>
            <a:off x="9226574" y="1270000"/>
            <a:ext cx="16840152" cy="11184435"/>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247900"/>
            <a:ext cx="9779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617931575_1991x1322.jpg"/>
          <p:cNvSpPr/>
          <p:nvPr>
            <p:ph type="pic" idx="22"/>
          </p:nvPr>
        </p:nvSpPr>
        <p:spPr>
          <a:xfrm>
            <a:off x="8432800" y="1263848"/>
            <a:ext cx="16850011" cy="11188205"/>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bg>
      <p:bgPr>
        <a:solidFill>
          <a:srgbClr val="003462"/>
        </a:solidFill>
      </p:bgPr>
    </p:bg>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solidFill>
                  <a:srgbClr val="FFFFFF"/>
                </a:solidFill>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952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952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7.png"/><Relationship Id="rId3" Type="http://schemas.openxmlformats.org/officeDocument/2006/relationships/image" Target="../media/image8.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hyperlink" Target="http://www.speech.sri.com/projects/srilm/" TargetMode="External"/><Relationship Id="rId3" Type="http://schemas.openxmlformats.org/officeDocument/2006/relationships/hyperlink" Target="https://kheafield.com/code/kenlm/" TargetMode="Externa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9.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hyperlink" Target="https://ai.googleblog.com/2006/08/all-our-n-gram-are-belong-to-you.html" TargetMode="External"/><Relationship Id="rId3" Type="http://schemas.openxmlformats.org/officeDocument/2006/relationships/hyperlink" Target="https://books.google.com/ngrams" TargetMode="External"/><Relationship Id="rId4" Type="http://schemas.openxmlformats.org/officeDocument/2006/relationships/image" Target="../media/image10.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1.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tif"/></Relationships>

</file>

<file path=ppt/slides/_rels/slide40.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2.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3.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4.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5.png"/><Relationship Id="rId3" Type="http://schemas.openxmlformats.org/officeDocument/2006/relationships/image" Target="../media/image16.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7.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8.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9.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9.png"/><Relationship Id="rId3" Type="http://schemas.openxmlformats.org/officeDocument/2006/relationships/image" Target="../media/image20.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1.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2.png"/></Relationships>

</file>

<file path=ppt/slides/_rels/slide72.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9.xml"/></Relationships>

</file>

<file path=ppt/slides/_rels/slide80.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N-gram Modeling"/>
          <p:cNvSpPr txBox="1"/>
          <p:nvPr>
            <p:ph type="title"/>
          </p:nvPr>
        </p:nvSpPr>
        <p:spPr>
          <a:prstGeom prst="rect">
            <a:avLst/>
          </a:prstGeom>
        </p:spPr>
        <p:txBody>
          <a:bodyPr/>
          <a:lstStyle/>
          <a:p>
            <a:pPr/>
            <a:r>
              <a:t>N-gram Modeling</a:t>
            </a:r>
          </a:p>
        </p:txBody>
      </p:sp>
      <p:sp>
        <p:nvSpPr>
          <p:cNvPr id="248" name="CS 542 - Natural Language Processing…"/>
          <p:cNvSpPr txBox="1"/>
          <p:nvPr>
            <p:ph type="body" sz="quarter" idx="1"/>
          </p:nvPr>
        </p:nvSpPr>
        <p:spPr>
          <a:xfrm>
            <a:off x="1680677" y="9028687"/>
            <a:ext cx="15373946" cy="1828801"/>
          </a:xfrm>
          <a:prstGeom prst="rect">
            <a:avLst/>
          </a:prstGeom>
        </p:spPr>
        <p:txBody>
          <a:bodyPr/>
          <a:lstStyle/>
          <a:p>
            <a:pPr defTabSz="888918">
              <a:spcBef>
                <a:spcPts val="700"/>
              </a:spcBef>
              <a:defRPr sz="2304"/>
            </a:pPr>
            <a:r>
              <a:t>CS 542 - Natural Language Processing</a:t>
            </a:r>
          </a:p>
          <a:p>
            <a:pPr defTabSz="888918">
              <a:spcBef>
                <a:spcPts val="700"/>
              </a:spcBef>
              <a:defRPr sz="2304"/>
            </a:pPr>
            <a:r>
              <a:t>Partially based on slides by Dan Jurafsky (Stanford) and Jim Martin (University of Colorado)</a:t>
            </a:r>
          </a:p>
          <a:p>
            <a:pPr defTabSz="888918">
              <a:spcBef>
                <a:spcPts val="700"/>
              </a:spcBef>
              <a:defRPr sz="2304"/>
            </a:pPr>
            <a:r>
              <a:t>Prof. Nikhil Krishnaswamy, Colorado State University</a:t>
            </a:r>
          </a:p>
        </p:txBody>
      </p:sp>
      <p:sp>
        <p:nvSpPr>
          <p:cNvPr id="24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The Chain Rule"/>
          <p:cNvSpPr txBox="1"/>
          <p:nvPr>
            <p:ph type="title"/>
          </p:nvPr>
        </p:nvSpPr>
        <p:spPr>
          <a:prstGeom prst="rect">
            <a:avLst/>
          </a:prstGeom>
        </p:spPr>
        <p:txBody>
          <a:bodyPr/>
          <a:lstStyle>
            <a:lvl1pPr defTabSz="1061763">
              <a:defRPr sz="7568"/>
            </a:lvl1pPr>
          </a:lstStyle>
          <a:p>
            <a:pPr/>
            <a:r>
              <a:t>The Chain Rule</a:t>
            </a:r>
          </a:p>
        </p:txBody>
      </p:sp>
      <p:sp>
        <p:nvSpPr>
          <p:cNvPr id="284" name="P(the|its water is so transparent that) = C(its water is so transparent that, the)/C(its water is so transparent that)?…"/>
          <p:cNvSpPr txBox="1"/>
          <p:nvPr>
            <p:ph type="body" idx="1"/>
          </p:nvPr>
        </p:nvSpPr>
        <p:spPr>
          <a:prstGeom prst="rect">
            <a:avLst/>
          </a:prstGeom>
        </p:spPr>
        <p:txBody>
          <a:bodyPr/>
          <a:lstStyle/>
          <a:p>
            <a:pPr marL="1481534" indent="-1481534" defTabSz="2438338">
              <a:lnSpc>
                <a:spcPct val="90000"/>
              </a:lnSpc>
              <a:spcBef>
                <a:spcPts val="4500"/>
              </a:spcBef>
              <a:defRPr sz="4800">
                <a:solidFill>
                  <a:srgbClr val="000000"/>
                </a:solidFill>
              </a:defRPr>
            </a:pPr>
            <a:r>
              <a:t>P(the|its water is so transparent that) = C(its water is so transparent that, the)/C(its water is so transparent that)?</a:t>
            </a:r>
          </a:p>
          <a:p>
            <a:pPr marL="1481534" indent="-1481534" defTabSz="2438338">
              <a:lnSpc>
                <a:spcPct val="90000"/>
              </a:lnSpc>
              <a:spcBef>
                <a:spcPts val="4500"/>
              </a:spcBef>
              <a:defRPr sz="4800">
                <a:solidFill>
                  <a:srgbClr val="000000"/>
                </a:solidFill>
              </a:defRPr>
            </a:pPr>
            <a:r>
              <a:t>No!</a:t>
            </a:r>
          </a:p>
          <a:p>
            <a:pPr marL="1481534" indent="-1481534" defTabSz="2438338">
              <a:lnSpc>
                <a:spcPct val="90000"/>
              </a:lnSpc>
              <a:spcBef>
                <a:spcPts val="4500"/>
              </a:spcBef>
              <a:defRPr sz="4800">
                <a:solidFill>
                  <a:srgbClr val="000000"/>
                </a:solidFill>
              </a:defRPr>
            </a:pPr>
            <a:r>
              <a:t>Too many possible sentences!</a:t>
            </a:r>
          </a:p>
          <a:p>
            <a:pPr marL="1481534" indent="-1481534" defTabSz="2438338">
              <a:lnSpc>
                <a:spcPct val="90000"/>
              </a:lnSpc>
              <a:spcBef>
                <a:spcPts val="4500"/>
              </a:spcBef>
              <a:defRPr sz="4800">
                <a:solidFill>
                  <a:srgbClr val="000000"/>
                </a:solidFill>
              </a:defRPr>
            </a:pPr>
            <a:r>
              <a:t>We’ll never see enough data to estimate exactly this</a:t>
            </a:r>
          </a:p>
        </p:txBody>
      </p:sp>
      <p:sp>
        <p:nvSpPr>
          <p:cNvPr id="28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Markov Assumption"/>
          <p:cNvSpPr txBox="1"/>
          <p:nvPr>
            <p:ph type="title"/>
          </p:nvPr>
        </p:nvSpPr>
        <p:spPr>
          <a:prstGeom prst="rect">
            <a:avLst/>
          </a:prstGeom>
        </p:spPr>
        <p:txBody>
          <a:bodyPr/>
          <a:lstStyle>
            <a:lvl1pPr defTabSz="1061763">
              <a:defRPr sz="7568"/>
            </a:lvl1pPr>
          </a:lstStyle>
          <a:p>
            <a:pPr/>
            <a:r>
              <a:t>Markov Assumption</a:t>
            </a:r>
          </a:p>
        </p:txBody>
      </p:sp>
      <p:sp>
        <p:nvSpPr>
          <p:cNvPr id="288" name="Simplifying assumption:…"/>
          <p:cNvSpPr txBox="1"/>
          <p:nvPr>
            <p:ph type="body" idx="1"/>
          </p:nvPr>
        </p:nvSpPr>
        <p:spPr>
          <a:prstGeom prst="rect">
            <a:avLst/>
          </a:prstGeom>
        </p:spPr>
        <p:txBody>
          <a:bodyPr/>
          <a:lstStyle/>
          <a:p>
            <a:pPr marL="992628" indent="-992628" defTabSz="1633687">
              <a:lnSpc>
                <a:spcPct val="90000"/>
              </a:lnSpc>
              <a:spcBef>
                <a:spcPts val="3000"/>
              </a:spcBef>
              <a:defRPr sz="3216">
                <a:solidFill>
                  <a:srgbClr val="000000"/>
                </a:solidFill>
              </a:defRPr>
            </a:pPr>
            <a:r>
              <a:t>Simplifying assumption:</a:t>
            </a:r>
          </a:p>
          <a:p>
            <a:pPr lvl="1" marL="1713464" indent="-886276" defTabSz="1633687">
              <a:lnSpc>
                <a:spcPct val="90000"/>
              </a:lnSpc>
              <a:spcBef>
                <a:spcPts val="3000"/>
              </a:spcBef>
              <a:defRPr sz="3216">
                <a:solidFill>
                  <a:srgbClr val="000000"/>
                </a:solidFill>
              </a:defRPr>
            </a:pPr>
            <a:r>
              <a:t>P(the|its water is so transparent that) ≈ P(the|that)</a:t>
            </a:r>
          </a:p>
          <a:p>
            <a:pPr marL="992628" indent="-992628" defTabSz="1633687">
              <a:lnSpc>
                <a:spcPct val="90000"/>
              </a:lnSpc>
              <a:spcBef>
                <a:spcPts val="3000"/>
              </a:spcBef>
              <a:defRPr sz="3216">
                <a:solidFill>
                  <a:srgbClr val="000000"/>
                </a:solidFill>
              </a:defRPr>
            </a:pPr>
            <a:r>
              <a:t>2nd order Markov:</a:t>
            </a:r>
          </a:p>
          <a:p>
            <a:pPr lvl="1" marL="1713464" indent="-886276" defTabSz="1633687">
              <a:lnSpc>
                <a:spcPct val="90000"/>
              </a:lnSpc>
              <a:spcBef>
                <a:spcPts val="3000"/>
              </a:spcBef>
              <a:defRPr sz="3216">
                <a:solidFill>
                  <a:srgbClr val="000000"/>
                </a:solidFill>
              </a:defRPr>
            </a:pPr>
            <a:r>
              <a:t>P(the|its water is so transparent that) ≈ P(the|transparent that)</a:t>
            </a:r>
          </a:p>
          <a:p>
            <a:pPr marL="992628" indent="-992628" defTabSz="1633687">
              <a:lnSpc>
                <a:spcPct val="90000"/>
              </a:lnSpc>
              <a:spcBef>
                <a:spcPts val="3000"/>
              </a:spcBef>
              <a:defRPr sz="3216">
                <a:solidFill>
                  <a:srgbClr val="000000"/>
                </a:solidFill>
              </a:defRPr>
            </a:pPr>
            <a:r>
              <a:t>In other words, we approximate each component of the product</a:t>
            </a:r>
          </a:p>
          <a:p>
            <a:pPr marL="992628" indent="-992628" defTabSz="1633687">
              <a:lnSpc>
                <a:spcPct val="90000"/>
              </a:lnSpc>
              <a:spcBef>
                <a:spcPts val="3000"/>
              </a:spcBef>
              <a:defRPr sz="3216">
                <a:solidFill>
                  <a:srgbClr val="000000"/>
                </a:solidFill>
              </a:defRPr>
            </a:pPr>
            <a14:m>
              <m:oMathPara>
                <m:oMathParaPr>
                  <m:jc m:val="left"/>
                </m:oMathParaPr>
                <m:oMath>
                  <m:r>
                    <a:rPr xmlns:a="http://schemas.openxmlformats.org/drawingml/2006/main" sz="3200" i="1">
                      <a:solidFill>
                        <a:srgbClr val="000000"/>
                      </a:solidFill>
                      <a:latin typeface="Cambria Math" panose="02040503050406030204" pitchFamily="18" charset="0"/>
                    </a:rPr>
                    <m:t>P</m:t>
                  </m:r>
                  <m:r>
                    <a:rPr xmlns:a="http://schemas.openxmlformats.org/drawingml/2006/main" sz="3200" i="1">
                      <a:solidFill>
                        <a:srgbClr val="000000"/>
                      </a:solidFill>
                      <a:latin typeface="Cambria Math" panose="02040503050406030204" pitchFamily="18" charset="0"/>
                    </a:rPr>
                    <m:t>(</m:t>
                  </m:r>
                  <m:sSub>
                    <m:e>
                      <m:r>
                        <a:rPr xmlns:a="http://schemas.openxmlformats.org/drawingml/2006/main" sz="3200" i="1">
                          <a:solidFill>
                            <a:srgbClr val="000000"/>
                          </a:solidFill>
                          <a:latin typeface="Cambria Math" panose="02040503050406030204" pitchFamily="18" charset="0"/>
                        </a:rPr>
                        <m:t>w</m:t>
                      </m:r>
                    </m:e>
                    <m:sub>
                      <m:r>
                        <a:rPr xmlns:a="http://schemas.openxmlformats.org/drawingml/2006/main" sz="3200" i="1">
                          <a:solidFill>
                            <a:srgbClr val="000000"/>
                          </a:solidFill>
                          <a:latin typeface="Cambria Math" panose="02040503050406030204" pitchFamily="18" charset="0"/>
                        </a:rPr>
                        <m:t>1</m:t>
                      </m:r>
                    </m:sub>
                  </m:sSub>
                  <m:r>
                    <a:rPr xmlns:a="http://schemas.openxmlformats.org/drawingml/2006/main" sz="3200" i="1">
                      <a:solidFill>
                        <a:srgbClr val="000000"/>
                      </a:solidFill>
                      <a:latin typeface="Cambria Math" panose="02040503050406030204" pitchFamily="18" charset="0"/>
                    </a:rPr>
                    <m:t>,</m:t>
                  </m:r>
                  <m:sSub>
                    <m:e>
                      <m:r>
                        <a:rPr xmlns:a="http://schemas.openxmlformats.org/drawingml/2006/main" sz="3200" i="1">
                          <a:solidFill>
                            <a:srgbClr val="000000"/>
                          </a:solidFill>
                          <a:latin typeface="Cambria Math" panose="02040503050406030204" pitchFamily="18" charset="0"/>
                        </a:rPr>
                        <m:t>w</m:t>
                      </m:r>
                    </m:e>
                    <m:sub>
                      <m:r>
                        <a:rPr xmlns:a="http://schemas.openxmlformats.org/drawingml/2006/main" sz="3200" i="1">
                          <a:solidFill>
                            <a:srgbClr val="000000"/>
                          </a:solidFill>
                          <a:latin typeface="Cambria Math" panose="02040503050406030204" pitchFamily="18" charset="0"/>
                        </a:rPr>
                        <m:t>2</m:t>
                      </m:r>
                    </m:sub>
                  </m:sSub>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m:t>
                  </m:r>
                  <m:sSub>
                    <m:e>
                      <m:r>
                        <a:rPr xmlns:a="http://schemas.openxmlformats.org/drawingml/2006/main" sz="3200" i="1">
                          <a:solidFill>
                            <a:srgbClr val="000000"/>
                          </a:solidFill>
                          <a:latin typeface="Cambria Math" panose="02040503050406030204" pitchFamily="18" charset="0"/>
                        </a:rPr>
                        <m:t>w</m:t>
                      </m:r>
                    </m:e>
                    <m:sub>
                      <m:r>
                        <a:rPr xmlns:a="http://schemas.openxmlformats.org/drawingml/2006/main" sz="3200" i="1">
                          <a:solidFill>
                            <a:srgbClr val="000000"/>
                          </a:solidFill>
                          <a:latin typeface="Cambria Math" panose="02040503050406030204" pitchFamily="18" charset="0"/>
                        </a:rPr>
                        <m:t>n</m:t>
                      </m:r>
                    </m:sub>
                  </m:sSub>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m:t>
                  </m:r>
                  <m:limLow>
                    <m:e>
                      <m:r>
                        <a:rPr xmlns:a="http://schemas.openxmlformats.org/drawingml/2006/main" sz="3200" i="1">
                          <a:solidFill>
                            <a:srgbClr val="000000"/>
                          </a:solidFill>
                          <a:latin typeface="Cambria Math" panose="02040503050406030204" pitchFamily="18" charset="0"/>
                        </a:rPr>
                        <m:t>∏</m:t>
                      </m:r>
                    </m:e>
                    <m:lim>
                      <m:r>
                        <a:rPr xmlns:a="http://schemas.openxmlformats.org/drawingml/2006/main" sz="3200" i="1">
                          <a:solidFill>
                            <a:srgbClr val="000000"/>
                          </a:solidFill>
                          <a:latin typeface="Cambria Math" panose="02040503050406030204" pitchFamily="18" charset="0"/>
                        </a:rPr>
                        <m:t>i</m:t>
                      </m:r>
                    </m:lim>
                  </m:limLow>
                  <m:r>
                    <a:rPr xmlns:a="http://schemas.openxmlformats.org/drawingml/2006/main" sz="3200" i="1">
                      <a:solidFill>
                        <a:srgbClr val="000000"/>
                      </a:solidFill>
                      <a:latin typeface="Cambria Math" panose="02040503050406030204" pitchFamily="18" charset="0"/>
                    </a:rPr>
                    <m:t>P</m:t>
                  </m:r>
                  <m:r>
                    <a:rPr xmlns:a="http://schemas.openxmlformats.org/drawingml/2006/main" sz="3200" i="1">
                      <a:solidFill>
                        <a:srgbClr val="000000"/>
                      </a:solidFill>
                      <a:latin typeface="Cambria Math" panose="02040503050406030204" pitchFamily="18" charset="0"/>
                    </a:rPr>
                    <m:t>(</m:t>
                  </m:r>
                  <m:sSub>
                    <m:e>
                      <m:r>
                        <a:rPr xmlns:a="http://schemas.openxmlformats.org/drawingml/2006/main" sz="3200" i="1">
                          <a:solidFill>
                            <a:srgbClr val="000000"/>
                          </a:solidFill>
                          <a:latin typeface="Cambria Math" panose="02040503050406030204" pitchFamily="18" charset="0"/>
                        </a:rPr>
                        <m:t>w</m:t>
                      </m:r>
                    </m:e>
                    <m:sub>
                      <m:r>
                        <a:rPr xmlns:a="http://schemas.openxmlformats.org/drawingml/2006/main" sz="3200" i="1">
                          <a:solidFill>
                            <a:srgbClr val="000000"/>
                          </a:solidFill>
                          <a:latin typeface="Cambria Math" panose="02040503050406030204" pitchFamily="18" charset="0"/>
                        </a:rPr>
                        <m:t>i</m:t>
                      </m:r>
                    </m:sub>
                  </m:sSub>
                  <m:r>
                    <a:rPr xmlns:a="http://schemas.openxmlformats.org/drawingml/2006/main" sz="3200" i="1">
                      <a:solidFill>
                        <a:srgbClr val="000000"/>
                      </a:solidFill>
                      <a:latin typeface="Cambria Math" panose="02040503050406030204" pitchFamily="18" charset="0"/>
                    </a:rPr>
                    <m:t>|</m:t>
                  </m:r>
                  <m:sSub>
                    <m:e>
                      <m:r>
                        <a:rPr xmlns:a="http://schemas.openxmlformats.org/drawingml/2006/main" sz="3200" i="1">
                          <a:solidFill>
                            <a:srgbClr val="000000"/>
                          </a:solidFill>
                          <a:latin typeface="Cambria Math" panose="02040503050406030204" pitchFamily="18" charset="0"/>
                        </a:rPr>
                        <m:t>w</m:t>
                      </m:r>
                    </m:e>
                    <m:sub>
                      <m:r>
                        <a:rPr xmlns:a="http://schemas.openxmlformats.org/drawingml/2006/main" sz="3200" i="1">
                          <a:solidFill>
                            <a:srgbClr val="000000"/>
                          </a:solidFill>
                          <a:latin typeface="Cambria Math" panose="02040503050406030204" pitchFamily="18" charset="0"/>
                        </a:rPr>
                        <m:t>i</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k</m:t>
                      </m:r>
                    </m:sub>
                  </m:sSub>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m:t>
                  </m:r>
                  <m:sSub>
                    <m:e>
                      <m:r>
                        <a:rPr xmlns:a="http://schemas.openxmlformats.org/drawingml/2006/main" sz="3200" i="1">
                          <a:solidFill>
                            <a:srgbClr val="000000"/>
                          </a:solidFill>
                          <a:latin typeface="Cambria Math" panose="02040503050406030204" pitchFamily="18" charset="0"/>
                        </a:rPr>
                        <m:t>w</m:t>
                      </m:r>
                    </m:e>
                    <m:sub>
                      <m:r>
                        <a:rPr xmlns:a="http://schemas.openxmlformats.org/drawingml/2006/main" sz="3200" i="1">
                          <a:solidFill>
                            <a:srgbClr val="000000"/>
                          </a:solidFill>
                          <a:latin typeface="Cambria Math" panose="02040503050406030204" pitchFamily="18" charset="0"/>
                        </a:rPr>
                        <m:t>i</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1</m:t>
                      </m:r>
                    </m:sub>
                  </m:sSub>
                  <m:r>
                    <a:rPr xmlns:a="http://schemas.openxmlformats.org/drawingml/2006/main" sz="3200" i="1">
                      <a:solidFill>
                        <a:srgbClr val="000000"/>
                      </a:solidFill>
                      <a:latin typeface="Cambria Math" panose="02040503050406030204" pitchFamily="18" charset="0"/>
                    </a:rPr>
                    <m:t>)</m:t>
                  </m:r>
                </m:oMath>
              </m:oMathPara>
            </a14:m>
          </a:p>
          <a:p>
            <a:pPr marL="992628" indent="-992628" defTabSz="1633687">
              <a:lnSpc>
                <a:spcPct val="90000"/>
              </a:lnSpc>
              <a:spcBef>
                <a:spcPts val="3000"/>
              </a:spcBef>
              <a:defRPr sz="3216">
                <a:solidFill>
                  <a:srgbClr val="000000"/>
                </a:solidFill>
              </a:defRPr>
            </a:pPr>
            <a14:m>
              <m:oMathPara>
                <m:oMathParaPr>
                  <m:jc m:val="left"/>
                </m:oMathParaPr>
                <m:oMath>
                  <m:r>
                    <a:rPr xmlns:a="http://schemas.openxmlformats.org/drawingml/2006/main" sz="3200" i="1">
                      <a:solidFill>
                        <a:srgbClr val="000000"/>
                      </a:solidFill>
                      <a:latin typeface="Cambria Math" panose="02040503050406030204" pitchFamily="18" charset="0"/>
                    </a:rPr>
                    <m:t>P</m:t>
                  </m:r>
                  <m:r>
                    <a:rPr xmlns:a="http://schemas.openxmlformats.org/drawingml/2006/main" sz="3200" i="1">
                      <a:solidFill>
                        <a:srgbClr val="000000"/>
                      </a:solidFill>
                      <a:latin typeface="Cambria Math" panose="02040503050406030204" pitchFamily="18" charset="0"/>
                    </a:rPr>
                    <m:t>(</m:t>
                  </m:r>
                  <m:sSub>
                    <m:e>
                      <m:r>
                        <a:rPr xmlns:a="http://schemas.openxmlformats.org/drawingml/2006/main" sz="3200" i="1">
                          <a:solidFill>
                            <a:srgbClr val="000000"/>
                          </a:solidFill>
                          <a:latin typeface="Cambria Math" panose="02040503050406030204" pitchFamily="18" charset="0"/>
                        </a:rPr>
                        <m:t>w</m:t>
                      </m:r>
                    </m:e>
                    <m:sub>
                      <m:r>
                        <a:rPr xmlns:a="http://schemas.openxmlformats.org/drawingml/2006/main" sz="3200" i="1">
                          <a:solidFill>
                            <a:srgbClr val="000000"/>
                          </a:solidFill>
                          <a:latin typeface="Cambria Math" panose="02040503050406030204" pitchFamily="18" charset="0"/>
                        </a:rPr>
                        <m:t>i</m:t>
                      </m:r>
                    </m:sub>
                  </m:sSub>
                  <m:r>
                    <a:rPr xmlns:a="http://schemas.openxmlformats.org/drawingml/2006/main" sz="3200" i="1">
                      <a:solidFill>
                        <a:srgbClr val="000000"/>
                      </a:solidFill>
                      <a:latin typeface="Cambria Math" panose="02040503050406030204" pitchFamily="18" charset="0"/>
                    </a:rPr>
                    <m:t>|</m:t>
                  </m:r>
                  <m:sSub>
                    <m:e>
                      <m:r>
                        <a:rPr xmlns:a="http://schemas.openxmlformats.org/drawingml/2006/main" sz="3200" i="1">
                          <a:solidFill>
                            <a:srgbClr val="000000"/>
                          </a:solidFill>
                          <a:latin typeface="Cambria Math" panose="02040503050406030204" pitchFamily="18" charset="0"/>
                        </a:rPr>
                        <m:t>w</m:t>
                      </m:r>
                    </m:e>
                    <m:sub>
                      <m:r>
                        <a:rPr xmlns:a="http://schemas.openxmlformats.org/drawingml/2006/main" sz="3200" i="1">
                          <a:solidFill>
                            <a:srgbClr val="000000"/>
                          </a:solidFill>
                          <a:latin typeface="Cambria Math" panose="02040503050406030204" pitchFamily="18" charset="0"/>
                        </a:rPr>
                        <m:t>1</m:t>
                      </m:r>
                    </m:sub>
                  </m:sSub>
                  <m:r>
                    <a:rPr xmlns:a="http://schemas.openxmlformats.org/drawingml/2006/main" sz="3200" i="1">
                      <a:solidFill>
                        <a:srgbClr val="000000"/>
                      </a:solidFill>
                      <a:latin typeface="Cambria Math" panose="02040503050406030204" pitchFamily="18" charset="0"/>
                    </a:rPr>
                    <m:t>,</m:t>
                  </m:r>
                  <m:sSub>
                    <m:e>
                      <m:r>
                        <a:rPr xmlns:a="http://schemas.openxmlformats.org/drawingml/2006/main" sz="3200" i="1">
                          <a:solidFill>
                            <a:srgbClr val="000000"/>
                          </a:solidFill>
                          <a:latin typeface="Cambria Math" panose="02040503050406030204" pitchFamily="18" charset="0"/>
                        </a:rPr>
                        <m:t>w</m:t>
                      </m:r>
                    </m:e>
                    <m:sub>
                      <m:r>
                        <a:rPr xmlns:a="http://schemas.openxmlformats.org/drawingml/2006/main" sz="3200" i="1">
                          <a:solidFill>
                            <a:srgbClr val="000000"/>
                          </a:solidFill>
                          <a:latin typeface="Cambria Math" panose="02040503050406030204" pitchFamily="18" charset="0"/>
                        </a:rPr>
                        <m:t>2</m:t>
                      </m:r>
                    </m:sub>
                  </m:sSub>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m:t>
                  </m:r>
                  <m:sSub>
                    <m:e>
                      <m:r>
                        <a:rPr xmlns:a="http://schemas.openxmlformats.org/drawingml/2006/main" sz="3200" i="1">
                          <a:solidFill>
                            <a:srgbClr val="000000"/>
                          </a:solidFill>
                          <a:latin typeface="Cambria Math" panose="02040503050406030204" pitchFamily="18" charset="0"/>
                        </a:rPr>
                        <m:t>w</m:t>
                      </m:r>
                    </m:e>
                    <m:sub>
                      <m:r>
                        <a:rPr xmlns:a="http://schemas.openxmlformats.org/drawingml/2006/main" sz="3200" i="1">
                          <a:solidFill>
                            <a:srgbClr val="000000"/>
                          </a:solidFill>
                          <a:latin typeface="Cambria Math" panose="02040503050406030204" pitchFamily="18" charset="0"/>
                        </a:rPr>
                        <m:t>i</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1</m:t>
                      </m:r>
                    </m:sub>
                  </m:sSub>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m:t>
                  </m:r>
                  <m:limLow>
                    <m:e>
                      <m:r>
                        <a:rPr xmlns:a="http://schemas.openxmlformats.org/drawingml/2006/main" sz="3200" i="1">
                          <a:solidFill>
                            <a:srgbClr val="000000"/>
                          </a:solidFill>
                          <a:latin typeface="Cambria Math" panose="02040503050406030204" pitchFamily="18" charset="0"/>
                        </a:rPr>
                        <m:t>∏</m:t>
                      </m:r>
                    </m:e>
                    <m:lim>
                      <m:r>
                        <a:rPr xmlns:a="http://schemas.openxmlformats.org/drawingml/2006/main" sz="3200" i="1">
                          <a:solidFill>
                            <a:srgbClr val="000000"/>
                          </a:solidFill>
                          <a:latin typeface="Cambria Math" panose="02040503050406030204" pitchFamily="18" charset="0"/>
                        </a:rPr>
                        <m:t>i</m:t>
                      </m:r>
                    </m:lim>
                  </m:limLow>
                  <m:r>
                    <a:rPr xmlns:a="http://schemas.openxmlformats.org/drawingml/2006/main" sz="3200" i="1">
                      <a:solidFill>
                        <a:srgbClr val="000000"/>
                      </a:solidFill>
                      <a:latin typeface="Cambria Math" panose="02040503050406030204" pitchFamily="18" charset="0"/>
                    </a:rPr>
                    <m:t>P</m:t>
                  </m:r>
                  <m:r>
                    <a:rPr xmlns:a="http://schemas.openxmlformats.org/drawingml/2006/main" sz="3200" i="1">
                      <a:solidFill>
                        <a:srgbClr val="000000"/>
                      </a:solidFill>
                      <a:latin typeface="Cambria Math" panose="02040503050406030204" pitchFamily="18" charset="0"/>
                    </a:rPr>
                    <m:t>(</m:t>
                  </m:r>
                  <m:sSub>
                    <m:e>
                      <m:r>
                        <a:rPr xmlns:a="http://schemas.openxmlformats.org/drawingml/2006/main" sz="3200" i="1">
                          <a:solidFill>
                            <a:srgbClr val="000000"/>
                          </a:solidFill>
                          <a:latin typeface="Cambria Math" panose="02040503050406030204" pitchFamily="18" charset="0"/>
                        </a:rPr>
                        <m:t>w</m:t>
                      </m:r>
                    </m:e>
                    <m:sub>
                      <m:r>
                        <a:rPr xmlns:a="http://schemas.openxmlformats.org/drawingml/2006/main" sz="3200" i="1">
                          <a:solidFill>
                            <a:srgbClr val="000000"/>
                          </a:solidFill>
                          <a:latin typeface="Cambria Math" panose="02040503050406030204" pitchFamily="18" charset="0"/>
                        </a:rPr>
                        <m:t>i</m:t>
                      </m:r>
                    </m:sub>
                  </m:sSub>
                  <m:r>
                    <a:rPr xmlns:a="http://schemas.openxmlformats.org/drawingml/2006/main" sz="3200" i="1">
                      <a:solidFill>
                        <a:srgbClr val="000000"/>
                      </a:solidFill>
                      <a:latin typeface="Cambria Math" panose="02040503050406030204" pitchFamily="18" charset="0"/>
                    </a:rPr>
                    <m:t>|</m:t>
                  </m:r>
                  <m:sSub>
                    <m:e>
                      <m:r>
                        <a:rPr xmlns:a="http://schemas.openxmlformats.org/drawingml/2006/main" sz="3200" i="1">
                          <a:solidFill>
                            <a:srgbClr val="000000"/>
                          </a:solidFill>
                          <a:latin typeface="Cambria Math" panose="02040503050406030204" pitchFamily="18" charset="0"/>
                        </a:rPr>
                        <m:t>w</m:t>
                      </m:r>
                    </m:e>
                    <m:sub>
                      <m:r>
                        <a:rPr xmlns:a="http://schemas.openxmlformats.org/drawingml/2006/main" sz="3200" i="1">
                          <a:solidFill>
                            <a:srgbClr val="000000"/>
                          </a:solidFill>
                          <a:latin typeface="Cambria Math" panose="02040503050406030204" pitchFamily="18" charset="0"/>
                        </a:rPr>
                        <m:t>i</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k</m:t>
                      </m:r>
                    </m:sub>
                  </m:sSub>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m:t>
                  </m:r>
                  <m:sSub>
                    <m:e>
                      <m:r>
                        <a:rPr xmlns:a="http://schemas.openxmlformats.org/drawingml/2006/main" sz="3200" i="1">
                          <a:solidFill>
                            <a:srgbClr val="000000"/>
                          </a:solidFill>
                          <a:latin typeface="Cambria Math" panose="02040503050406030204" pitchFamily="18" charset="0"/>
                        </a:rPr>
                        <m:t>w</m:t>
                      </m:r>
                    </m:e>
                    <m:sub>
                      <m:r>
                        <a:rPr xmlns:a="http://schemas.openxmlformats.org/drawingml/2006/main" sz="3200" i="1">
                          <a:solidFill>
                            <a:srgbClr val="000000"/>
                          </a:solidFill>
                          <a:latin typeface="Cambria Math" panose="02040503050406030204" pitchFamily="18" charset="0"/>
                        </a:rPr>
                        <m:t>i</m:t>
                      </m:r>
                      <m:r>
                        <a:rPr xmlns:a="http://schemas.openxmlformats.org/drawingml/2006/main" sz="3200" i="1">
                          <a:solidFill>
                            <a:srgbClr val="000000"/>
                          </a:solidFill>
                          <a:latin typeface="Cambria Math" panose="02040503050406030204" pitchFamily="18" charset="0"/>
                        </a:rPr>
                        <m:t>-</m:t>
                      </m:r>
                      <m:r>
                        <a:rPr xmlns:a="http://schemas.openxmlformats.org/drawingml/2006/main" sz="3200" i="1">
                          <a:solidFill>
                            <a:srgbClr val="000000"/>
                          </a:solidFill>
                          <a:latin typeface="Cambria Math" panose="02040503050406030204" pitchFamily="18" charset="0"/>
                        </a:rPr>
                        <m:t>1</m:t>
                      </m:r>
                    </m:sub>
                  </m:sSub>
                  <m:r>
                    <a:rPr xmlns:a="http://schemas.openxmlformats.org/drawingml/2006/main" sz="3200" i="1">
                      <a:solidFill>
                        <a:srgbClr val="000000"/>
                      </a:solidFill>
                      <a:latin typeface="Cambria Math" panose="02040503050406030204" pitchFamily="18" charset="0"/>
                    </a:rPr>
                    <m:t>)</m:t>
                  </m:r>
                </m:oMath>
              </m:oMathPara>
            </a14:m>
            <a:endParaRPr sz="4800"/>
          </a:p>
        </p:txBody>
      </p:sp>
      <p:sp>
        <p:nvSpPr>
          <p:cNvPr id="289" name="Slide Number"/>
          <p:cNvSpPr txBox="1"/>
          <p:nvPr>
            <p:ph type="sldNum" sz="quarter" idx="2"/>
          </p:nvPr>
        </p:nvSpPr>
        <p:spPr>
          <a:xfrm>
            <a:off x="23665165" y="13003336"/>
            <a:ext cx="473285" cy="48620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N-gram models"/>
          <p:cNvSpPr txBox="1"/>
          <p:nvPr>
            <p:ph type="title"/>
          </p:nvPr>
        </p:nvSpPr>
        <p:spPr>
          <a:prstGeom prst="rect">
            <a:avLst/>
          </a:prstGeom>
        </p:spPr>
        <p:txBody>
          <a:bodyPr/>
          <a:lstStyle>
            <a:lvl1pPr defTabSz="1061763">
              <a:defRPr sz="7568"/>
            </a:lvl1pPr>
          </a:lstStyle>
          <a:p>
            <a:pPr/>
            <a:r>
              <a:t>N-gram models</a:t>
            </a:r>
          </a:p>
        </p:txBody>
      </p:sp>
      <p:sp>
        <p:nvSpPr>
          <p:cNvPr id="292" name="Some automatically generated sentences from a unigram model:…"/>
          <p:cNvSpPr txBox="1"/>
          <p:nvPr>
            <p:ph type="body" idx="1"/>
          </p:nvPr>
        </p:nvSpPr>
        <p:spPr>
          <a:prstGeom prst="rect">
            <a:avLst/>
          </a:prstGeom>
        </p:spPr>
        <p:txBody>
          <a:bodyPr/>
          <a:lstStyle/>
          <a:p>
            <a:pPr marL="1451903" indent="-1451903" defTabSz="2389572">
              <a:lnSpc>
                <a:spcPct val="90000"/>
              </a:lnSpc>
              <a:spcBef>
                <a:spcPts val="4400"/>
              </a:spcBef>
              <a:defRPr sz="4704">
                <a:solidFill>
                  <a:srgbClr val="000000"/>
                </a:solidFill>
              </a:defRPr>
            </a:pPr>
            <a14:m>
              <m:oMathPara>
                <m:oMathParaPr>
                  <m:jc m:val="left"/>
                </m:oMathParaPr>
                <m:oMath>
                  <m:r>
                    <a:rPr xmlns:a="http://schemas.openxmlformats.org/drawingml/2006/main" sz="4700" i="1">
                      <a:solidFill>
                        <a:srgbClr val="000000"/>
                      </a:solidFill>
                      <a:latin typeface="Cambria Math" panose="02040503050406030204" pitchFamily="18" charset="0"/>
                    </a:rPr>
                    <m:t>P</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w</m:t>
                      </m:r>
                    </m:e>
                    <m:sub>
                      <m:r>
                        <a:rPr xmlns:a="http://schemas.openxmlformats.org/drawingml/2006/main" sz="4700" i="1">
                          <a:solidFill>
                            <a:srgbClr val="000000"/>
                          </a:solidFill>
                          <a:latin typeface="Cambria Math" panose="02040503050406030204" pitchFamily="18" charset="0"/>
                        </a:rPr>
                        <m:t>1</m:t>
                      </m:r>
                    </m:sub>
                  </m:sSub>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w</m:t>
                      </m:r>
                    </m:e>
                    <m:sub>
                      <m:r>
                        <a:rPr xmlns:a="http://schemas.openxmlformats.org/drawingml/2006/main" sz="4700" i="1">
                          <a:solidFill>
                            <a:srgbClr val="000000"/>
                          </a:solidFill>
                          <a:latin typeface="Cambria Math" panose="02040503050406030204" pitchFamily="18" charset="0"/>
                        </a:rPr>
                        <m:t>2</m:t>
                      </m:r>
                    </m:sub>
                  </m:sSub>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w</m:t>
                      </m:r>
                    </m:e>
                    <m:sub>
                      <m:r>
                        <a:rPr xmlns:a="http://schemas.openxmlformats.org/drawingml/2006/main" sz="4700" i="1">
                          <a:solidFill>
                            <a:srgbClr val="000000"/>
                          </a:solidFill>
                          <a:latin typeface="Cambria Math" panose="02040503050406030204" pitchFamily="18" charset="0"/>
                        </a:rPr>
                        <m:t>n</m:t>
                      </m:r>
                    </m:sub>
                  </m:sSub>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limLow>
                    <m:e>
                      <m:r>
                        <a:rPr xmlns:a="http://schemas.openxmlformats.org/drawingml/2006/main" sz="4700" i="1">
                          <a:solidFill>
                            <a:srgbClr val="000000"/>
                          </a:solidFill>
                          <a:latin typeface="Cambria Math" panose="02040503050406030204" pitchFamily="18" charset="0"/>
                        </a:rPr>
                        <m:t>∏</m:t>
                      </m:r>
                    </m:e>
                    <m:lim>
                      <m:r>
                        <a:rPr xmlns:a="http://schemas.openxmlformats.org/drawingml/2006/main" sz="4700" i="1">
                          <a:solidFill>
                            <a:srgbClr val="000000"/>
                          </a:solidFill>
                          <a:latin typeface="Cambria Math" panose="02040503050406030204" pitchFamily="18" charset="0"/>
                        </a:rPr>
                        <m:t>i</m:t>
                      </m:r>
                    </m:lim>
                  </m:limLow>
                  <m:r>
                    <a:rPr xmlns:a="http://schemas.openxmlformats.org/drawingml/2006/main" sz="4700" i="1">
                      <a:solidFill>
                        <a:srgbClr val="000000"/>
                      </a:solidFill>
                      <a:latin typeface="Cambria Math" panose="02040503050406030204" pitchFamily="18" charset="0"/>
                    </a:rPr>
                    <m:t>P</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w</m:t>
                      </m:r>
                    </m:e>
                    <m:sub>
                      <m:r>
                        <a:rPr xmlns:a="http://schemas.openxmlformats.org/drawingml/2006/main" sz="4700" i="1">
                          <a:solidFill>
                            <a:srgbClr val="000000"/>
                          </a:solidFill>
                          <a:latin typeface="Cambria Math" panose="02040503050406030204" pitchFamily="18" charset="0"/>
                        </a:rPr>
                        <m:t>i</m:t>
                      </m:r>
                    </m:sub>
                  </m:sSub>
                  <m:r>
                    <a:rPr xmlns:a="http://schemas.openxmlformats.org/drawingml/2006/main" sz="4700" i="1">
                      <a:solidFill>
                        <a:srgbClr val="000000"/>
                      </a:solidFill>
                      <a:latin typeface="Cambria Math" panose="02040503050406030204" pitchFamily="18" charset="0"/>
                    </a:rPr>
                    <m:t>)</m:t>
                  </m:r>
                </m:oMath>
              </m:oMathPara>
            </a14:m>
          </a:p>
          <a:p>
            <a:pPr marL="1451903" indent="-1451903" defTabSz="2389572">
              <a:lnSpc>
                <a:spcPct val="90000"/>
              </a:lnSpc>
              <a:spcBef>
                <a:spcPts val="4400"/>
              </a:spcBef>
              <a:defRPr sz="4704">
                <a:solidFill>
                  <a:srgbClr val="000000"/>
                </a:solidFill>
              </a:defRPr>
            </a:pPr>
            <a:r>
              <a:t>Some automatically generated sentences from a unigram model:</a:t>
            </a:r>
          </a:p>
          <a:p>
            <a:pPr lvl="1" marL="2506261" indent="-1296345" defTabSz="2389572">
              <a:lnSpc>
                <a:spcPct val="90000"/>
              </a:lnSpc>
              <a:spcBef>
                <a:spcPts val="4400"/>
              </a:spcBef>
              <a:defRPr sz="4704">
                <a:solidFill>
                  <a:srgbClr val="000000"/>
                </a:solidFill>
                <a:latin typeface="Courier New"/>
                <a:ea typeface="Courier New"/>
                <a:cs typeface="Courier New"/>
                <a:sym typeface="Courier New"/>
              </a:defRPr>
            </a:pPr>
            <a:r>
              <a:t>fifth an of futures the an incorporated a a the inflation most dollars quarter in is mass</a:t>
            </a:r>
          </a:p>
          <a:p>
            <a:pPr lvl="1" marL="2506261" indent="-1296345" defTabSz="2389572">
              <a:lnSpc>
                <a:spcPct val="90000"/>
              </a:lnSpc>
              <a:spcBef>
                <a:spcPts val="4400"/>
              </a:spcBef>
              <a:defRPr sz="4704">
                <a:solidFill>
                  <a:srgbClr val="000000"/>
                </a:solidFill>
                <a:latin typeface="Courier New"/>
                <a:ea typeface="Courier New"/>
                <a:cs typeface="Courier New"/>
                <a:sym typeface="Courier New"/>
              </a:defRPr>
            </a:pPr>
            <a:r>
              <a:t>thrift did eighty said hard ‘m july bullish</a:t>
            </a:r>
          </a:p>
          <a:p>
            <a:pPr lvl="1" marL="2506261" indent="-1296345" defTabSz="2389572">
              <a:lnSpc>
                <a:spcPct val="90000"/>
              </a:lnSpc>
              <a:spcBef>
                <a:spcPts val="4400"/>
              </a:spcBef>
              <a:defRPr sz="4704">
                <a:solidFill>
                  <a:srgbClr val="000000"/>
                </a:solidFill>
                <a:latin typeface="Courier New"/>
                <a:ea typeface="Courier New"/>
                <a:cs typeface="Courier New"/>
                <a:sym typeface="Courier New"/>
              </a:defRPr>
            </a:pPr>
            <a:r>
              <a:t>that or limited the</a:t>
            </a:r>
          </a:p>
        </p:txBody>
      </p:sp>
      <p:sp>
        <p:nvSpPr>
          <p:cNvPr id="29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N-gram models"/>
          <p:cNvSpPr txBox="1"/>
          <p:nvPr>
            <p:ph type="title"/>
          </p:nvPr>
        </p:nvSpPr>
        <p:spPr>
          <a:prstGeom prst="rect">
            <a:avLst/>
          </a:prstGeom>
        </p:spPr>
        <p:txBody>
          <a:bodyPr/>
          <a:lstStyle>
            <a:lvl1pPr defTabSz="1061763">
              <a:defRPr sz="7568"/>
            </a:lvl1pPr>
          </a:lstStyle>
          <a:p>
            <a:pPr/>
            <a:r>
              <a:t>N-gram models</a:t>
            </a:r>
          </a:p>
        </p:txBody>
      </p:sp>
      <p:sp>
        <p:nvSpPr>
          <p:cNvPr id="296" name="Some automatically generated sentences from a bigram model:…"/>
          <p:cNvSpPr txBox="1"/>
          <p:nvPr>
            <p:ph type="body" idx="1"/>
          </p:nvPr>
        </p:nvSpPr>
        <p:spPr>
          <a:prstGeom prst="rect">
            <a:avLst/>
          </a:prstGeom>
        </p:spPr>
        <p:txBody>
          <a:bodyPr/>
          <a:lstStyle/>
          <a:p>
            <a:pPr marL="1303750" indent="-1303750" defTabSz="2145738">
              <a:lnSpc>
                <a:spcPct val="90000"/>
              </a:lnSpc>
              <a:spcBef>
                <a:spcPts val="3900"/>
              </a:spcBef>
              <a:defRPr sz="4224">
                <a:solidFill>
                  <a:srgbClr val="000000"/>
                </a:solidFill>
              </a:defRPr>
            </a:pPr>
            <a14:m>
              <m:oMathPara>
                <m:oMathParaPr>
                  <m:jc m:val="left"/>
                </m:oMathParaPr>
                <m:oMath>
                  <m:r>
                    <a:rPr xmlns:a="http://schemas.openxmlformats.org/drawingml/2006/main" sz="4200" i="1">
                      <a:solidFill>
                        <a:srgbClr val="000000"/>
                      </a:solidFill>
                      <a:latin typeface="Cambria Math" panose="02040503050406030204" pitchFamily="18" charset="0"/>
                    </a:rPr>
                    <m:t>P</m:t>
                  </m:r>
                  <m:r>
                    <a:rPr xmlns:a="http://schemas.openxmlformats.org/drawingml/2006/main" sz="4200" i="1">
                      <a:solidFill>
                        <a:srgbClr val="000000"/>
                      </a:solidFill>
                      <a:latin typeface="Cambria Math" panose="02040503050406030204" pitchFamily="18" charset="0"/>
                    </a:rPr>
                    <m:t>(</m:t>
                  </m:r>
                  <m:sSub>
                    <m:e>
                      <m:r>
                        <a:rPr xmlns:a="http://schemas.openxmlformats.org/drawingml/2006/main" sz="4200" i="1">
                          <a:solidFill>
                            <a:srgbClr val="000000"/>
                          </a:solidFill>
                          <a:latin typeface="Cambria Math" panose="02040503050406030204" pitchFamily="18" charset="0"/>
                        </a:rPr>
                        <m:t>w</m:t>
                      </m:r>
                    </m:e>
                    <m:sub>
                      <m:r>
                        <a:rPr xmlns:a="http://schemas.openxmlformats.org/drawingml/2006/main" sz="4200" i="1">
                          <a:solidFill>
                            <a:srgbClr val="000000"/>
                          </a:solidFill>
                          <a:latin typeface="Cambria Math" panose="02040503050406030204" pitchFamily="18" charset="0"/>
                        </a:rPr>
                        <m:t>1</m:t>
                      </m:r>
                    </m:sub>
                  </m:sSub>
                  <m:r>
                    <a:rPr xmlns:a="http://schemas.openxmlformats.org/drawingml/2006/main" sz="4200" i="1">
                      <a:solidFill>
                        <a:srgbClr val="000000"/>
                      </a:solidFill>
                      <a:latin typeface="Cambria Math" panose="02040503050406030204" pitchFamily="18" charset="0"/>
                    </a:rPr>
                    <m:t>,</m:t>
                  </m:r>
                  <m:sSub>
                    <m:e>
                      <m:r>
                        <a:rPr xmlns:a="http://schemas.openxmlformats.org/drawingml/2006/main" sz="4200" i="1">
                          <a:solidFill>
                            <a:srgbClr val="000000"/>
                          </a:solidFill>
                          <a:latin typeface="Cambria Math" panose="02040503050406030204" pitchFamily="18" charset="0"/>
                        </a:rPr>
                        <m:t>w</m:t>
                      </m:r>
                    </m:e>
                    <m:sub>
                      <m:r>
                        <a:rPr xmlns:a="http://schemas.openxmlformats.org/drawingml/2006/main" sz="4200" i="1">
                          <a:solidFill>
                            <a:srgbClr val="000000"/>
                          </a:solidFill>
                          <a:latin typeface="Cambria Math" panose="02040503050406030204" pitchFamily="18" charset="0"/>
                        </a:rPr>
                        <m:t>2</m:t>
                      </m:r>
                    </m:sub>
                  </m:sSub>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m:t>
                  </m:r>
                  <m:sSub>
                    <m:e>
                      <m:r>
                        <a:rPr xmlns:a="http://schemas.openxmlformats.org/drawingml/2006/main" sz="4200" i="1">
                          <a:solidFill>
                            <a:srgbClr val="000000"/>
                          </a:solidFill>
                          <a:latin typeface="Cambria Math" panose="02040503050406030204" pitchFamily="18" charset="0"/>
                        </a:rPr>
                        <m:t>w</m:t>
                      </m:r>
                    </m:e>
                    <m:sub>
                      <m:r>
                        <a:rPr xmlns:a="http://schemas.openxmlformats.org/drawingml/2006/main" sz="4200" i="1">
                          <a:solidFill>
                            <a:srgbClr val="000000"/>
                          </a:solidFill>
                          <a:latin typeface="Cambria Math" panose="02040503050406030204" pitchFamily="18" charset="0"/>
                        </a:rPr>
                        <m:t>n</m:t>
                      </m:r>
                    </m:sub>
                  </m:sSub>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P</m:t>
                  </m:r>
                  <m:r>
                    <a:rPr xmlns:a="http://schemas.openxmlformats.org/drawingml/2006/main" sz="4200" i="1">
                      <a:solidFill>
                        <a:srgbClr val="000000"/>
                      </a:solidFill>
                      <a:latin typeface="Cambria Math" panose="02040503050406030204" pitchFamily="18" charset="0"/>
                    </a:rPr>
                    <m:t>(</m:t>
                  </m:r>
                  <m:sSub>
                    <m:e>
                      <m:r>
                        <a:rPr xmlns:a="http://schemas.openxmlformats.org/drawingml/2006/main" sz="4200" i="1">
                          <a:solidFill>
                            <a:srgbClr val="000000"/>
                          </a:solidFill>
                          <a:latin typeface="Cambria Math" panose="02040503050406030204" pitchFamily="18" charset="0"/>
                        </a:rPr>
                        <m:t>w</m:t>
                      </m:r>
                    </m:e>
                    <m:sub>
                      <m:r>
                        <a:rPr xmlns:a="http://schemas.openxmlformats.org/drawingml/2006/main" sz="4200" i="1">
                          <a:solidFill>
                            <a:srgbClr val="000000"/>
                          </a:solidFill>
                          <a:latin typeface="Cambria Math" panose="02040503050406030204" pitchFamily="18" charset="0"/>
                        </a:rPr>
                        <m:t>i</m:t>
                      </m:r>
                    </m:sub>
                  </m:sSub>
                  <m:r>
                    <a:rPr xmlns:a="http://schemas.openxmlformats.org/drawingml/2006/main" sz="4200" i="1">
                      <a:solidFill>
                        <a:srgbClr val="000000"/>
                      </a:solidFill>
                      <a:latin typeface="Cambria Math" panose="02040503050406030204" pitchFamily="18" charset="0"/>
                    </a:rPr>
                    <m:t>|</m:t>
                  </m:r>
                  <m:sSub>
                    <m:e>
                      <m:r>
                        <a:rPr xmlns:a="http://schemas.openxmlformats.org/drawingml/2006/main" sz="4200" i="1">
                          <a:solidFill>
                            <a:srgbClr val="000000"/>
                          </a:solidFill>
                          <a:latin typeface="Cambria Math" panose="02040503050406030204" pitchFamily="18" charset="0"/>
                        </a:rPr>
                        <m:t>w</m:t>
                      </m:r>
                    </m:e>
                    <m:sub>
                      <m:r>
                        <a:rPr xmlns:a="http://schemas.openxmlformats.org/drawingml/2006/main" sz="4200" i="1">
                          <a:solidFill>
                            <a:srgbClr val="000000"/>
                          </a:solidFill>
                          <a:latin typeface="Cambria Math" panose="02040503050406030204" pitchFamily="18" charset="0"/>
                        </a:rPr>
                        <m:t>i</m:t>
                      </m:r>
                      <m:r>
                        <a:rPr xmlns:a="http://schemas.openxmlformats.org/drawingml/2006/main" sz="4200" i="1">
                          <a:solidFill>
                            <a:srgbClr val="000000"/>
                          </a:solidFill>
                          <a:latin typeface="Cambria Math" panose="02040503050406030204" pitchFamily="18" charset="0"/>
                        </a:rPr>
                        <m:t>-</m:t>
                      </m:r>
                      <m:r>
                        <a:rPr xmlns:a="http://schemas.openxmlformats.org/drawingml/2006/main" sz="4200" i="1">
                          <a:solidFill>
                            <a:srgbClr val="000000"/>
                          </a:solidFill>
                          <a:latin typeface="Cambria Math" panose="02040503050406030204" pitchFamily="18" charset="0"/>
                        </a:rPr>
                        <m:t>1</m:t>
                      </m:r>
                    </m:sub>
                  </m:sSub>
                  <m:r>
                    <a:rPr xmlns:a="http://schemas.openxmlformats.org/drawingml/2006/main" sz="4200" i="1">
                      <a:solidFill>
                        <a:srgbClr val="000000"/>
                      </a:solidFill>
                      <a:latin typeface="Cambria Math" panose="02040503050406030204" pitchFamily="18" charset="0"/>
                    </a:rPr>
                    <m:t>)</m:t>
                  </m:r>
                </m:oMath>
              </m:oMathPara>
            </a14:m>
          </a:p>
          <a:p>
            <a:pPr marL="1303750" indent="-1303750" defTabSz="2145738">
              <a:lnSpc>
                <a:spcPct val="90000"/>
              </a:lnSpc>
              <a:spcBef>
                <a:spcPts val="3900"/>
              </a:spcBef>
              <a:defRPr sz="4224">
                <a:solidFill>
                  <a:srgbClr val="000000"/>
                </a:solidFill>
              </a:defRPr>
            </a:pPr>
            <a:r>
              <a:t>Some automatically generated sentences from a bigram model:</a:t>
            </a:r>
          </a:p>
          <a:p>
            <a:pPr lvl="1" marL="2250520" indent="-1164064" defTabSz="2145738">
              <a:lnSpc>
                <a:spcPct val="90000"/>
              </a:lnSpc>
              <a:spcBef>
                <a:spcPts val="3900"/>
              </a:spcBef>
              <a:defRPr sz="4224">
                <a:solidFill>
                  <a:srgbClr val="000000"/>
                </a:solidFill>
                <a:latin typeface="Courier New"/>
                <a:ea typeface="Courier New"/>
                <a:cs typeface="Courier New"/>
                <a:sym typeface="Courier New"/>
              </a:defRPr>
            </a:pPr>
            <a:r>
              <a:t>texaco rose one in this issue is pursuing growth in a boiler house said mr. gurria mexico ’s motion control proposal without permission from five hundred fifty five yen</a:t>
            </a:r>
          </a:p>
          <a:p>
            <a:pPr lvl="1" marL="2250520" indent="-1164064" defTabSz="2145738">
              <a:lnSpc>
                <a:spcPct val="90000"/>
              </a:lnSpc>
              <a:spcBef>
                <a:spcPts val="3900"/>
              </a:spcBef>
              <a:defRPr sz="4224">
                <a:solidFill>
                  <a:srgbClr val="000000"/>
                </a:solidFill>
                <a:latin typeface="Courier New"/>
                <a:ea typeface="Courier New"/>
                <a:cs typeface="Courier New"/>
                <a:sym typeface="Courier New"/>
              </a:defRPr>
            </a:pPr>
            <a:r>
              <a:t>outside new car parking lot of the agreement reached</a:t>
            </a:r>
          </a:p>
          <a:p>
            <a:pPr lvl="1" marL="2250520" indent="-1164064" defTabSz="2145738">
              <a:lnSpc>
                <a:spcPct val="90000"/>
              </a:lnSpc>
              <a:spcBef>
                <a:spcPts val="3900"/>
              </a:spcBef>
              <a:defRPr sz="4224">
                <a:solidFill>
                  <a:srgbClr val="000000"/>
                </a:solidFill>
                <a:latin typeface="Courier New"/>
                <a:ea typeface="Courier New"/>
                <a:cs typeface="Courier New"/>
                <a:sym typeface="Courier New"/>
              </a:defRPr>
            </a:pPr>
            <a:r>
              <a:t>this would be a record november</a:t>
            </a:r>
          </a:p>
        </p:txBody>
      </p:sp>
      <p:sp>
        <p:nvSpPr>
          <p:cNvPr id="29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N-gram models"/>
          <p:cNvSpPr txBox="1"/>
          <p:nvPr>
            <p:ph type="title"/>
          </p:nvPr>
        </p:nvSpPr>
        <p:spPr>
          <a:prstGeom prst="rect">
            <a:avLst/>
          </a:prstGeom>
        </p:spPr>
        <p:txBody>
          <a:bodyPr/>
          <a:lstStyle>
            <a:lvl1pPr defTabSz="1061763">
              <a:defRPr sz="7568"/>
            </a:lvl1pPr>
          </a:lstStyle>
          <a:p>
            <a:pPr/>
            <a:r>
              <a:t>N-gram models</a:t>
            </a:r>
          </a:p>
        </p:txBody>
      </p:sp>
      <p:sp>
        <p:nvSpPr>
          <p:cNvPr id="300" name="We can extend to trigrams, 4-grams, 5-grams, etc.…"/>
          <p:cNvSpPr txBox="1"/>
          <p:nvPr>
            <p:ph type="body" idx="1"/>
          </p:nvPr>
        </p:nvSpPr>
        <p:spPr>
          <a:prstGeom prst="rect">
            <a:avLst/>
          </a:prstGeom>
        </p:spPr>
        <p:txBody>
          <a:bodyPr/>
          <a:lstStyle/>
          <a:p>
            <a:pPr marL="1125966" indent="-1125966" defTabSz="1853137">
              <a:lnSpc>
                <a:spcPct val="90000"/>
              </a:lnSpc>
              <a:spcBef>
                <a:spcPts val="3400"/>
              </a:spcBef>
              <a:defRPr sz="3648">
                <a:solidFill>
                  <a:srgbClr val="000000"/>
                </a:solidFill>
              </a:defRPr>
            </a:pPr>
            <a:r>
              <a:t>We can extend to trigrams, 4-grams, 5-grams, etc.</a:t>
            </a:r>
          </a:p>
          <a:p>
            <a:pPr marL="1125966" indent="-1125966" defTabSz="1853137">
              <a:lnSpc>
                <a:spcPct val="90000"/>
              </a:lnSpc>
              <a:spcBef>
                <a:spcPts val="3400"/>
              </a:spcBef>
              <a:defRPr sz="3648">
                <a:solidFill>
                  <a:srgbClr val="000000"/>
                </a:solidFill>
              </a:defRPr>
            </a:pPr>
            <a:r>
              <a:t>In general this is an insufficient model of language, because language has </a:t>
            </a:r>
            <a:r>
              <a:rPr>
                <a:latin typeface="Poppins Bold"/>
                <a:ea typeface="Poppins Bold"/>
                <a:cs typeface="Poppins Bold"/>
                <a:sym typeface="Poppins Bold"/>
              </a:rPr>
              <a:t>long-term dependencies</a:t>
            </a:r>
          </a:p>
          <a:p>
            <a:pPr lvl="1" marL="1943631" indent="-1005328" defTabSz="1853137">
              <a:lnSpc>
                <a:spcPct val="90000"/>
              </a:lnSpc>
              <a:spcBef>
                <a:spcPts val="3400"/>
              </a:spcBef>
              <a:defRPr sz="3648">
                <a:solidFill>
                  <a:srgbClr val="000000"/>
                </a:solidFill>
              </a:defRPr>
            </a:pPr>
            <a:r>
              <a:t>“The computer which I had just put into the machine room on the fifth floor crashed”</a:t>
            </a:r>
          </a:p>
          <a:p>
            <a:pPr marL="1125966" indent="-1125966" defTabSz="1853137">
              <a:lnSpc>
                <a:spcPct val="90000"/>
              </a:lnSpc>
              <a:spcBef>
                <a:spcPts val="3400"/>
              </a:spcBef>
              <a:defRPr sz="3648">
                <a:solidFill>
                  <a:srgbClr val="000000"/>
                </a:solidFill>
              </a:defRPr>
            </a:pPr>
            <a:r>
              <a:t>But we can often get away with N-gram models</a:t>
            </a:r>
          </a:p>
          <a:p>
            <a:pPr marL="1125966" indent="-1125966" defTabSz="1853137">
              <a:lnSpc>
                <a:spcPct val="90000"/>
              </a:lnSpc>
              <a:spcBef>
                <a:spcPts val="3400"/>
              </a:spcBef>
              <a:defRPr sz="3648">
                <a:solidFill>
                  <a:srgbClr val="000000"/>
                </a:solidFill>
              </a:defRPr>
            </a:pPr>
            <a:r>
              <a:t>The paper describes the section of a new one in section that I can see the results from a few </a:t>
            </a:r>
          </a:p>
        </p:txBody>
      </p:sp>
      <p:sp>
        <p:nvSpPr>
          <p:cNvPr id="30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N-gram models"/>
          <p:cNvSpPr txBox="1"/>
          <p:nvPr>
            <p:ph type="title"/>
          </p:nvPr>
        </p:nvSpPr>
        <p:spPr>
          <a:prstGeom prst="rect">
            <a:avLst/>
          </a:prstGeom>
        </p:spPr>
        <p:txBody>
          <a:bodyPr/>
          <a:lstStyle>
            <a:lvl1pPr defTabSz="1061763">
              <a:defRPr sz="7568"/>
            </a:lvl1pPr>
          </a:lstStyle>
          <a:p>
            <a:pPr/>
            <a:r>
              <a:t>N-gram models</a:t>
            </a:r>
          </a:p>
        </p:txBody>
      </p:sp>
      <p:sp>
        <p:nvSpPr>
          <p:cNvPr id="304" name="Guess: At what value of N does a given N-gram start to become unique in a corpus?"/>
          <p:cNvSpPr txBox="1"/>
          <p:nvPr>
            <p:ph type="body" idx="1"/>
          </p:nvPr>
        </p:nvSpPr>
        <p:spPr>
          <a:prstGeom prst="rect">
            <a:avLst/>
          </a:prstGeom>
        </p:spPr>
        <p:txBody>
          <a:bodyPr/>
          <a:lstStyle/>
          <a:p>
            <a:pPr marL="1481534" indent="-1481534" defTabSz="2438338">
              <a:lnSpc>
                <a:spcPct val="90000"/>
              </a:lnSpc>
              <a:spcBef>
                <a:spcPts val="4500"/>
              </a:spcBef>
              <a:defRPr sz="4800">
                <a:solidFill>
                  <a:srgbClr val="000000"/>
                </a:solidFill>
              </a:defRPr>
            </a:pPr>
          </a:p>
          <a:p>
            <a:pPr marL="1481534" indent="-1481534" defTabSz="2438338">
              <a:lnSpc>
                <a:spcPct val="90000"/>
              </a:lnSpc>
              <a:spcBef>
                <a:spcPts val="4500"/>
              </a:spcBef>
              <a:defRPr sz="4800">
                <a:solidFill>
                  <a:srgbClr val="000000"/>
                </a:solidFill>
              </a:defRPr>
            </a:pPr>
          </a:p>
          <a:p>
            <a:pPr marL="1481534" indent="-1481534" defTabSz="2438338">
              <a:lnSpc>
                <a:spcPct val="90000"/>
              </a:lnSpc>
              <a:spcBef>
                <a:spcPts val="4500"/>
              </a:spcBef>
              <a:defRPr sz="4800">
                <a:solidFill>
                  <a:srgbClr val="000000"/>
                </a:solidFill>
              </a:defRPr>
            </a:pPr>
            <a:r>
              <a:t>Guess: At what value of N does a given N-gram start to become unique in a corpus?</a:t>
            </a:r>
          </a:p>
        </p:txBody>
      </p:sp>
      <p:sp>
        <p:nvSpPr>
          <p:cNvPr id="30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 name="Estimating N-gram Probabilities"/>
          <p:cNvSpPr txBox="1"/>
          <p:nvPr>
            <p:ph type="title"/>
          </p:nvPr>
        </p:nvSpPr>
        <p:spPr>
          <a:prstGeom prst="rect">
            <a:avLst/>
          </a:prstGeom>
        </p:spPr>
        <p:txBody>
          <a:bodyPr/>
          <a:lstStyle>
            <a:lvl1pPr defTabSz="1024725">
              <a:defRPr sz="7304"/>
            </a:lvl1pPr>
          </a:lstStyle>
          <a:p>
            <a:pPr/>
            <a:r>
              <a:t>Estimating N-gram Probabilities</a:t>
            </a:r>
          </a:p>
        </p:txBody>
      </p:sp>
      <p:sp>
        <p:nvSpPr>
          <p:cNvPr id="308" name="Section subheadline"/>
          <p:cNvSpPr txBox="1"/>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Estimating Bigram Probabilities"/>
          <p:cNvSpPr txBox="1"/>
          <p:nvPr>
            <p:ph type="title"/>
          </p:nvPr>
        </p:nvSpPr>
        <p:spPr>
          <a:prstGeom prst="rect">
            <a:avLst/>
          </a:prstGeom>
        </p:spPr>
        <p:txBody>
          <a:bodyPr/>
          <a:lstStyle>
            <a:lvl1pPr defTabSz="1061763">
              <a:defRPr sz="7568"/>
            </a:lvl1pPr>
          </a:lstStyle>
          <a:p>
            <a:pPr/>
            <a:r>
              <a:t>Estimating Bigram Probabilities</a:t>
            </a:r>
          </a:p>
        </p:txBody>
      </p:sp>
      <p:sp>
        <p:nvSpPr>
          <p:cNvPr id="311" name="Maximum Likelihood Estimate"/>
          <p:cNvSpPr txBox="1"/>
          <p:nvPr>
            <p:ph type="body" idx="1"/>
          </p:nvPr>
        </p:nvSpPr>
        <p:spPr>
          <a:prstGeom prst="rect">
            <a:avLst/>
          </a:prstGeom>
        </p:spPr>
        <p:txBody>
          <a:bodyPr/>
          <a:lstStyle/>
          <a:p>
            <a:pPr marL="1481534" indent="-1481534" defTabSz="2438338">
              <a:lnSpc>
                <a:spcPct val="90000"/>
              </a:lnSpc>
              <a:spcBef>
                <a:spcPts val="4500"/>
              </a:spcBef>
              <a:defRPr sz="4800">
                <a:solidFill>
                  <a:srgbClr val="000000"/>
                </a:solidFill>
              </a:defRPr>
            </a:pPr>
          </a:p>
          <a:p>
            <a:pPr marL="1481534" indent="-1481534" defTabSz="2438338">
              <a:lnSpc>
                <a:spcPct val="90000"/>
              </a:lnSpc>
              <a:spcBef>
                <a:spcPts val="4500"/>
              </a:spcBef>
              <a:defRPr sz="4800">
                <a:solidFill>
                  <a:srgbClr val="000000"/>
                </a:solidFill>
              </a:defRPr>
            </a:pPr>
            <a:r>
              <a:t>Maximum Likelihood Estimate</a:t>
            </a:r>
          </a:p>
          <a:p>
            <a:pPr marL="1481534" indent="-1481534" defTabSz="2438338">
              <a:lnSpc>
                <a:spcPct val="90000"/>
              </a:lnSpc>
              <a:spcBef>
                <a:spcPts val="4500"/>
              </a:spcBef>
              <a:defRPr sz="4800">
                <a:solidFill>
                  <a:srgbClr val="000000"/>
                </a:solidFill>
              </a:defRPr>
            </a:pPr>
            <a14:m>
              <m:oMathPara>
                <m:oMathParaPr>
                  <m:jc m:val="left"/>
                </m:oMathParaPr>
                <m:oMath>
                  <m:r>
                    <a:rPr xmlns:a="http://schemas.openxmlformats.org/drawingml/2006/main" sz="4800" i="1">
                      <a:solidFill>
                        <a:srgbClr val="000000"/>
                      </a:solidFill>
                      <a:latin typeface="Cambria Math" panose="02040503050406030204" pitchFamily="18" charset="0"/>
                    </a:rPr>
                    <m:t>P</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i</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i</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f>
                    <m:fPr>
                      <m:ctrlPr>
                        <a:rPr xmlns:a="http://schemas.openxmlformats.org/drawingml/2006/main" sz="4800" i="1">
                          <a:solidFill>
                            <a:srgbClr val="000000"/>
                          </a:solidFill>
                          <a:latin typeface="Cambria Math" panose="02040503050406030204" pitchFamily="18" charset="0"/>
                        </a:rPr>
                      </m:ctrlPr>
                      <m:type m:val="bar"/>
                    </m:fPr>
                    <m:num>
                      <m:r>
                        <a:rPr xmlns:a="http://schemas.openxmlformats.org/drawingml/2006/main" sz="4800" i="1">
                          <a:solidFill>
                            <a:srgbClr val="000000"/>
                          </a:solidFill>
                          <a:latin typeface="Cambria Math" panose="02040503050406030204" pitchFamily="18" charset="0"/>
                        </a:rPr>
                        <m:t>c</m:t>
                      </m:r>
                      <m:r>
                        <a:rPr xmlns:a="http://schemas.openxmlformats.org/drawingml/2006/main" sz="4800" i="1">
                          <a:solidFill>
                            <a:srgbClr val="000000"/>
                          </a:solidFill>
                          <a:latin typeface="Cambria Math" panose="02040503050406030204" pitchFamily="18" charset="0"/>
                        </a:rPr>
                        <m:t>o</m:t>
                      </m:r>
                      <m:r>
                        <a:rPr xmlns:a="http://schemas.openxmlformats.org/drawingml/2006/main" sz="4800" i="1">
                          <a:solidFill>
                            <a:srgbClr val="000000"/>
                          </a:solidFill>
                          <a:latin typeface="Cambria Math" panose="02040503050406030204" pitchFamily="18" charset="0"/>
                        </a:rPr>
                        <m:t>u</m:t>
                      </m:r>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t</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i</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num>
                    <m:den>
                      <m:r>
                        <a:rPr xmlns:a="http://schemas.openxmlformats.org/drawingml/2006/main" sz="4800" i="1">
                          <a:solidFill>
                            <a:srgbClr val="000000"/>
                          </a:solidFill>
                          <a:latin typeface="Cambria Math" panose="02040503050406030204" pitchFamily="18" charset="0"/>
                        </a:rPr>
                        <m:t>c</m:t>
                      </m:r>
                      <m:r>
                        <a:rPr xmlns:a="http://schemas.openxmlformats.org/drawingml/2006/main" sz="4800" i="1">
                          <a:solidFill>
                            <a:srgbClr val="000000"/>
                          </a:solidFill>
                          <a:latin typeface="Cambria Math" panose="02040503050406030204" pitchFamily="18" charset="0"/>
                        </a:rPr>
                        <m:t>o</m:t>
                      </m:r>
                      <m:r>
                        <a:rPr xmlns:a="http://schemas.openxmlformats.org/drawingml/2006/main" sz="4800" i="1">
                          <a:solidFill>
                            <a:srgbClr val="000000"/>
                          </a:solidFill>
                          <a:latin typeface="Cambria Math" panose="02040503050406030204" pitchFamily="18" charset="0"/>
                        </a:rPr>
                        <m:t>u</m:t>
                      </m:r>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t</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i</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den>
                  </m:f>
                </m:oMath>
              </m:oMathPara>
            </a14:m>
          </a:p>
        </p:txBody>
      </p:sp>
      <p:sp>
        <p:nvSpPr>
          <p:cNvPr id="31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Estimating Bigram Probabilities"/>
          <p:cNvSpPr txBox="1"/>
          <p:nvPr>
            <p:ph type="title"/>
          </p:nvPr>
        </p:nvSpPr>
        <p:spPr>
          <a:prstGeom prst="rect">
            <a:avLst/>
          </a:prstGeom>
        </p:spPr>
        <p:txBody>
          <a:bodyPr/>
          <a:lstStyle>
            <a:lvl1pPr defTabSz="1061763">
              <a:defRPr sz="7568"/>
            </a:lvl1pPr>
          </a:lstStyle>
          <a:p>
            <a:pPr/>
            <a:r>
              <a:t>Estimating Bigram Probabilities</a:t>
            </a:r>
          </a:p>
        </p:txBody>
      </p:sp>
      <p:sp>
        <p:nvSpPr>
          <p:cNvPr id="315" name="P(I|&lt;s&gt;) = 2/3 = .6667…"/>
          <p:cNvSpPr txBox="1"/>
          <p:nvPr>
            <p:ph type="body" idx="1"/>
          </p:nvPr>
        </p:nvSpPr>
        <p:spPr>
          <a:prstGeom prst="rect">
            <a:avLst/>
          </a:prstGeom>
        </p:spPr>
        <p:txBody>
          <a:bodyPr/>
          <a:lstStyle/>
          <a:p>
            <a:pPr marL="918551" indent="-918551" defTabSz="1511770">
              <a:lnSpc>
                <a:spcPct val="90000"/>
              </a:lnSpc>
              <a:spcBef>
                <a:spcPts val="2700"/>
              </a:spcBef>
              <a:defRPr sz="2976">
                <a:solidFill>
                  <a:srgbClr val="000000"/>
                </a:solidFill>
              </a:defRPr>
            </a:pPr>
            <a14:m>
              <m:oMathPara>
                <m:oMathParaPr>
                  <m:jc m:val="left"/>
                </m:oMathParaPr>
                <m:oMath>
                  <m:r>
                    <a:rPr xmlns:a="http://schemas.openxmlformats.org/drawingml/2006/main" sz="2950" i="1">
                      <a:solidFill>
                        <a:srgbClr val="000000"/>
                      </a:solidFill>
                      <a:latin typeface="Cambria Math" panose="02040503050406030204" pitchFamily="18" charset="0"/>
                    </a:rPr>
                    <m:t>P</m:t>
                  </m:r>
                  <m:r>
                    <a:rPr xmlns:a="http://schemas.openxmlformats.org/drawingml/2006/main" sz="2950" i="1">
                      <a:solidFill>
                        <a:srgbClr val="000000"/>
                      </a:solidFill>
                      <a:latin typeface="Cambria Math" panose="02040503050406030204" pitchFamily="18" charset="0"/>
                    </a:rPr>
                    <m:t>(</m:t>
                  </m:r>
                  <m:sSub>
                    <m:e>
                      <m:r>
                        <a:rPr xmlns:a="http://schemas.openxmlformats.org/drawingml/2006/main" sz="2950" i="1">
                          <a:solidFill>
                            <a:srgbClr val="000000"/>
                          </a:solidFill>
                          <a:latin typeface="Cambria Math" panose="02040503050406030204" pitchFamily="18" charset="0"/>
                        </a:rPr>
                        <m:t>w</m:t>
                      </m:r>
                    </m:e>
                    <m:sub>
                      <m:r>
                        <a:rPr xmlns:a="http://schemas.openxmlformats.org/drawingml/2006/main" sz="2950" i="1">
                          <a:solidFill>
                            <a:srgbClr val="000000"/>
                          </a:solidFill>
                          <a:latin typeface="Cambria Math" panose="02040503050406030204" pitchFamily="18" charset="0"/>
                        </a:rPr>
                        <m:t>i</m:t>
                      </m:r>
                    </m:sub>
                  </m:sSub>
                  <m:r>
                    <a:rPr xmlns:a="http://schemas.openxmlformats.org/drawingml/2006/main" sz="2950" i="1">
                      <a:solidFill>
                        <a:srgbClr val="000000"/>
                      </a:solidFill>
                      <a:latin typeface="Cambria Math" panose="02040503050406030204" pitchFamily="18" charset="0"/>
                    </a:rPr>
                    <m:t>|</m:t>
                  </m:r>
                  <m:sSub>
                    <m:e>
                      <m:r>
                        <a:rPr xmlns:a="http://schemas.openxmlformats.org/drawingml/2006/main" sz="2950" i="1">
                          <a:solidFill>
                            <a:srgbClr val="000000"/>
                          </a:solidFill>
                          <a:latin typeface="Cambria Math" panose="02040503050406030204" pitchFamily="18" charset="0"/>
                        </a:rPr>
                        <m:t>w</m:t>
                      </m:r>
                    </m:e>
                    <m:sub>
                      <m:r>
                        <a:rPr xmlns:a="http://schemas.openxmlformats.org/drawingml/2006/main" sz="2950" i="1">
                          <a:solidFill>
                            <a:srgbClr val="000000"/>
                          </a:solidFill>
                          <a:latin typeface="Cambria Math" panose="02040503050406030204" pitchFamily="18" charset="0"/>
                        </a:rPr>
                        <m:t>i</m:t>
                      </m:r>
                      <m:r>
                        <a:rPr xmlns:a="http://schemas.openxmlformats.org/drawingml/2006/main" sz="2950" i="1">
                          <a:solidFill>
                            <a:srgbClr val="000000"/>
                          </a:solidFill>
                          <a:latin typeface="Cambria Math" panose="02040503050406030204" pitchFamily="18" charset="0"/>
                        </a:rPr>
                        <m:t>-</m:t>
                      </m:r>
                      <m:r>
                        <a:rPr xmlns:a="http://schemas.openxmlformats.org/drawingml/2006/main" sz="2950" i="1">
                          <a:solidFill>
                            <a:srgbClr val="000000"/>
                          </a:solidFill>
                          <a:latin typeface="Cambria Math" panose="02040503050406030204" pitchFamily="18" charset="0"/>
                        </a:rPr>
                        <m:t>1</m:t>
                      </m:r>
                    </m:sub>
                  </m:sSub>
                  <m:r>
                    <a:rPr xmlns:a="http://schemas.openxmlformats.org/drawingml/2006/main" sz="2950" i="1">
                      <a:solidFill>
                        <a:srgbClr val="000000"/>
                      </a:solidFill>
                      <a:latin typeface="Cambria Math" panose="02040503050406030204" pitchFamily="18" charset="0"/>
                    </a:rPr>
                    <m:t>)</m:t>
                  </m:r>
                  <m:r>
                    <a:rPr xmlns:a="http://schemas.openxmlformats.org/drawingml/2006/main" sz="2950" i="1">
                      <a:solidFill>
                        <a:srgbClr val="000000"/>
                      </a:solidFill>
                      <a:latin typeface="Cambria Math" panose="02040503050406030204" pitchFamily="18" charset="0"/>
                    </a:rPr>
                    <m:t>=</m:t>
                  </m:r>
                  <m:f>
                    <m:fPr>
                      <m:ctrlPr>
                        <a:rPr xmlns:a="http://schemas.openxmlformats.org/drawingml/2006/main" sz="2950" i="1">
                          <a:solidFill>
                            <a:srgbClr val="000000"/>
                          </a:solidFill>
                          <a:latin typeface="Cambria Math" panose="02040503050406030204" pitchFamily="18" charset="0"/>
                        </a:rPr>
                      </m:ctrlPr>
                      <m:type m:val="bar"/>
                    </m:fPr>
                    <m:num>
                      <m:r>
                        <a:rPr xmlns:a="http://schemas.openxmlformats.org/drawingml/2006/main" sz="2950" i="1">
                          <a:solidFill>
                            <a:srgbClr val="000000"/>
                          </a:solidFill>
                          <a:latin typeface="Cambria Math" panose="02040503050406030204" pitchFamily="18" charset="0"/>
                        </a:rPr>
                        <m:t>c</m:t>
                      </m:r>
                      <m:r>
                        <a:rPr xmlns:a="http://schemas.openxmlformats.org/drawingml/2006/main" sz="2950" i="1">
                          <a:solidFill>
                            <a:srgbClr val="000000"/>
                          </a:solidFill>
                          <a:latin typeface="Cambria Math" panose="02040503050406030204" pitchFamily="18" charset="0"/>
                        </a:rPr>
                        <m:t>o</m:t>
                      </m:r>
                      <m:r>
                        <a:rPr xmlns:a="http://schemas.openxmlformats.org/drawingml/2006/main" sz="2950" i="1">
                          <a:solidFill>
                            <a:srgbClr val="000000"/>
                          </a:solidFill>
                          <a:latin typeface="Cambria Math" panose="02040503050406030204" pitchFamily="18" charset="0"/>
                        </a:rPr>
                        <m:t>u</m:t>
                      </m:r>
                      <m:r>
                        <a:rPr xmlns:a="http://schemas.openxmlformats.org/drawingml/2006/main" sz="2950" i="1">
                          <a:solidFill>
                            <a:srgbClr val="000000"/>
                          </a:solidFill>
                          <a:latin typeface="Cambria Math" panose="02040503050406030204" pitchFamily="18" charset="0"/>
                        </a:rPr>
                        <m:t>n</m:t>
                      </m:r>
                      <m:r>
                        <a:rPr xmlns:a="http://schemas.openxmlformats.org/drawingml/2006/main" sz="2950" i="1">
                          <a:solidFill>
                            <a:srgbClr val="000000"/>
                          </a:solidFill>
                          <a:latin typeface="Cambria Math" panose="02040503050406030204" pitchFamily="18" charset="0"/>
                        </a:rPr>
                        <m:t>t</m:t>
                      </m:r>
                      <m:r>
                        <a:rPr xmlns:a="http://schemas.openxmlformats.org/drawingml/2006/main" sz="2950" i="1">
                          <a:solidFill>
                            <a:srgbClr val="000000"/>
                          </a:solidFill>
                          <a:latin typeface="Cambria Math" panose="02040503050406030204" pitchFamily="18" charset="0"/>
                        </a:rPr>
                        <m:t>(</m:t>
                      </m:r>
                      <m:sSub>
                        <m:e>
                          <m:r>
                            <a:rPr xmlns:a="http://schemas.openxmlformats.org/drawingml/2006/main" sz="2950" i="1">
                              <a:solidFill>
                                <a:srgbClr val="000000"/>
                              </a:solidFill>
                              <a:latin typeface="Cambria Math" panose="02040503050406030204" pitchFamily="18" charset="0"/>
                            </a:rPr>
                            <m:t>w</m:t>
                          </m:r>
                        </m:e>
                        <m:sub>
                          <m:r>
                            <a:rPr xmlns:a="http://schemas.openxmlformats.org/drawingml/2006/main" sz="2950" i="1">
                              <a:solidFill>
                                <a:srgbClr val="000000"/>
                              </a:solidFill>
                              <a:latin typeface="Cambria Math" panose="02040503050406030204" pitchFamily="18" charset="0"/>
                            </a:rPr>
                            <m:t>i</m:t>
                          </m:r>
                          <m:r>
                            <a:rPr xmlns:a="http://schemas.openxmlformats.org/drawingml/2006/main" sz="2950" i="1">
                              <a:solidFill>
                                <a:srgbClr val="000000"/>
                              </a:solidFill>
                              <a:latin typeface="Cambria Math" panose="02040503050406030204" pitchFamily="18" charset="0"/>
                            </a:rPr>
                            <m:t>-</m:t>
                          </m:r>
                          <m:r>
                            <a:rPr xmlns:a="http://schemas.openxmlformats.org/drawingml/2006/main" sz="2950" i="1">
                              <a:solidFill>
                                <a:srgbClr val="000000"/>
                              </a:solidFill>
                              <a:latin typeface="Cambria Math" panose="02040503050406030204" pitchFamily="18" charset="0"/>
                            </a:rPr>
                            <m:t>1</m:t>
                          </m:r>
                        </m:sub>
                      </m:sSub>
                      <m:r>
                        <a:rPr xmlns:a="http://schemas.openxmlformats.org/drawingml/2006/main" sz="2950" i="1">
                          <a:solidFill>
                            <a:srgbClr val="000000"/>
                          </a:solidFill>
                          <a:latin typeface="Cambria Math" panose="02040503050406030204" pitchFamily="18" charset="0"/>
                        </a:rPr>
                        <m:t>,</m:t>
                      </m:r>
                      <m:sSub>
                        <m:e>
                          <m:r>
                            <a:rPr xmlns:a="http://schemas.openxmlformats.org/drawingml/2006/main" sz="2950" i="1">
                              <a:solidFill>
                                <a:srgbClr val="000000"/>
                              </a:solidFill>
                              <a:latin typeface="Cambria Math" panose="02040503050406030204" pitchFamily="18" charset="0"/>
                            </a:rPr>
                            <m:t>w</m:t>
                          </m:r>
                        </m:e>
                        <m:sub>
                          <m:r>
                            <a:rPr xmlns:a="http://schemas.openxmlformats.org/drawingml/2006/main" sz="2950" i="1">
                              <a:solidFill>
                                <a:srgbClr val="000000"/>
                              </a:solidFill>
                              <a:latin typeface="Cambria Math" panose="02040503050406030204" pitchFamily="18" charset="0"/>
                            </a:rPr>
                            <m:t>1</m:t>
                          </m:r>
                        </m:sub>
                      </m:sSub>
                      <m:r>
                        <a:rPr xmlns:a="http://schemas.openxmlformats.org/drawingml/2006/main" sz="2950" i="1">
                          <a:solidFill>
                            <a:srgbClr val="000000"/>
                          </a:solidFill>
                          <a:latin typeface="Cambria Math" panose="02040503050406030204" pitchFamily="18" charset="0"/>
                        </a:rPr>
                        <m:t>)</m:t>
                      </m:r>
                    </m:num>
                    <m:den>
                      <m:r>
                        <a:rPr xmlns:a="http://schemas.openxmlformats.org/drawingml/2006/main" sz="2950" i="1">
                          <a:solidFill>
                            <a:srgbClr val="000000"/>
                          </a:solidFill>
                          <a:latin typeface="Cambria Math" panose="02040503050406030204" pitchFamily="18" charset="0"/>
                        </a:rPr>
                        <m:t>c</m:t>
                      </m:r>
                      <m:r>
                        <a:rPr xmlns:a="http://schemas.openxmlformats.org/drawingml/2006/main" sz="2950" i="1">
                          <a:solidFill>
                            <a:srgbClr val="000000"/>
                          </a:solidFill>
                          <a:latin typeface="Cambria Math" panose="02040503050406030204" pitchFamily="18" charset="0"/>
                        </a:rPr>
                        <m:t>o</m:t>
                      </m:r>
                      <m:r>
                        <a:rPr xmlns:a="http://schemas.openxmlformats.org/drawingml/2006/main" sz="2950" i="1">
                          <a:solidFill>
                            <a:srgbClr val="000000"/>
                          </a:solidFill>
                          <a:latin typeface="Cambria Math" panose="02040503050406030204" pitchFamily="18" charset="0"/>
                        </a:rPr>
                        <m:t>u</m:t>
                      </m:r>
                      <m:r>
                        <a:rPr xmlns:a="http://schemas.openxmlformats.org/drawingml/2006/main" sz="2950" i="1">
                          <a:solidFill>
                            <a:srgbClr val="000000"/>
                          </a:solidFill>
                          <a:latin typeface="Cambria Math" panose="02040503050406030204" pitchFamily="18" charset="0"/>
                        </a:rPr>
                        <m:t>n</m:t>
                      </m:r>
                      <m:r>
                        <a:rPr xmlns:a="http://schemas.openxmlformats.org/drawingml/2006/main" sz="2950" i="1">
                          <a:solidFill>
                            <a:srgbClr val="000000"/>
                          </a:solidFill>
                          <a:latin typeface="Cambria Math" panose="02040503050406030204" pitchFamily="18" charset="0"/>
                        </a:rPr>
                        <m:t>t</m:t>
                      </m:r>
                      <m:r>
                        <a:rPr xmlns:a="http://schemas.openxmlformats.org/drawingml/2006/main" sz="2950" i="1">
                          <a:solidFill>
                            <a:srgbClr val="000000"/>
                          </a:solidFill>
                          <a:latin typeface="Cambria Math" panose="02040503050406030204" pitchFamily="18" charset="0"/>
                        </a:rPr>
                        <m:t>(</m:t>
                      </m:r>
                      <m:sSub>
                        <m:e>
                          <m:r>
                            <a:rPr xmlns:a="http://schemas.openxmlformats.org/drawingml/2006/main" sz="2950" i="1">
                              <a:solidFill>
                                <a:srgbClr val="000000"/>
                              </a:solidFill>
                              <a:latin typeface="Cambria Math" panose="02040503050406030204" pitchFamily="18" charset="0"/>
                            </a:rPr>
                            <m:t>w</m:t>
                          </m:r>
                        </m:e>
                        <m:sub>
                          <m:r>
                            <a:rPr xmlns:a="http://schemas.openxmlformats.org/drawingml/2006/main" sz="2950" i="1">
                              <a:solidFill>
                                <a:srgbClr val="000000"/>
                              </a:solidFill>
                              <a:latin typeface="Cambria Math" panose="02040503050406030204" pitchFamily="18" charset="0"/>
                            </a:rPr>
                            <m:t>i</m:t>
                          </m:r>
                          <m:r>
                            <a:rPr xmlns:a="http://schemas.openxmlformats.org/drawingml/2006/main" sz="2950" i="1">
                              <a:solidFill>
                                <a:srgbClr val="000000"/>
                              </a:solidFill>
                              <a:latin typeface="Cambria Math" panose="02040503050406030204" pitchFamily="18" charset="0"/>
                            </a:rPr>
                            <m:t>-</m:t>
                          </m:r>
                          <m:r>
                            <a:rPr xmlns:a="http://schemas.openxmlformats.org/drawingml/2006/main" sz="2950" i="1">
                              <a:solidFill>
                                <a:srgbClr val="000000"/>
                              </a:solidFill>
                              <a:latin typeface="Cambria Math" panose="02040503050406030204" pitchFamily="18" charset="0"/>
                            </a:rPr>
                            <m:t>1</m:t>
                          </m:r>
                        </m:sub>
                      </m:sSub>
                      <m:r>
                        <a:rPr xmlns:a="http://schemas.openxmlformats.org/drawingml/2006/main" sz="2950" i="1">
                          <a:solidFill>
                            <a:srgbClr val="000000"/>
                          </a:solidFill>
                          <a:latin typeface="Cambria Math" panose="02040503050406030204" pitchFamily="18" charset="0"/>
                        </a:rPr>
                        <m:t>)</m:t>
                      </m:r>
                    </m:den>
                  </m:f>
                </m:oMath>
              </m:oMathPara>
            </a14:m>
          </a:p>
          <a:p>
            <a:pPr marL="918551" indent="-918551" defTabSz="1511770">
              <a:lnSpc>
                <a:spcPct val="90000"/>
              </a:lnSpc>
              <a:spcBef>
                <a:spcPts val="2700"/>
              </a:spcBef>
              <a:defRPr sz="2976">
                <a:solidFill>
                  <a:srgbClr val="000000"/>
                </a:solidFill>
              </a:defRPr>
            </a:pPr>
          </a:p>
          <a:p>
            <a:pPr marL="918551" indent="-918551" defTabSz="1511770">
              <a:lnSpc>
                <a:spcPct val="90000"/>
              </a:lnSpc>
              <a:spcBef>
                <a:spcPts val="2700"/>
              </a:spcBef>
              <a:defRPr sz="2976">
                <a:solidFill>
                  <a:srgbClr val="000000"/>
                </a:solidFill>
              </a:defRPr>
            </a:pPr>
            <a:r>
              <a:t>P(I|&lt;s&gt;) = 2/3 = .6667</a:t>
            </a:r>
          </a:p>
          <a:p>
            <a:pPr marL="918551" indent="-918551" defTabSz="1511770">
              <a:lnSpc>
                <a:spcPct val="90000"/>
              </a:lnSpc>
              <a:spcBef>
                <a:spcPts val="2700"/>
              </a:spcBef>
              <a:defRPr sz="2976">
                <a:solidFill>
                  <a:srgbClr val="000000"/>
                </a:solidFill>
              </a:defRPr>
            </a:pPr>
            <a:r>
              <a:t>P(Sam|&lt;s&gt;) = 1/3 = .3333</a:t>
            </a:r>
          </a:p>
          <a:p>
            <a:pPr marL="918551" indent="-918551" defTabSz="1511770">
              <a:lnSpc>
                <a:spcPct val="90000"/>
              </a:lnSpc>
              <a:spcBef>
                <a:spcPts val="2700"/>
              </a:spcBef>
              <a:defRPr sz="2976">
                <a:solidFill>
                  <a:srgbClr val="000000"/>
                </a:solidFill>
              </a:defRPr>
            </a:pPr>
            <a:r>
              <a:t>P(am|I) = 2/3 = .6667</a:t>
            </a:r>
          </a:p>
          <a:p>
            <a:pPr marL="918551" indent="-918551" defTabSz="1511770">
              <a:lnSpc>
                <a:spcPct val="90000"/>
              </a:lnSpc>
              <a:spcBef>
                <a:spcPts val="2700"/>
              </a:spcBef>
              <a:defRPr sz="2976">
                <a:solidFill>
                  <a:srgbClr val="000000"/>
                </a:solidFill>
              </a:defRPr>
            </a:pPr>
            <a:r>
              <a:t>P(&lt;/s&gt;|Sam) = 1/2 = .5</a:t>
            </a:r>
          </a:p>
          <a:p>
            <a:pPr marL="918551" indent="-918551" defTabSz="1511770">
              <a:lnSpc>
                <a:spcPct val="90000"/>
              </a:lnSpc>
              <a:spcBef>
                <a:spcPts val="2700"/>
              </a:spcBef>
              <a:defRPr sz="2976">
                <a:solidFill>
                  <a:srgbClr val="000000"/>
                </a:solidFill>
              </a:defRPr>
            </a:pPr>
            <a:r>
              <a:t>P(Sam|am) = 1/2 = .5</a:t>
            </a:r>
          </a:p>
          <a:p>
            <a:pPr marL="918551" indent="-918551" defTabSz="1511770">
              <a:lnSpc>
                <a:spcPct val="90000"/>
              </a:lnSpc>
              <a:spcBef>
                <a:spcPts val="2700"/>
              </a:spcBef>
              <a:defRPr sz="2976">
                <a:solidFill>
                  <a:srgbClr val="000000"/>
                </a:solidFill>
              </a:defRPr>
            </a:pPr>
            <a:r>
              <a:t>P(do|I) = 1/3 = .33</a:t>
            </a:r>
          </a:p>
        </p:txBody>
      </p:sp>
      <p:sp>
        <p:nvSpPr>
          <p:cNvPr id="31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7" name="&lt;s&gt; I am Sam &lt;/s&gt;…"/>
          <p:cNvSpPr txBox="1"/>
          <p:nvPr/>
        </p:nvSpPr>
        <p:spPr>
          <a:xfrm>
            <a:off x="11621717" y="4933301"/>
            <a:ext cx="12736069" cy="278383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800">
                <a:latin typeface="Poppins Regular"/>
                <a:ea typeface="Poppins Regular"/>
                <a:cs typeface="Poppins Regular"/>
                <a:sym typeface="Poppins Regular"/>
              </a:defRPr>
            </a:pPr>
            <a:r>
              <a:t>&lt;s&gt; I am Sam &lt;/s&gt;</a:t>
            </a:r>
          </a:p>
          <a:p>
            <a:pPr algn="l">
              <a:defRPr sz="4800">
                <a:latin typeface="Poppins Regular"/>
                <a:ea typeface="Poppins Regular"/>
                <a:cs typeface="Poppins Regular"/>
                <a:sym typeface="Poppins Regular"/>
              </a:defRPr>
            </a:pPr>
            <a:r>
              <a:t>&lt;s&gt; Sam I am &lt;/s&gt;</a:t>
            </a:r>
          </a:p>
          <a:p>
            <a:pPr algn="l">
              <a:defRPr sz="4800">
                <a:latin typeface="Poppins Regular"/>
                <a:ea typeface="Poppins Regular"/>
                <a:cs typeface="Poppins Regular"/>
                <a:sym typeface="Poppins Regular"/>
              </a:defRPr>
            </a:pPr>
            <a:r>
              <a:t>&lt;s&gt; I do not like green eggs and ham &lt;/s&gt;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Estimating Bigram Probabilities"/>
          <p:cNvSpPr txBox="1"/>
          <p:nvPr>
            <p:ph type="title"/>
          </p:nvPr>
        </p:nvSpPr>
        <p:spPr>
          <a:prstGeom prst="rect">
            <a:avLst/>
          </a:prstGeom>
        </p:spPr>
        <p:txBody>
          <a:bodyPr/>
          <a:lstStyle>
            <a:lvl1pPr defTabSz="1061763">
              <a:defRPr sz="7568"/>
            </a:lvl1pPr>
          </a:lstStyle>
          <a:p>
            <a:pPr/>
            <a:r>
              <a:t>Estimating Bigram Probabilities</a:t>
            </a:r>
          </a:p>
        </p:txBody>
      </p:sp>
      <p:sp>
        <p:nvSpPr>
          <p:cNvPr id="320" name="can you tell me about any good cantonese restaurants close by…"/>
          <p:cNvSpPr txBox="1"/>
          <p:nvPr>
            <p:ph type="body" idx="1"/>
          </p:nvPr>
        </p:nvSpPr>
        <p:spPr>
          <a:prstGeom prst="rect">
            <a:avLst/>
          </a:prstGeom>
        </p:spPr>
        <p:txBody>
          <a:bodyPr/>
          <a:lstStyle/>
          <a:p>
            <a:pPr marL="1303750" indent="-1303750" defTabSz="2145738">
              <a:lnSpc>
                <a:spcPct val="90000"/>
              </a:lnSpc>
              <a:spcBef>
                <a:spcPts val="3900"/>
              </a:spcBef>
              <a:defRPr sz="4224">
                <a:solidFill>
                  <a:srgbClr val="000000"/>
                </a:solidFill>
              </a:defRPr>
            </a:pPr>
            <a:r>
              <a:t>can you tell me about any good cantonese restaurants close by</a:t>
            </a:r>
          </a:p>
          <a:p>
            <a:pPr marL="1303750" indent="-1303750" defTabSz="2145738">
              <a:lnSpc>
                <a:spcPct val="90000"/>
              </a:lnSpc>
              <a:spcBef>
                <a:spcPts val="3900"/>
              </a:spcBef>
              <a:defRPr sz="4224">
                <a:solidFill>
                  <a:srgbClr val="000000"/>
                </a:solidFill>
              </a:defRPr>
            </a:pPr>
            <a:r>
              <a:t>mid priced thai food is what I’m looking for</a:t>
            </a:r>
          </a:p>
          <a:p>
            <a:pPr marL="1303750" indent="-1303750" defTabSz="2145738">
              <a:lnSpc>
                <a:spcPct val="90000"/>
              </a:lnSpc>
              <a:spcBef>
                <a:spcPts val="3900"/>
              </a:spcBef>
              <a:defRPr sz="4224">
                <a:solidFill>
                  <a:srgbClr val="000000"/>
                </a:solidFill>
              </a:defRPr>
            </a:pPr>
            <a:r>
              <a:t>tell me about chez panisse</a:t>
            </a:r>
          </a:p>
          <a:p>
            <a:pPr marL="1303750" indent="-1303750" defTabSz="2145738">
              <a:lnSpc>
                <a:spcPct val="90000"/>
              </a:lnSpc>
              <a:spcBef>
                <a:spcPts val="3900"/>
              </a:spcBef>
              <a:defRPr sz="4224">
                <a:solidFill>
                  <a:srgbClr val="000000"/>
                </a:solidFill>
              </a:defRPr>
            </a:pPr>
            <a:r>
              <a:t>can you give me a listing of the kinds of food that are available</a:t>
            </a:r>
          </a:p>
          <a:p>
            <a:pPr marL="1303750" indent="-1303750" defTabSz="2145738">
              <a:lnSpc>
                <a:spcPct val="90000"/>
              </a:lnSpc>
              <a:spcBef>
                <a:spcPts val="3900"/>
              </a:spcBef>
              <a:defRPr sz="4224">
                <a:solidFill>
                  <a:srgbClr val="000000"/>
                </a:solidFill>
              </a:defRPr>
            </a:pPr>
            <a:r>
              <a:t>i'm looking for a good place to eat breakfast</a:t>
            </a:r>
          </a:p>
          <a:p>
            <a:pPr marL="1303750" indent="-1303750" defTabSz="2145738">
              <a:lnSpc>
                <a:spcPct val="90000"/>
              </a:lnSpc>
              <a:spcBef>
                <a:spcPts val="3900"/>
              </a:spcBef>
              <a:defRPr sz="4224">
                <a:solidFill>
                  <a:srgbClr val="000000"/>
                </a:solidFill>
              </a:defRPr>
            </a:pPr>
            <a:r>
              <a:t>when is caffe venezia open during the day</a:t>
            </a:r>
          </a:p>
        </p:txBody>
      </p:sp>
      <p:sp>
        <p:nvSpPr>
          <p:cNvPr id="32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Remember this?"/>
          <p:cNvSpPr txBox="1"/>
          <p:nvPr>
            <p:ph type="title"/>
          </p:nvPr>
        </p:nvSpPr>
        <p:spPr>
          <a:prstGeom prst="rect">
            <a:avLst/>
          </a:prstGeom>
        </p:spPr>
        <p:txBody>
          <a:bodyPr/>
          <a:lstStyle>
            <a:lvl1pPr defTabSz="1061763">
              <a:defRPr sz="7568"/>
            </a:lvl1pPr>
          </a:lstStyle>
          <a:p>
            <a:pPr/>
            <a:r>
              <a:t>Remember this?</a:t>
            </a:r>
          </a:p>
        </p:txBody>
      </p:sp>
      <p:sp>
        <p:nvSpPr>
          <p:cNvPr id="252" name="Remember, P(A,B) = P(A|B)P(B)…"/>
          <p:cNvSpPr txBox="1"/>
          <p:nvPr>
            <p:ph type="body" idx="1"/>
          </p:nvPr>
        </p:nvSpPr>
        <p:spPr>
          <a:prstGeom prst="rect">
            <a:avLst/>
          </a:prstGeom>
        </p:spPr>
        <p:txBody>
          <a:bodyPr/>
          <a:lstStyle/>
          <a:p>
            <a:pPr marL="1481534" indent="-1481534" defTabSz="2438338">
              <a:lnSpc>
                <a:spcPct val="90000"/>
              </a:lnSpc>
              <a:spcBef>
                <a:spcPts val="4500"/>
              </a:spcBef>
              <a:defRPr sz="4800">
                <a:solidFill>
                  <a:srgbClr val="000000"/>
                </a:solidFill>
              </a:defRPr>
            </a:pPr>
            <a:r>
              <a:t>Remember, P(A,B) = P(A|B)P(B)</a:t>
            </a:r>
          </a:p>
          <a:p>
            <a:pPr lvl="1" marL="2557410" indent="-1322801" defTabSz="2438338">
              <a:lnSpc>
                <a:spcPct val="90000"/>
              </a:lnSpc>
              <a:spcBef>
                <a:spcPts val="4500"/>
              </a:spcBef>
              <a:defRPr sz="4800">
                <a:solidFill>
                  <a:srgbClr val="000000"/>
                </a:solidFill>
              </a:defRPr>
            </a:pPr>
            <a:r>
              <a:t>P(“</a:t>
            </a:r>
            <a:r>
              <a:rPr i="1"/>
              <a:t>les idées vertes incolores dorment furieusement</a:t>
            </a:r>
            <a:r>
              <a:t>”|</a:t>
            </a:r>
            <a:r>
              <a:rPr>
                <a:latin typeface="Poppins Bold"/>
                <a:ea typeface="Poppins Bold"/>
                <a:cs typeface="Poppins Bold"/>
                <a:sym typeface="Poppins Bold"/>
              </a:rPr>
              <a:t>English sentence</a:t>
            </a:r>
            <a:r>
              <a:t>)P(</a:t>
            </a:r>
            <a:r>
              <a:rPr>
                <a:latin typeface="Poppins Bold"/>
                <a:ea typeface="Poppins Bold"/>
                <a:cs typeface="Poppins Bold"/>
                <a:sym typeface="Poppins Bold"/>
              </a:rPr>
              <a:t>English sentence</a:t>
            </a:r>
            <a:r>
              <a:t>) = P(“</a:t>
            </a:r>
            <a:r>
              <a:rPr i="1"/>
              <a:t>les idées vertes incolores dorment furieusement</a:t>
            </a:r>
            <a:r>
              <a:t>”,</a:t>
            </a:r>
            <a:r>
              <a:rPr>
                <a:latin typeface="Poppins Bold"/>
                <a:ea typeface="Poppins Bold"/>
                <a:cs typeface="Poppins Bold"/>
                <a:sym typeface="Poppins Bold"/>
              </a:rPr>
              <a:t>English sentence</a:t>
            </a:r>
            <a:r>
              <a:t>)</a:t>
            </a:r>
          </a:p>
          <a:p>
            <a:pPr lvl="1" marL="2557410" indent="-1322801" defTabSz="2438338">
              <a:lnSpc>
                <a:spcPct val="90000"/>
              </a:lnSpc>
              <a:spcBef>
                <a:spcPts val="4500"/>
              </a:spcBef>
              <a:defRPr sz="4800">
                <a:solidFill>
                  <a:srgbClr val="000000"/>
                </a:solidFill>
              </a:defRPr>
            </a:pPr>
            <a:r>
              <a:t>I simply try to find the English sentence that co-occurs most frequently with the French sentence</a:t>
            </a:r>
          </a:p>
        </p:txBody>
      </p:sp>
      <p:sp>
        <p:nvSpPr>
          <p:cNvPr id="253" name="Slide Number"/>
          <p:cNvSpPr txBox="1"/>
          <p:nvPr>
            <p:ph type="sldNum" sz="quarter" idx="2"/>
          </p:nvPr>
        </p:nvSpPr>
        <p:spPr>
          <a:xfrm>
            <a:off x="23836541" y="13003336"/>
            <a:ext cx="301909" cy="48620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Estimating Bigram Probabilities"/>
          <p:cNvSpPr txBox="1"/>
          <p:nvPr>
            <p:ph type="title"/>
          </p:nvPr>
        </p:nvSpPr>
        <p:spPr>
          <a:prstGeom prst="rect">
            <a:avLst/>
          </a:prstGeom>
        </p:spPr>
        <p:txBody>
          <a:bodyPr/>
          <a:lstStyle>
            <a:lvl1pPr defTabSz="1061763">
              <a:defRPr sz="7568"/>
            </a:lvl1pPr>
          </a:lstStyle>
          <a:p>
            <a:pPr/>
            <a:r>
              <a:t>Estimating Bigram Probabilities</a:t>
            </a:r>
          </a:p>
        </p:txBody>
      </p:sp>
      <p:sp>
        <p:nvSpPr>
          <p:cNvPr id="324" name="Raw bigram counts (out of 9222 sentences):"/>
          <p:cNvSpPr txBox="1"/>
          <p:nvPr>
            <p:ph type="body" idx="1"/>
          </p:nvPr>
        </p:nvSpPr>
        <p:spPr>
          <a:prstGeom prst="rect">
            <a:avLst/>
          </a:prstGeom>
        </p:spPr>
        <p:txBody>
          <a:bodyPr/>
          <a:lstStyle>
            <a:lvl1pPr marL="1481534" indent="-1481534" defTabSz="2438338">
              <a:lnSpc>
                <a:spcPct val="90000"/>
              </a:lnSpc>
              <a:spcBef>
                <a:spcPts val="4500"/>
              </a:spcBef>
              <a:defRPr sz="4800">
                <a:solidFill>
                  <a:srgbClr val="000000"/>
                </a:solidFill>
              </a:defRPr>
            </a:lvl1pPr>
          </a:lstStyle>
          <a:p>
            <a:pPr/>
            <a:r>
              <a:t>Raw bigram counts (out of 9222 sentences):</a:t>
            </a:r>
          </a:p>
        </p:txBody>
      </p:sp>
      <p:sp>
        <p:nvSpPr>
          <p:cNvPr id="32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26" name="Image" descr="Image"/>
          <p:cNvPicPr>
            <a:picLocks noChangeAspect="1"/>
          </p:cNvPicPr>
          <p:nvPr/>
        </p:nvPicPr>
        <p:blipFill>
          <a:blip r:embed="rId2">
            <a:extLst/>
          </a:blip>
          <a:stretch>
            <a:fillRect/>
          </a:stretch>
        </p:blipFill>
        <p:spPr>
          <a:xfrm>
            <a:off x="4367125" y="6842019"/>
            <a:ext cx="15649750" cy="5565581"/>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8" name="Estimating Bigram Probabilities"/>
          <p:cNvSpPr txBox="1"/>
          <p:nvPr>
            <p:ph type="title"/>
          </p:nvPr>
        </p:nvSpPr>
        <p:spPr>
          <a:prstGeom prst="rect">
            <a:avLst/>
          </a:prstGeom>
        </p:spPr>
        <p:txBody>
          <a:bodyPr/>
          <a:lstStyle>
            <a:lvl1pPr defTabSz="1061763">
              <a:defRPr sz="7568"/>
            </a:lvl1pPr>
          </a:lstStyle>
          <a:p>
            <a:pPr/>
            <a:r>
              <a:t>Estimating Bigram Probabilities</a:t>
            </a:r>
          </a:p>
        </p:txBody>
      </p:sp>
      <p:sp>
        <p:nvSpPr>
          <p:cNvPr id="329" name="Raw bigram probabilities:…"/>
          <p:cNvSpPr txBox="1"/>
          <p:nvPr>
            <p:ph type="body" idx="1"/>
          </p:nvPr>
        </p:nvSpPr>
        <p:spPr>
          <a:prstGeom prst="rect">
            <a:avLst/>
          </a:prstGeom>
        </p:spPr>
        <p:txBody>
          <a:bodyPr/>
          <a:lstStyle/>
          <a:p>
            <a:pPr marL="1481534" indent="-1481534" defTabSz="2438338">
              <a:lnSpc>
                <a:spcPct val="90000"/>
              </a:lnSpc>
              <a:spcBef>
                <a:spcPts val="4500"/>
              </a:spcBef>
              <a:defRPr sz="4800">
                <a:solidFill>
                  <a:srgbClr val="000000"/>
                </a:solidFill>
              </a:defRPr>
            </a:pPr>
            <a:r>
              <a:t>Raw bigram probabilities:</a:t>
            </a:r>
          </a:p>
          <a:p>
            <a:pPr lvl="1" marL="2557410" indent="-1322801" defTabSz="2438338">
              <a:lnSpc>
                <a:spcPct val="90000"/>
              </a:lnSpc>
              <a:spcBef>
                <a:spcPts val="4500"/>
              </a:spcBef>
              <a:defRPr sz="4800">
                <a:solidFill>
                  <a:srgbClr val="000000"/>
                </a:solidFill>
              </a:defRPr>
            </a:pPr>
            <a:r>
              <a:t>Normalize by unigrams:</a:t>
            </a:r>
          </a:p>
          <a:p>
            <a:pPr lvl="1" marL="2557410" indent="-1322801" defTabSz="2438338">
              <a:lnSpc>
                <a:spcPct val="90000"/>
              </a:lnSpc>
              <a:spcBef>
                <a:spcPts val="4500"/>
              </a:spcBef>
              <a:defRPr sz="4800">
                <a:solidFill>
                  <a:srgbClr val="000000"/>
                </a:solidFill>
              </a:defRPr>
            </a:pPr>
          </a:p>
          <a:p>
            <a:pPr lvl="1" marL="2557410" indent="-1322801" defTabSz="2438338">
              <a:lnSpc>
                <a:spcPct val="90000"/>
              </a:lnSpc>
              <a:spcBef>
                <a:spcPts val="4500"/>
              </a:spcBef>
              <a:defRPr sz="4800">
                <a:solidFill>
                  <a:srgbClr val="000000"/>
                </a:solidFill>
              </a:defRPr>
            </a:pPr>
            <a:r>
              <a:t>Result:</a:t>
            </a:r>
          </a:p>
        </p:txBody>
      </p:sp>
      <p:sp>
        <p:nvSpPr>
          <p:cNvPr id="33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31" name="Image" descr="Image"/>
          <p:cNvPicPr>
            <a:picLocks noChangeAspect="1"/>
          </p:cNvPicPr>
          <p:nvPr/>
        </p:nvPicPr>
        <p:blipFill>
          <a:blip r:embed="rId2">
            <a:extLst/>
          </a:blip>
          <a:stretch>
            <a:fillRect/>
          </a:stretch>
        </p:blipFill>
        <p:spPr>
          <a:xfrm>
            <a:off x="5245100" y="7919431"/>
            <a:ext cx="13893800" cy="1181101"/>
          </a:xfrm>
          <a:prstGeom prst="rect">
            <a:avLst/>
          </a:prstGeom>
          <a:ln w="12700">
            <a:miter lim="400000"/>
          </a:ln>
        </p:spPr>
      </p:pic>
      <p:pic>
        <p:nvPicPr>
          <p:cNvPr id="332" name="Image" descr="Image"/>
          <p:cNvPicPr>
            <a:picLocks noChangeAspect="1"/>
          </p:cNvPicPr>
          <p:nvPr/>
        </p:nvPicPr>
        <p:blipFill>
          <a:blip r:embed="rId3">
            <a:extLst/>
          </a:blip>
          <a:stretch>
            <a:fillRect/>
          </a:stretch>
        </p:blipFill>
        <p:spPr>
          <a:xfrm>
            <a:off x="6870374" y="9524374"/>
            <a:ext cx="10643251" cy="3733497"/>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Estimating Bigram Probabilities"/>
          <p:cNvSpPr txBox="1"/>
          <p:nvPr>
            <p:ph type="title"/>
          </p:nvPr>
        </p:nvSpPr>
        <p:spPr>
          <a:prstGeom prst="rect">
            <a:avLst/>
          </a:prstGeom>
        </p:spPr>
        <p:txBody>
          <a:bodyPr/>
          <a:lstStyle>
            <a:lvl1pPr defTabSz="1061763">
              <a:defRPr sz="7568"/>
            </a:lvl1pPr>
          </a:lstStyle>
          <a:p>
            <a:pPr/>
            <a:r>
              <a:t>Estimating Bigram Probabilities</a:t>
            </a:r>
          </a:p>
        </p:txBody>
      </p:sp>
      <p:sp>
        <p:nvSpPr>
          <p:cNvPr id="335" name="Bigram estimates of sentence probabilities:…"/>
          <p:cNvSpPr txBox="1"/>
          <p:nvPr>
            <p:ph type="body" idx="1"/>
          </p:nvPr>
        </p:nvSpPr>
        <p:spPr>
          <a:prstGeom prst="rect">
            <a:avLst/>
          </a:prstGeom>
        </p:spPr>
        <p:txBody>
          <a:bodyPr/>
          <a:lstStyle/>
          <a:p>
            <a:pPr marL="1481534" indent="-1481534" defTabSz="2438338">
              <a:lnSpc>
                <a:spcPct val="90000"/>
              </a:lnSpc>
              <a:spcBef>
                <a:spcPts val="4500"/>
              </a:spcBef>
              <a:defRPr sz="4800">
                <a:solidFill>
                  <a:srgbClr val="000000"/>
                </a:solidFill>
              </a:defRPr>
            </a:pPr>
          </a:p>
          <a:p>
            <a:pPr marL="1481534" indent="-1481534" defTabSz="2438338">
              <a:lnSpc>
                <a:spcPct val="90000"/>
              </a:lnSpc>
              <a:spcBef>
                <a:spcPts val="4500"/>
              </a:spcBef>
              <a:defRPr sz="4800">
                <a:solidFill>
                  <a:srgbClr val="000000"/>
                </a:solidFill>
              </a:defRPr>
            </a:pPr>
            <a:r>
              <a:t>Bigram estimates of sentence probabilities:</a:t>
            </a:r>
          </a:p>
          <a:p>
            <a:pPr lvl="1" marL="2557410" indent="-1322801" defTabSz="2438338">
              <a:lnSpc>
                <a:spcPct val="90000"/>
              </a:lnSpc>
              <a:spcBef>
                <a:spcPts val="4500"/>
              </a:spcBef>
              <a:defRPr sz="4800">
                <a:solidFill>
                  <a:srgbClr val="000000"/>
                </a:solidFill>
              </a:defRPr>
            </a:pPr>
            <a:r>
              <a:t>P(&lt;s&gt;I want English food&lt;/s&gt;) = P(I|&lt;s&gt;) * P(want|I) * P(English|want) * P(food|English) * P(&lt;/s&gt;|food) ≈ .000031</a:t>
            </a:r>
          </a:p>
        </p:txBody>
      </p:sp>
      <p:sp>
        <p:nvSpPr>
          <p:cNvPr id="33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Estimating Bigram Probabilities"/>
          <p:cNvSpPr txBox="1"/>
          <p:nvPr>
            <p:ph type="title"/>
          </p:nvPr>
        </p:nvSpPr>
        <p:spPr>
          <a:prstGeom prst="rect">
            <a:avLst/>
          </a:prstGeom>
        </p:spPr>
        <p:txBody>
          <a:bodyPr/>
          <a:lstStyle>
            <a:lvl1pPr defTabSz="1061763">
              <a:defRPr sz="7568"/>
            </a:lvl1pPr>
          </a:lstStyle>
          <a:p>
            <a:pPr/>
            <a:r>
              <a:t>Estimating Bigram Probabilities</a:t>
            </a:r>
          </a:p>
        </p:txBody>
      </p:sp>
      <p:sp>
        <p:nvSpPr>
          <p:cNvPr id="339" name="P(english|want) ≈ .0011…"/>
          <p:cNvSpPr txBox="1"/>
          <p:nvPr>
            <p:ph type="body" idx="1"/>
          </p:nvPr>
        </p:nvSpPr>
        <p:spPr>
          <a:prstGeom prst="rect">
            <a:avLst/>
          </a:prstGeom>
        </p:spPr>
        <p:txBody>
          <a:bodyPr/>
          <a:lstStyle/>
          <a:p>
            <a:pPr marL="1096335" indent="-1096335" defTabSz="1804370">
              <a:lnSpc>
                <a:spcPct val="90000"/>
              </a:lnSpc>
              <a:spcBef>
                <a:spcPts val="3300"/>
              </a:spcBef>
              <a:defRPr sz="3552">
                <a:solidFill>
                  <a:srgbClr val="000000"/>
                </a:solidFill>
              </a:defRPr>
            </a:pPr>
            <a:r>
              <a:t>P(english|want) ≈ .0011</a:t>
            </a:r>
          </a:p>
          <a:p>
            <a:pPr marL="1096335" indent="-1096335" defTabSz="1804370">
              <a:lnSpc>
                <a:spcPct val="90000"/>
              </a:lnSpc>
              <a:spcBef>
                <a:spcPts val="3300"/>
              </a:spcBef>
              <a:defRPr sz="3552">
                <a:solidFill>
                  <a:srgbClr val="000000"/>
                </a:solidFill>
              </a:defRPr>
            </a:pPr>
            <a:r>
              <a:t>P(chinese|want) ≈ .0065</a:t>
            </a:r>
          </a:p>
          <a:p>
            <a:pPr marL="1096335" indent="-1096335" defTabSz="1804370">
              <a:lnSpc>
                <a:spcPct val="90000"/>
              </a:lnSpc>
              <a:spcBef>
                <a:spcPts val="3300"/>
              </a:spcBef>
              <a:defRPr sz="3552">
                <a:solidFill>
                  <a:srgbClr val="000000"/>
                </a:solidFill>
              </a:defRPr>
            </a:pPr>
            <a:r>
              <a:t>P(to|want) ≈ .66</a:t>
            </a:r>
          </a:p>
          <a:p>
            <a:pPr marL="1096335" indent="-1096335" defTabSz="1804370">
              <a:lnSpc>
                <a:spcPct val="90000"/>
              </a:lnSpc>
              <a:spcBef>
                <a:spcPts val="3300"/>
              </a:spcBef>
              <a:defRPr sz="3552">
                <a:solidFill>
                  <a:srgbClr val="000000"/>
                </a:solidFill>
              </a:defRPr>
            </a:pPr>
            <a:r>
              <a:t>P(eat|to) ≈ .28</a:t>
            </a:r>
          </a:p>
          <a:p>
            <a:pPr marL="1096335" indent="-1096335" defTabSz="1804370">
              <a:lnSpc>
                <a:spcPct val="90000"/>
              </a:lnSpc>
              <a:spcBef>
                <a:spcPts val="3300"/>
              </a:spcBef>
              <a:defRPr sz="3552">
                <a:solidFill>
                  <a:srgbClr val="000000"/>
                </a:solidFill>
              </a:defRPr>
            </a:pPr>
            <a:r>
              <a:t>P(food|to) = 0</a:t>
            </a:r>
          </a:p>
          <a:p>
            <a:pPr marL="1096335" indent="-1096335" defTabSz="1804370">
              <a:lnSpc>
                <a:spcPct val="90000"/>
              </a:lnSpc>
              <a:spcBef>
                <a:spcPts val="3300"/>
              </a:spcBef>
              <a:defRPr sz="3552">
                <a:solidFill>
                  <a:srgbClr val="000000"/>
                </a:solidFill>
              </a:defRPr>
            </a:pPr>
            <a:r>
              <a:t>P(want|spend) = 0</a:t>
            </a:r>
          </a:p>
          <a:p>
            <a:pPr marL="1096335" indent="-1096335" defTabSz="1804370">
              <a:lnSpc>
                <a:spcPct val="90000"/>
              </a:lnSpc>
              <a:spcBef>
                <a:spcPts val="3300"/>
              </a:spcBef>
              <a:defRPr sz="3552">
                <a:solidFill>
                  <a:srgbClr val="000000"/>
                </a:solidFill>
              </a:defRPr>
            </a:pPr>
            <a:r>
              <a:t>P(I|&lt;s&gt;) ≈ .25</a:t>
            </a:r>
          </a:p>
        </p:txBody>
      </p:sp>
      <p:sp>
        <p:nvSpPr>
          <p:cNvPr id="34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2" name="Estimating Bigram Probabilities"/>
          <p:cNvSpPr txBox="1"/>
          <p:nvPr>
            <p:ph type="title"/>
          </p:nvPr>
        </p:nvSpPr>
        <p:spPr>
          <a:prstGeom prst="rect">
            <a:avLst/>
          </a:prstGeom>
        </p:spPr>
        <p:txBody>
          <a:bodyPr/>
          <a:lstStyle>
            <a:lvl1pPr defTabSz="1061763">
              <a:defRPr sz="7568"/>
            </a:lvl1pPr>
          </a:lstStyle>
          <a:p>
            <a:pPr/>
            <a:r>
              <a:t>Estimating Bigram Probabilities</a:t>
            </a:r>
          </a:p>
        </p:txBody>
      </p:sp>
      <p:sp>
        <p:nvSpPr>
          <p:cNvPr id="343" name="Do everything in log space…"/>
          <p:cNvSpPr txBox="1"/>
          <p:nvPr>
            <p:ph type="body" idx="1"/>
          </p:nvPr>
        </p:nvSpPr>
        <p:spPr>
          <a:prstGeom prst="rect">
            <a:avLst/>
          </a:prstGeom>
        </p:spPr>
        <p:txBody>
          <a:bodyPr/>
          <a:lstStyle/>
          <a:p>
            <a:pPr marL="1481534" indent="-1481534" defTabSz="2438338">
              <a:lnSpc>
                <a:spcPct val="90000"/>
              </a:lnSpc>
              <a:spcBef>
                <a:spcPts val="4500"/>
              </a:spcBef>
              <a:defRPr sz="4800">
                <a:solidFill>
                  <a:srgbClr val="000000"/>
                </a:solidFill>
              </a:defRPr>
            </a:pPr>
            <a:r>
              <a:t>Do everything in log space</a:t>
            </a:r>
          </a:p>
          <a:p>
            <a:pPr lvl="1" marL="2557410" indent="-1322801" defTabSz="2438338">
              <a:lnSpc>
                <a:spcPct val="90000"/>
              </a:lnSpc>
              <a:spcBef>
                <a:spcPts val="4500"/>
              </a:spcBef>
              <a:defRPr sz="4800">
                <a:solidFill>
                  <a:srgbClr val="000000"/>
                </a:solidFill>
              </a:defRPr>
            </a:pPr>
            <a:r>
              <a:t>Avoid underflow</a:t>
            </a:r>
          </a:p>
          <a:p>
            <a:pPr lvl="1" marL="2557410" indent="-1322801" defTabSz="2438338">
              <a:lnSpc>
                <a:spcPct val="90000"/>
              </a:lnSpc>
              <a:spcBef>
                <a:spcPts val="4500"/>
              </a:spcBef>
              <a:defRPr sz="4800">
                <a:solidFill>
                  <a:srgbClr val="000000"/>
                </a:solidFill>
              </a:defRPr>
            </a:pPr>
            <a:r>
              <a:t>Adding is faster than multiplying</a:t>
            </a:r>
          </a:p>
          <a:p>
            <a:pPr lvl="1" marL="2557410" indent="-1322801" defTabSz="2438338">
              <a:lnSpc>
                <a:spcPct val="90000"/>
              </a:lnSpc>
              <a:spcBef>
                <a:spcPts val="4500"/>
              </a:spcBef>
              <a:defRPr sz="4800">
                <a:solidFill>
                  <a:srgbClr val="000000"/>
                </a:solidFill>
              </a:defRPr>
            </a:pPr>
          </a:p>
          <a:p>
            <a:pPr marL="1481534" indent="-1481534" defTabSz="2438338">
              <a:lnSpc>
                <a:spcPct val="90000"/>
              </a:lnSpc>
              <a:spcBef>
                <a:spcPts val="4500"/>
              </a:spcBef>
              <a:defRPr sz="4800">
                <a:solidFill>
                  <a:srgbClr val="000000"/>
                </a:solidFill>
              </a:defRPr>
            </a:pPr>
            <a14:m>
              <m:oMathPara>
                <m:oMathParaPr>
                  <m:jc m:val="left"/>
                </m:oMathParaPr>
                <m:oMath>
                  <m:r>
                    <a:rPr xmlns:a="http://schemas.openxmlformats.org/drawingml/2006/main" sz="4800" i="1">
                      <a:solidFill>
                        <a:srgbClr val="000000"/>
                      </a:solidFill>
                      <a:latin typeface="Cambria Math" panose="02040503050406030204" pitchFamily="18" charset="0"/>
                    </a:rPr>
                    <m:t>l</m:t>
                  </m:r>
                  <m:r>
                    <a:rPr xmlns:a="http://schemas.openxmlformats.org/drawingml/2006/main" sz="4800" i="1">
                      <a:solidFill>
                        <a:srgbClr val="000000"/>
                      </a:solidFill>
                      <a:latin typeface="Cambria Math" panose="02040503050406030204" pitchFamily="18" charset="0"/>
                    </a:rPr>
                    <m:t>o</m:t>
                  </m:r>
                  <m:r>
                    <a:rPr xmlns:a="http://schemas.openxmlformats.org/drawingml/2006/main" sz="4800" i="1">
                      <a:solidFill>
                        <a:srgbClr val="000000"/>
                      </a:solidFill>
                      <a:latin typeface="Cambria Math" panose="02040503050406030204" pitchFamily="18" charset="0"/>
                    </a:rPr>
                    <m:t>g</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p</m:t>
                      </m:r>
                    </m:e>
                    <m:sub>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p</m:t>
                      </m:r>
                    </m:e>
                    <m:sub>
                      <m:r>
                        <a:rPr xmlns:a="http://schemas.openxmlformats.org/drawingml/2006/main" sz="4800" i="1">
                          <a:solidFill>
                            <a:srgbClr val="000000"/>
                          </a:solidFill>
                          <a:latin typeface="Cambria Math" panose="02040503050406030204" pitchFamily="18" charset="0"/>
                        </a:rPr>
                        <m:t>2</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p</m:t>
                      </m:r>
                    </m:e>
                    <m:sub>
                      <m:r>
                        <a:rPr xmlns:a="http://schemas.openxmlformats.org/drawingml/2006/main" sz="4800" i="1">
                          <a:solidFill>
                            <a:srgbClr val="000000"/>
                          </a:solidFill>
                          <a:latin typeface="Cambria Math" panose="02040503050406030204" pitchFamily="18" charset="0"/>
                        </a:rPr>
                        <m:t>3</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p</m:t>
                      </m:r>
                    </m:e>
                    <m:sub>
                      <m:r>
                        <a:rPr xmlns:a="http://schemas.openxmlformats.org/drawingml/2006/main" sz="4800" i="1">
                          <a:solidFill>
                            <a:srgbClr val="000000"/>
                          </a:solidFill>
                          <a:latin typeface="Cambria Math" panose="02040503050406030204" pitchFamily="18" charset="0"/>
                        </a:rPr>
                        <m:t>4</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l</m:t>
                  </m:r>
                  <m:r>
                    <a:rPr xmlns:a="http://schemas.openxmlformats.org/drawingml/2006/main" sz="4800" i="1">
                      <a:solidFill>
                        <a:srgbClr val="000000"/>
                      </a:solidFill>
                      <a:latin typeface="Cambria Math" panose="02040503050406030204" pitchFamily="18" charset="0"/>
                    </a:rPr>
                    <m:t>o</m:t>
                  </m:r>
                  <m:r>
                    <a:rPr xmlns:a="http://schemas.openxmlformats.org/drawingml/2006/main" sz="4800" i="1">
                      <a:solidFill>
                        <a:srgbClr val="000000"/>
                      </a:solidFill>
                      <a:latin typeface="Cambria Math" panose="02040503050406030204" pitchFamily="18" charset="0"/>
                    </a:rPr>
                    <m:t>g</m:t>
                  </m:r>
                  <m:sSub>
                    <m:e>
                      <m:r>
                        <a:rPr xmlns:a="http://schemas.openxmlformats.org/drawingml/2006/main" sz="4800" i="1">
                          <a:solidFill>
                            <a:srgbClr val="000000"/>
                          </a:solidFill>
                          <a:latin typeface="Cambria Math" panose="02040503050406030204" pitchFamily="18" charset="0"/>
                        </a:rPr>
                        <m:t>p</m:t>
                      </m:r>
                    </m:e>
                    <m:sub>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l</m:t>
                  </m:r>
                  <m:r>
                    <a:rPr xmlns:a="http://schemas.openxmlformats.org/drawingml/2006/main" sz="4800" i="1">
                      <a:solidFill>
                        <a:srgbClr val="000000"/>
                      </a:solidFill>
                      <a:latin typeface="Cambria Math" panose="02040503050406030204" pitchFamily="18" charset="0"/>
                    </a:rPr>
                    <m:t>o</m:t>
                  </m:r>
                  <m:r>
                    <a:rPr xmlns:a="http://schemas.openxmlformats.org/drawingml/2006/main" sz="4800" i="1">
                      <a:solidFill>
                        <a:srgbClr val="000000"/>
                      </a:solidFill>
                      <a:latin typeface="Cambria Math" panose="02040503050406030204" pitchFamily="18" charset="0"/>
                    </a:rPr>
                    <m:t>g</m:t>
                  </m:r>
                  <m:sSub>
                    <m:e>
                      <m:r>
                        <a:rPr xmlns:a="http://schemas.openxmlformats.org/drawingml/2006/main" sz="4800" i="1">
                          <a:solidFill>
                            <a:srgbClr val="000000"/>
                          </a:solidFill>
                          <a:latin typeface="Cambria Math" panose="02040503050406030204" pitchFamily="18" charset="0"/>
                        </a:rPr>
                        <m:t>p</m:t>
                      </m:r>
                    </m:e>
                    <m:sub>
                      <m:r>
                        <a:rPr xmlns:a="http://schemas.openxmlformats.org/drawingml/2006/main" sz="4800" i="1">
                          <a:solidFill>
                            <a:srgbClr val="000000"/>
                          </a:solidFill>
                          <a:latin typeface="Cambria Math" panose="02040503050406030204" pitchFamily="18" charset="0"/>
                        </a:rPr>
                        <m:t>2</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l</m:t>
                  </m:r>
                  <m:r>
                    <a:rPr xmlns:a="http://schemas.openxmlformats.org/drawingml/2006/main" sz="4800" i="1">
                      <a:solidFill>
                        <a:srgbClr val="000000"/>
                      </a:solidFill>
                      <a:latin typeface="Cambria Math" panose="02040503050406030204" pitchFamily="18" charset="0"/>
                    </a:rPr>
                    <m:t>o</m:t>
                  </m:r>
                  <m:r>
                    <a:rPr xmlns:a="http://schemas.openxmlformats.org/drawingml/2006/main" sz="4800" i="1">
                      <a:solidFill>
                        <a:srgbClr val="000000"/>
                      </a:solidFill>
                      <a:latin typeface="Cambria Math" panose="02040503050406030204" pitchFamily="18" charset="0"/>
                    </a:rPr>
                    <m:t>g</m:t>
                  </m:r>
                  <m:sSub>
                    <m:e>
                      <m:r>
                        <a:rPr xmlns:a="http://schemas.openxmlformats.org/drawingml/2006/main" sz="4800" i="1">
                          <a:solidFill>
                            <a:srgbClr val="000000"/>
                          </a:solidFill>
                          <a:latin typeface="Cambria Math" panose="02040503050406030204" pitchFamily="18" charset="0"/>
                        </a:rPr>
                        <m:t>p</m:t>
                      </m:r>
                    </m:e>
                    <m:sub>
                      <m:r>
                        <a:rPr xmlns:a="http://schemas.openxmlformats.org/drawingml/2006/main" sz="4800" i="1">
                          <a:solidFill>
                            <a:srgbClr val="000000"/>
                          </a:solidFill>
                          <a:latin typeface="Cambria Math" panose="02040503050406030204" pitchFamily="18" charset="0"/>
                        </a:rPr>
                        <m:t>3</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l</m:t>
                  </m:r>
                  <m:r>
                    <a:rPr xmlns:a="http://schemas.openxmlformats.org/drawingml/2006/main" sz="4800" i="1">
                      <a:solidFill>
                        <a:srgbClr val="000000"/>
                      </a:solidFill>
                      <a:latin typeface="Cambria Math" panose="02040503050406030204" pitchFamily="18" charset="0"/>
                    </a:rPr>
                    <m:t>o</m:t>
                  </m:r>
                  <m:r>
                    <a:rPr xmlns:a="http://schemas.openxmlformats.org/drawingml/2006/main" sz="4800" i="1">
                      <a:solidFill>
                        <a:srgbClr val="000000"/>
                      </a:solidFill>
                      <a:latin typeface="Cambria Math" panose="02040503050406030204" pitchFamily="18" charset="0"/>
                    </a:rPr>
                    <m:t>g</m:t>
                  </m:r>
                  <m:sSub>
                    <m:e>
                      <m:r>
                        <a:rPr xmlns:a="http://schemas.openxmlformats.org/drawingml/2006/main" sz="4800" i="1">
                          <a:solidFill>
                            <a:srgbClr val="000000"/>
                          </a:solidFill>
                          <a:latin typeface="Cambria Math" panose="02040503050406030204" pitchFamily="18" charset="0"/>
                        </a:rPr>
                        <m:t>p</m:t>
                      </m:r>
                    </m:e>
                    <m:sub>
                      <m:r>
                        <a:rPr xmlns:a="http://schemas.openxmlformats.org/drawingml/2006/main" sz="4800" i="1">
                          <a:solidFill>
                            <a:srgbClr val="000000"/>
                          </a:solidFill>
                          <a:latin typeface="Cambria Math" panose="02040503050406030204" pitchFamily="18" charset="0"/>
                        </a:rPr>
                        <m:t>4</m:t>
                      </m:r>
                    </m:sub>
                  </m:sSub>
                </m:oMath>
              </m:oMathPara>
            </a14:m>
          </a:p>
        </p:txBody>
      </p:sp>
      <p:sp>
        <p:nvSpPr>
          <p:cNvPr id="34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N-gram Modeling Toolkits"/>
          <p:cNvSpPr txBox="1"/>
          <p:nvPr>
            <p:ph type="title"/>
          </p:nvPr>
        </p:nvSpPr>
        <p:spPr>
          <a:prstGeom prst="rect">
            <a:avLst/>
          </a:prstGeom>
        </p:spPr>
        <p:txBody>
          <a:bodyPr/>
          <a:lstStyle>
            <a:lvl1pPr defTabSz="1061763">
              <a:defRPr sz="7568"/>
            </a:lvl1pPr>
          </a:lstStyle>
          <a:p>
            <a:pPr/>
            <a:r>
              <a:t>N-gram Modeling Toolkits</a:t>
            </a:r>
          </a:p>
        </p:txBody>
      </p:sp>
      <p:sp>
        <p:nvSpPr>
          <p:cNvPr id="347" name="SRILM…"/>
          <p:cNvSpPr txBox="1"/>
          <p:nvPr>
            <p:ph type="body" idx="1"/>
          </p:nvPr>
        </p:nvSpPr>
        <p:spPr>
          <a:prstGeom prst="rect">
            <a:avLst/>
          </a:prstGeom>
        </p:spPr>
        <p:txBody>
          <a:bodyPr/>
          <a:lstStyle/>
          <a:p>
            <a:pPr marL="1481534" indent="-1481534" defTabSz="2438338">
              <a:lnSpc>
                <a:spcPct val="90000"/>
              </a:lnSpc>
              <a:spcBef>
                <a:spcPts val="4500"/>
              </a:spcBef>
              <a:defRPr sz="4800">
                <a:solidFill>
                  <a:srgbClr val="000000"/>
                </a:solidFill>
              </a:defRPr>
            </a:pPr>
            <a:r>
              <a:t>SRILM</a:t>
            </a:r>
          </a:p>
          <a:p>
            <a:pPr lvl="1" marL="2557410" indent="-1322801" defTabSz="2438338">
              <a:lnSpc>
                <a:spcPct val="90000"/>
              </a:lnSpc>
              <a:spcBef>
                <a:spcPts val="4500"/>
              </a:spcBef>
              <a:defRPr sz="4800">
                <a:solidFill>
                  <a:srgbClr val="0433FF"/>
                </a:solidFill>
              </a:defRPr>
            </a:pPr>
            <a:r>
              <a:rPr u="sng">
                <a:hlinkClick r:id="rId2" invalidUrl="" action="" tgtFrame="" tooltip="" history="1" highlightClick="0" endSnd="0"/>
              </a:rPr>
              <a:t>http://www.speech.sri.com/projects/srilm/</a:t>
            </a:r>
          </a:p>
          <a:p>
            <a:pPr marL="1481534" indent="-1481534" defTabSz="2438338">
              <a:lnSpc>
                <a:spcPct val="90000"/>
              </a:lnSpc>
              <a:spcBef>
                <a:spcPts val="4500"/>
              </a:spcBef>
              <a:defRPr sz="4800">
                <a:solidFill>
                  <a:srgbClr val="000000"/>
                </a:solidFill>
              </a:defRPr>
            </a:pPr>
            <a:r>
              <a:t>KenLM</a:t>
            </a:r>
          </a:p>
          <a:p>
            <a:pPr lvl="1" marL="2557410" indent="-1322801" defTabSz="2438338">
              <a:lnSpc>
                <a:spcPct val="90000"/>
              </a:lnSpc>
              <a:spcBef>
                <a:spcPts val="4500"/>
              </a:spcBef>
              <a:defRPr sz="4800">
                <a:solidFill>
                  <a:srgbClr val="0433FF"/>
                </a:solidFill>
              </a:defRPr>
            </a:pPr>
            <a:r>
              <a:rPr u="sng">
                <a:hlinkClick r:id="rId3" invalidUrl="" action="" tgtFrame="" tooltip="" history="1" highlightClick="0" endSnd="0"/>
              </a:rPr>
              <a:t>https://kheafield.com/code/kenlm/</a:t>
            </a:r>
          </a:p>
        </p:txBody>
      </p:sp>
      <p:sp>
        <p:nvSpPr>
          <p:cNvPr id="34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N-gram Modeling Toolkits"/>
          <p:cNvSpPr txBox="1"/>
          <p:nvPr>
            <p:ph type="title"/>
          </p:nvPr>
        </p:nvSpPr>
        <p:spPr>
          <a:prstGeom prst="rect">
            <a:avLst/>
          </a:prstGeom>
        </p:spPr>
        <p:txBody>
          <a:bodyPr/>
          <a:lstStyle>
            <a:lvl1pPr defTabSz="1061763">
              <a:defRPr sz="7568"/>
            </a:lvl1pPr>
          </a:lstStyle>
          <a:p>
            <a:pPr/>
            <a:r>
              <a:t>N-gram Modeling Toolkits</a:t>
            </a:r>
          </a:p>
        </p:txBody>
      </p:sp>
      <p:sp>
        <p:nvSpPr>
          <p:cNvPr id="351" name="Copy"/>
          <p:cNvSpPr txBox="1"/>
          <p:nvPr>
            <p:ph type="body" idx="1"/>
          </p:nvPr>
        </p:nvSpPr>
        <p:spPr>
          <a:prstGeom prst="rect">
            <a:avLst/>
          </a:prstGeom>
        </p:spPr>
        <p:txBody>
          <a:bodyPr/>
          <a:lstStyle/>
          <a:p>
            <a:pPr marL="1481534" indent="-1481534" defTabSz="2438338">
              <a:lnSpc>
                <a:spcPct val="90000"/>
              </a:lnSpc>
              <a:spcBef>
                <a:spcPts val="4500"/>
              </a:spcBef>
              <a:defRPr sz="4800">
                <a:solidFill>
                  <a:srgbClr val="000000"/>
                </a:solidFill>
                <a:latin typeface="+mn-lt"/>
                <a:ea typeface="+mn-ea"/>
                <a:cs typeface="+mn-cs"/>
                <a:sym typeface="Helvetica Neue"/>
              </a:defRPr>
            </a:pPr>
          </a:p>
        </p:txBody>
      </p:sp>
      <p:sp>
        <p:nvSpPr>
          <p:cNvPr id="35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53" name="Image" descr="Image"/>
          <p:cNvPicPr>
            <a:picLocks noChangeAspect="1"/>
          </p:cNvPicPr>
          <p:nvPr/>
        </p:nvPicPr>
        <p:blipFill>
          <a:blip r:embed="rId2">
            <a:extLst/>
          </a:blip>
          <a:stretch>
            <a:fillRect/>
          </a:stretch>
        </p:blipFill>
        <p:spPr>
          <a:xfrm>
            <a:off x="2959099" y="5258660"/>
            <a:ext cx="18465801" cy="6235701"/>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N-gram Modeling Toolkits"/>
          <p:cNvSpPr txBox="1"/>
          <p:nvPr>
            <p:ph type="title"/>
          </p:nvPr>
        </p:nvSpPr>
        <p:spPr>
          <a:prstGeom prst="rect">
            <a:avLst/>
          </a:prstGeom>
        </p:spPr>
        <p:txBody>
          <a:bodyPr/>
          <a:lstStyle>
            <a:lvl1pPr defTabSz="1061763">
              <a:defRPr sz="7568"/>
            </a:lvl1pPr>
          </a:lstStyle>
          <a:p>
            <a:pPr/>
            <a:r>
              <a:t>N-gram Modeling Toolkits</a:t>
            </a:r>
          </a:p>
        </p:txBody>
      </p:sp>
      <p:sp>
        <p:nvSpPr>
          <p:cNvPr id="356" name="https://ai.googleblog.com/2006/08/all-our-n-gram-are-belong-to-you.html…"/>
          <p:cNvSpPr txBox="1"/>
          <p:nvPr>
            <p:ph type="body" idx="1"/>
          </p:nvPr>
        </p:nvSpPr>
        <p:spPr>
          <a:prstGeom prst="rect">
            <a:avLst/>
          </a:prstGeom>
        </p:spPr>
        <p:txBody>
          <a:bodyPr/>
          <a:lstStyle/>
          <a:p>
            <a:pPr marL="1274119" indent="-1274119" defTabSz="2096971">
              <a:lnSpc>
                <a:spcPct val="90000"/>
              </a:lnSpc>
              <a:spcBef>
                <a:spcPts val="3800"/>
              </a:spcBef>
              <a:defRPr sz="4128">
                <a:solidFill>
                  <a:srgbClr val="000000"/>
                </a:solidFill>
                <a:latin typeface="+mn-lt"/>
                <a:ea typeface="+mn-ea"/>
                <a:cs typeface="+mn-cs"/>
                <a:sym typeface="Helvetica Neue"/>
              </a:defRPr>
            </a:pPr>
          </a:p>
          <a:p>
            <a:pPr marL="1274119" indent="-1274119" defTabSz="2096971">
              <a:lnSpc>
                <a:spcPct val="90000"/>
              </a:lnSpc>
              <a:spcBef>
                <a:spcPts val="3800"/>
              </a:spcBef>
              <a:defRPr sz="4128">
                <a:solidFill>
                  <a:srgbClr val="000000"/>
                </a:solidFill>
                <a:latin typeface="+mn-lt"/>
                <a:ea typeface="+mn-ea"/>
                <a:cs typeface="+mn-cs"/>
                <a:sym typeface="Helvetica Neue"/>
              </a:defRPr>
            </a:pPr>
          </a:p>
          <a:p>
            <a:pPr marL="1274119" indent="-1274119" defTabSz="2096971">
              <a:lnSpc>
                <a:spcPct val="90000"/>
              </a:lnSpc>
              <a:spcBef>
                <a:spcPts val="3800"/>
              </a:spcBef>
              <a:defRPr sz="4128">
                <a:solidFill>
                  <a:srgbClr val="000000"/>
                </a:solidFill>
                <a:latin typeface="+mn-lt"/>
                <a:ea typeface="+mn-ea"/>
                <a:cs typeface="+mn-cs"/>
                <a:sym typeface="Helvetica Neue"/>
              </a:defRPr>
            </a:pPr>
          </a:p>
          <a:p>
            <a:pPr marL="1274119" indent="-1274119" defTabSz="2096971">
              <a:lnSpc>
                <a:spcPct val="90000"/>
              </a:lnSpc>
              <a:spcBef>
                <a:spcPts val="3800"/>
              </a:spcBef>
              <a:defRPr sz="4128">
                <a:solidFill>
                  <a:srgbClr val="000000"/>
                </a:solidFill>
                <a:latin typeface="+mn-lt"/>
                <a:ea typeface="+mn-ea"/>
                <a:cs typeface="+mn-cs"/>
                <a:sym typeface="Helvetica Neue"/>
              </a:defRPr>
            </a:pPr>
          </a:p>
          <a:p>
            <a:pPr marL="1274119" indent="-1274119" defTabSz="2096971">
              <a:lnSpc>
                <a:spcPct val="90000"/>
              </a:lnSpc>
              <a:spcBef>
                <a:spcPts val="3800"/>
              </a:spcBef>
              <a:defRPr sz="4128">
                <a:solidFill>
                  <a:srgbClr val="000000"/>
                </a:solidFill>
                <a:latin typeface="+mn-lt"/>
                <a:ea typeface="+mn-ea"/>
                <a:cs typeface="+mn-cs"/>
                <a:sym typeface="Helvetica Neue"/>
              </a:defRPr>
            </a:pPr>
          </a:p>
          <a:p>
            <a:pPr marL="1274119" indent="-1274119" defTabSz="2096971">
              <a:lnSpc>
                <a:spcPct val="90000"/>
              </a:lnSpc>
              <a:spcBef>
                <a:spcPts val="3800"/>
              </a:spcBef>
              <a:defRPr sz="4128">
                <a:solidFill>
                  <a:srgbClr val="0433FF"/>
                </a:solidFill>
                <a:latin typeface="+mn-lt"/>
                <a:ea typeface="+mn-ea"/>
                <a:cs typeface="+mn-cs"/>
                <a:sym typeface="Helvetica Neue"/>
              </a:defRPr>
            </a:pPr>
            <a:r>
              <a:rPr u="sng">
                <a:hlinkClick r:id="rId2" invalidUrl="" action="" tgtFrame="" tooltip="" history="1" highlightClick="0" endSnd="0"/>
              </a:rPr>
              <a:t>https://ai.googleblog.com/2006/08/all-our-n-gram-are-belong-to-you.html</a:t>
            </a:r>
          </a:p>
          <a:p>
            <a:pPr marL="1274119" indent="-1274119" defTabSz="2096971">
              <a:lnSpc>
                <a:spcPct val="90000"/>
              </a:lnSpc>
              <a:spcBef>
                <a:spcPts val="3800"/>
              </a:spcBef>
              <a:defRPr sz="4128">
                <a:solidFill>
                  <a:srgbClr val="0433FF"/>
                </a:solidFill>
                <a:latin typeface="+mn-lt"/>
                <a:ea typeface="+mn-ea"/>
                <a:cs typeface="+mn-cs"/>
                <a:sym typeface="Helvetica Neue"/>
              </a:defRPr>
            </a:pPr>
            <a:r>
              <a:rPr u="sng">
                <a:hlinkClick r:id="rId3" invalidUrl="" action="" tgtFrame="" tooltip="" history="1" highlightClick="0" endSnd="0"/>
              </a:rPr>
              <a:t>https://books.google.com/ngrams</a:t>
            </a:r>
          </a:p>
        </p:txBody>
      </p:sp>
      <p:sp>
        <p:nvSpPr>
          <p:cNvPr id="35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58" name="Image" descr="Image"/>
          <p:cNvPicPr>
            <a:picLocks noChangeAspect="1"/>
          </p:cNvPicPr>
          <p:nvPr/>
        </p:nvPicPr>
        <p:blipFill>
          <a:blip r:embed="rId4">
            <a:extLst/>
          </a:blip>
          <a:stretch>
            <a:fillRect/>
          </a:stretch>
        </p:blipFill>
        <p:spPr>
          <a:xfrm>
            <a:off x="9169367" y="5356261"/>
            <a:ext cx="6045266" cy="4797389"/>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Evaluation and Perplexity"/>
          <p:cNvSpPr txBox="1"/>
          <p:nvPr>
            <p:ph type="title"/>
          </p:nvPr>
        </p:nvSpPr>
        <p:spPr>
          <a:prstGeom prst="rect">
            <a:avLst/>
          </a:prstGeom>
        </p:spPr>
        <p:txBody>
          <a:bodyPr/>
          <a:lstStyle>
            <a:lvl1pPr defTabSz="1111148">
              <a:defRPr sz="7919"/>
            </a:lvl1pPr>
          </a:lstStyle>
          <a:p>
            <a:pPr/>
            <a:r>
              <a:t>Evaluation and Perplexity</a:t>
            </a:r>
          </a:p>
        </p:txBody>
      </p:sp>
      <p:sp>
        <p:nvSpPr>
          <p:cNvPr id="361" name="Section subheadline"/>
          <p:cNvSpPr txBox="1"/>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How Good Is Our Model?"/>
          <p:cNvSpPr txBox="1"/>
          <p:nvPr>
            <p:ph type="title"/>
          </p:nvPr>
        </p:nvSpPr>
        <p:spPr>
          <a:prstGeom prst="rect">
            <a:avLst/>
          </a:prstGeom>
        </p:spPr>
        <p:txBody>
          <a:bodyPr/>
          <a:lstStyle>
            <a:lvl1pPr defTabSz="1061763">
              <a:defRPr sz="7568"/>
            </a:lvl1pPr>
          </a:lstStyle>
          <a:p>
            <a:pPr/>
            <a:r>
              <a:t>How Good Is Our Model?</a:t>
            </a:r>
          </a:p>
        </p:txBody>
      </p:sp>
      <p:sp>
        <p:nvSpPr>
          <p:cNvPr id="364" name="Does our LM prefer good sentences to bad ones?…"/>
          <p:cNvSpPr txBox="1"/>
          <p:nvPr>
            <p:ph type="body" idx="1"/>
          </p:nvPr>
        </p:nvSpPr>
        <p:spPr>
          <a:prstGeom prst="rect">
            <a:avLst/>
          </a:prstGeom>
        </p:spPr>
        <p:txBody>
          <a:bodyPr/>
          <a:lstStyle/>
          <a:p>
            <a:pPr marL="1185227" indent="-1185227" defTabSz="1950671">
              <a:lnSpc>
                <a:spcPct val="90000"/>
              </a:lnSpc>
              <a:spcBef>
                <a:spcPts val="3600"/>
              </a:spcBef>
              <a:defRPr sz="3840">
                <a:solidFill>
                  <a:srgbClr val="000000"/>
                </a:solidFill>
              </a:defRPr>
            </a:pPr>
            <a:r>
              <a:t>Does our LM prefer good sentences to bad ones?</a:t>
            </a:r>
          </a:p>
          <a:p>
            <a:pPr lvl="1" marL="2045928" indent="-1058240" defTabSz="1950671">
              <a:lnSpc>
                <a:spcPct val="90000"/>
              </a:lnSpc>
              <a:spcBef>
                <a:spcPts val="3600"/>
              </a:spcBef>
              <a:defRPr sz="3840">
                <a:solidFill>
                  <a:srgbClr val="000000"/>
                </a:solidFill>
              </a:defRPr>
            </a:pPr>
            <a:r>
              <a:t>Assign higher probability to “real” or “frequently observed” sentences than to “ungrammatical” or “rarely observed” sentences?</a:t>
            </a:r>
          </a:p>
          <a:p>
            <a:pPr marL="1185227" indent="-1185227" defTabSz="1950671">
              <a:lnSpc>
                <a:spcPct val="90000"/>
              </a:lnSpc>
              <a:spcBef>
                <a:spcPts val="3600"/>
              </a:spcBef>
              <a:defRPr sz="3840">
                <a:solidFill>
                  <a:srgbClr val="000000"/>
                </a:solidFill>
              </a:defRPr>
            </a:pPr>
            <a:r>
              <a:t>We train parameters of our model on a </a:t>
            </a:r>
            <a:r>
              <a:rPr>
                <a:latin typeface="Poppins Bold"/>
                <a:ea typeface="Poppins Bold"/>
                <a:cs typeface="Poppins Bold"/>
                <a:sym typeface="Poppins Bold"/>
              </a:rPr>
              <a:t>training set</a:t>
            </a:r>
            <a:endParaRPr>
              <a:latin typeface="Poppins Bold"/>
              <a:ea typeface="Poppins Bold"/>
              <a:cs typeface="Poppins Bold"/>
              <a:sym typeface="Poppins Bold"/>
            </a:endParaRPr>
          </a:p>
          <a:p>
            <a:pPr marL="1185227" indent="-1185227" defTabSz="1950671">
              <a:lnSpc>
                <a:spcPct val="90000"/>
              </a:lnSpc>
              <a:spcBef>
                <a:spcPts val="3600"/>
              </a:spcBef>
              <a:defRPr sz="3840">
                <a:solidFill>
                  <a:srgbClr val="000000"/>
                </a:solidFill>
              </a:defRPr>
            </a:pPr>
            <a:r>
              <a:t>We test the model’s performance on data we haven’t seen</a:t>
            </a:r>
          </a:p>
          <a:p>
            <a:pPr lvl="1" marL="2045928" indent="-1058240" defTabSz="1950671">
              <a:lnSpc>
                <a:spcPct val="90000"/>
              </a:lnSpc>
              <a:spcBef>
                <a:spcPts val="3600"/>
              </a:spcBef>
              <a:defRPr sz="3840">
                <a:solidFill>
                  <a:srgbClr val="000000"/>
                </a:solidFill>
                <a:latin typeface="Poppins Bold"/>
                <a:ea typeface="Poppins Bold"/>
                <a:cs typeface="Poppins Bold"/>
                <a:sym typeface="Poppins Bold"/>
              </a:defRPr>
            </a:pPr>
            <a:r>
              <a:t>Test set</a:t>
            </a:r>
            <a:r>
              <a:rPr>
                <a:latin typeface="Poppins Regular"/>
                <a:ea typeface="Poppins Regular"/>
                <a:cs typeface="Poppins Regular"/>
                <a:sym typeface="Poppins Regular"/>
              </a:rPr>
              <a:t>: unseen dataset that is different from our training set</a:t>
            </a:r>
            <a:endParaRPr>
              <a:latin typeface="Poppins Regular"/>
              <a:ea typeface="Poppins Regular"/>
              <a:cs typeface="Poppins Regular"/>
              <a:sym typeface="Poppins Regular"/>
            </a:endParaRPr>
          </a:p>
          <a:p>
            <a:pPr lvl="1" marL="2045928" indent="-1058240" defTabSz="1950671">
              <a:lnSpc>
                <a:spcPct val="90000"/>
              </a:lnSpc>
              <a:spcBef>
                <a:spcPts val="3600"/>
              </a:spcBef>
              <a:defRPr sz="3840">
                <a:solidFill>
                  <a:srgbClr val="000000"/>
                </a:solidFill>
                <a:latin typeface="Poppins Bold"/>
                <a:ea typeface="Poppins Bold"/>
                <a:cs typeface="Poppins Bold"/>
                <a:sym typeface="Poppins Bold"/>
              </a:defRPr>
            </a:pPr>
            <a:r>
              <a:t>Evaluation metric</a:t>
            </a:r>
            <a:r>
              <a:rPr>
                <a:latin typeface="Poppins Regular"/>
                <a:ea typeface="Poppins Regular"/>
                <a:cs typeface="Poppins Regular"/>
                <a:sym typeface="Poppins Regular"/>
              </a:rPr>
              <a:t>: tells us how well our model does on the test set</a:t>
            </a:r>
          </a:p>
        </p:txBody>
      </p:sp>
      <p:sp>
        <p:nvSpPr>
          <p:cNvPr id="36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Remember this?"/>
          <p:cNvSpPr txBox="1"/>
          <p:nvPr>
            <p:ph type="title"/>
          </p:nvPr>
        </p:nvSpPr>
        <p:spPr>
          <a:prstGeom prst="rect">
            <a:avLst/>
          </a:prstGeom>
        </p:spPr>
        <p:txBody>
          <a:bodyPr/>
          <a:lstStyle>
            <a:lvl1pPr defTabSz="1061763">
              <a:defRPr sz="7568"/>
            </a:lvl1pPr>
          </a:lstStyle>
          <a:p>
            <a:pPr/>
            <a:r>
              <a:t>Remember this?</a:t>
            </a:r>
          </a:p>
        </p:txBody>
      </p:sp>
      <p:sp>
        <p:nvSpPr>
          <p:cNvPr id="256" name="Remember, P(A,B) = P(A|B)P(B)…"/>
          <p:cNvSpPr txBox="1"/>
          <p:nvPr>
            <p:ph type="body" idx="1"/>
          </p:nvPr>
        </p:nvSpPr>
        <p:spPr>
          <a:prstGeom prst="rect">
            <a:avLst/>
          </a:prstGeom>
        </p:spPr>
        <p:txBody>
          <a:bodyPr/>
          <a:lstStyle/>
          <a:p>
            <a:pPr marL="1125966" indent="-1125966" defTabSz="1853137">
              <a:lnSpc>
                <a:spcPct val="90000"/>
              </a:lnSpc>
              <a:spcBef>
                <a:spcPts val="3400"/>
              </a:spcBef>
              <a:defRPr sz="3648">
                <a:solidFill>
                  <a:srgbClr val="000000"/>
                </a:solidFill>
              </a:defRPr>
            </a:pPr>
            <a:r>
              <a:t>Remember, P(A,B) = P(A|B)P(B)</a:t>
            </a:r>
          </a:p>
          <a:p>
            <a:pPr lvl="1" marL="1943631" indent="-1005328" defTabSz="1853137">
              <a:lnSpc>
                <a:spcPct val="90000"/>
              </a:lnSpc>
              <a:spcBef>
                <a:spcPts val="3400"/>
              </a:spcBef>
              <a:defRPr sz="3648">
                <a:solidFill>
                  <a:srgbClr val="000000"/>
                </a:solidFill>
              </a:defRPr>
            </a:pPr>
            <a:r>
              <a:t>P(“</a:t>
            </a:r>
            <a:r>
              <a:rPr i="1"/>
              <a:t>les idées vertes incolores dorment furieusement</a:t>
            </a:r>
            <a:r>
              <a:t>”|</a:t>
            </a:r>
            <a:r>
              <a:rPr>
                <a:latin typeface="Poppins Bold"/>
                <a:ea typeface="Poppins Bold"/>
                <a:cs typeface="Poppins Bold"/>
                <a:sym typeface="Poppins Bold"/>
              </a:rPr>
              <a:t>English sentence</a:t>
            </a:r>
            <a:r>
              <a:t>)P(</a:t>
            </a:r>
            <a:r>
              <a:rPr>
                <a:latin typeface="Poppins Bold"/>
                <a:ea typeface="Poppins Bold"/>
                <a:cs typeface="Poppins Bold"/>
                <a:sym typeface="Poppins Bold"/>
              </a:rPr>
              <a:t>English sentence</a:t>
            </a:r>
            <a:r>
              <a:t>) = P(“</a:t>
            </a:r>
            <a:r>
              <a:rPr i="1"/>
              <a:t>les idées vertes incolores dorment furieusement</a:t>
            </a:r>
            <a:r>
              <a:t>”,</a:t>
            </a:r>
            <a:r>
              <a:rPr>
                <a:latin typeface="Poppins Bold"/>
                <a:ea typeface="Poppins Bold"/>
                <a:cs typeface="Poppins Bold"/>
                <a:sym typeface="Poppins Bold"/>
              </a:rPr>
              <a:t>English sentence</a:t>
            </a:r>
            <a:r>
              <a:t>)</a:t>
            </a:r>
          </a:p>
          <a:p>
            <a:pPr lvl="1" marL="1943631" indent="-1005328" defTabSz="1853137">
              <a:lnSpc>
                <a:spcPct val="90000"/>
              </a:lnSpc>
              <a:spcBef>
                <a:spcPts val="3400"/>
              </a:spcBef>
              <a:defRPr sz="3648">
                <a:solidFill>
                  <a:srgbClr val="000000"/>
                </a:solidFill>
              </a:defRPr>
            </a:pPr>
            <a:r>
              <a:t>I simply try to find the English sentence that co-occurs most frequently with the French sentence</a:t>
            </a:r>
          </a:p>
          <a:p>
            <a:pPr lvl="1" marL="1943631" indent="-1005328" defTabSz="1853137">
              <a:lnSpc>
                <a:spcPct val="90000"/>
              </a:lnSpc>
              <a:spcBef>
                <a:spcPts val="3400"/>
              </a:spcBef>
              <a:defRPr sz="3648">
                <a:solidFill>
                  <a:srgbClr val="000000"/>
                </a:solidFill>
              </a:defRPr>
            </a:pPr>
            <a:r>
              <a:t>What of one of the two sentences never occurs in my corpus?</a:t>
            </a:r>
          </a:p>
          <a:p>
            <a:pPr lvl="1" marL="1943631" indent="-1005328" defTabSz="1853137">
              <a:lnSpc>
                <a:spcPct val="90000"/>
              </a:lnSpc>
              <a:spcBef>
                <a:spcPts val="3400"/>
              </a:spcBef>
              <a:defRPr sz="3648">
                <a:solidFill>
                  <a:srgbClr val="000000"/>
                </a:solidFill>
              </a:defRPr>
            </a:pPr>
            <a:r>
              <a:t>P(“</a:t>
            </a:r>
            <a:r>
              <a:rPr i="1"/>
              <a:t>les idées vertes incolores dorment furieusement</a:t>
            </a:r>
            <a:r>
              <a:t>”|</a:t>
            </a:r>
            <a:r>
              <a:rPr>
                <a:latin typeface="Poppins Bold"/>
                <a:ea typeface="Poppins Bold"/>
                <a:cs typeface="Poppins Bold"/>
                <a:sym typeface="Poppins Bold"/>
              </a:rPr>
              <a:t>English sentence</a:t>
            </a:r>
            <a:r>
              <a:t>)P(</a:t>
            </a:r>
            <a:r>
              <a:rPr>
                <a:latin typeface="Poppins Bold"/>
                <a:ea typeface="Poppins Bold"/>
                <a:cs typeface="Poppins Bold"/>
                <a:sym typeface="Poppins Bold"/>
              </a:rPr>
              <a:t>English sentence</a:t>
            </a:r>
            <a:r>
              <a:t>) = 0 or undefined!</a:t>
            </a:r>
          </a:p>
        </p:txBody>
      </p:sp>
      <p:sp>
        <p:nvSpPr>
          <p:cNvPr id="257" name="Slide Number"/>
          <p:cNvSpPr txBox="1"/>
          <p:nvPr>
            <p:ph type="sldNum" sz="quarter" idx="2"/>
          </p:nvPr>
        </p:nvSpPr>
        <p:spPr>
          <a:xfrm>
            <a:off x="23836541" y="13003336"/>
            <a:ext cx="301909" cy="48620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How Good Is Our Model?"/>
          <p:cNvSpPr txBox="1"/>
          <p:nvPr>
            <p:ph type="title"/>
          </p:nvPr>
        </p:nvSpPr>
        <p:spPr>
          <a:prstGeom prst="rect">
            <a:avLst/>
          </a:prstGeom>
        </p:spPr>
        <p:txBody>
          <a:bodyPr/>
          <a:lstStyle>
            <a:lvl1pPr defTabSz="1061763">
              <a:defRPr sz="7568"/>
            </a:lvl1pPr>
          </a:lstStyle>
          <a:p>
            <a:pPr/>
            <a:r>
              <a:t>How Good Is Our Model?</a:t>
            </a:r>
          </a:p>
        </p:txBody>
      </p:sp>
      <p:sp>
        <p:nvSpPr>
          <p:cNvPr id="368" name="Best evaluations for comparing models A and B…"/>
          <p:cNvSpPr txBox="1"/>
          <p:nvPr>
            <p:ph type="body" idx="1"/>
          </p:nvPr>
        </p:nvSpPr>
        <p:spPr>
          <a:prstGeom prst="rect">
            <a:avLst/>
          </a:prstGeom>
        </p:spPr>
        <p:txBody>
          <a:bodyPr/>
          <a:lstStyle/>
          <a:p>
            <a:pPr marL="1096335" indent="-1096335" defTabSz="1804370">
              <a:lnSpc>
                <a:spcPct val="90000"/>
              </a:lnSpc>
              <a:spcBef>
                <a:spcPts val="3300"/>
              </a:spcBef>
              <a:defRPr sz="3552">
                <a:solidFill>
                  <a:srgbClr val="000000"/>
                </a:solidFill>
              </a:defRPr>
            </a:pPr>
            <a:r>
              <a:t>Best evaluations for comparing models A and B</a:t>
            </a:r>
          </a:p>
          <a:p>
            <a:pPr lvl="1" marL="1892483" indent="-978872" defTabSz="1804370">
              <a:lnSpc>
                <a:spcPct val="90000"/>
              </a:lnSpc>
              <a:spcBef>
                <a:spcPts val="3300"/>
              </a:spcBef>
              <a:defRPr sz="3552">
                <a:solidFill>
                  <a:srgbClr val="000000"/>
                </a:solidFill>
              </a:defRPr>
            </a:pPr>
            <a:r>
              <a:t>Place each models in a task</a:t>
            </a:r>
          </a:p>
          <a:p>
            <a:pPr lvl="2" marL="2610322" indent="-783094" defTabSz="1804370">
              <a:lnSpc>
                <a:spcPct val="90000"/>
              </a:lnSpc>
              <a:spcBef>
                <a:spcPts val="3300"/>
              </a:spcBef>
              <a:defRPr sz="3552">
                <a:solidFill>
                  <a:srgbClr val="000000"/>
                </a:solidFill>
              </a:defRPr>
            </a:pPr>
            <a:r>
              <a:t>e.g., spelling correction, speech recognition, machine translation</a:t>
            </a:r>
          </a:p>
          <a:p>
            <a:pPr lvl="1" marL="1892483" indent="-978872" defTabSz="1804370">
              <a:lnSpc>
                <a:spcPct val="90000"/>
              </a:lnSpc>
              <a:spcBef>
                <a:spcPts val="3300"/>
              </a:spcBef>
              <a:defRPr sz="3552">
                <a:solidFill>
                  <a:srgbClr val="000000"/>
                </a:solidFill>
              </a:defRPr>
            </a:pPr>
            <a:r>
              <a:t>Run task, get accuracy for A and B, e.g.,</a:t>
            </a:r>
          </a:p>
          <a:p>
            <a:pPr lvl="2" marL="2610322" indent="-783094" defTabSz="1804370">
              <a:lnSpc>
                <a:spcPct val="90000"/>
              </a:lnSpc>
              <a:spcBef>
                <a:spcPts val="3300"/>
              </a:spcBef>
              <a:defRPr sz="3552">
                <a:solidFill>
                  <a:srgbClr val="000000"/>
                </a:solidFill>
              </a:defRPr>
            </a:pPr>
            <a:r>
              <a:t>How many misspelled words corrected?</a:t>
            </a:r>
          </a:p>
          <a:p>
            <a:pPr lvl="2" marL="2610322" indent="-783094" defTabSz="1804370">
              <a:lnSpc>
                <a:spcPct val="90000"/>
              </a:lnSpc>
              <a:spcBef>
                <a:spcPts val="3300"/>
              </a:spcBef>
              <a:defRPr sz="3552">
                <a:solidFill>
                  <a:srgbClr val="000000"/>
                </a:solidFill>
              </a:defRPr>
            </a:pPr>
            <a:r>
              <a:t>How many words translated correctly?</a:t>
            </a:r>
          </a:p>
          <a:p>
            <a:pPr lvl="1" marL="1892483" indent="-978872" defTabSz="1804370">
              <a:lnSpc>
                <a:spcPct val="90000"/>
              </a:lnSpc>
              <a:spcBef>
                <a:spcPts val="3300"/>
              </a:spcBef>
              <a:defRPr sz="3552">
                <a:solidFill>
                  <a:srgbClr val="000000"/>
                </a:solidFill>
              </a:defRPr>
            </a:pPr>
            <a:r>
              <a:t>Compare accuracy for A and B</a:t>
            </a:r>
          </a:p>
        </p:txBody>
      </p:sp>
      <p:sp>
        <p:nvSpPr>
          <p:cNvPr id="36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How Good Is Our Model?"/>
          <p:cNvSpPr txBox="1"/>
          <p:nvPr>
            <p:ph type="title"/>
          </p:nvPr>
        </p:nvSpPr>
        <p:spPr>
          <a:prstGeom prst="rect">
            <a:avLst/>
          </a:prstGeom>
        </p:spPr>
        <p:txBody>
          <a:bodyPr/>
          <a:lstStyle>
            <a:lvl1pPr defTabSz="1061763">
              <a:defRPr sz="7568"/>
            </a:lvl1pPr>
          </a:lstStyle>
          <a:p>
            <a:pPr/>
            <a:r>
              <a:t>How Good Is Our Model?</a:t>
            </a:r>
          </a:p>
        </p:txBody>
      </p:sp>
      <p:sp>
        <p:nvSpPr>
          <p:cNvPr id="372" name="Time consuming…"/>
          <p:cNvSpPr txBox="1"/>
          <p:nvPr>
            <p:ph type="body" idx="1"/>
          </p:nvPr>
        </p:nvSpPr>
        <p:spPr>
          <a:prstGeom prst="rect">
            <a:avLst/>
          </a:prstGeom>
        </p:spPr>
        <p:txBody>
          <a:bodyPr/>
          <a:lstStyle/>
          <a:p>
            <a:pPr marL="948181" indent="-948181" defTabSz="1560536">
              <a:lnSpc>
                <a:spcPct val="90000"/>
              </a:lnSpc>
              <a:spcBef>
                <a:spcPts val="2800"/>
              </a:spcBef>
              <a:defRPr sz="3072">
                <a:solidFill>
                  <a:srgbClr val="000000"/>
                </a:solidFill>
              </a:defRPr>
            </a:pPr>
            <a:r>
              <a:t>Time consuming</a:t>
            </a:r>
          </a:p>
          <a:p>
            <a:pPr lvl="1" marL="1636742" indent="-846592" defTabSz="1560536">
              <a:lnSpc>
                <a:spcPct val="90000"/>
              </a:lnSpc>
              <a:spcBef>
                <a:spcPts val="2800"/>
              </a:spcBef>
              <a:defRPr sz="3072">
                <a:solidFill>
                  <a:srgbClr val="000000"/>
                </a:solidFill>
              </a:defRPr>
            </a:pPr>
            <a:r>
              <a:t>Days or weeks</a:t>
            </a:r>
          </a:p>
          <a:p>
            <a:pPr marL="948181" indent="-948181" defTabSz="1560536">
              <a:lnSpc>
                <a:spcPct val="90000"/>
              </a:lnSpc>
              <a:spcBef>
                <a:spcPts val="2800"/>
              </a:spcBef>
              <a:defRPr sz="3072">
                <a:solidFill>
                  <a:srgbClr val="000000"/>
                </a:solidFill>
              </a:defRPr>
            </a:pPr>
            <a:r>
              <a:t>So…</a:t>
            </a:r>
          </a:p>
          <a:p>
            <a:pPr lvl="1" marL="1636742" indent="-846592" defTabSz="1560536">
              <a:lnSpc>
                <a:spcPct val="90000"/>
              </a:lnSpc>
              <a:spcBef>
                <a:spcPts val="2800"/>
              </a:spcBef>
              <a:defRPr sz="3072">
                <a:solidFill>
                  <a:srgbClr val="000000"/>
                </a:solidFill>
              </a:defRPr>
            </a:pPr>
            <a:r>
              <a:t>Use </a:t>
            </a:r>
            <a:r>
              <a:rPr>
                <a:latin typeface="Poppins Bold"/>
                <a:ea typeface="Poppins Bold"/>
                <a:cs typeface="Poppins Bold"/>
                <a:sym typeface="Poppins Bold"/>
              </a:rPr>
              <a:t>intrinsic</a:t>
            </a:r>
            <a:r>
              <a:t> evaluation: perplexity</a:t>
            </a:r>
          </a:p>
          <a:p>
            <a:pPr lvl="1" marL="1636742" indent="-846592" defTabSz="1560536">
              <a:lnSpc>
                <a:spcPct val="90000"/>
              </a:lnSpc>
              <a:spcBef>
                <a:spcPts val="2800"/>
              </a:spcBef>
              <a:defRPr sz="3072">
                <a:solidFill>
                  <a:srgbClr val="000000"/>
                </a:solidFill>
              </a:defRPr>
            </a:pPr>
            <a:r>
              <a:t>Bad approximation</a:t>
            </a:r>
          </a:p>
          <a:p>
            <a:pPr lvl="2" marL="2257575" indent="-677270" defTabSz="1560536">
              <a:lnSpc>
                <a:spcPct val="90000"/>
              </a:lnSpc>
              <a:spcBef>
                <a:spcPts val="2800"/>
              </a:spcBef>
              <a:defRPr sz="3072">
                <a:solidFill>
                  <a:srgbClr val="000000"/>
                </a:solidFill>
              </a:defRPr>
            </a:pPr>
            <a:r>
              <a:t>unless test data looks just like training data</a:t>
            </a:r>
          </a:p>
          <a:p>
            <a:pPr lvl="2" marL="2257575" indent="-677270" defTabSz="1560536">
              <a:lnSpc>
                <a:spcPct val="90000"/>
              </a:lnSpc>
              <a:spcBef>
                <a:spcPts val="2800"/>
              </a:spcBef>
              <a:defRPr sz="3072">
                <a:solidFill>
                  <a:srgbClr val="000000"/>
                </a:solidFill>
              </a:defRPr>
            </a:pPr>
            <a:r>
              <a:t>Generally useful only in pilot experiments</a:t>
            </a:r>
          </a:p>
          <a:p>
            <a:pPr lvl="1" marL="1636742" indent="-846592" defTabSz="1560536">
              <a:lnSpc>
                <a:spcPct val="90000"/>
              </a:lnSpc>
              <a:spcBef>
                <a:spcPts val="2800"/>
              </a:spcBef>
              <a:defRPr sz="3072">
                <a:solidFill>
                  <a:srgbClr val="000000"/>
                </a:solidFill>
              </a:defRPr>
            </a:pPr>
            <a:r>
              <a:t>Good to think with </a:t>
            </a:r>
          </a:p>
        </p:txBody>
      </p:sp>
      <p:sp>
        <p:nvSpPr>
          <p:cNvPr id="37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Perplexity"/>
          <p:cNvSpPr txBox="1"/>
          <p:nvPr>
            <p:ph type="title"/>
          </p:nvPr>
        </p:nvSpPr>
        <p:spPr>
          <a:prstGeom prst="rect">
            <a:avLst/>
          </a:prstGeom>
        </p:spPr>
        <p:txBody>
          <a:bodyPr/>
          <a:lstStyle>
            <a:lvl1pPr defTabSz="1061763">
              <a:defRPr sz="7568"/>
            </a:lvl1pPr>
          </a:lstStyle>
          <a:p>
            <a:pPr/>
            <a:r>
              <a:t>Perplexity</a:t>
            </a:r>
          </a:p>
        </p:txBody>
      </p:sp>
      <p:sp>
        <p:nvSpPr>
          <p:cNvPr id="376" name="The Shannon Game: how well can we predict the next word?…"/>
          <p:cNvSpPr txBox="1"/>
          <p:nvPr>
            <p:ph type="body" idx="1"/>
          </p:nvPr>
        </p:nvSpPr>
        <p:spPr>
          <a:prstGeom prst="rect">
            <a:avLst/>
          </a:prstGeom>
        </p:spPr>
        <p:txBody>
          <a:bodyPr/>
          <a:lstStyle/>
          <a:p>
            <a:pPr marL="1185227" indent="-1185227" defTabSz="1950671">
              <a:lnSpc>
                <a:spcPct val="90000"/>
              </a:lnSpc>
              <a:spcBef>
                <a:spcPts val="3600"/>
              </a:spcBef>
              <a:defRPr sz="3840">
                <a:solidFill>
                  <a:srgbClr val="000000"/>
                </a:solidFill>
              </a:defRPr>
            </a:pPr>
            <a:r>
              <a:t>The Shannon Game: how well can we predict the next word?</a:t>
            </a:r>
          </a:p>
          <a:p>
            <a:pPr lvl="1" marL="2045928" indent="-1058240" defTabSz="1950671">
              <a:lnSpc>
                <a:spcPct val="90000"/>
              </a:lnSpc>
              <a:spcBef>
                <a:spcPts val="3600"/>
              </a:spcBef>
              <a:defRPr sz="3840">
                <a:solidFill>
                  <a:schemeClr val="accent5">
                    <a:hueOff val="-82419"/>
                    <a:satOff val="-9513"/>
                    <a:lumOff val="-16343"/>
                  </a:schemeClr>
                </a:solidFill>
              </a:defRPr>
            </a:pPr>
            <a:r>
              <a:t>I always order pizza with cheese and _____</a:t>
            </a:r>
          </a:p>
          <a:p>
            <a:pPr lvl="1" marL="2045928" indent="-1058240" defTabSz="1950671">
              <a:lnSpc>
                <a:spcPct val="90000"/>
              </a:lnSpc>
              <a:spcBef>
                <a:spcPts val="3600"/>
              </a:spcBef>
              <a:defRPr sz="3840">
                <a:solidFill>
                  <a:schemeClr val="accent5">
                    <a:hueOff val="-82419"/>
                    <a:satOff val="-9513"/>
                    <a:lumOff val="-16343"/>
                  </a:schemeClr>
                </a:solidFill>
              </a:defRPr>
            </a:pPr>
            <a:r>
              <a:t>The 33rd President of the US was _____</a:t>
            </a:r>
          </a:p>
          <a:p>
            <a:pPr lvl="1" marL="2045928" indent="-1058240" defTabSz="1950671">
              <a:lnSpc>
                <a:spcPct val="90000"/>
              </a:lnSpc>
              <a:spcBef>
                <a:spcPts val="3600"/>
              </a:spcBef>
              <a:defRPr sz="3840">
                <a:solidFill>
                  <a:schemeClr val="accent5">
                    <a:hueOff val="-82419"/>
                    <a:satOff val="-9513"/>
                    <a:lumOff val="-16343"/>
                  </a:schemeClr>
                </a:solidFill>
              </a:defRPr>
            </a:pPr>
            <a:r>
              <a:t>I saw a _____</a:t>
            </a:r>
          </a:p>
          <a:p>
            <a:pPr lvl="1" marL="2045928" indent="-1058240" defTabSz="1950671">
              <a:lnSpc>
                <a:spcPct val="90000"/>
              </a:lnSpc>
              <a:spcBef>
                <a:spcPts val="3600"/>
              </a:spcBef>
              <a:defRPr sz="3840">
                <a:solidFill>
                  <a:srgbClr val="000000"/>
                </a:solidFill>
              </a:defRPr>
            </a:pPr>
            <a:r>
              <a:t>Unigrams are terrible at this.  Why?</a:t>
            </a:r>
          </a:p>
          <a:p>
            <a:pPr marL="1185227" indent="-1185227" defTabSz="1950671">
              <a:lnSpc>
                <a:spcPct val="90000"/>
              </a:lnSpc>
              <a:spcBef>
                <a:spcPts val="3600"/>
              </a:spcBef>
              <a:defRPr sz="3840">
                <a:solidFill>
                  <a:srgbClr val="000000"/>
                </a:solidFill>
              </a:defRPr>
            </a:pPr>
            <a:r>
              <a:t>A better model of text is one which assigns a higher probability to the word that actually occurs</a:t>
            </a:r>
          </a:p>
        </p:txBody>
      </p:sp>
      <p:sp>
        <p:nvSpPr>
          <p:cNvPr id="37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78" name="Image" descr="Image"/>
          <p:cNvPicPr>
            <a:picLocks noChangeAspect="1"/>
          </p:cNvPicPr>
          <p:nvPr/>
        </p:nvPicPr>
        <p:blipFill>
          <a:blip r:embed="rId2">
            <a:extLst/>
          </a:blip>
          <a:stretch>
            <a:fillRect/>
          </a:stretch>
        </p:blipFill>
        <p:spPr>
          <a:xfrm>
            <a:off x="18015512" y="3891489"/>
            <a:ext cx="4292601" cy="5511801"/>
          </a:xfrm>
          <a:prstGeom prst="rect">
            <a:avLst/>
          </a:prstGeom>
          <a:ln w="12700">
            <a:miter lim="400000"/>
          </a:ln>
        </p:spPr>
      </p:pic>
      <p:sp>
        <p:nvSpPr>
          <p:cNvPr id="379" name="Line"/>
          <p:cNvSpPr/>
          <p:nvPr/>
        </p:nvSpPr>
        <p:spPr>
          <a:xfrm>
            <a:off x="13813691" y="6045999"/>
            <a:ext cx="4144846" cy="1"/>
          </a:xfrm>
          <a:prstGeom prst="line">
            <a:avLst/>
          </a:prstGeom>
          <a:ln w="25400">
            <a:solidFill>
              <a:srgbClr val="000000"/>
            </a:solidFill>
            <a:miter lim="400000"/>
            <a:tailEnd type="triangle"/>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Perplexity"/>
          <p:cNvSpPr txBox="1"/>
          <p:nvPr>
            <p:ph type="title"/>
          </p:nvPr>
        </p:nvSpPr>
        <p:spPr>
          <a:prstGeom prst="rect">
            <a:avLst/>
          </a:prstGeom>
        </p:spPr>
        <p:txBody>
          <a:bodyPr/>
          <a:lstStyle>
            <a:lvl1pPr defTabSz="1061763">
              <a:defRPr sz="7568"/>
            </a:lvl1pPr>
          </a:lstStyle>
          <a:p>
            <a:pPr/>
            <a:r>
              <a:t>Perplexity</a:t>
            </a:r>
          </a:p>
        </p:txBody>
      </p:sp>
      <p:sp>
        <p:nvSpPr>
          <p:cNvPr id="382" name="The best language model is one that best predicts an unseen test set…"/>
          <p:cNvSpPr txBox="1"/>
          <p:nvPr>
            <p:ph type="body" idx="1"/>
          </p:nvPr>
        </p:nvSpPr>
        <p:spPr>
          <a:prstGeom prst="rect">
            <a:avLst/>
          </a:prstGeom>
        </p:spPr>
        <p:txBody>
          <a:bodyPr/>
          <a:lstStyle/>
          <a:p>
            <a:pPr marL="1214858" indent="-1214858" defTabSz="1999437">
              <a:lnSpc>
                <a:spcPct val="90000"/>
              </a:lnSpc>
              <a:spcBef>
                <a:spcPts val="3600"/>
              </a:spcBef>
              <a:defRPr sz="3936">
                <a:solidFill>
                  <a:srgbClr val="000000"/>
                </a:solidFill>
              </a:defRPr>
            </a:pPr>
            <a:r>
              <a:t>The best language model is one that best predicts an unseen test set</a:t>
            </a:r>
          </a:p>
          <a:p>
            <a:pPr marL="1214858" indent="-1214858" defTabSz="1999437">
              <a:lnSpc>
                <a:spcPct val="90000"/>
              </a:lnSpc>
              <a:spcBef>
                <a:spcPts val="3600"/>
              </a:spcBef>
              <a:defRPr sz="3936">
                <a:solidFill>
                  <a:srgbClr val="000000"/>
                </a:solidFill>
              </a:defRPr>
            </a:pPr>
            <a:r>
              <a:t>Gives the highest P(sentence)</a:t>
            </a:r>
          </a:p>
          <a:p>
            <a:pPr marL="1214858" indent="-1214858" defTabSz="1999437">
              <a:lnSpc>
                <a:spcPct val="90000"/>
              </a:lnSpc>
              <a:spcBef>
                <a:spcPts val="3600"/>
              </a:spcBef>
              <a:defRPr sz="3936">
                <a:solidFill>
                  <a:srgbClr val="000000"/>
                </a:solidFill>
              </a:defRPr>
            </a:pPr>
            <a:r>
              <a:t>Perplexity is the inverse probability of the test set, normalized by the number of words:</a:t>
            </a:r>
          </a:p>
          <a:p>
            <a:pPr marL="1214858" indent="-1214858" defTabSz="1999437">
              <a:lnSpc>
                <a:spcPct val="90000"/>
              </a:lnSpc>
              <a:spcBef>
                <a:spcPts val="3600"/>
              </a:spcBef>
              <a:defRPr sz="3936">
                <a:solidFill>
                  <a:srgbClr val="000000"/>
                </a:solidFill>
              </a:defRPr>
            </a:pPr>
            <a14:m>
              <m:oMathPara>
                <m:oMathParaPr>
                  <m:jc m:val="left"/>
                </m:oMathParaPr>
                <m:oMath>
                  <m:r>
                    <a:rPr xmlns:a="http://schemas.openxmlformats.org/drawingml/2006/main" sz="3900" i="1">
                      <a:solidFill>
                        <a:srgbClr val="000000"/>
                      </a:solidFill>
                      <a:latin typeface="Cambria Math" panose="02040503050406030204" pitchFamily="18" charset="0"/>
                    </a:rPr>
                    <m:t>P</m:t>
                  </m:r>
                  <m:r>
                    <a:rPr xmlns:a="http://schemas.openxmlformats.org/drawingml/2006/main" sz="3900" i="1">
                      <a:solidFill>
                        <a:srgbClr val="000000"/>
                      </a:solidFill>
                      <a:latin typeface="Cambria Math" panose="02040503050406030204" pitchFamily="18" charset="0"/>
                    </a:rPr>
                    <m:t>P</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W</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P</m:t>
                  </m:r>
                  <m:r>
                    <a:rPr xmlns:a="http://schemas.openxmlformats.org/drawingml/2006/main" sz="3900" i="1">
                      <a:solidFill>
                        <a:srgbClr val="000000"/>
                      </a:solidFill>
                      <a:latin typeface="Cambria Math" panose="02040503050406030204" pitchFamily="18" charset="0"/>
                    </a:rPr>
                    <m:t>(</m:t>
                  </m:r>
                  <m:sSub>
                    <m:e>
                      <m:r>
                        <a:rPr xmlns:a="http://schemas.openxmlformats.org/drawingml/2006/main" sz="3900" i="1">
                          <a:solidFill>
                            <a:srgbClr val="000000"/>
                          </a:solidFill>
                          <a:latin typeface="Cambria Math" panose="02040503050406030204" pitchFamily="18" charset="0"/>
                        </a:rPr>
                        <m:t>w</m:t>
                      </m:r>
                    </m:e>
                    <m:sub>
                      <m:r>
                        <a:rPr xmlns:a="http://schemas.openxmlformats.org/drawingml/2006/main" sz="3900" i="1">
                          <a:solidFill>
                            <a:srgbClr val="000000"/>
                          </a:solidFill>
                          <a:latin typeface="Cambria Math" panose="02040503050406030204" pitchFamily="18" charset="0"/>
                        </a:rPr>
                        <m:t>1</m:t>
                      </m:r>
                    </m:sub>
                  </m:sSub>
                  <m:r>
                    <a:rPr xmlns:a="http://schemas.openxmlformats.org/drawingml/2006/main" sz="3900" i="1">
                      <a:solidFill>
                        <a:srgbClr val="000000"/>
                      </a:solidFill>
                      <a:latin typeface="Cambria Math" panose="02040503050406030204" pitchFamily="18" charset="0"/>
                    </a:rPr>
                    <m:t>,</m:t>
                  </m:r>
                  <m:sSub>
                    <m:e>
                      <m:r>
                        <a:rPr xmlns:a="http://schemas.openxmlformats.org/drawingml/2006/main" sz="3900" i="1">
                          <a:solidFill>
                            <a:srgbClr val="000000"/>
                          </a:solidFill>
                          <a:latin typeface="Cambria Math" panose="02040503050406030204" pitchFamily="18" charset="0"/>
                        </a:rPr>
                        <m:t>w</m:t>
                      </m:r>
                    </m:e>
                    <m:sub>
                      <m:r>
                        <a:rPr xmlns:a="http://schemas.openxmlformats.org/drawingml/2006/main" sz="3900" i="1">
                          <a:solidFill>
                            <a:srgbClr val="000000"/>
                          </a:solidFill>
                          <a:latin typeface="Cambria Math" panose="02040503050406030204" pitchFamily="18" charset="0"/>
                        </a:rPr>
                        <m:t>w</m:t>
                      </m:r>
                    </m:sub>
                  </m:sSub>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sSub>
                    <m:e>
                      <m:r>
                        <a:rPr xmlns:a="http://schemas.openxmlformats.org/drawingml/2006/main" sz="3900" i="1">
                          <a:solidFill>
                            <a:srgbClr val="000000"/>
                          </a:solidFill>
                          <a:latin typeface="Cambria Math" panose="02040503050406030204" pitchFamily="18" charset="0"/>
                        </a:rPr>
                        <m:t>w</m:t>
                      </m:r>
                    </m:e>
                    <m:sub>
                      <m:r>
                        <a:rPr xmlns:a="http://schemas.openxmlformats.org/drawingml/2006/main" sz="3900" i="1">
                          <a:solidFill>
                            <a:srgbClr val="000000"/>
                          </a:solidFill>
                          <a:latin typeface="Cambria Math" panose="02040503050406030204" pitchFamily="18" charset="0"/>
                        </a:rPr>
                        <m:t>N</m:t>
                      </m:r>
                    </m:sub>
                  </m:sSub>
                  <m:sSup>
                    <m:e>
                      <m:r>
                        <a:rPr xmlns:a="http://schemas.openxmlformats.org/drawingml/2006/main" sz="3900" i="1">
                          <a:solidFill>
                            <a:srgbClr val="000000"/>
                          </a:solidFill>
                          <a:latin typeface="Cambria Math" panose="02040503050406030204" pitchFamily="18" charset="0"/>
                        </a:rPr>
                        <m:t>)</m:t>
                      </m:r>
                    </m:e>
                    <m:sup>
                      <m:r>
                        <a:rPr xmlns:a="http://schemas.openxmlformats.org/drawingml/2006/main" sz="3900" i="1">
                          <a:solidFill>
                            <a:srgbClr val="000000"/>
                          </a:solidFill>
                          <a:latin typeface="Cambria Math" panose="02040503050406030204" pitchFamily="18" charset="0"/>
                        </a:rPr>
                        <m:t>-</m:t>
                      </m:r>
                      <m:f>
                        <m:fPr>
                          <m:ctrlPr>
                            <a:rPr xmlns:a="http://schemas.openxmlformats.org/drawingml/2006/main" sz="3900" i="1">
                              <a:solidFill>
                                <a:srgbClr val="000000"/>
                              </a:solidFill>
                              <a:latin typeface="Cambria Math" panose="02040503050406030204" pitchFamily="18" charset="0"/>
                            </a:rPr>
                          </m:ctrlPr>
                          <m:type m:val="bar"/>
                        </m:fPr>
                        <m:num>
                          <m:r>
                            <a:rPr xmlns:a="http://schemas.openxmlformats.org/drawingml/2006/main" sz="3900" i="1">
                              <a:solidFill>
                                <a:srgbClr val="000000"/>
                              </a:solidFill>
                              <a:latin typeface="Cambria Math" panose="02040503050406030204" pitchFamily="18" charset="0"/>
                            </a:rPr>
                            <m:t>1</m:t>
                          </m:r>
                        </m:num>
                        <m:den>
                          <m:r>
                            <a:rPr xmlns:a="http://schemas.openxmlformats.org/drawingml/2006/main" sz="3900" i="1">
                              <a:solidFill>
                                <a:srgbClr val="000000"/>
                              </a:solidFill>
                              <a:latin typeface="Cambria Math" panose="02040503050406030204" pitchFamily="18" charset="0"/>
                            </a:rPr>
                            <m:t>N</m:t>
                          </m:r>
                        </m:den>
                      </m:f>
                    </m:sup>
                  </m:sSup>
                </m:oMath>
              </m:oMathPara>
            </a14:m>
          </a:p>
          <a:p>
            <a:pPr marL="0" indent="0" defTabSz="1999437">
              <a:lnSpc>
                <a:spcPct val="90000"/>
              </a:lnSpc>
              <a:spcBef>
                <a:spcPts val="3600"/>
              </a:spcBef>
              <a:buSzTx/>
              <a:buFontTx/>
              <a:buNone/>
              <a:defRPr sz="3936">
                <a:solidFill>
                  <a:srgbClr val="000000"/>
                </a:solidFill>
              </a:defRPr>
            </a:pPr>
            <a:r>
              <a:t>                </a:t>
            </a:r>
            <a14:m>
              <m:oMath>
                <m:r>
                  <a:rPr xmlns:a="http://schemas.openxmlformats.org/drawingml/2006/main" sz="3900" i="1">
                    <a:solidFill>
                      <a:srgbClr val="000000"/>
                    </a:solidFill>
                    <a:latin typeface="Cambria Math" panose="02040503050406030204" pitchFamily="18" charset="0"/>
                  </a:rPr>
                  <m:t>=</m:t>
                </m:r>
                <m:rad>
                  <m:radPr>
                    <m:ctrlPr>
                      <a:rPr xmlns:a="http://schemas.openxmlformats.org/drawingml/2006/main" sz="3900" i="1">
                        <a:solidFill>
                          <a:srgbClr val="000000"/>
                        </a:solidFill>
                        <a:latin typeface="Cambria Math" panose="02040503050406030204" pitchFamily="18" charset="0"/>
                      </a:rPr>
                    </m:ctrlPr>
                    <m:degHide m:val="off"/>
                  </m:radPr>
                  <m:deg>
                    <m:r>
                      <a:rPr xmlns:a="http://schemas.openxmlformats.org/drawingml/2006/main" sz="3900" i="1">
                        <a:solidFill>
                          <a:srgbClr val="000000"/>
                        </a:solidFill>
                        <a:latin typeface="Cambria Math" panose="02040503050406030204" pitchFamily="18" charset="0"/>
                      </a:rPr>
                      <m:t>N</m:t>
                    </m:r>
                  </m:deg>
                  <m:e>
                    <m:f>
                      <m:fPr>
                        <m:ctrlPr>
                          <a:rPr xmlns:a="http://schemas.openxmlformats.org/drawingml/2006/main" sz="3900" i="1">
                            <a:solidFill>
                              <a:srgbClr val="000000"/>
                            </a:solidFill>
                            <a:latin typeface="Cambria Math" panose="02040503050406030204" pitchFamily="18" charset="0"/>
                          </a:rPr>
                        </m:ctrlPr>
                        <m:type m:val="bar"/>
                      </m:fPr>
                      <m:num>
                        <m:r>
                          <a:rPr xmlns:a="http://schemas.openxmlformats.org/drawingml/2006/main" sz="3900" i="1">
                            <a:solidFill>
                              <a:srgbClr val="000000"/>
                            </a:solidFill>
                            <a:latin typeface="Cambria Math" panose="02040503050406030204" pitchFamily="18" charset="0"/>
                          </a:rPr>
                          <m:t>1</m:t>
                        </m:r>
                      </m:num>
                      <m:den>
                        <m:r>
                          <a:rPr xmlns:a="http://schemas.openxmlformats.org/drawingml/2006/main" sz="3900" i="1">
                            <a:solidFill>
                              <a:srgbClr val="000000"/>
                            </a:solidFill>
                            <a:latin typeface="Cambria Math" panose="02040503050406030204" pitchFamily="18" charset="0"/>
                          </a:rPr>
                          <m:t>P</m:t>
                        </m:r>
                        <m:r>
                          <a:rPr xmlns:a="http://schemas.openxmlformats.org/drawingml/2006/main" sz="3900" i="1">
                            <a:solidFill>
                              <a:srgbClr val="000000"/>
                            </a:solidFill>
                            <a:latin typeface="Cambria Math" panose="02040503050406030204" pitchFamily="18" charset="0"/>
                          </a:rPr>
                          <m:t>(</m:t>
                        </m:r>
                        <m:sSub>
                          <m:e>
                            <m:r>
                              <a:rPr xmlns:a="http://schemas.openxmlformats.org/drawingml/2006/main" sz="3900" i="1">
                                <a:solidFill>
                                  <a:srgbClr val="000000"/>
                                </a:solidFill>
                                <a:latin typeface="Cambria Math" panose="02040503050406030204" pitchFamily="18" charset="0"/>
                              </a:rPr>
                              <m:t>w</m:t>
                            </m:r>
                          </m:e>
                          <m:sub>
                            <m:r>
                              <a:rPr xmlns:a="http://schemas.openxmlformats.org/drawingml/2006/main" sz="3900" i="1">
                                <a:solidFill>
                                  <a:srgbClr val="000000"/>
                                </a:solidFill>
                                <a:latin typeface="Cambria Math" panose="02040503050406030204" pitchFamily="18" charset="0"/>
                              </a:rPr>
                              <m:t>1</m:t>
                            </m:r>
                          </m:sub>
                        </m:sSub>
                        <m:r>
                          <a:rPr xmlns:a="http://schemas.openxmlformats.org/drawingml/2006/main" sz="3900" i="1">
                            <a:solidFill>
                              <a:srgbClr val="000000"/>
                            </a:solidFill>
                            <a:latin typeface="Cambria Math" panose="02040503050406030204" pitchFamily="18" charset="0"/>
                          </a:rPr>
                          <m:t>,</m:t>
                        </m:r>
                        <m:sSub>
                          <m:e>
                            <m:r>
                              <a:rPr xmlns:a="http://schemas.openxmlformats.org/drawingml/2006/main" sz="3900" i="1">
                                <a:solidFill>
                                  <a:srgbClr val="000000"/>
                                </a:solidFill>
                                <a:latin typeface="Cambria Math" panose="02040503050406030204" pitchFamily="18" charset="0"/>
                              </a:rPr>
                              <m:t>w</m:t>
                            </m:r>
                          </m:e>
                          <m:sub>
                            <m:r>
                              <a:rPr xmlns:a="http://schemas.openxmlformats.org/drawingml/2006/main" sz="3900" i="1">
                                <a:solidFill>
                                  <a:srgbClr val="000000"/>
                                </a:solidFill>
                                <a:latin typeface="Cambria Math" panose="02040503050406030204" pitchFamily="18" charset="0"/>
                              </a:rPr>
                              <m:t>2</m:t>
                            </m:r>
                          </m:sub>
                        </m:sSub>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r>
                          <a:rPr xmlns:a="http://schemas.openxmlformats.org/drawingml/2006/main" sz="3900" i="1">
                            <a:solidFill>
                              <a:srgbClr val="000000"/>
                            </a:solidFill>
                            <a:latin typeface="Cambria Math" panose="02040503050406030204" pitchFamily="18" charset="0"/>
                          </a:rPr>
                          <m:t>,</m:t>
                        </m:r>
                        <m:sSub>
                          <m:e>
                            <m:r>
                              <a:rPr xmlns:a="http://schemas.openxmlformats.org/drawingml/2006/main" sz="3900" i="1">
                                <a:solidFill>
                                  <a:srgbClr val="000000"/>
                                </a:solidFill>
                                <a:latin typeface="Cambria Math" panose="02040503050406030204" pitchFamily="18" charset="0"/>
                              </a:rPr>
                              <m:t>w</m:t>
                            </m:r>
                          </m:e>
                          <m:sub>
                            <m:r>
                              <a:rPr xmlns:a="http://schemas.openxmlformats.org/drawingml/2006/main" sz="3900" i="1">
                                <a:solidFill>
                                  <a:srgbClr val="000000"/>
                                </a:solidFill>
                                <a:latin typeface="Cambria Math" panose="02040503050406030204" pitchFamily="18" charset="0"/>
                              </a:rPr>
                              <m:t>N</m:t>
                            </m:r>
                          </m:sub>
                        </m:sSub>
                        <m:r>
                          <a:rPr xmlns:a="http://schemas.openxmlformats.org/drawingml/2006/main" sz="3900" i="1">
                            <a:solidFill>
                              <a:srgbClr val="000000"/>
                            </a:solidFill>
                            <a:latin typeface="Cambria Math" panose="02040503050406030204" pitchFamily="18" charset="0"/>
                          </a:rPr>
                          <m:t>)</m:t>
                        </m:r>
                      </m:den>
                    </m:f>
                  </m:e>
                </m:rad>
              </m:oMath>
            </a14:m>
            <a:endParaRPr sz="4800"/>
          </a:p>
        </p:txBody>
      </p:sp>
      <p:sp>
        <p:nvSpPr>
          <p:cNvPr id="38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Perplexity"/>
          <p:cNvSpPr txBox="1"/>
          <p:nvPr>
            <p:ph type="title"/>
          </p:nvPr>
        </p:nvSpPr>
        <p:spPr>
          <a:prstGeom prst="rect">
            <a:avLst/>
          </a:prstGeom>
        </p:spPr>
        <p:txBody>
          <a:bodyPr/>
          <a:lstStyle>
            <a:lvl1pPr defTabSz="1061763">
              <a:defRPr sz="7568"/>
            </a:lvl1pPr>
          </a:lstStyle>
          <a:p>
            <a:pPr/>
            <a:r>
              <a:t>Perplexity</a:t>
            </a:r>
          </a:p>
        </p:txBody>
      </p:sp>
      <p:sp>
        <p:nvSpPr>
          <p:cNvPr id="386" name="Chain rule:…"/>
          <p:cNvSpPr txBox="1"/>
          <p:nvPr>
            <p:ph type="body" idx="1"/>
          </p:nvPr>
        </p:nvSpPr>
        <p:spPr>
          <a:prstGeom prst="rect">
            <a:avLst/>
          </a:prstGeom>
        </p:spPr>
        <p:txBody>
          <a:bodyPr/>
          <a:lstStyle/>
          <a:p>
            <a:pPr marL="1007443" indent="-1007443" defTabSz="1658070">
              <a:lnSpc>
                <a:spcPct val="90000"/>
              </a:lnSpc>
              <a:spcBef>
                <a:spcPts val="3000"/>
              </a:spcBef>
              <a:defRPr sz="3264">
                <a:solidFill>
                  <a:srgbClr val="000000"/>
                </a:solidFill>
              </a:defRPr>
            </a:pPr>
            <a14:m>
              <m:oMathPara>
                <m:oMathParaPr>
                  <m:jc m:val="left"/>
                </m:oMathParaPr>
                <m:oMath>
                  <m:r>
                    <a:rPr xmlns:a="http://schemas.openxmlformats.org/drawingml/2006/main" sz="3250" i="1">
                      <a:solidFill>
                        <a:srgbClr val="000000"/>
                      </a:solidFill>
                      <a:latin typeface="Cambria Math" panose="02040503050406030204" pitchFamily="18" charset="0"/>
                    </a:rPr>
                    <m:t>P</m:t>
                  </m:r>
                  <m:r>
                    <a:rPr xmlns:a="http://schemas.openxmlformats.org/drawingml/2006/main" sz="3250" i="1">
                      <a:solidFill>
                        <a:srgbClr val="000000"/>
                      </a:solidFill>
                      <a:latin typeface="Cambria Math" panose="02040503050406030204" pitchFamily="18" charset="0"/>
                    </a:rPr>
                    <m:t>P</m:t>
                  </m:r>
                  <m:r>
                    <a:rPr xmlns:a="http://schemas.openxmlformats.org/drawingml/2006/main" sz="3250" i="1">
                      <a:solidFill>
                        <a:srgbClr val="000000"/>
                      </a:solidFill>
                      <a:latin typeface="Cambria Math" panose="02040503050406030204" pitchFamily="18" charset="0"/>
                    </a:rPr>
                    <m:t>(</m:t>
                  </m:r>
                  <m:r>
                    <a:rPr xmlns:a="http://schemas.openxmlformats.org/drawingml/2006/main" sz="3250" i="1">
                      <a:solidFill>
                        <a:srgbClr val="000000"/>
                      </a:solidFill>
                      <a:latin typeface="Cambria Math" panose="02040503050406030204" pitchFamily="18" charset="0"/>
                    </a:rPr>
                    <m:t>W</m:t>
                  </m:r>
                  <m:r>
                    <a:rPr xmlns:a="http://schemas.openxmlformats.org/drawingml/2006/main" sz="3250" i="1">
                      <a:solidFill>
                        <a:srgbClr val="000000"/>
                      </a:solidFill>
                      <a:latin typeface="Cambria Math" panose="02040503050406030204" pitchFamily="18" charset="0"/>
                    </a:rPr>
                    <m:t>)</m:t>
                  </m:r>
                  <m:r>
                    <a:rPr xmlns:a="http://schemas.openxmlformats.org/drawingml/2006/main" sz="3250" i="1">
                      <a:solidFill>
                        <a:srgbClr val="000000"/>
                      </a:solidFill>
                      <a:latin typeface="Cambria Math" panose="02040503050406030204" pitchFamily="18" charset="0"/>
                    </a:rPr>
                    <m:t>=</m:t>
                  </m:r>
                  <m:r>
                    <a:rPr xmlns:a="http://schemas.openxmlformats.org/drawingml/2006/main" sz="3250" i="1">
                      <a:solidFill>
                        <a:srgbClr val="000000"/>
                      </a:solidFill>
                      <a:latin typeface="Cambria Math" panose="02040503050406030204" pitchFamily="18" charset="0"/>
                    </a:rPr>
                    <m:t>P</m:t>
                  </m:r>
                  <m:r>
                    <a:rPr xmlns:a="http://schemas.openxmlformats.org/drawingml/2006/main" sz="3250" i="1">
                      <a:solidFill>
                        <a:srgbClr val="000000"/>
                      </a:solidFill>
                      <a:latin typeface="Cambria Math" panose="02040503050406030204" pitchFamily="18" charset="0"/>
                    </a:rPr>
                    <m:t>(</m:t>
                  </m:r>
                  <m:sSub>
                    <m:e>
                      <m:r>
                        <a:rPr xmlns:a="http://schemas.openxmlformats.org/drawingml/2006/main" sz="3250" i="1">
                          <a:solidFill>
                            <a:srgbClr val="000000"/>
                          </a:solidFill>
                          <a:latin typeface="Cambria Math" panose="02040503050406030204" pitchFamily="18" charset="0"/>
                        </a:rPr>
                        <m:t>w</m:t>
                      </m:r>
                    </m:e>
                    <m:sub>
                      <m:r>
                        <a:rPr xmlns:a="http://schemas.openxmlformats.org/drawingml/2006/main" sz="3250" i="1">
                          <a:solidFill>
                            <a:srgbClr val="000000"/>
                          </a:solidFill>
                          <a:latin typeface="Cambria Math" panose="02040503050406030204" pitchFamily="18" charset="0"/>
                        </a:rPr>
                        <m:t>1</m:t>
                      </m:r>
                    </m:sub>
                  </m:sSub>
                  <m:r>
                    <a:rPr xmlns:a="http://schemas.openxmlformats.org/drawingml/2006/main" sz="3250" i="1">
                      <a:solidFill>
                        <a:srgbClr val="000000"/>
                      </a:solidFill>
                      <a:latin typeface="Cambria Math" panose="02040503050406030204" pitchFamily="18" charset="0"/>
                    </a:rPr>
                    <m:t>,</m:t>
                  </m:r>
                  <m:sSub>
                    <m:e>
                      <m:r>
                        <a:rPr xmlns:a="http://schemas.openxmlformats.org/drawingml/2006/main" sz="3250" i="1">
                          <a:solidFill>
                            <a:srgbClr val="000000"/>
                          </a:solidFill>
                          <a:latin typeface="Cambria Math" panose="02040503050406030204" pitchFamily="18" charset="0"/>
                        </a:rPr>
                        <m:t>w</m:t>
                      </m:r>
                    </m:e>
                    <m:sub>
                      <m:r>
                        <a:rPr xmlns:a="http://schemas.openxmlformats.org/drawingml/2006/main" sz="3250" i="1">
                          <a:solidFill>
                            <a:srgbClr val="000000"/>
                          </a:solidFill>
                          <a:latin typeface="Cambria Math" panose="02040503050406030204" pitchFamily="18" charset="0"/>
                        </a:rPr>
                        <m:t>w</m:t>
                      </m:r>
                    </m:sub>
                  </m:sSub>
                  <m:r>
                    <a:rPr xmlns:a="http://schemas.openxmlformats.org/drawingml/2006/main" sz="3250" i="1">
                      <a:solidFill>
                        <a:srgbClr val="000000"/>
                      </a:solidFill>
                      <a:latin typeface="Cambria Math" panose="02040503050406030204" pitchFamily="18" charset="0"/>
                    </a:rPr>
                    <m:t>,</m:t>
                  </m:r>
                  <m:r>
                    <a:rPr xmlns:a="http://schemas.openxmlformats.org/drawingml/2006/main" sz="3250" i="1">
                      <a:solidFill>
                        <a:srgbClr val="000000"/>
                      </a:solidFill>
                      <a:latin typeface="Cambria Math" panose="02040503050406030204" pitchFamily="18" charset="0"/>
                    </a:rPr>
                    <m:t>.</m:t>
                  </m:r>
                  <m:r>
                    <a:rPr xmlns:a="http://schemas.openxmlformats.org/drawingml/2006/main" sz="3250" i="1">
                      <a:solidFill>
                        <a:srgbClr val="000000"/>
                      </a:solidFill>
                      <a:latin typeface="Cambria Math" panose="02040503050406030204" pitchFamily="18" charset="0"/>
                    </a:rPr>
                    <m:t>.</m:t>
                  </m:r>
                  <m:r>
                    <a:rPr xmlns:a="http://schemas.openxmlformats.org/drawingml/2006/main" sz="3250" i="1">
                      <a:solidFill>
                        <a:srgbClr val="000000"/>
                      </a:solidFill>
                      <a:latin typeface="Cambria Math" panose="02040503050406030204" pitchFamily="18" charset="0"/>
                    </a:rPr>
                    <m:t>.</m:t>
                  </m:r>
                  <m:r>
                    <a:rPr xmlns:a="http://schemas.openxmlformats.org/drawingml/2006/main" sz="3250" i="1">
                      <a:solidFill>
                        <a:srgbClr val="000000"/>
                      </a:solidFill>
                      <a:latin typeface="Cambria Math" panose="02040503050406030204" pitchFamily="18" charset="0"/>
                    </a:rPr>
                    <m:t>,</m:t>
                  </m:r>
                  <m:sSub>
                    <m:e>
                      <m:r>
                        <a:rPr xmlns:a="http://schemas.openxmlformats.org/drawingml/2006/main" sz="3250" i="1">
                          <a:solidFill>
                            <a:srgbClr val="000000"/>
                          </a:solidFill>
                          <a:latin typeface="Cambria Math" panose="02040503050406030204" pitchFamily="18" charset="0"/>
                        </a:rPr>
                        <m:t>w</m:t>
                      </m:r>
                    </m:e>
                    <m:sub>
                      <m:r>
                        <a:rPr xmlns:a="http://schemas.openxmlformats.org/drawingml/2006/main" sz="3250" i="1">
                          <a:solidFill>
                            <a:srgbClr val="000000"/>
                          </a:solidFill>
                          <a:latin typeface="Cambria Math" panose="02040503050406030204" pitchFamily="18" charset="0"/>
                        </a:rPr>
                        <m:t>N</m:t>
                      </m:r>
                    </m:sub>
                  </m:sSub>
                  <m:sSup>
                    <m:e>
                      <m:r>
                        <a:rPr xmlns:a="http://schemas.openxmlformats.org/drawingml/2006/main" sz="3250" i="1">
                          <a:solidFill>
                            <a:srgbClr val="000000"/>
                          </a:solidFill>
                          <a:latin typeface="Cambria Math" panose="02040503050406030204" pitchFamily="18" charset="0"/>
                        </a:rPr>
                        <m:t>)</m:t>
                      </m:r>
                    </m:e>
                    <m:sup>
                      <m:r>
                        <a:rPr xmlns:a="http://schemas.openxmlformats.org/drawingml/2006/main" sz="3250" i="1">
                          <a:solidFill>
                            <a:srgbClr val="000000"/>
                          </a:solidFill>
                          <a:latin typeface="Cambria Math" panose="02040503050406030204" pitchFamily="18" charset="0"/>
                        </a:rPr>
                        <m:t>-</m:t>
                      </m:r>
                      <m:f>
                        <m:fPr>
                          <m:ctrlPr>
                            <a:rPr xmlns:a="http://schemas.openxmlformats.org/drawingml/2006/main" sz="3250" i="1">
                              <a:solidFill>
                                <a:srgbClr val="000000"/>
                              </a:solidFill>
                              <a:latin typeface="Cambria Math" panose="02040503050406030204" pitchFamily="18" charset="0"/>
                            </a:rPr>
                          </m:ctrlPr>
                          <m:type m:val="bar"/>
                        </m:fPr>
                        <m:num>
                          <m:r>
                            <a:rPr xmlns:a="http://schemas.openxmlformats.org/drawingml/2006/main" sz="3250" i="1">
                              <a:solidFill>
                                <a:srgbClr val="000000"/>
                              </a:solidFill>
                              <a:latin typeface="Cambria Math" panose="02040503050406030204" pitchFamily="18" charset="0"/>
                            </a:rPr>
                            <m:t>1</m:t>
                          </m:r>
                        </m:num>
                        <m:den>
                          <m:r>
                            <a:rPr xmlns:a="http://schemas.openxmlformats.org/drawingml/2006/main" sz="3250" i="1">
                              <a:solidFill>
                                <a:srgbClr val="000000"/>
                              </a:solidFill>
                              <a:latin typeface="Cambria Math" panose="02040503050406030204" pitchFamily="18" charset="0"/>
                            </a:rPr>
                            <m:t>N</m:t>
                          </m:r>
                        </m:den>
                      </m:f>
                    </m:sup>
                  </m:sSup>
                </m:oMath>
              </m:oMathPara>
            </a14:m>
          </a:p>
          <a:p>
            <a:pPr marL="0" indent="0" defTabSz="1658070">
              <a:lnSpc>
                <a:spcPct val="90000"/>
              </a:lnSpc>
              <a:spcBef>
                <a:spcPts val="3000"/>
              </a:spcBef>
              <a:buSzTx/>
              <a:buFontTx/>
              <a:buNone/>
              <a:defRPr sz="3264">
                <a:solidFill>
                  <a:srgbClr val="000000"/>
                </a:solidFill>
              </a:defRPr>
            </a:pPr>
            <a:r>
              <a:t>                </a:t>
            </a:r>
            <a14:m>
              <m:oMath>
                <m:r>
                  <a:rPr xmlns:a="http://schemas.openxmlformats.org/drawingml/2006/main" sz="3250" i="1">
                    <a:solidFill>
                      <a:srgbClr val="000000"/>
                    </a:solidFill>
                    <a:latin typeface="Cambria Math" panose="02040503050406030204" pitchFamily="18" charset="0"/>
                  </a:rPr>
                  <m:t>=</m:t>
                </m:r>
                <m:rad>
                  <m:radPr>
                    <m:ctrlPr>
                      <a:rPr xmlns:a="http://schemas.openxmlformats.org/drawingml/2006/main" sz="3250" i="1">
                        <a:solidFill>
                          <a:srgbClr val="000000"/>
                        </a:solidFill>
                        <a:latin typeface="Cambria Math" panose="02040503050406030204" pitchFamily="18" charset="0"/>
                      </a:rPr>
                    </m:ctrlPr>
                    <m:degHide m:val="off"/>
                  </m:radPr>
                  <m:deg>
                    <m:r>
                      <a:rPr xmlns:a="http://schemas.openxmlformats.org/drawingml/2006/main" sz="3250" i="1">
                        <a:solidFill>
                          <a:srgbClr val="000000"/>
                        </a:solidFill>
                        <a:latin typeface="Cambria Math" panose="02040503050406030204" pitchFamily="18" charset="0"/>
                      </a:rPr>
                      <m:t>N</m:t>
                    </m:r>
                  </m:deg>
                  <m:e>
                    <m:f>
                      <m:fPr>
                        <m:ctrlPr>
                          <a:rPr xmlns:a="http://schemas.openxmlformats.org/drawingml/2006/main" sz="3250" i="1">
                            <a:solidFill>
                              <a:srgbClr val="000000"/>
                            </a:solidFill>
                            <a:latin typeface="Cambria Math" panose="02040503050406030204" pitchFamily="18" charset="0"/>
                          </a:rPr>
                        </m:ctrlPr>
                        <m:type m:val="bar"/>
                      </m:fPr>
                      <m:num>
                        <m:r>
                          <a:rPr xmlns:a="http://schemas.openxmlformats.org/drawingml/2006/main" sz="3250" i="1">
                            <a:solidFill>
                              <a:srgbClr val="000000"/>
                            </a:solidFill>
                            <a:latin typeface="Cambria Math" panose="02040503050406030204" pitchFamily="18" charset="0"/>
                          </a:rPr>
                          <m:t>1</m:t>
                        </m:r>
                      </m:num>
                      <m:den>
                        <m:r>
                          <a:rPr xmlns:a="http://schemas.openxmlformats.org/drawingml/2006/main" sz="3250" i="1">
                            <a:solidFill>
                              <a:srgbClr val="000000"/>
                            </a:solidFill>
                            <a:latin typeface="Cambria Math" panose="02040503050406030204" pitchFamily="18" charset="0"/>
                          </a:rPr>
                          <m:t>P</m:t>
                        </m:r>
                        <m:r>
                          <a:rPr xmlns:a="http://schemas.openxmlformats.org/drawingml/2006/main" sz="3250" i="1">
                            <a:solidFill>
                              <a:srgbClr val="000000"/>
                            </a:solidFill>
                            <a:latin typeface="Cambria Math" panose="02040503050406030204" pitchFamily="18" charset="0"/>
                          </a:rPr>
                          <m:t>(</m:t>
                        </m:r>
                        <m:sSub>
                          <m:e>
                            <m:r>
                              <a:rPr xmlns:a="http://schemas.openxmlformats.org/drawingml/2006/main" sz="3250" i="1">
                                <a:solidFill>
                                  <a:srgbClr val="000000"/>
                                </a:solidFill>
                                <a:latin typeface="Cambria Math" panose="02040503050406030204" pitchFamily="18" charset="0"/>
                              </a:rPr>
                              <m:t>w</m:t>
                            </m:r>
                          </m:e>
                          <m:sub>
                            <m:r>
                              <a:rPr xmlns:a="http://schemas.openxmlformats.org/drawingml/2006/main" sz="3250" i="1">
                                <a:solidFill>
                                  <a:srgbClr val="000000"/>
                                </a:solidFill>
                                <a:latin typeface="Cambria Math" panose="02040503050406030204" pitchFamily="18" charset="0"/>
                              </a:rPr>
                              <m:t>1</m:t>
                            </m:r>
                          </m:sub>
                        </m:sSub>
                        <m:r>
                          <a:rPr xmlns:a="http://schemas.openxmlformats.org/drawingml/2006/main" sz="3250" i="1">
                            <a:solidFill>
                              <a:srgbClr val="000000"/>
                            </a:solidFill>
                            <a:latin typeface="Cambria Math" panose="02040503050406030204" pitchFamily="18" charset="0"/>
                          </a:rPr>
                          <m:t>,</m:t>
                        </m:r>
                        <m:sSub>
                          <m:e>
                            <m:r>
                              <a:rPr xmlns:a="http://schemas.openxmlformats.org/drawingml/2006/main" sz="3250" i="1">
                                <a:solidFill>
                                  <a:srgbClr val="000000"/>
                                </a:solidFill>
                                <a:latin typeface="Cambria Math" panose="02040503050406030204" pitchFamily="18" charset="0"/>
                              </a:rPr>
                              <m:t>w</m:t>
                            </m:r>
                          </m:e>
                          <m:sub>
                            <m:r>
                              <a:rPr xmlns:a="http://schemas.openxmlformats.org/drawingml/2006/main" sz="3250" i="1">
                                <a:solidFill>
                                  <a:srgbClr val="000000"/>
                                </a:solidFill>
                                <a:latin typeface="Cambria Math" panose="02040503050406030204" pitchFamily="18" charset="0"/>
                              </a:rPr>
                              <m:t>2</m:t>
                            </m:r>
                          </m:sub>
                        </m:sSub>
                        <m:r>
                          <a:rPr xmlns:a="http://schemas.openxmlformats.org/drawingml/2006/main" sz="3250" i="1">
                            <a:solidFill>
                              <a:srgbClr val="000000"/>
                            </a:solidFill>
                            <a:latin typeface="Cambria Math" panose="02040503050406030204" pitchFamily="18" charset="0"/>
                          </a:rPr>
                          <m:t>,</m:t>
                        </m:r>
                        <m:r>
                          <a:rPr xmlns:a="http://schemas.openxmlformats.org/drawingml/2006/main" sz="3250" i="1">
                            <a:solidFill>
                              <a:srgbClr val="000000"/>
                            </a:solidFill>
                            <a:latin typeface="Cambria Math" panose="02040503050406030204" pitchFamily="18" charset="0"/>
                          </a:rPr>
                          <m:t>.</m:t>
                        </m:r>
                        <m:r>
                          <a:rPr xmlns:a="http://schemas.openxmlformats.org/drawingml/2006/main" sz="3250" i="1">
                            <a:solidFill>
                              <a:srgbClr val="000000"/>
                            </a:solidFill>
                            <a:latin typeface="Cambria Math" panose="02040503050406030204" pitchFamily="18" charset="0"/>
                          </a:rPr>
                          <m:t>.</m:t>
                        </m:r>
                        <m:r>
                          <a:rPr xmlns:a="http://schemas.openxmlformats.org/drawingml/2006/main" sz="3250" i="1">
                            <a:solidFill>
                              <a:srgbClr val="000000"/>
                            </a:solidFill>
                            <a:latin typeface="Cambria Math" panose="02040503050406030204" pitchFamily="18" charset="0"/>
                          </a:rPr>
                          <m:t>.</m:t>
                        </m:r>
                        <m:r>
                          <a:rPr xmlns:a="http://schemas.openxmlformats.org/drawingml/2006/main" sz="3250" i="1">
                            <a:solidFill>
                              <a:srgbClr val="000000"/>
                            </a:solidFill>
                            <a:latin typeface="Cambria Math" panose="02040503050406030204" pitchFamily="18" charset="0"/>
                          </a:rPr>
                          <m:t>,</m:t>
                        </m:r>
                        <m:sSub>
                          <m:e>
                            <m:r>
                              <a:rPr xmlns:a="http://schemas.openxmlformats.org/drawingml/2006/main" sz="3250" i="1">
                                <a:solidFill>
                                  <a:srgbClr val="000000"/>
                                </a:solidFill>
                                <a:latin typeface="Cambria Math" panose="02040503050406030204" pitchFamily="18" charset="0"/>
                              </a:rPr>
                              <m:t>w</m:t>
                            </m:r>
                          </m:e>
                          <m:sub>
                            <m:r>
                              <a:rPr xmlns:a="http://schemas.openxmlformats.org/drawingml/2006/main" sz="3250" i="1">
                                <a:solidFill>
                                  <a:srgbClr val="000000"/>
                                </a:solidFill>
                                <a:latin typeface="Cambria Math" panose="02040503050406030204" pitchFamily="18" charset="0"/>
                              </a:rPr>
                              <m:t>N</m:t>
                            </m:r>
                          </m:sub>
                        </m:sSub>
                        <m:r>
                          <a:rPr xmlns:a="http://schemas.openxmlformats.org/drawingml/2006/main" sz="3250" i="1">
                            <a:solidFill>
                              <a:srgbClr val="000000"/>
                            </a:solidFill>
                            <a:latin typeface="Cambria Math" panose="02040503050406030204" pitchFamily="18" charset="0"/>
                          </a:rPr>
                          <m:t>)</m:t>
                        </m:r>
                      </m:den>
                    </m:f>
                  </m:e>
                </m:rad>
              </m:oMath>
            </a14:m>
          </a:p>
          <a:p>
            <a:pPr marL="1007443" indent="-1007443" defTabSz="1658070">
              <a:lnSpc>
                <a:spcPct val="90000"/>
              </a:lnSpc>
              <a:spcBef>
                <a:spcPts val="3000"/>
              </a:spcBef>
              <a:defRPr sz="3264">
                <a:solidFill>
                  <a:srgbClr val="000000"/>
                </a:solidFill>
              </a:defRPr>
            </a:pPr>
            <a:r>
              <a:t>Chain rule: </a:t>
            </a:r>
            <a14:m>
              <m:oMath>
                <m:r>
                  <a:rPr xmlns:a="http://schemas.openxmlformats.org/drawingml/2006/main" sz="3250" i="1">
                    <a:solidFill>
                      <a:srgbClr val="000000"/>
                    </a:solidFill>
                    <a:latin typeface="Cambria Math" panose="02040503050406030204" pitchFamily="18" charset="0"/>
                  </a:rPr>
                  <m:t>P</m:t>
                </m:r>
                <m:r>
                  <a:rPr xmlns:a="http://schemas.openxmlformats.org/drawingml/2006/main" sz="3250" i="1">
                    <a:solidFill>
                      <a:srgbClr val="000000"/>
                    </a:solidFill>
                    <a:latin typeface="Cambria Math" panose="02040503050406030204" pitchFamily="18" charset="0"/>
                  </a:rPr>
                  <m:t>P</m:t>
                </m:r>
                <m:r>
                  <a:rPr xmlns:a="http://schemas.openxmlformats.org/drawingml/2006/main" sz="3250" i="1">
                    <a:solidFill>
                      <a:srgbClr val="000000"/>
                    </a:solidFill>
                    <a:latin typeface="Cambria Math" panose="02040503050406030204" pitchFamily="18" charset="0"/>
                  </a:rPr>
                  <m:t>(</m:t>
                </m:r>
                <m:r>
                  <a:rPr xmlns:a="http://schemas.openxmlformats.org/drawingml/2006/main" sz="3250" i="1">
                    <a:solidFill>
                      <a:srgbClr val="000000"/>
                    </a:solidFill>
                    <a:latin typeface="Cambria Math" panose="02040503050406030204" pitchFamily="18" charset="0"/>
                  </a:rPr>
                  <m:t>W</m:t>
                </m:r>
                <m:r>
                  <a:rPr xmlns:a="http://schemas.openxmlformats.org/drawingml/2006/main" sz="3250" i="1">
                    <a:solidFill>
                      <a:srgbClr val="000000"/>
                    </a:solidFill>
                    <a:latin typeface="Cambria Math" panose="02040503050406030204" pitchFamily="18" charset="0"/>
                  </a:rPr>
                  <m:t>)</m:t>
                </m:r>
                <m:r>
                  <a:rPr xmlns:a="http://schemas.openxmlformats.org/drawingml/2006/main" sz="3250" i="1">
                    <a:solidFill>
                      <a:srgbClr val="000000"/>
                    </a:solidFill>
                    <a:latin typeface="Cambria Math" panose="02040503050406030204" pitchFamily="18" charset="0"/>
                  </a:rPr>
                  <m:t>=</m:t>
                </m:r>
                <m:rad>
                  <m:radPr>
                    <m:ctrlPr>
                      <a:rPr xmlns:a="http://schemas.openxmlformats.org/drawingml/2006/main" sz="3250" i="1">
                        <a:solidFill>
                          <a:srgbClr val="000000"/>
                        </a:solidFill>
                        <a:latin typeface="Cambria Math" panose="02040503050406030204" pitchFamily="18" charset="0"/>
                      </a:rPr>
                    </m:ctrlPr>
                    <m:degHide m:val="off"/>
                  </m:radPr>
                  <m:deg>
                    <m:r>
                      <a:rPr xmlns:a="http://schemas.openxmlformats.org/drawingml/2006/main" sz="3250" i="1">
                        <a:solidFill>
                          <a:srgbClr val="000000"/>
                        </a:solidFill>
                        <a:latin typeface="Cambria Math" panose="02040503050406030204" pitchFamily="18" charset="0"/>
                      </a:rPr>
                      <m:t>N</m:t>
                    </m:r>
                  </m:deg>
                  <m:e>
                    <m:nary>
                      <m:naryPr>
                        <m:ctrlPr>
                          <a:rPr xmlns:a="http://schemas.openxmlformats.org/drawingml/2006/main" sz="3250" i="1">
                            <a:solidFill>
                              <a:srgbClr val="000000"/>
                            </a:solidFill>
                            <a:latin typeface="Cambria Math" panose="02040503050406030204" pitchFamily="18" charset="0"/>
                          </a:rPr>
                        </m:ctrlPr>
                        <m:chr m:val="∏"/>
                        <m:limLoc m:val="undOvr"/>
                        <m:grow m:val="1"/>
                        <m:subHide m:val="off"/>
                        <m:supHide m:val="off"/>
                      </m:naryPr>
                      <m:sub>
                        <m:r>
                          <a:rPr xmlns:a="http://schemas.openxmlformats.org/drawingml/2006/main" sz="3250" i="1">
                            <a:solidFill>
                              <a:srgbClr val="000000"/>
                            </a:solidFill>
                            <a:latin typeface="Cambria Math" panose="02040503050406030204" pitchFamily="18" charset="0"/>
                          </a:rPr>
                          <m:t>i</m:t>
                        </m:r>
                        <m:r>
                          <a:rPr xmlns:a="http://schemas.openxmlformats.org/drawingml/2006/main" sz="3250" i="1">
                            <a:solidFill>
                              <a:srgbClr val="000000"/>
                            </a:solidFill>
                            <a:latin typeface="Cambria Math" panose="02040503050406030204" pitchFamily="18" charset="0"/>
                          </a:rPr>
                          <m:t>=</m:t>
                        </m:r>
                        <m:r>
                          <a:rPr xmlns:a="http://schemas.openxmlformats.org/drawingml/2006/main" sz="3250" i="1">
                            <a:solidFill>
                              <a:srgbClr val="000000"/>
                            </a:solidFill>
                            <a:latin typeface="Cambria Math" panose="02040503050406030204" pitchFamily="18" charset="0"/>
                          </a:rPr>
                          <m:t>1</m:t>
                        </m:r>
                      </m:sub>
                      <m:sup>
                        <m:r>
                          <a:rPr xmlns:a="http://schemas.openxmlformats.org/drawingml/2006/main" sz="3250" i="1">
                            <a:solidFill>
                              <a:srgbClr val="000000"/>
                            </a:solidFill>
                            <a:latin typeface="Cambria Math" panose="02040503050406030204" pitchFamily="18" charset="0"/>
                          </a:rPr>
                          <m:t>N</m:t>
                        </m:r>
                      </m:sup>
                      <m:e>
                        <m:f>
                          <m:fPr>
                            <m:ctrlPr>
                              <a:rPr xmlns:a="http://schemas.openxmlformats.org/drawingml/2006/main" sz="3250" i="1">
                                <a:solidFill>
                                  <a:srgbClr val="000000"/>
                                </a:solidFill>
                                <a:latin typeface="Cambria Math" panose="02040503050406030204" pitchFamily="18" charset="0"/>
                              </a:rPr>
                            </m:ctrlPr>
                            <m:type m:val="bar"/>
                          </m:fPr>
                          <m:num>
                            <m:r>
                              <a:rPr xmlns:a="http://schemas.openxmlformats.org/drawingml/2006/main" sz="3250" i="1">
                                <a:solidFill>
                                  <a:srgbClr val="000000"/>
                                </a:solidFill>
                                <a:latin typeface="Cambria Math" panose="02040503050406030204" pitchFamily="18" charset="0"/>
                              </a:rPr>
                              <m:t>1</m:t>
                            </m:r>
                          </m:num>
                          <m:den>
                            <m:r>
                              <a:rPr xmlns:a="http://schemas.openxmlformats.org/drawingml/2006/main" sz="3250" i="1">
                                <a:solidFill>
                                  <a:srgbClr val="000000"/>
                                </a:solidFill>
                                <a:latin typeface="Cambria Math" panose="02040503050406030204" pitchFamily="18" charset="0"/>
                              </a:rPr>
                              <m:t>P</m:t>
                            </m:r>
                            <m:r>
                              <a:rPr xmlns:a="http://schemas.openxmlformats.org/drawingml/2006/main" sz="3250" i="1">
                                <a:solidFill>
                                  <a:srgbClr val="000000"/>
                                </a:solidFill>
                                <a:latin typeface="Cambria Math" panose="02040503050406030204" pitchFamily="18" charset="0"/>
                              </a:rPr>
                              <m:t>(</m:t>
                            </m:r>
                            <m:sSub>
                              <m:e>
                                <m:r>
                                  <a:rPr xmlns:a="http://schemas.openxmlformats.org/drawingml/2006/main" sz="3250" i="1">
                                    <a:solidFill>
                                      <a:srgbClr val="000000"/>
                                    </a:solidFill>
                                    <a:latin typeface="Cambria Math" panose="02040503050406030204" pitchFamily="18" charset="0"/>
                                  </a:rPr>
                                  <m:t>w</m:t>
                                </m:r>
                              </m:e>
                              <m:sub>
                                <m:r>
                                  <a:rPr xmlns:a="http://schemas.openxmlformats.org/drawingml/2006/main" sz="3250" i="1">
                                    <a:solidFill>
                                      <a:srgbClr val="000000"/>
                                    </a:solidFill>
                                    <a:latin typeface="Cambria Math" panose="02040503050406030204" pitchFamily="18" charset="0"/>
                                  </a:rPr>
                                  <m:t>i</m:t>
                                </m:r>
                              </m:sub>
                            </m:sSub>
                            <m:r>
                              <a:rPr xmlns:a="http://schemas.openxmlformats.org/drawingml/2006/main" sz="3250" i="1">
                                <a:solidFill>
                                  <a:srgbClr val="000000"/>
                                </a:solidFill>
                                <a:latin typeface="Cambria Math" panose="02040503050406030204" pitchFamily="18" charset="0"/>
                              </a:rPr>
                              <m:t>|</m:t>
                            </m:r>
                            <m:sSub>
                              <m:e>
                                <m:r>
                                  <a:rPr xmlns:a="http://schemas.openxmlformats.org/drawingml/2006/main" sz="3250" i="1">
                                    <a:solidFill>
                                      <a:srgbClr val="000000"/>
                                    </a:solidFill>
                                    <a:latin typeface="Cambria Math" panose="02040503050406030204" pitchFamily="18" charset="0"/>
                                  </a:rPr>
                                  <m:t>w</m:t>
                                </m:r>
                              </m:e>
                              <m:sub>
                                <m:r>
                                  <a:rPr xmlns:a="http://schemas.openxmlformats.org/drawingml/2006/main" sz="3250" i="1">
                                    <a:solidFill>
                                      <a:srgbClr val="000000"/>
                                    </a:solidFill>
                                    <a:latin typeface="Cambria Math" panose="02040503050406030204" pitchFamily="18" charset="0"/>
                                  </a:rPr>
                                  <m:t>1</m:t>
                                </m:r>
                              </m:sub>
                            </m:sSub>
                            <m:r>
                              <a:rPr xmlns:a="http://schemas.openxmlformats.org/drawingml/2006/main" sz="3250" i="1">
                                <a:solidFill>
                                  <a:srgbClr val="000000"/>
                                </a:solidFill>
                                <a:latin typeface="Cambria Math" panose="02040503050406030204" pitchFamily="18" charset="0"/>
                              </a:rPr>
                              <m:t>,</m:t>
                            </m:r>
                            <m:r>
                              <a:rPr xmlns:a="http://schemas.openxmlformats.org/drawingml/2006/main" sz="3250" i="1">
                                <a:solidFill>
                                  <a:srgbClr val="000000"/>
                                </a:solidFill>
                                <a:latin typeface="Cambria Math" panose="02040503050406030204" pitchFamily="18" charset="0"/>
                              </a:rPr>
                              <m:t>.</m:t>
                            </m:r>
                            <m:r>
                              <a:rPr xmlns:a="http://schemas.openxmlformats.org/drawingml/2006/main" sz="3250" i="1">
                                <a:solidFill>
                                  <a:srgbClr val="000000"/>
                                </a:solidFill>
                                <a:latin typeface="Cambria Math" panose="02040503050406030204" pitchFamily="18" charset="0"/>
                              </a:rPr>
                              <m:t>.</m:t>
                            </m:r>
                            <m:r>
                              <a:rPr xmlns:a="http://schemas.openxmlformats.org/drawingml/2006/main" sz="3250" i="1">
                                <a:solidFill>
                                  <a:srgbClr val="000000"/>
                                </a:solidFill>
                                <a:latin typeface="Cambria Math" panose="02040503050406030204" pitchFamily="18" charset="0"/>
                              </a:rPr>
                              <m:t>.</m:t>
                            </m:r>
                            <m:r>
                              <a:rPr xmlns:a="http://schemas.openxmlformats.org/drawingml/2006/main" sz="3250" i="1">
                                <a:solidFill>
                                  <a:srgbClr val="000000"/>
                                </a:solidFill>
                                <a:latin typeface="Cambria Math" panose="02040503050406030204" pitchFamily="18" charset="0"/>
                              </a:rPr>
                              <m:t>,</m:t>
                            </m:r>
                            <m:sSub>
                              <m:e>
                                <m:r>
                                  <a:rPr xmlns:a="http://schemas.openxmlformats.org/drawingml/2006/main" sz="3250" i="1">
                                    <a:solidFill>
                                      <a:srgbClr val="000000"/>
                                    </a:solidFill>
                                    <a:latin typeface="Cambria Math" panose="02040503050406030204" pitchFamily="18" charset="0"/>
                                  </a:rPr>
                                  <m:t>w</m:t>
                                </m:r>
                              </m:e>
                              <m:sub>
                                <m:r>
                                  <a:rPr xmlns:a="http://schemas.openxmlformats.org/drawingml/2006/main" sz="3250" i="1">
                                    <a:solidFill>
                                      <a:srgbClr val="000000"/>
                                    </a:solidFill>
                                    <a:latin typeface="Cambria Math" panose="02040503050406030204" pitchFamily="18" charset="0"/>
                                  </a:rPr>
                                  <m:t>i</m:t>
                                </m:r>
                                <m:r>
                                  <a:rPr xmlns:a="http://schemas.openxmlformats.org/drawingml/2006/main" sz="3250" i="1">
                                    <a:solidFill>
                                      <a:srgbClr val="000000"/>
                                    </a:solidFill>
                                    <a:latin typeface="Cambria Math" panose="02040503050406030204" pitchFamily="18" charset="0"/>
                                  </a:rPr>
                                  <m:t>-</m:t>
                                </m:r>
                                <m:r>
                                  <a:rPr xmlns:a="http://schemas.openxmlformats.org/drawingml/2006/main" sz="3250" i="1">
                                    <a:solidFill>
                                      <a:srgbClr val="000000"/>
                                    </a:solidFill>
                                    <a:latin typeface="Cambria Math" panose="02040503050406030204" pitchFamily="18" charset="0"/>
                                  </a:rPr>
                                  <m:t>1</m:t>
                                </m:r>
                              </m:sub>
                            </m:sSub>
                            <m:r>
                              <a:rPr xmlns:a="http://schemas.openxmlformats.org/drawingml/2006/main" sz="3250" i="1">
                                <a:solidFill>
                                  <a:srgbClr val="000000"/>
                                </a:solidFill>
                                <a:latin typeface="Cambria Math" panose="02040503050406030204" pitchFamily="18" charset="0"/>
                              </a:rPr>
                              <m:t>)</m:t>
                            </m:r>
                          </m:den>
                        </m:f>
                      </m:e>
                    </m:nary>
                  </m:e>
                </m:rad>
              </m:oMath>
            </a14:m>
          </a:p>
          <a:p>
            <a:pPr marL="1007443" indent="-1007443" defTabSz="1658070">
              <a:lnSpc>
                <a:spcPct val="90000"/>
              </a:lnSpc>
              <a:spcBef>
                <a:spcPts val="3000"/>
              </a:spcBef>
              <a:defRPr sz="3264">
                <a:solidFill>
                  <a:srgbClr val="000000"/>
                </a:solidFill>
              </a:defRPr>
            </a:pPr>
            <a:r>
              <a:t>For bigrams: </a:t>
            </a:r>
            <a14:m>
              <m:oMath>
                <m:r>
                  <a:rPr xmlns:a="http://schemas.openxmlformats.org/drawingml/2006/main" sz="3250" i="1">
                    <a:solidFill>
                      <a:srgbClr val="000000"/>
                    </a:solidFill>
                    <a:latin typeface="Cambria Math" panose="02040503050406030204" pitchFamily="18" charset="0"/>
                  </a:rPr>
                  <m:t>P</m:t>
                </m:r>
                <m:r>
                  <a:rPr xmlns:a="http://schemas.openxmlformats.org/drawingml/2006/main" sz="3250" i="1">
                    <a:solidFill>
                      <a:srgbClr val="000000"/>
                    </a:solidFill>
                    <a:latin typeface="Cambria Math" panose="02040503050406030204" pitchFamily="18" charset="0"/>
                  </a:rPr>
                  <m:t>P</m:t>
                </m:r>
                <m:r>
                  <a:rPr xmlns:a="http://schemas.openxmlformats.org/drawingml/2006/main" sz="3250" i="1">
                    <a:solidFill>
                      <a:srgbClr val="000000"/>
                    </a:solidFill>
                    <a:latin typeface="Cambria Math" panose="02040503050406030204" pitchFamily="18" charset="0"/>
                  </a:rPr>
                  <m:t>(</m:t>
                </m:r>
                <m:r>
                  <a:rPr xmlns:a="http://schemas.openxmlformats.org/drawingml/2006/main" sz="3250" i="1">
                    <a:solidFill>
                      <a:srgbClr val="000000"/>
                    </a:solidFill>
                    <a:latin typeface="Cambria Math" panose="02040503050406030204" pitchFamily="18" charset="0"/>
                  </a:rPr>
                  <m:t>W</m:t>
                </m:r>
                <m:r>
                  <a:rPr xmlns:a="http://schemas.openxmlformats.org/drawingml/2006/main" sz="3250" i="1">
                    <a:solidFill>
                      <a:srgbClr val="000000"/>
                    </a:solidFill>
                    <a:latin typeface="Cambria Math" panose="02040503050406030204" pitchFamily="18" charset="0"/>
                  </a:rPr>
                  <m:t>)</m:t>
                </m:r>
                <m:r>
                  <a:rPr xmlns:a="http://schemas.openxmlformats.org/drawingml/2006/main" sz="3250" i="1">
                    <a:solidFill>
                      <a:srgbClr val="000000"/>
                    </a:solidFill>
                    <a:latin typeface="Cambria Math" panose="02040503050406030204" pitchFamily="18" charset="0"/>
                  </a:rPr>
                  <m:t>=</m:t>
                </m:r>
                <m:rad>
                  <m:radPr>
                    <m:ctrlPr>
                      <a:rPr xmlns:a="http://schemas.openxmlformats.org/drawingml/2006/main" sz="3250" i="1">
                        <a:solidFill>
                          <a:srgbClr val="000000"/>
                        </a:solidFill>
                        <a:latin typeface="Cambria Math" panose="02040503050406030204" pitchFamily="18" charset="0"/>
                      </a:rPr>
                    </m:ctrlPr>
                    <m:degHide m:val="off"/>
                  </m:radPr>
                  <m:deg>
                    <m:r>
                      <a:rPr xmlns:a="http://schemas.openxmlformats.org/drawingml/2006/main" sz="3250" i="1">
                        <a:solidFill>
                          <a:srgbClr val="000000"/>
                        </a:solidFill>
                        <a:latin typeface="Cambria Math" panose="02040503050406030204" pitchFamily="18" charset="0"/>
                      </a:rPr>
                      <m:t>N</m:t>
                    </m:r>
                  </m:deg>
                  <m:e>
                    <m:nary>
                      <m:naryPr>
                        <m:ctrlPr>
                          <a:rPr xmlns:a="http://schemas.openxmlformats.org/drawingml/2006/main" sz="3250" i="1">
                            <a:solidFill>
                              <a:srgbClr val="000000"/>
                            </a:solidFill>
                            <a:latin typeface="Cambria Math" panose="02040503050406030204" pitchFamily="18" charset="0"/>
                          </a:rPr>
                        </m:ctrlPr>
                        <m:chr m:val="∏"/>
                        <m:limLoc m:val="undOvr"/>
                        <m:grow m:val="1"/>
                        <m:subHide m:val="off"/>
                        <m:supHide m:val="off"/>
                      </m:naryPr>
                      <m:sub>
                        <m:r>
                          <a:rPr xmlns:a="http://schemas.openxmlformats.org/drawingml/2006/main" sz="3250" i="1">
                            <a:solidFill>
                              <a:srgbClr val="000000"/>
                            </a:solidFill>
                            <a:latin typeface="Cambria Math" panose="02040503050406030204" pitchFamily="18" charset="0"/>
                          </a:rPr>
                          <m:t>i</m:t>
                        </m:r>
                        <m:r>
                          <a:rPr xmlns:a="http://schemas.openxmlformats.org/drawingml/2006/main" sz="3250" i="1">
                            <a:solidFill>
                              <a:srgbClr val="000000"/>
                            </a:solidFill>
                            <a:latin typeface="Cambria Math" panose="02040503050406030204" pitchFamily="18" charset="0"/>
                          </a:rPr>
                          <m:t>=</m:t>
                        </m:r>
                        <m:r>
                          <a:rPr xmlns:a="http://schemas.openxmlformats.org/drawingml/2006/main" sz="3250" i="1">
                            <a:solidFill>
                              <a:srgbClr val="000000"/>
                            </a:solidFill>
                            <a:latin typeface="Cambria Math" panose="02040503050406030204" pitchFamily="18" charset="0"/>
                          </a:rPr>
                          <m:t>1</m:t>
                        </m:r>
                      </m:sub>
                      <m:sup>
                        <m:r>
                          <a:rPr xmlns:a="http://schemas.openxmlformats.org/drawingml/2006/main" sz="3250" i="1">
                            <a:solidFill>
                              <a:srgbClr val="000000"/>
                            </a:solidFill>
                            <a:latin typeface="Cambria Math" panose="02040503050406030204" pitchFamily="18" charset="0"/>
                          </a:rPr>
                          <m:t>N</m:t>
                        </m:r>
                      </m:sup>
                      <m:e>
                        <m:f>
                          <m:fPr>
                            <m:ctrlPr>
                              <a:rPr xmlns:a="http://schemas.openxmlformats.org/drawingml/2006/main" sz="3250" i="1">
                                <a:solidFill>
                                  <a:srgbClr val="000000"/>
                                </a:solidFill>
                                <a:latin typeface="Cambria Math" panose="02040503050406030204" pitchFamily="18" charset="0"/>
                              </a:rPr>
                            </m:ctrlPr>
                            <m:type m:val="bar"/>
                          </m:fPr>
                          <m:num>
                            <m:r>
                              <a:rPr xmlns:a="http://schemas.openxmlformats.org/drawingml/2006/main" sz="3250" i="1">
                                <a:solidFill>
                                  <a:srgbClr val="000000"/>
                                </a:solidFill>
                                <a:latin typeface="Cambria Math" panose="02040503050406030204" pitchFamily="18" charset="0"/>
                              </a:rPr>
                              <m:t>1</m:t>
                            </m:r>
                          </m:num>
                          <m:den>
                            <m:r>
                              <a:rPr xmlns:a="http://schemas.openxmlformats.org/drawingml/2006/main" sz="3250" i="1">
                                <a:solidFill>
                                  <a:srgbClr val="000000"/>
                                </a:solidFill>
                                <a:latin typeface="Cambria Math" panose="02040503050406030204" pitchFamily="18" charset="0"/>
                              </a:rPr>
                              <m:t>P</m:t>
                            </m:r>
                            <m:r>
                              <a:rPr xmlns:a="http://schemas.openxmlformats.org/drawingml/2006/main" sz="3250" i="1">
                                <a:solidFill>
                                  <a:srgbClr val="000000"/>
                                </a:solidFill>
                                <a:latin typeface="Cambria Math" panose="02040503050406030204" pitchFamily="18" charset="0"/>
                              </a:rPr>
                              <m:t>(</m:t>
                            </m:r>
                            <m:sSub>
                              <m:e>
                                <m:r>
                                  <a:rPr xmlns:a="http://schemas.openxmlformats.org/drawingml/2006/main" sz="3250" i="1">
                                    <a:solidFill>
                                      <a:srgbClr val="000000"/>
                                    </a:solidFill>
                                    <a:latin typeface="Cambria Math" panose="02040503050406030204" pitchFamily="18" charset="0"/>
                                  </a:rPr>
                                  <m:t>w</m:t>
                                </m:r>
                              </m:e>
                              <m:sub>
                                <m:r>
                                  <a:rPr xmlns:a="http://schemas.openxmlformats.org/drawingml/2006/main" sz="3250" i="1">
                                    <a:solidFill>
                                      <a:srgbClr val="000000"/>
                                    </a:solidFill>
                                    <a:latin typeface="Cambria Math" panose="02040503050406030204" pitchFamily="18" charset="0"/>
                                  </a:rPr>
                                  <m:t>i</m:t>
                                </m:r>
                              </m:sub>
                            </m:sSub>
                            <m:r>
                              <a:rPr xmlns:a="http://schemas.openxmlformats.org/drawingml/2006/main" sz="3250" i="1">
                                <a:solidFill>
                                  <a:srgbClr val="000000"/>
                                </a:solidFill>
                                <a:latin typeface="Cambria Math" panose="02040503050406030204" pitchFamily="18" charset="0"/>
                              </a:rPr>
                              <m:t>|</m:t>
                            </m:r>
                            <m:sSub>
                              <m:e>
                                <m:r>
                                  <a:rPr xmlns:a="http://schemas.openxmlformats.org/drawingml/2006/main" sz="3250" i="1">
                                    <a:solidFill>
                                      <a:srgbClr val="000000"/>
                                    </a:solidFill>
                                    <a:latin typeface="Cambria Math" panose="02040503050406030204" pitchFamily="18" charset="0"/>
                                  </a:rPr>
                                  <m:t>w</m:t>
                                </m:r>
                              </m:e>
                              <m:sub>
                                <m:r>
                                  <a:rPr xmlns:a="http://schemas.openxmlformats.org/drawingml/2006/main" sz="3250" i="1">
                                    <a:solidFill>
                                      <a:srgbClr val="000000"/>
                                    </a:solidFill>
                                    <a:latin typeface="Cambria Math" panose="02040503050406030204" pitchFamily="18" charset="0"/>
                                  </a:rPr>
                                  <m:t>i</m:t>
                                </m:r>
                                <m:r>
                                  <a:rPr xmlns:a="http://schemas.openxmlformats.org/drawingml/2006/main" sz="3250" i="1">
                                    <a:solidFill>
                                      <a:srgbClr val="000000"/>
                                    </a:solidFill>
                                    <a:latin typeface="Cambria Math" panose="02040503050406030204" pitchFamily="18" charset="0"/>
                                  </a:rPr>
                                  <m:t>-</m:t>
                                </m:r>
                                <m:r>
                                  <a:rPr xmlns:a="http://schemas.openxmlformats.org/drawingml/2006/main" sz="3250" i="1">
                                    <a:solidFill>
                                      <a:srgbClr val="000000"/>
                                    </a:solidFill>
                                    <a:latin typeface="Cambria Math" panose="02040503050406030204" pitchFamily="18" charset="0"/>
                                  </a:rPr>
                                  <m:t>1</m:t>
                                </m:r>
                              </m:sub>
                            </m:sSub>
                            <m:r>
                              <a:rPr xmlns:a="http://schemas.openxmlformats.org/drawingml/2006/main" sz="3250" i="1">
                                <a:solidFill>
                                  <a:srgbClr val="000000"/>
                                </a:solidFill>
                                <a:latin typeface="Cambria Math" panose="02040503050406030204" pitchFamily="18" charset="0"/>
                              </a:rPr>
                              <m:t>)</m:t>
                            </m:r>
                          </m:den>
                        </m:f>
                      </m:e>
                    </m:nary>
                  </m:e>
                </m:rad>
              </m:oMath>
            </a14:m>
          </a:p>
          <a:p>
            <a:pPr marL="1007443" indent="-1007443" defTabSz="1658070">
              <a:lnSpc>
                <a:spcPct val="90000"/>
              </a:lnSpc>
              <a:spcBef>
                <a:spcPts val="3000"/>
              </a:spcBef>
              <a:defRPr sz="3264">
                <a:solidFill>
                  <a:srgbClr val="000000"/>
                </a:solidFill>
                <a:latin typeface="Poppins Bold"/>
                <a:ea typeface="Poppins Bold"/>
                <a:cs typeface="Poppins Bold"/>
                <a:sym typeface="Poppins Bold"/>
              </a:defRPr>
            </a:pPr>
            <a:r>
              <a:t>Minimizing perplexity is the same as maximizing probability</a:t>
            </a:r>
          </a:p>
        </p:txBody>
      </p:sp>
      <p:sp>
        <p:nvSpPr>
          <p:cNvPr id="38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9" name="Perplexity"/>
          <p:cNvSpPr txBox="1"/>
          <p:nvPr>
            <p:ph type="title"/>
          </p:nvPr>
        </p:nvSpPr>
        <p:spPr>
          <a:prstGeom prst="rect">
            <a:avLst/>
          </a:prstGeom>
        </p:spPr>
        <p:txBody>
          <a:bodyPr/>
          <a:lstStyle>
            <a:lvl1pPr defTabSz="1061763">
              <a:defRPr sz="7568"/>
            </a:lvl1pPr>
          </a:lstStyle>
          <a:p>
            <a:pPr/>
            <a:r>
              <a:t>Perplexity</a:t>
            </a:r>
          </a:p>
        </p:txBody>
      </p:sp>
      <p:sp>
        <p:nvSpPr>
          <p:cNvPr id="390" name="Perplexity is weighted equivalent branching factor…"/>
          <p:cNvSpPr txBox="1"/>
          <p:nvPr>
            <p:ph type="body" idx="1"/>
          </p:nvPr>
        </p:nvSpPr>
        <p:spPr>
          <a:prstGeom prst="rect">
            <a:avLst/>
          </a:prstGeom>
        </p:spPr>
        <p:txBody>
          <a:bodyPr/>
          <a:lstStyle/>
          <a:p>
            <a:pPr marL="1481534" indent="-1481534" defTabSz="2438338">
              <a:lnSpc>
                <a:spcPct val="90000"/>
              </a:lnSpc>
              <a:spcBef>
                <a:spcPts val="4500"/>
              </a:spcBef>
              <a:defRPr sz="4800">
                <a:solidFill>
                  <a:srgbClr val="000000"/>
                </a:solidFill>
              </a:defRPr>
            </a:pPr>
            <a:r>
              <a:t>Perplexity is weighted equivalent branching factor</a:t>
            </a:r>
          </a:p>
          <a:p>
            <a:pPr marL="1481534" indent="-1481534" defTabSz="2438338">
              <a:lnSpc>
                <a:spcPct val="90000"/>
              </a:lnSpc>
              <a:spcBef>
                <a:spcPts val="4500"/>
              </a:spcBef>
              <a:defRPr sz="4800">
                <a:solidFill>
                  <a:srgbClr val="000000"/>
                </a:solidFill>
              </a:defRPr>
            </a:pPr>
            <a:r>
              <a:t>How hard is the task of recognizing digits 0, 1, 2, 3, 4, 5, 6, 7, 8, 9?</a:t>
            </a:r>
          </a:p>
          <a:p>
            <a:pPr lvl="1" marL="2557410" indent="-1322801" defTabSz="2438338">
              <a:lnSpc>
                <a:spcPct val="90000"/>
              </a:lnSpc>
              <a:spcBef>
                <a:spcPts val="4500"/>
              </a:spcBef>
              <a:defRPr sz="4800">
                <a:solidFill>
                  <a:srgbClr val="000000"/>
                </a:solidFill>
              </a:defRPr>
            </a:pPr>
            <a:r>
              <a:t>Perplexity - 10</a:t>
            </a:r>
          </a:p>
          <a:p>
            <a:pPr marL="1481534" indent="-1481534" defTabSz="2438338">
              <a:lnSpc>
                <a:spcPct val="90000"/>
              </a:lnSpc>
              <a:spcBef>
                <a:spcPts val="4500"/>
              </a:spcBef>
              <a:defRPr sz="4800">
                <a:solidFill>
                  <a:srgbClr val="000000"/>
                </a:solidFill>
              </a:defRPr>
            </a:pPr>
            <a:r>
              <a:t>How hard is recognizing names of Microsoft employees?</a:t>
            </a:r>
          </a:p>
          <a:p>
            <a:pPr lvl="1" marL="2557410" indent="-1322801" defTabSz="2438338">
              <a:lnSpc>
                <a:spcPct val="90000"/>
              </a:lnSpc>
              <a:spcBef>
                <a:spcPts val="4500"/>
              </a:spcBef>
              <a:defRPr sz="4800">
                <a:solidFill>
                  <a:srgbClr val="000000"/>
                </a:solidFill>
              </a:defRPr>
            </a:pPr>
            <a:r>
              <a:t>Perplexity - 181,000</a:t>
            </a:r>
          </a:p>
        </p:txBody>
      </p:sp>
      <p:sp>
        <p:nvSpPr>
          <p:cNvPr id="39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Perplexity"/>
          <p:cNvSpPr txBox="1"/>
          <p:nvPr>
            <p:ph type="title"/>
          </p:nvPr>
        </p:nvSpPr>
        <p:spPr>
          <a:prstGeom prst="rect">
            <a:avLst/>
          </a:prstGeom>
        </p:spPr>
        <p:txBody>
          <a:bodyPr/>
          <a:lstStyle>
            <a:lvl1pPr defTabSz="1061763">
              <a:defRPr sz="7568"/>
            </a:lvl1pPr>
          </a:lstStyle>
          <a:p>
            <a:pPr/>
            <a:r>
              <a:t>Perplexity</a:t>
            </a:r>
          </a:p>
        </p:txBody>
      </p:sp>
      <p:sp>
        <p:nvSpPr>
          <p:cNvPr id="394" name="Image a call-routing system that gets 120K calls must recognize:…"/>
          <p:cNvSpPr txBox="1"/>
          <p:nvPr>
            <p:ph type="body" idx="1"/>
          </p:nvPr>
        </p:nvSpPr>
        <p:spPr>
          <a:prstGeom prst="rect">
            <a:avLst/>
          </a:prstGeom>
        </p:spPr>
        <p:txBody>
          <a:bodyPr/>
          <a:lstStyle/>
          <a:p>
            <a:pPr marL="888920" indent="-888920" defTabSz="1463003">
              <a:lnSpc>
                <a:spcPct val="90000"/>
              </a:lnSpc>
              <a:spcBef>
                <a:spcPts val="2700"/>
              </a:spcBef>
              <a:defRPr sz="2880">
                <a:solidFill>
                  <a:srgbClr val="000000"/>
                </a:solidFill>
              </a:defRPr>
            </a:pPr>
            <a:r>
              <a:t>Image a call-routing system that gets 120K calls must recognize:</a:t>
            </a:r>
          </a:p>
          <a:p>
            <a:pPr lvl="1" marL="1534446" indent="-793680" defTabSz="1463003">
              <a:lnSpc>
                <a:spcPct val="90000"/>
              </a:lnSpc>
              <a:spcBef>
                <a:spcPts val="2700"/>
              </a:spcBef>
              <a:defRPr sz="2880">
                <a:solidFill>
                  <a:srgbClr val="000000"/>
                </a:solidFill>
              </a:defRPr>
            </a:pPr>
            <a:r>
              <a:t>“Operator” (occurs in 1/4 calls)</a:t>
            </a:r>
          </a:p>
          <a:p>
            <a:pPr lvl="1" marL="1534446" indent="-793680" defTabSz="1463003">
              <a:lnSpc>
                <a:spcPct val="90000"/>
              </a:lnSpc>
              <a:spcBef>
                <a:spcPts val="2700"/>
              </a:spcBef>
              <a:defRPr sz="2880">
                <a:solidFill>
                  <a:srgbClr val="000000"/>
                </a:solidFill>
              </a:defRPr>
            </a:pPr>
            <a:r>
              <a:t>“Sales” (1/4 calls)</a:t>
            </a:r>
          </a:p>
          <a:p>
            <a:pPr lvl="1" marL="1534446" indent="-793680" defTabSz="1463003">
              <a:lnSpc>
                <a:spcPct val="90000"/>
              </a:lnSpc>
              <a:spcBef>
                <a:spcPts val="2700"/>
              </a:spcBef>
              <a:defRPr sz="2880">
                <a:solidFill>
                  <a:srgbClr val="000000"/>
                </a:solidFill>
              </a:defRPr>
            </a:pPr>
            <a:r>
              <a:t>“Technical Support (1/4 calls)</a:t>
            </a:r>
          </a:p>
          <a:p>
            <a:pPr lvl="1" marL="1534446" indent="-793680" defTabSz="1463003">
              <a:lnSpc>
                <a:spcPct val="90000"/>
              </a:lnSpc>
              <a:spcBef>
                <a:spcPts val="2700"/>
              </a:spcBef>
              <a:defRPr sz="2880">
                <a:solidFill>
                  <a:srgbClr val="000000"/>
                </a:solidFill>
              </a:defRPr>
            </a:pPr>
            <a:r>
              <a:t>30,000 different names (each occurs once in the 120K calls)</a:t>
            </a:r>
          </a:p>
          <a:p>
            <a:pPr marL="888920" indent="-888920" defTabSz="1463003">
              <a:lnSpc>
                <a:spcPct val="90000"/>
              </a:lnSpc>
              <a:spcBef>
                <a:spcPts val="2700"/>
              </a:spcBef>
              <a:defRPr sz="2880">
                <a:solidFill>
                  <a:srgbClr val="000000"/>
                </a:solidFill>
              </a:defRPr>
            </a:pPr>
            <a:r>
              <a:t>Get perplexity of this sequence of 120K by multiplying 120K individual probs (90K of which are 1/4 and 30K of which are 1/120K), take the inverse, and then take the 120Kth root</a:t>
            </a:r>
          </a:p>
          <a:p>
            <a:pPr lvl="1" marL="1534446" indent="-793680" defTabSz="1463003">
              <a:lnSpc>
                <a:spcPct val="90000"/>
              </a:lnSpc>
              <a:spcBef>
                <a:spcPts val="2700"/>
              </a:spcBef>
              <a:defRPr sz="2880">
                <a:solidFill>
                  <a:srgbClr val="000000"/>
                </a:solidFill>
              </a:defRPr>
            </a:pPr>
            <a:r>
              <a:t>PP = ((1/4)^90000 * (1/120K)^30000)^(-1/120K) this looks like a nightmare!</a:t>
            </a:r>
          </a:p>
          <a:p>
            <a:pPr marL="888920" indent="-888920" defTabSz="1463003">
              <a:lnSpc>
                <a:spcPct val="90000"/>
              </a:lnSpc>
              <a:spcBef>
                <a:spcPts val="2700"/>
              </a:spcBef>
              <a:defRPr sz="2880">
                <a:solidFill>
                  <a:srgbClr val="000000"/>
                </a:solidFill>
              </a:defRPr>
            </a:pPr>
            <a:r>
              <a:t>Can arithmetically simplify to four values: PP = (1/4 * 1/4 * 1/4 * 1/120K)^(-1/4) ≈ 52.6</a:t>
            </a:r>
          </a:p>
        </p:txBody>
      </p:sp>
      <p:sp>
        <p:nvSpPr>
          <p:cNvPr id="39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Perplexity as Branching Factor"/>
          <p:cNvSpPr txBox="1"/>
          <p:nvPr>
            <p:ph type="title"/>
          </p:nvPr>
        </p:nvSpPr>
        <p:spPr>
          <a:prstGeom prst="rect">
            <a:avLst/>
          </a:prstGeom>
        </p:spPr>
        <p:txBody>
          <a:bodyPr/>
          <a:lstStyle>
            <a:lvl1pPr defTabSz="1061763">
              <a:defRPr sz="7568"/>
            </a:lvl1pPr>
          </a:lstStyle>
          <a:p>
            <a:pPr/>
            <a:r>
              <a:t>Perplexity as Branching Factor</a:t>
            </a:r>
          </a:p>
        </p:txBody>
      </p:sp>
      <p:sp>
        <p:nvSpPr>
          <p:cNvPr id="398" name="Assume a sequence containing random digits…"/>
          <p:cNvSpPr txBox="1"/>
          <p:nvPr>
            <p:ph type="body" idx="1"/>
          </p:nvPr>
        </p:nvSpPr>
        <p:spPr>
          <a:prstGeom prst="rect">
            <a:avLst/>
          </a:prstGeom>
        </p:spPr>
        <p:txBody>
          <a:bodyPr/>
          <a:lstStyle/>
          <a:p>
            <a:pPr marL="948181" indent="-948181" defTabSz="1560536">
              <a:lnSpc>
                <a:spcPct val="90000"/>
              </a:lnSpc>
              <a:spcBef>
                <a:spcPts val="2800"/>
              </a:spcBef>
              <a:defRPr sz="3072">
                <a:solidFill>
                  <a:srgbClr val="000000"/>
                </a:solidFill>
              </a:defRPr>
            </a:pPr>
            <a:r>
              <a:t>Assume a sequence containing random digits</a:t>
            </a:r>
          </a:p>
          <a:p>
            <a:pPr marL="948181" indent="-948181" defTabSz="1560536">
              <a:lnSpc>
                <a:spcPct val="90000"/>
              </a:lnSpc>
              <a:spcBef>
                <a:spcPts val="2800"/>
              </a:spcBef>
              <a:defRPr sz="3072">
                <a:solidFill>
                  <a:srgbClr val="000000"/>
                </a:solidFill>
              </a:defRPr>
            </a:pPr>
            <a:r>
              <a:t>What is the perplexity of this sequence according to a model that assigns P = 1/10 to each digit?</a:t>
            </a:r>
          </a:p>
          <a:p>
            <a:pPr marL="948181" indent="-948181" defTabSz="1560536">
              <a:lnSpc>
                <a:spcPct val="90000"/>
              </a:lnSpc>
              <a:spcBef>
                <a:spcPts val="2800"/>
              </a:spcBef>
              <a:defRPr sz="3072">
                <a:solidFill>
                  <a:srgbClr val="000000"/>
                </a:solidFill>
              </a:defRPr>
            </a:pPr>
            <a14:m>
              <m:oMathPara>
                <m:oMathParaPr>
                  <m:jc m:val="left"/>
                </m:oMathParaPr>
                <m:oMath>
                  <m:r>
                    <a:rPr xmlns:a="http://schemas.openxmlformats.org/drawingml/2006/main" sz="3050" i="1">
                      <a:solidFill>
                        <a:srgbClr val="000000"/>
                      </a:solidFill>
                      <a:latin typeface="Cambria Math" panose="02040503050406030204" pitchFamily="18" charset="0"/>
                    </a:rPr>
                    <m:t>P</m:t>
                  </m:r>
                  <m:r>
                    <a:rPr xmlns:a="http://schemas.openxmlformats.org/drawingml/2006/main" sz="3050" i="1">
                      <a:solidFill>
                        <a:srgbClr val="000000"/>
                      </a:solidFill>
                      <a:latin typeface="Cambria Math" panose="02040503050406030204" pitchFamily="18" charset="0"/>
                    </a:rPr>
                    <m:t>P</m:t>
                  </m:r>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W</m:t>
                  </m:r>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P</m:t>
                  </m:r>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w</m:t>
                      </m:r>
                    </m:e>
                    <m:sub>
                      <m:r>
                        <a:rPr xmlns:a="http://schemas.openxmlformats.org/drawingml/2006/main" sz="3050" i="1">
                          <a:solidFill>
                            <a:srgbClr val="000000"/>
                          </a:solidFill>
                          <a:latin typeface="Cambria Math" panose="02040503050406030204" pitchFamily="18" charset="0"/>
                        </a:rPr>
                        <m:t>1</m:t>
                      </m:r>
                    </m:sub>
                  </m:sSub>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w</m:t>
                      </m:r>
                    </m:e>
                    <m:sub>
                      <m:r>
                        <a:rPr xmlns:a="http://schemas.openxmlformats.org/drawingml/2006/main" sz="3050" i="1">
                          <a:solidFill>
                            <a:srgbClr val="000000"/>
                          </a:solidFill>
                          <a:latin typeface="Cambria Math" panose="02040503050406030204" pitchFamily="18" charset="0"/>
                        </a:rPr>
                        <m:t>2</m:t>
                      </m:r>
                    </m:sub>
                  </m:sSub>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m:t>
                  </m:r>
                  <m:sSub>
                    <m:e>
                      <m:r>
                        <a:rPr xmlns:a="http://schemas.openxmlformats.org/drawingml/2006/main" sz="3050" i="1">
                          <a:solidFill>
                            <a:srgbClr val="000000"/>
                          </a:solidFill>
                          <a:latin typeface="Cambria Math" panose="02040503050406030204" pitchFamily="18" charset="0"/>
                        </a:rPr>
                        <m:t>w</m:t>
                      </m:r>
                    </m:e>
                    <m:sub>
                      <m:r>
                        <a:rPr xmlns:a="http://schemas.openxmlformats.org/drawingml/2006/main" sz="3050" i="1">
                          <a:solidFill>
                            <a:srgbClr val="000000"/>
                          </a:solidFill>
                          <a:latin typeface="Cambria Math" panose="02040503050406030204" pitchFamily="18" charset="0"/>
                        </a:rPr>
                        <m:t>N</m:t>
                      </m:r>
                    </m:sub>
                  </m:sSub>
                  <m:sSup>
                    <m:e>
                      <m:r>
                        <a:rPr xmlns:a="http://schemas.openxmlformats.org/drawingml/2006/main" sz="3050" i="1">
                          <a:solidFill>
                            <a:srgbClr val="000000"/>
                          </a:solidFill>
                          <a:latin typeface="Cambria Math" panose="02040503050406030204" pitchFamily="18" charset="0"/>
                        </a:rPr>
                        <m:t>)</m:t>
                      </m:r>
                    </m:e>
                    <m:sup>
                      <m:r>
                        <a:rPr xmlns:a="http://schemas.openxmlformats.org/drawingml/2006/main" sz="3050" i="1">
                          <a:solidFill>
                            <a:srgbClr val="000000"/>
                          </a:solidFill>
                          <a:latin typeface="Cambria Math" panose="02040503050406030204" pitchFamily="18" charset="0"/>
                        </a:rPr>
                        <m:t>-</m:t>
                      </m:r>
                      <m:f>
                        <m:fPr>
                          <m:ctrlPr>
                            <a:rPr xmlns:a="http://schemas.openxmlformats.org/drawingml/2006/main" sz="3050" i="1">
                              <a:solidFill>
                                <a:srgbClr val="000000"/>
                              </a:solidFill>
                              <a:latin typeface="Cambria Math" panose="02040503050406030204" pitchFamily="18" charset="0"/>
                            </a:rPr>
                          </m:ctrlPr>
                          <m:type m:val="bar"/>
                        </m:fPr>
                        <m:num>
                          <m:r>
                            <a:rPr xmlns:a="http://schemas.openxmlformats.org/drawingml/2006/main" sz="3050" i="1">
                              <a:solidFill>
                                <a:srgbClr val="000000"/>
                              </a:solidFill>
                              <a:latin typeface="Cambria Math" panose="02040503050406030204" pitchFamily="18" charset="0"/>
                            </a:rPr>
                            <m:t>1</m:t>
                          </m:r>
                        </m:num>
                        <m:den>
                          <m:r>
                            <a:rPr xmlns:a="http://schemas.openxmlformats.org/drawingml/2006/main" sz="3050" i="1">
                              <a:solidFill>
                                <a:srgbClr val="000000"/>
                              </a:solidFill>
                              <a:latin typeface="Cambria Math" panose="02040503050406030204" pitchFamily="18" charset="0"/>
                            </a:rPr>
                            <m:t>N</m:t>
                          </m:r>
                        </m:den>
                      </m:f>
                    </m:sup>
                  </m:sSup>
                </m:oMath>
              </m:oMathPara>
            </a14:m>
          </a:p>
          <a:p>
            <a:pPr marL="0" indent="0" defTabSz="1560536">
              <a:lnSpc>
                <a:spcPct val="90000"/>
              </a:lnSpc>
              <a:spcBef>
                <a:spcPts val="2800"/>
              </a:spcBef>
              <a:buSzTx/>
              <a:buFontTx/>
              <a:buNone/>
              <a:defRPr sz="3072">
                <a:solidFill>
                  <a:srgbClr val="000000"/>
                </a:solidFill>
              </a:defRPr>
            </a:pPr>
            <a:r>
              <a:t>                </a:t>
            </a:r>
            <a14:m>
              <m:oMath>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m:t>
                </m:r>
                <m:sSup>
                  <m:e>
                    <m:f>
                      <m:fPr>
                        <m:ctrlPr>
                          <a:rPr xmlns:a="http://schemas.openxmlformats.org/drawingml/2006/main" sz="3050" i="1">
                            <a:solidFill>
                              <a:srgbClr val="000000"/>
                            </a:solidFill>
                            <a:latin typeface="Cambria Math" panose="02040503050406030204" pitchFamily="18" charset="0"/>
                          </a:rPr>
                        </m:ctrlPr>
                        <m:type m:val="bar"/>
                      </m:fPr>
                      <m:num>
                        <m:r>
                          <a:rPr xmlns:a="http://schemas.openxmlformats.org/drawingml/2006/main" sz="3050" i="1">
                            <a:solidFill>
                              <a:srgbClr val="000000"/>
                            </a:solidFill>
                            <a:latin typeface="Cambria Math" panose="02040503050406030204" pitchFamily="18" charset="0"/>
                          </a:rPr>
                          <m:t>1</m:t>
                        </m:r>
                      </m:num>
                      <m:den>
                        <m:r>
                          <a:rPr xmlns:a="http://schemas.openxmlformats.org/drawingml/2006/main" sz="3050" i="1">
                            <a:solidFill>
                              <a:srgbClr val="000000"/>
                            </a:solidFill>
                            <a:latin typeface="Cambria Math" panose="02040503050406030204" pitchFamily="18" charset="0"/>
                          </a:rPr>
                          <m:t>10</m:t>
                        </m:r>
                      </m:den>
                    </m:f>
                  </m:e>
                  <m:sup>
                    <m:r>
                      <a:rPr xmlns:a="http://schemas.openxmlformats.org/drawingml/2006/main" sz="3050" i="1">
                        <a:solidFill>
                          <a:srgbClr val="000000"/>
                        </a:solidFill>
                        <a:latin typeface="Cambria Math" panose="02040503050406030204" pitchFamily="18" charset="0"/>
                      </a:rPr>
                      <m:t>10</m:t>
                    </m:r>
                  </m:sup>
                </m:sSup>
                <m:sSup>
                  <m:e>
                    <m:r>
                      <a:rPr xmlns:a="http://schemas.openxmlformats.org/drawingml/2006/main" sz="3050" i="1">
                        <a:solidFill>
                          <a:srgbClr val="000000"/>
                        </a:solidFill>
                        <a:latin typeface="Cambria Math" panose="02040503050406030204" pitchFamily="18" charset="0"/>
                      </a:rPr>
                      <m:t>)</m:t>
                    </m:r>
                  </m:e>
                  <m:sup>
                    <m:r>
                      <a:rPr xmlns:a="http://schemas.openxmlformats.org/drawingml/2006/main" sz="3050" i="1">
                        <a:solidFill>
                          <a:srgbClr val="000000"/>
                        </a:solidFill>
                        <a:latin typeface="Cambria Math" panose="02040503050406030204" pitchFamily="18" charset="0"/>
                      </a:rPr>
                      <m:t>-</m:t>
                    </m:r>
                    <m:f>
                      <m:fPr>
                        <m:ctrlPr>
                          <a:rPr xmlns:a="http://schemas.openxmlformats.org/drawingml/2006/main" sz="3050" i="1">
                            <a:solidFill>
                              <a:srgbClr val="000000"/>
                            </a:solidFill>
                            <a:latin typeface="Cambria Math" panose="02040503050406030204" pitchFamily="18" charset="0"/>
                          </a:rPr>
                        </m:ctrlPr>
                        <m:type m:val="bar"/>
                      </m:fPr>
                      <m:num>
                        <m:r>
                          <a:rPr xmlns:a="http://schemas.openxmlformats.org/drawingml/2006/main" sz="3050" i="1">
                            <a:solidFill>
                              <a:srgbClr val="000000"/>
                            </a:solidFill>
                            <a:latin typeface="Cambria Math" panose="02040503050406030204" pitchFamily="18" charset="0"/>
                          </a:rPr>
                          <m:t>1</m:t>
                        </m:r>
                      </m:num>
                      <m:den>
                        <m:r>
                          <a:rPr xmlns:a="http://schemas.openxmlformats.org/drawingml/2006/main" sz="3050" i="1">
                            <a:solidFill>
                              <a:srgbClr val="000000"/>
                            </a:solidFill>
                            <a:latin typeface="Cambria Math" panose="02040503050406030204" pitchFamily="18" charset="0"/>
                          </a:rPr>
                          <m:t>10</m:t>
                        </m:r>
                      </m:den>
                    </m:f>
                  </m:sup>
                </m:sSup>
              </m:oMath>
            </a14:m>
          </a:p>
          <a:p>
            <a:pPr lvl="4" marL="0" indent="1170431" defTabSz="1560536">
              <a:lnSpc>
                <a:spcPct val="90000"/>
              </a:lnSpc>
              <a:spcBef>
                <a:spcPts val="2800"/>
              </a:spcBef>
              <a:buSzTx/>
              <a:buFontTx/>
              <a:buNone/>
              <a:defRPr sz="3072">
                <a:solidFill>
                  <a:srgbClr val="000000"/>
                </a:solidFill>
              </a:defRPr>
            </a:pPr>
            <a:r>
              <a:t> </a:t>
            </a:r>
            <a14:m>
              <m:oMath>
                <m:r>
                  <a:rPr xmlns:a="http://schemas.openxmlformats.org/drawingml/2006/main" sz="3050" i="1">
                    <a:solidFill>
                      <a:srgbClr val="000000"/>
                    </a:solidFill>
                    <a:latin typeface="Cambria Math" panose="02040503050406030204" pitchFamily="18" charset="0"/>
                  </a:rPr>
                  <m:t>=</m:t>
                </m:r>
                <m:sSup>
                  <m:e>
                    <m:f>
                      <m:fPr>
                        <m:ctrlPr>
                          <a:rPr xmlns:a="http://schemas.openxmlformats.org/drawingml/2006/main" sz="3050" i="1">
                            <a:solidFill>
                              <a:srgbClr val="000000"/>
                            </a:solidFill>
                            <a:latin typeface="Cambria Math" panose="02040503050406030204" pitchFamily="18" charset="0"/>
                          </a:rPr>
                        </m:ctrlPr>
                        <m:type m:val="bar"/>
                      </m:fPr>
                      <m:num>
                        <m:r>
                          <a:rPr xmlns:a="http://schemas.openxmlformats.org/drawingml/2006/main" sz="3050" i="1">
                            <a:solidFill>
                              <a:srgbClr val="000000"/>
                            </a:solidFill>
                            <a:latin typeface="Cambria Math" panose="02040503050406030204" pitchFamily="18" charset="0"/>
                          </a:rPr>
                          <m:t>1</m:t>
                        </m:r>
                      </m:num>
                      <m:den>
                        <m:rad>
                          <m:radPr>
                            <m:ctrlPr>
                              <a:rPr xmlns:a="http://schemas.openxmlformats.org/drawingml/2006/main" sz="3050" i="1">
                                <a:solidFill>
                                  <a:srgbClr val="000000"/>
                                </a:solidFill>
                                <a:latin typeface="Cambria Math" panose="02040503050406030204" pitchFamily="18" charset="0"/>
                              </a:rPr>
                            </m:ctrlPr>
                            <m:degHide m:val="off"/>
                          </m:radPr>
                          <m:deg>
                            <m:r>
                              <a:rPr xmlns:a="http://schemas.openxmlformats.org/drawingml/2006/main" sz="3050" i="1">
                                <a:solidFill>
                                  <a:srgbClr val="000000"/>
                                </a:solidFill>
                                <a:latin typeface="Cambria Math" panose="02040503050406030204" pitchFamily="18" charset="0"/>
                              </a:rPr>
                              <m:t>10</m:t>
                            </m:r>
                          </m:deg>
                          <m:e>
                            <m:sSup>
                              <m:e>
                                <m:r>
                                  <a:rPr xmlns:a="http://schemas.openxmlformats.org/drawingml/2006/main" sz="3050" i="1">
                                    <a:solidFill>
                                      <a:srgbClr val="000000"/>
                                    </a:solidFill>
                                    <a:latin typeface="Cambria Math" panose="02040503050406030204" pitchFamily="18" charset="0"/>
                                  </a:rPr>
                                  <m:t>10</m:t>
                                </m:r>
                              </m:e>
                              <m:sup>
                                <m:r>
                                  <a:rPr xmlns:a="http://schemas.openxmlformats.org/drawingml/2006/main" sz="3050" i="1">
                                    <a:solidFill>
                                      <a:srgbClr val="000000"/>
                                    </a:solidFill>
                                    <a:latin typeface="Cambria Math" panose="02040503050406030204" pitchFamily="18" charset="0"/>
                                  </a:rPr>
                                  <m:t>10</m:t>
                                </m:r>
                              </m:sup>
                            </m:sSup>
                          </m:e>
                        </m:rad>
                      </m:den>
                    </m:f>
                  </m:e>
                  <m:sup>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1</m:t>
                    </m:r>
                  </m:sup>
                </m:sSup>
              </m:oMath>
            </a14:m>
          </a:p>
          <a:p>
            <a:pPr marL="0" indent="0" defTabSz="1560536">
              <a:lnSpc>
                <a:spcPct val="90000"/>
              </a:lnSpc>
              <a:spcBef>
                <a:spcPts val="2800"/>
              </a:spcBef>
              <a:buSzTx/>
              <a:buFontTx/>
              <a:buNone/>
              <a:defRPr sz="3072">
                <a:solidFill>
                  <a:srgbClr val="000000"/>
                </a:solidFill>
              </a:defRPr>
            </a:pPr>
            <a:r>
              <a:t>                </a:t>
            </a:r>
            <a14:m>
              <m:oMath>
                <m:r>
                  <a:rPr xmlns:a="http://schemas.openxmlformats.org/drawingml/2006/main" sz="3050" i="1">
                    <a:solidFill>
                      <a:srgbClr val="000000"/>
                    </a:solidFill>
                    <a:latin typeface="Cambria Math" panose="02040503050406030204" pitchFamily="18" charset="0"/>
                  </a:rPr>
                  <m:t>=</m:t>
                </m:r>
                <m:rad>
                  <m:radPr>
                    <m:ctrlPr>
                      <a:rPr xmlns:a="http://schemas.openxmlformats.org/drawingml/2006/main" sz="3050" i="1">
                        <a:solidFill>
                          <a:srgbClr val="000000"/>
                        </a:solidFill>
                        <a:latin typeface="Cambria Math" panose="02040503050406030204" pitchFamily="18" charset="0"/>
                      </a:rPr>
                    </m:ctrlPr>
                    <m:degHide m:val="off"/>
                  </m:radPr>
                  <m:deg>
                    <m:r>
                      <a:rPr xmlns:a="http://schemas.openxmlformats.org/drawingml/2006/main" sz="3050" i="1">
                        <a:solidFill>
                          <a:srgbClr val="000000"/>
                        </a:solidFill>
                        <a:latin typeface="Cambria Math" panose="02040503050406030204" pitchFamily="18" charset="0"/>
                      </a:rPr>
                      <m:t>10</m:t>
                    </m:r>
                  </m:deg>
                  <m:e>
                    <m:sSup>
                      <m:e>
                        <m:r>
                          <a:rPr xmlns:a="http://schemas.openxmlformats.org/drawingml/2006/main" sz="3050" i="1">
                            <a:solidFill>
                              <a:srgbClr val="000000"/>
                            </a:solidFill>
                            <a:latin typeface="Cambria Math" panose="02040503050406030204" pitchFamily="18" charset="0"/>
                          </a:rPr>
                          <m:t>10</m:t>
                        </m:r>
                      </m:e>
                      <m:sup>
                        <m:r>
                          <a:rPr xmlns:a="http://schemas.openxmlformats.org/drawingml/2006/main" sz="3050" i="1">
                            <a:solidFill>
                              <a:srgbClr val="000000"/>
                            </a:solidFill>
                            <a:latin typeface="Cambria Math" panose="02040503050406030204" pitchFamily="18" charset="0"/>
                          </a:rPr>
                          <m:t>10</m:t>
                        </m:r>
                      </m:sup>
                    </m:sSup>
                  </m:e>
                </m:rad>
              </m:oMath>
            </a14:m>
          </a:p>
          <a:p>
            <a:pPr marL="0" indent="0" defTabSz="1560536">
              <a:lnSpc>
                <a:spcPct val="90000"/>
              </a:lnSpc>
              <a:spcBef>
                <a:spcPts val="2800"/>
              </a:spcBef>
              <a:buSzTx/>
              <a:buFontTx/>
              <a:buNone/>
              <a:defRPr sz="3072">
                <a:solidFill>
                  <a:srgbClr val="000000"/>
                </a:solidFill>
              </a:defRPr>
            </a:pPr>
            <a:r>
              <a:t>                </a:t>
            </a:r>
            <a14:m>
              <m:oMath>
                <m:r>
                  <a:rPr xmlns:a="http://schemas.openxmlformats.org/drawingml/2006/main" sz="3050" i="1">
                    <a:solidFill>
                      <a:srgbClr val="000000"/>
                    </a:solidFill>
                    <a:latin typeface="Cambria Math" panose="02040503050406030204" pitchFamily="18" charset="0"/>
                  </a:rPr>
                  <m:t>=</m:t>
                </m:r>
                <m:r>
                  <a:rPr xmlns:a="http://schemas.openxmlformats.org/drawingml/2006/main" sz="3050" i="1">
                    <a:solidFill>
                      <a:srgbClr val="000000"/>
                    </a:solidFill>
                    <a:latin typeface="Cambria Math" panose="02040503050406030204" pitchFamily="18" charset="0"/>
                  </a:rPr>
                  <m:t>10</m:t>
                </m:r>
              </m:oMath>
            </a14:m>
            <a:endParaRPr sz="4800"/>
          </a:p>
        </p:txBody>
      </p:sp>
      <p:sp>
        <p:nvSpPr>
          <p:cNvPr id="39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1" name="Perplexity"/>
          <p:cNvSpPr txBox="1"/>
          <p:nvPr>
            <p:ph type="title"/>
          </p:nvPr>
        </p:nvSpPr>
        <p:spPr>
          <a:prstGeom prst="rect">
            <a:avLst/>
          </a:prstGeom>
        </p:spPr>
        <p:txBody>
          <a:bodyPr/>
          <a:lstStyle>
            <a:lvl1pPr defTabSz="1061763">
              <a:defRPr sz="7568"/>
            </a:lvl1pPr>
          </a:lstStyle>
          <a:p>
            <a:pPr/>
            <a:r>
              <a:t>Perplexity</a:t>
            </a:r>
          </a:p>
        </p:txBody>
      </p:sp>
      <p:sp>
        <p:nvSpPr>
          <p:cNvPr id="402" name="Training 38 million words, testing 1.5 million words, WSJ"/>
          <p:cNvSpPr txBox="1"/>
          <p:nvPr>
            <p:ph type="body" idx="1"/>
          </p:nvPr>
        </p:nvSpPr>
        <p:spPr>
          <a:prstGeom prst="rect">
            <a:avLst/>
          </a:prstGeom>
        </p:spPr>
        <p:txBody>
          <a:bodyPr/>
          <a:lstStyle>
            <a:lvl1pPr marL="1481534" indent="-1481534" defTabSz="2438338">
              <a:lnSpc>
                <a:spcPct val="90000"/>
              </a:lnSpc>
              <a:spcBef>
                <a:spcPts val="4500"/>
              </a:spcBef>
              <a:defRPr sz="4800">
                <a:solidFill>
                  <a:srgbClr val="000000"/>
                </a:solidFill>
              </a:defRPr>
            </a:lvl1pPr>
          </a:lstStyle>
          <a:p>
            <a:pPr/>
            <a:r>
              <a:t>Training 38 million words, testing 1.5 million words, WSJ</a:t>
            </a:r>
          </a:p>
        </p:txBody>
      </p:sp>
      <p:sp>
        <p:nvSpPr>
          <p:cNvPr id="40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404" name="Table 1"/>
          <p:cNvGraphicFramePr/>
          <p:nvPr/>
        </p:nvGraphicFramePr>
        <p:xfrm>
          <a:off x="3974279" y="7012922"/>
          <a:ext cx="16448142" cy="5533877"/>
        </p:xfrm>
        <a:graphic xmlns:a="http://schemas.openxmlformats.org/drawingml/2006/main">
          <a:graphicData uri="http://schemas.openxmlformats.org/drawingml/2006/table">
            <a:tbl>
              <a:tblPr firstCol="0" firstRow="1" lastCol="0" lastRow="0" bandCol="0" bandRow="0" rtl="0">
                <a:tableStyleId>{CF821DB8-F4EB-4A41-A1BA-3FCAFE7338EE}</a:tableStyleId>
              </a:tblPr>
              <a:tblGrid>
                <a:gridCol w="4108860"/>
                <a:gridCol w="4108860"/>
                <a:gridCol w="4108860"/>
                <a:gridCol w="4108860"/>
              </a:tblGrid>
              <a:tr h="2760588">
                <a:tc>
                  <a:txBody>
                    <a:bodyPr/>
                    <a:lstStyle/>
                    <a:p>
                      <a:pPr defTabSz="914400">
                        <a:tabLst>
                          <a:tab pos="1663700" algn="l"/>
                        </a:tabLst>
                      </a:pPr>
                      <a:r>
                        <a:rPr sz="6400">
                          <a:solidFill>
                            <a:srgbClr val="FFFFFF"/>
                          </a:solidFill>
                          <a:latin typeface="Poppins Regular"/>
                          <a:ea typeface="Poppins Regular"/>
                          <a:cs typeface="Poppins Regular"/>
                          <a:sym typeface="Poppins Regular"/>
                        </a:rPr>
                        <a:t>N</a:t>
                      </a:r>
                    </a:p>
                  </a:txBody>
                  <a:tcPr marL="50800" marR="50800" marT="50800" marB="50800" anchor="ctr" anchorCtr="0" horzOverflow="overflow"/>
                </a:tc>
                <a:tc>
                  <a:txBody>
                    <a:bodyPr/>
                    <a:lstStyle/>
                    <a:p>
                      <a:pPr defTabSz="914400">
                        <a:tabLst>
                          <a:tab pos="1663700" algn="l"/>
                        </a:tabLst>
                      </a:pPr>
                      <a:r>
                        <a:rPr sz="6400">
                          <a:solidFill>
                            <a:srgbClr val="FFFFFF"/>
                          </a:solidFill>
                          <a:latin typeface="Poppins Regular"/>
                          <a:ea typeface="Poppins Regular"/>
                          <a:cs typeface="Poppins Regular"/>
                          <a:sym typeface="Poppins Regular"/>
                        </a:rPr>
                        <a:t>Unigram</a:t>
                      </a:r>
                    </a:p>
                  </a:txBody>
                  <a:tcPr marL="50800" marR="50800" marT="50800" marB="50800" anchor="ctr" anchorCtr="0" horzOverflow="overflow"/>
                </a:tc>
                <a:tc>
                  <a:txBody>
                    <a:bodyPr/>
                    <a:lstStyle/>
                    <a:p>
                      <a:pPr defTabSz="914400">
                        <a:tabLst>
                          <a:tab pos="1663700" algn="l"/>
                        </a:tabLst>
                      </a:pPr>
                      <a:r>
                        <a:rPr sz="6400">
                          <a:solidFill>
                            <a:srgbClr val="FFFFFF"/>
                          </a:solidFill>
                          <a:latin typeface="Poppins Regular"/>
                          <a:ea typeface="Poppins Regular"/>
                          <a:cs typeface="Poppins Regular"/>
                          <a:sym typeface="Poppins Regular"/>
                        </a:rPr>
                        <a:t>Bigram</a:t>
                      </a:r>
                    </a:p>
                  </a:txBody>
                  <a:tcPr marL="50800" marR="50800" marT="50800" marB="50800" anchor="ctr" anchorCtr="0" horzOverflow="overflow"/>
                </a:tc>
                <a:tc>
                  <a:txBody>
                    <a:bodyPr/>
                    <a:lstStyle/>
                    <a:p>
                      <a:pPr defTabSz="914400">
                        <a:tabLst>
                          <a:tab pos="1663700" algn="l"/>
                        </a:tabLst>
                      </a:pPr>
                      <a:r>
                        <a:rPr sz="6400">
                          <a:solidFill>
                            <a:srgbClr val="FFFFFF"/>
                          </a:solidFill>
                          <a:latin typeface="Poppins Regular"/>
                          <a:ea typeface="Poppins Regular"/>
                          <a:cs typeface="Poppins Regular"/>
                          <a:sym typeface="Poppins Regular"/>
                        </a:rPr>
                        <a:t>Trigram</a:t>
                      </a:r>
                    </a:p>
                  </a:txBody>
                  <a:tcPr marL="50800" marR="50800" marT="50800" marB="50800" anchor="ctr" anchorCtr="0" horzOverflow="overflow"/>
                </a:tc>
              </a:tr>
              <a:tr h="2760588">
                <a:tc>
                  <a:txBody>
                    <a:bodyPr/>
                    <a:lstStyle/>
                    <a:p>
                      <a:pPr defTabSz="914400"/>
                      <a:r>
                        <a:rPr sz="6400">
                          <a:latin typeface="Poppins Regular"/>
                          <a:ea typeface="Poppins Regular"/>
                          <a:cs typeface="Poppins Regular"/>
                          <a:sym typeface="Poppins Regular"/>
                        </a:rPr>
                        <a:t>Perplexity</a:t>
                      </a:r>
                    </a:p>
                  </a:txBody>
                  <a:tcPr marL="50800" marR="50800" marT="50800" marB="50800" anchor="ctr" anchorCtr="0" horzOverflow="overflow"/>
                </a:tc>
                <a:tc>
                  <a:txBody>
                    <a:bodyPr/>
                    <a:lstStyle/>
                    <a:p>
                      <a:pPr defTabSz="914400"/>
                      <a:r>
                        <a:rPr sz="6400">
                          <a:latin typeface="Poppins Regular"/>
                          <a:ea typeface="Poppins Regular"/>
                          <a:cs typeface="Poppins Regular"/>
                          <a:sym typeface="Poppins Regular"/>
                        </a:rPr>
                        <a:t>962</a:t>
                      </a:r>
                    </a:p>
                  </a:txBody>
                  <a:tcPr marL="50800" marR="50800" marT="50800" marB="50800" anchor="ctr" anchorCtr="0" horzOverflow="overflow"/>
                </a:tc>
                <a:tc>
                  <a:txBody>
                    <a:bodyPr/>
                    <a:lstStyle/>
                    <a:p>
                      <a:pPr defTabSz="914400"/>
                      <a:r>
                        <a:rPr sz="6400">
                          <a:latin typeface="Poppins Regular"/>
                          <a:ea typeface="Poppins Regular"/>
                          <a:cs typeface="Poppins Regular"/>
                          <a:sym typeface="Poppins Regular"/>
                        </a:rPr>
                        <a:t>170</a:t>
                      </a:r>
                    </a:p>
                  </a:txBody>
                  <a:tcPr marL="50800" marR="50800" marT="50800" marB="50800" anchor="ctr" anchorCtr="0" horzOverflow="overflow"/>
                </a:tc>
                <a:tc>
                  <a:txBody>
                    <a:bodyPr/>
                    <a:lstStyle/>
                    <a:p>
                      <a:pPr defTabSz="914400"/>
                      <a:r>
                        <a:rPr sz="6400">
                          <a:latin typeface="Poppins Regular"/>
                          <a:ea typeface="Poppins Regular"/>
                          <a:cs typeface="Poppins Regular"/>
                          <a:sym typeface="Poppins Regular"/>
                        </a:rPr>
                        <a:t>109</a:t>
                      </a: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Generalization and Zeros"/>
          <p:cNvSpPr txBox="1"/>
          <p:nvPr>
            <p:ph type="title"/>
          </p:nvPr>
        </p:nvSpPr>
        <p:spPr>
          <a:prstGeom prst="rect">
            <a:avLst/>
          </a:prstGeom>
        </p:spPr>
        <p:txBody>
          <a:bodyPr/>
          <a:lstStyle>
            <a:lvl1pPr defTabSz="1111148">
              <a:defRPr sz="7919"/>
            </a:lvl1pPr>
          </a:lstStyle>
          <a:p>
            <a:pPr/>
            <a:r>
              <a:t>Generalization and Zeros</a:t>
            </a:r>
          </a:p>
        </p:txBody>
      </p:sp>
      <p:sp>
        <p:nvSpPr>
          <p:cNvPr id="407" name="Section subheadline"/>
          <p:cNvSpPr txBox="1"/>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So what do I do?"/>
          <p:cNvSpPr txBox="1"/>
          <p:nvPr>
            <p:ph type="title"/>
          </p:nvPr>
        </p:nvSpPr>
        <p:spPr>
          <a:prstGeom prst="rect">
            <a:avLst/>
          </a:prstGeom>
        </p:spPr>
        <p:txBody>
          <a:bodyPr/>
          <a:lstStyle>
            <a:lvl1pPr defTabSz="1061763">
              <a:defRPr sz="7568"/>
            </a:lvl1pPr>
          </a:lstStyle>
          <a:p>
            <a:pPr/>
            <a:r>
              <a:t>So what do I do?</a:t>
            </a:r>
          </a:p>
        </p:txBody>
      </p:sp>
      <p:sp>
        <p:nvSpPr>
          <p:cNvPr id="260" name="Slide Number"/>
          <p:cNvSpPr txBox="1"/>
          <p:nvPr>
            <p:ph type="sldNum" sz="quarter" idx="2"/>
          </p:nvPr>
        </p:nvSpPr>
        <p:spPr>
          <a:xfrm>
            <a:off x="23836541" y="13003336"/>
            <a:ext cx="301909" cy="48620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1" name="Image" descr="Image"/>
          <p:cNvPicPr>
            <a:picLocks noChangeAspect="1"/>
          </p:cNvPicPr>
          <p:nvPr/>
        </p:nvPicPr>
        <p:blipFill>
          <a:blip r:embed="rId2">
            <a:extLst/>
          </a:blip>
          <a:srcRect l="0" t="25522" r="0" b="12639"/>
          <a:stretch>
            <a:fillRect/>
          </a:stretch>
        </p:blipFill>
        <p:spPr>
          <a:xfrm>
            <a:off x="7077116" y="5281668"/>
            <a:ext cx="10229648" cy="8434360"/>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9" name="The Shannon Visualization Method"/>
          <p:cNvSpPr txBox="1"/>
          <p:nvPr>
            <p:ph type="title"/>
          </p:nvPr>
        </p:nvSpPr>
        <p:spPr>
          <a:prstGeom prst="rect">
            <a:avLst/>
          </a:prstGeom>
        </p:spPr>
        <p:txBody>
          <a:bodyPr/>
          <a:lstStyle>
            <a:lvl1pPr defTabSz="1061763">
              <a:defRPr sz="7568"/>
            </a:lvl1pPr>
          </a:lstStyle>
          <a:p>
            <a:pPr/>
            <a:r>
              <a:t>The Shannon Visualization Method</a:t>
            </a:r>
          </a:p>
        </p:txBody>
      </p:sp>
      <p:sp>
        <p:nvSpPr>
          <p:cNvPr id="410" name="Choose a random bigram…"/>
          <p:cNvSpPr txBox="1"/>
          <p:nvPr>
            <p:ph type="body" idx="1"/>
          </p:nvPr>
        </p:nvSpPr>
        <p:spPr>
          <a:prstGeom prst="rect">
            <a:avLst/>
          </a:prstGeom>
        </p:spPr>
        <p:txBody>
          <a:bodyPr/>
          <a:lstStyle/>
          <a:p>
            <a:pPr marL="1392642" indent="-1392642" defTabSz="2292038">
              <a:lnSpc>
                <a:spcPct val="90000"/>
              </a:lnSpc>
              <a:spcBef>
                <a:spcPts val="4200"/>
              </a:spcBef>
              <a:defRPr sz="4512">
                <a:solidFill>
                  <a:srgbClr val="000000"/>
                </a:solidFill>
              </a:defRPr>
            </a:pPr>
            <a:r>
              <a:t>Choose a random bigram</a:t>
            </a:r>
          </a:p>
          <a:p>
            <a:pPr marL="1392642" indent="-1392642" defTabSz="2292038">
              <a:lnSpc>
                <a:spcPct val="90000"/>
              </a:lnSpc>
              <a:spcBef>
                <a:spcPts val="4200"/>
              </a:spcBef>
              <a:defRPr sz="4512">
                <a:solidFill>
                  <a:srgbClr val="000000"/>
                </a:solidFill>
              </a:defRPr>
            </a:pPr>
            <a:r>
              <a:t>e.g., (&lt;s&gt;,w) according to its probability</a:t>
            </a:r>
          </a:p>
          <a:p>
            <a:pPr marL="1392642" indent="-1392642" defTabSz="2292038">
              <a:lnSpc>
                <a:spcPct val="90000"/>
              </a:lnSpc>
              <a:spcBef>
                <a:spcPts val="4200"/>
              </a:spcBef>
              <a:defRPr sz="4512">
                <a:solidFill>
                  <a:srgbClr val="000000"/>
                </a:solidFill>
              </a:defRPr>
            </a:pPr>
            <a:r>
              <a:t>Now choose a random bigram (w,x)</a:t>
            </a:r>
            <a:br/>
            <a:r>
              <a:t>according to its probability</a:t>
            </a:r>
          </a:p>
          <a:p>
            <a:pPr marL="1392642" indent="-1392642" defTabSz="2292038">
              <a:lnSpc>
                <a:spcPct val="90000"/>
              </a:lnSpc>
              <a:spcBef>
                <a:spcPts val="4200"/>
              </a:spcBef>
              <a:defRPr sz="4512">
                <a:solidFill>
                  <a:srgbClr val="000000"/>
                </a:solidFill>
              </a:defRPr>
            </a:pPr>
            <a:r>
              <a:t>So on until we choose &lt;/s&gt;</a:t>
            </a:r>
          </a:p>
          <a:p>
            <a:pPr marL="1392642" indent="-1392642" defTabSz="2292038">
              <a:lnSpc>
                <a:spcPct val="90000"/>
              </a:lnSpc>
              <a:spcBef>
                <a:spcPts val="4200"/>
              </a:spcBef>
              <a:defRPr sz="4512">
                <a:solidFill>
                  <a:srgbClr val="000000"/>
                </a:solidFill>
              </a:defRPr>
            </a:pPr>
            <a:r>
              <a:t>Then string the words together</a:t>
            </a:r>
          </a:p>
        </p:txBody>
      </p:sp>
      <p:sp>
        <p:nvSpPr>
          <p:cNvPr id="41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12" name="Image" descr="Image"/>
          <p:cNvPicPr>
            <a:picLocks noChangeAspect="1"/>
          </p:cNvPicPr>
          <p:nvPr/>
        </p:nvPicPr>
        <p:blipFill>
          <a:blip r:embed="rId2">
            <a:extLst/>
          </a:blip>
          <a:stretch>
            <a:fillRect/>
          </a:stretch>
        </p:blipFill>
        <p:spPr>
          <a:xfrm>
            <a:off x="14603255" y="6032430"/>
            <a:ext cx="8938473" cy="4688160"/>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4" name="Approximating Shakespeare"/>
          <p:cNvSpPr txBox="1"/>
          <p:nvPr>
            <p:ph type="title"/>
          </p:nvPr>
        </p:nvSpPr>
        <p:spPr>
          <a:prstGeom prst="rect">
            <a:avLst/>
          </a:prstGeom>
        </p:spPr>
        <p:txBody>
          <a:bodyPr/>
          <a:lstStyle>
            <a:lvl1pPr defTabSz="1061763">
              <a:defRPr sz="7568"/>
            </a:lvl1pPr>
          </a:lstStyle>
          <a:p>
            <a:pPr/>
            <a:r>
              <a:t>Approximating Shakespeare</a:t>
            </a:r>
          </a:p>
        </p:txBody>
      </p:sp>
      <p:sp>
        <p:nvSpPr>
          <p:cNvPr id="415" name="Copy"/>
          <p:cNvSpPr txBox="1"/>
          <p:nvPr>
            <p:ph type="body" idx="1"/>
          </p:nvPr>
        </p:nvSpPr>
        <p:spPr>
          <a:prstGeom prst="rect">
            <a:avLst/>
          </a:prstGeom>
        </p:spPr>
        <p:txBody>
          <a:bodyPr/>
          <a:lstStyle/>
          <a:p>
            <a:pPr marL="1481534" indent="-1481534" defTabSz="2438338">
              <a:lnSpc>
                <a:spcPct val="90000"/>
              </a:lnSpc>
              <a:spcBef>
                <a:spcPts val="4500"/>
              </a:spcBef>
              <a:defRPr sz="4800">
                <a:solidFill>
                  <a:srgbClr val="000000"/>
                </a:solidFill>
                <a:latin typeface="+mn-lt"/>
                <a:ea typeface="+mn-ea"/>
                <a:cs typeface="+mn-cs"/>
                <a:sym typeface="Helvetica Neue"/>
              </a:defRPr>
            </a:pPr>
          </a:p>
        </p:txBody>
      </p:sp>
      <p:sp>
        <p:nvSpPr>
          <p:cNvPr id="41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17" name="Image" descr="Image"/>
          <p:cNvPicPr>
            <a:picLocks noChangeAspect="1"/>
          </p:cNvPicPr>
          <p:nvPr/>
        </p:nvPicPr>
        <p:blipFill>
          <a:blip r:embed="rId2">
            <a:extLst/>
          </a:blip>
          <a:stretch>
            <a:fillRect/>
          </a:stretch>
        </p:blipFill>
        <p:spPr>
          <a:xfrm>
            <a:off x="3346239" y="5317321"/>
            <a:ext cx="17691522" cy="7134378"/>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9" name="Shakespeare As a Corpus"/>
          <p:cNvSpPr txBox="1"/>
          <p:nvPr>
            <p:ph type="title"/>
          </p:nvPr>
        </p:nvSpPr>
        <p:spPr>
          <a:prstGeom prst="rect">
            <a:avLst/>
          </a:prstGeom>
        </p:spPr>
        <p:txBody>
          <a:bodyPr/>
          <a:lstStyle>
            <a:lvl1pPr defTabSz="1061763">
              <a:defRPr sz="7568"/>
            </a:lvl1pPr>
          </a:lstStyle>
          <a:p>
            <a:pPr/>
            <a:r>
              <a:t>Shakespeare As a Corpus</a:t>
            </a:r>
          </a:p>
        </p:txBody>
      </p:sp>
      <p:sp>
        <p:nvSpPr>
          <p:cNvPr id="420" name="N = 884,647 tokens…"/>
          <p:cNvSpPr txBox="1"/>
          <p:nvPr>
            <p:ph type="body" idx="1"/>
          </p:nvPr>
        </p:nvSpPr>
        <p:spPr>
          <a:prstGeom prst="rect">
            <a:avLst/>
          </a:prstGeom>
        </p:spPr>
        <p:txBody>
          <a:bodyPr/>
          <a:lstStyle/>
          <a:p>
            <a:pPr marL="948181" indent="-948181" defTabSz="1560536">
              <a:lnSpc>
                <a:spcPct val="90000"/>
              </a:lnSpc>
              <a:spcBef>
                <a:spcPts val="2800"/>
              </a:spcBef>
              <a:defRPr sz="3072">
                <a:solidFill>
                  <a:srgbClr val="000000"/>
                </a:solidFill>
              </a:defRPr>
            </a:pPr>
            <a:r>
              <a:t>N = 884,647 tokens</a:t>
            </a:r>
          </a:p>
          <a:p>
            <a:pPr marL="948181" indent="-948181" defTabSz="1560536">
              <a:lnSpc>
                <a:spcPct val="90000"/>
              </a:lnSpc>
              <a:spcBef>
                <a:spcPts val="2800"/>
              </a:spcBef>
              <a:defRPr sz="3072">
                <a:solidFill>
                  <a:srgbClr val="000000"/>
                </a:solidFill>
              </a:defRPr>
            </a:pPr>
            <a:r>
              <a:t>Vocab (V) = 29,066</a:t>
            </a:r>
          </a:p>
          <a:p>
            <a:pPr marL="948181" indent="-948181" defTabSz="1560536">
              <a:lnSpc>
                <a:spcPct val="90000"/>
              </a:lnSpc>
              <a:spcBef>
                <a:spcPts val="2800"/>
              </a:spcBef>
              <a:defRPr sz="3072">
                <a:solidFill>
                  <a:srgbClr val="000000"/>
                </a:solidFill>
              </a:defRPr>
            </a:pPr>
            <a:r>
              <a:t>Shakespeare produces 300K bigram types out of V</a:t>
            </a:r>
            <a:r>
              <a:rPr baseline="31999"/>
              <a:t>2</a:t>
            </a:r>
            <a:r>
              <a:t> = 8.44 x 10</a:t>
            </a:r>
            <a:r>
              <a:rPr baseline="31999"/>
              <a:t>8</a:t>
            </a:r>
            <a:r>
              <a:t> possible bigrams</a:t>
            </a:r>
          </a:p>
          <a:p>
            <a:pPr lvl="1" marL="1636742" indent="-846592" defTabSz="1560536">
              <a:lnSpc>
                <a:spcPct val="90000"/>
              </a:lnSpc>
              <a:spcBef>
                <a:spcPts val="2800"/>
              </a:spcBef>
              <a:defRPr sz="3072">
                <a:solidFill>
                  <a:srgbClr val="000000"/>
                </a:solidFill>
              </a:defRPr>
            </a:pPr>
            <a:r>
              <a:t>300,000/844 million ≈ 0.000355</a:t>
            </a:r>
          </a:p>
          <a:p>
            <a:pPr lvl="1" marL="1636742" indent="-846592" defTabSz="1560536">
              <a:lnSpc>
                <a:spcPct val="90000"/>
              </a:lnSpc>
              <a:spcBef>
                <a:spcPts val="2800"/>
              </a:spcBef>
              <a:defRPr sz="3072">
                <a:solidFill>
                  <a:srgbClr val="000000"/>
                </a:solidFill>
              </a:defRPr>
            </a:pPr>
            <a:r>
              <a:t>So 99.965% of all possible bigrams appear 0 times in the corpus</a:t>
            </a:r>
          </a:p>
          <a:p>
            <a:pPr marL="948181" indent="-948181" defTabSz="1560536">
              <a:lnSpc>
                <a:spcPct val="90000"/>
              </a:lnSpc>
              <a:spcBef>
                <a:spcPts val="2800"/>
              </a:spcBef>
              <a:defRPr sz="3072">
                <a:solidFill>
                  <a:srgbClr val="000000"/>
                </a:solidFill>
              </a:defRPr>
            </a:pPr>
            <a:r>
              <a:t>4-grams: no creative combinations</a:t>
            </a:r>
          </a:p>
          <a:p>
            <a:pPr lvl="1" marL="1636742" indent="-846592" defTabSz="1560536">
              <a:lnSpc>
                <a:spcPct val="90000"/>
              </a:lnSpc>
              <a:spcBef>
                <a:spcPts val="2800"/>
              </a:spcBef>
              <a:defRPr sz="3072">
                <a:solidFill>
                  <a:srgbClr val="000000"/>
                </a:solidFill>
              </a:defRPr>
            </a:pPr>
            <a:r>
              <a:t>What comes out looks like Shakespeare because it </a:t>
            </a:r>
            <a:r>
              <a:rPr i="1"/>
              <a:t>is!</a:t>
            </a:r>
            <a:endParaRPr i="1"/>
          </a:p>
          <a:p>
            <a:pPr lvl="1" marL="1636742" indent="-846592" defTabSz="1560536">
              <a:lnSpc>
                <a:spcPct val="90000"/>
              </a:lnSpc>
              <a:spcBef>
                <a:spcPts val="2800"/>
              </a:spcBef>
              <a:defRPr sz="3072">
                <a:solidFill>
                  <a:srgbClr val="000000"/>
                </a:solidFill>
              </a:defRPr>
            </a:pPr>
            <a:r>
              <a:rPr i="1"/>
              <a:t>Exeunt some of the watch </a:t>
            </a:r>
            <a:r>
              <a:t>(R+J 5.3)</a:t>
            </a:r>
          </a:p>
        </p:txBody>
      </p:sp>
      <p:sp>
        <p:nvSpPr>
          <p:cNvPr id="42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WSJ Is Not Shakespeare"/>
          <p:cNvSpPr txBox="1"/>
          <p:nvPr>
            <p:ph type="title"/>
          </p:nvPr>
        </p:nvSpPr>
        <p:spPr>
          <a:prstGeom prst="rect">
            <a:avLst/>
          </a:prstGeom>
        </p:spPr>
        <p:txBody>
          <a:bodyPr/>
          <a:lstStyle>
            <a:lvl1pPr defTabSz="1061763">
              <a:defRPr sz="7568"/>
            </a:lvl1pPr>
          </a:lstStyle>
          <a:p>
            <a:pPr/>
            <a:r>
              <a:t>WSJ Is Not Shakespeare</a:t>
            </a:r>
          </a:p>
        </p:txBody>
      </p:sp>
      <p:sp>
        <p:nvSpPr>
          <p:cNvPr id="424" name="Copy"/>
          <p:cNvSpPr txBox="1"/>
          <p:nvPr>
            <p:ph type="body" idx="1"/>
          </p:nvPr>
        </p:nvSpPr>
        <p:spPr>
          <a:prstGeom prst="rect">
            <a:avLst/>
          </a:prstGeom>
        </p:spPr>
        <p:txBody>
          <a:bodyPr/>
          <a:lstStyle/>
          <a:p>
            <a:pPr marL="1481534" indent="-1481534" defTabSz="2438338">
              <a:lnSpc>
                <a:spcPct val="90000"/>
              </a:lnSpc>
              <a:spcBef>
                <a:spcPts val="4500"/>
              </a:spcBef>
              <a:defRPr sz="4800">
                <a:solidFill>
                  <a:srgbClr val="000000"/>
                </a:solidFill>
                <a:latin typeface="+mn-lt"/>
                <a:ea typeface="+mn-ea"/>
                <a:cs typeface="+mn-cs"/>
                <a:sym typeface="Helvetica Neue"/>
              </a:defRPr>
            </a:pPr>
          </a:p>
        </p:txBody>
      </p:sp>
      <p:sp>
        <p:nvSpPr>
          <p:cNvPr id="42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26" name="Image" descr="Image"/>
          <p:cNvPicPr>
            <a:picLocks noChangeAspect="1"/>
          </p:cNvPicPr>
          <p:nvPr/>
        </p:nvPicPr>
        <p:blipFill>
          <a:blip r:embed="rId2">
            <a:extLst/>
          </a:blip>
          <a:stretch>
            <a:fillRect/>
          </a:stretch>
        </p:blipFill>
        <p:spPr>
          <a:xfrm>
            <a:off x="2454735" y="5317321"/>
            <a:ext cx="19474530" cy="7134378"/>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What Data Produced These Trigrams?"/>
          <p:cNvSpPr txBox="1"/>
          <p:nvPr>
            <p:ph type="title"/>
          </p:nvPr>
        </p:nvSpPr>
        <p:spPr>
          <a:prstGeom prst="rect">
            <a:avLst/>
          </a:prstGeom>
        </p:spPr>
        <p:txBody>
          <a:bodyPr/>
          <a:lstStyle>
            <a:lvl1pPr defTabSz="1061763">
              <a:defRPr sz="7568"/>
            </a:lvl1pPr>
          </a:lstStyle>
          <a:p>
            <a:pPr/>
            <a:r>
              <a:t>What Data Produced These Trigrams?</a:t>
            </a:r>
          </a:p>
        </p:txBody>
      </p:sp>
      <p:sp>
        <p:nvSpPr>
          <p:cNvPr id="429" name="They also point to ninety nine point six billion dollars from two hundred four oh six three percent of the rates of interest stores as Mexico and gram Brazil on market conditions…"/>
          <p:cNvSpPr txBox="1"/>
          <p:nvPr>
            <p:ph type="body" idx="1"/>
          </p:nvPr>
        </p:nvSpPr>
        <p:spPr>
          <a:prstGeom prst="rect">
            <a:avLst/>
          </a:prstGeom>
        </p:spPr>
        <p:txBody>
          <a:bodyPr/>
          <a:lstStyle/>
          <a:p>
            <a:pPr marL="1451903" indent="-1451903" defTabSz="2389572">
              <a:lnSpc>
                <a:spcPct val="90000"/>
              </a:lnSpc>
              <a:spcBef>
                <a:spcPts val="4400"/>
              </a:spcBef>
              <a:defRPr sz="4704">
                <a:solidFill>
                  <a:srgbClr val="000000"/>
                </a:solidFill>
              </a:defRPr>
            </a:pPr>
            <a:r>
              <a:t>They also point to ninety nine point six billion dollars from two hundred four oh six three percent of the rates of interest stores as Mexico and gram Brazil on market conditions</a:t>
            </a:r>
          </a:p>
          <a:p>
            <a:pPr marL="1451903" indent="-1451903" defTabSz="2389572">
              <a:lnSpc>
                <a:spcPct val="90000"/>
              </a:lnSpc>
              <a:spcBef>
                <a:spcPts val="4400"/>
              </a:spcBef>
              <a:defRPr sz="4704">
                <a:solidFill>
                  <a:srgbClr val="000000"/>
                </a:solidFill>
              </a:defRPr>
            </a:pPr>
            <a:r>
              <a:t>This shall forbid it should be branded, if renown made it empty.</a:t>
            </a:r>
          </a:p>
          <a:p>
            <a:pPr marL="1451903" indent="-1451903" defTabSz="2389572">
              <a:lnSpc>
                <a:spcPct val="90000"/>
              </a:lnSpc>
              <a:spcBef>
                <a:spcPts val="4400"/>
              </a:spcBef>
              <a:defRPr sz="4704">
                <a:solidFill>
                  <a:srgbClr val="000000"/>
                </a:solidFill>
              </a:defRPr>
            </a:pPr>
            <a:r>
              <a:t>“You are uniformly charming!” cried he, with a smile of associating and now and then I bowed and they perceived a chaise and four to wish for.</a:t>
            </a:r>
          </a:p>
        </p:txBody>
      </p:sp>
      <p:sp>
        <p:nvSpPr>
          <p:cNvPr id="43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2" name="Perils of Overfitting"/>
          <p:cNvSpPr txBox="1"/>
          <p:nvPr>
            <p:ph type="title"/>
          </p:nvPr>
        </p:nvSpPr>
        <p:spPr>
          <a:prstGeom prst="rect">
            <a:avLst/>
          </a:prstGeom>
        </p:spPr>
        <p:txBody>
          <a:bodyPr/>
          <a:lstStyle>
            <a:lvl1pPr defTabSz="1061763">
              <a:defRPr sz="7568"/>
            </a:lvl1pPr>
          </a:lstStyle>
          <a:p>
            <a:pPr/>
            <a:r>
              <a:t>Perils of Overfitting</a:t>
            </a:r>
          </a:p>
        </p:txBody>
      </p:sp>
      <p:sp>
        <p:nvSpPr>
          <p:cNvPr id="433" name="N-grams only work well for word prediction if the test corpus looks like the training corpus…"/>
          <p:cNvSpPr txBox="1"/>
          <p:nvPr>
            <p:ph type="body" idx="1"/>
          </p:nvPr>
        </p:nvSpPr>
        <p:spPr>
          <a:prstGeom prst="rect">
            <a:avLst/>
          </a:prstGeom>
        </p:spPr>
        <p:txBody>
          <a:bodyPr/>
          <a:lstStyle/>
          <a:p>
            <a:pPr marL="1333380" indent="-1333380" defTabSz="2194505">
              <a:lnSpc>
                <a:spcPct val="90000"/>
              </a:lnSpc>
              <a:spcBef>
                <a:spcPts val="4000"/>
              </a:spcBef>
              <a:defRPr sz="4319">
                <a:solidFill>
                  <a:srgbClr val="000000"/>
                </a:solidFill>
              </a:defRPr>
            </a:pPr>
            <a:r>
              <a:t>N-grams only work well for word prediction if the test corpus looks like the training corpus</a:t>
            </a:r>
          </a:p>
          <a:p>
            <a:pPr lvl="1" marL="2301669" indent="-1190521" defTabSz="2194505">
              <a:lnSpc>
                <a:spcPct val="90000"/>
              </a:lnSpc>
              <a:spcBef>
                <a:spcPts val="4000"/>
              </a:spcBef>
              <a:defRPr sz="4319">
                <a:solidFill>
                  <a:srgbClr val="000000"/>
                </a:solidFill>
              </a:defRPr>
            </a:pPr>
            <a:r>
              <a:t>Real life doesn’t work that way!</a:t>
            </a:r>
          </a:p>
          <a:p>
            <a:pPr lvl="1" marL="2301669" indent="-1190521" defTabSz="2194505">
              <a:lnSpc>
                <a:spcPct val="90000"/>
              </a:lnSpc>
              <a:spcBef>
                <a:spcPts val="4000"/>
              </a:spcBef>
              <a:defRPr sz="4319">
                <a:solidFill>
                  <a:srgbClr val="000000"/>
                </a:solidFill>
              </a:defRPr>
            </a:pPr>
            <a:r>
              <a:t>We need to train robust models that generalize!</a:t>
            </a:r>
          </a:p>
          <a:p>
            <a:pPr lvl="1" marL="2301669" indent="-1190521" defTabSz="2194505">
              <a:lnSpc>
                <a:spcPct val="90000"/>
              </a:lnSpc>
              <a:spcBef>
                <a:spcPts val="4000"/>
              </a:spcBef>
              <a:defRPr sz="4319">
                <a:solidFill>
                  <a:srgbClr val="000000"/>
                </a:solidFill>
              </a:defRPr>
            </a:pPr>
            <a:r>
              <a:t>One kind of generalization: Zeros!</a:t>
            </a:r>
          </a:p>
          <a:p>
            <a:pPr lvl="1" marL="2301669" indent="-1190521" defTabSz="2194505">
              <a:lnSpc>
                <a:spcPct val="90000"/>
              </a:lnSpc>
              <a:spcBef>
                <a:spcPts val="4000"/>
              </a:spcBef>
              <a:defRPr sz="4319">
                <a:solidFill>
                  <a:srgbClr val="000000"/>
                </a:solidFill>
              </a:defRPr>
            </a:pPr>
            <a:r>
              <a:t>Things that don’t ever occur in the training set but occur in the test set</a:t>
            </a:r>
          </a:p>
        </p:txBody>
      </p:sp>
      <p:sp>
        <p:nvSpPr>
          <p:cNvPr id="43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6" name="Zeros"/>
          <p:cNvSpPr txBox="1"/>
          <p:nvPr>
            <p:ph type="title"/>
          </p:nvPr>
        </p:nvSpPr>
        <p:spPr>
          <a:prstGeom prst="rect">
            <a:avLst/>
          </a:prstGeom>
        </p:spPr>
        <p:txBody>
          <a:bodyPr/>
          <a:lstStyle>
            <a:lvl1pPr defTabSz="1061763">
              <a:defRPr sz="7568"/>
            </a:lvl1pPr>
          </a:lstStyle>
          <a:p>
            <a:pPr/>
            <a:r>
              <a:t>Zeros</a:t>
            </a:r>
          </a:p>
        </p:txBody>
      </p:sp>
      <p:sp>
        <p:nvSpPr>
          <p:cNvPr id="437" name="P(“offer”|“denied”, “the”) = 0"/>
          <p:cNvSpPr txBox="1"/>
          <p:nvPr>
            <p:ph type="body" idx="1"/>
          </p:nvPr>
        </p:nvSpPr>
        <p:spPr>
          <a:prstGeom prst="rect">
            <a:avLst/>
          </a:prstGeom>
        </p:spPr>
        <p:txBody>
          <a:bodyPr/>
          <a:lstStyle/>
          <a:p>
            <a:pPr marL="1096335" indent="-1096335" defTabSz="1804370">
              <a:lnSpc>
                <a:spcPct val="90000"/>
              </a:lnSpc>
              <a:spcBef>
                <a:spcPts val="3300"/>
              </a:spcBef>
              <a:defRPr sz="3552">
                <a:solidFill>
                  <a:srgbClr val="000000"/>
                </a:solidFill>
              </a:defRPr>
            </a:pPr>
          </a:p>
          <a:p>
            <a:pPr marL="1096335" indent="-1096335" defTabSz="1804370">
              <a:lnSpc>
                <a:spcPct val="90000"/>
              </a:lnSpc>
              <a:spcBef>
                <a:spcPts val="3300"/>
              </a:spcBef>
              <a:defRPr sz="3552">
                <a:solidFill>
                  <a:srgbClr val="000000"/>
                </a:solidFill>
              </a:defRPr>
            </a:pPr>
          </a:p>
          <a:p>
            <a:pPr marL="1096335" indent="-1096335" defTabSz="1804370">
              <a:lnSpc>
                <a:spcPct val="90000"/>
              </a:lnSpc>
              <a:spcBef>
                <a:spcPts val="3300"/>
              </a:spcBef>
              <a:defRPr sz="3552">
                <a:solidFill>
                  <a:srgbClr val="000000"/>
                </a:solidFill>
              </a:defRPr>
            </a:pPr>
          </a:p>
          <a:p>
            <a:pPr marL="1096335" indent="-1096335" defTabSz="1804370">
              <a:lnSpc>
                <a:spcPct val="90000"/>
              </a:lnSpc>
              <a:spcBef>
                <a:spcPts val="3300"/>
              </a:spcBef>
              <a:defRPr sz="3552">
                <a:solidFill>
                  <a:srgbClr val="000000"/>
                </a:solidFill>
              </a:defRPr>
            </a:pPr>
          </a:p>
          <a:p>
            <a:pPr marL="1096335" indent="-1096335" defTabSz="1804370">
              <a:lnSpc>
                <a:spcPct val="90000"/>
              </a:lnSpc>
              <a:spcBef>
                <a:spcPts val="3300"/>
              </a:spcBef>
              <a:defRPr sz="3552">
                <a:solidFill>
                  <a:srgbClr val="000000"/>
                </a:solidFill>
              </a:defRPr>
            </a:pPr>
          </a:p>
          <a:p>
            <a:pPr marL="1096335" indent="-1096335" defTabSz="1804370">
              <a:lnSpc>
                <a:spcPct val="90000"/>
              </a:lnSpc>
              <a:spcBef>
                <a:spcPts val="3300"/>
              </a:spcBef>
              <a:defRPr sz="3552">
                <a:solidFill>
                  <a:srgbClr val="000000"/>
                </a:solidFill>
              </a:defRPr>
            </a:pPr>
          </a:p>
          <a:p>
            <a:pPr marL="1096335" indent="-1096335" defTabSz="1804370">
              <a:lnSpc>
                <a:spcPct val="90000"/>
              </a:lnSpc>
              <a:spcBef>
                <a:spcPts val="3300"/>
              </a:spcBef>
              <a:defRPr sz="3552">
                <a:solidFill>
                  <a:srgbClr val="000000"/>
                </a:solidFill>
              </a:defRPr>
            </a:pPr>
            <a:r>
              <a:t>P(“offer”|“denied”, “the”) = 0</a:t>
            </a:r>
          </a:p>
        </p:txBody>
      </p:sp>
      <p:sp>
        <p:nvSpPr>
          <p:cNvPr id="43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439" name="Table 1"/>
          <p:cNvGraphicFramePr/>
          <p:nvPr/>
        </p:nvGraphicFramePr>
        <p:xfrm>
          <a:off x="6705600" y="4581861"/>
          <a:ext cx="10985500" cy="6104584"/>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5486400"/>
                <a:gridCol w="5486400"/>
              </a:tblGrid>
              <a:tr h="1218376">
                <a:tc>
                  <a:txBody>
                    <a:bodyPr/>
                    <a:lstStyle/>
                    <a:p>
                      <a:pPr defTabSz="914400">
                        <a:tabLst>
                          <a:tab pos="1663700" algn="l"/>
                        </a:tabLst>
                        <a:defRPr b="0"/>
                      </a:pPr>
                      <a:r>
                        <a:rPr sz="3200">
                          <a:latin typeface="Poppins Bold"/>
                          <a:ea typeface="Poppins Bold"/>
                          <a:cs typeface="Poppins Bold"/>
                          <a:sym typeface="Poppins Bold"/>
                        </a:rPr>
                        <a:t>Training Set</a:t>
                      </a:r>
                    </a:p>
                  </a:txBody>
                  <a:tcPr marL="50800" marR="50800" marT="50800" marB="50800" anchor="ctr" anchorCtr="0" horzOverflow="overflow"/>
                </a:tc>
                <a:tc>
                  <a:txBody>
                    <a:bodyPr/>
                    <a:lstStyle/>
                    <a:p>
                      <a:pPr defTabSz="914400">
                        <a:tabLst>
                          <a:tab pos="1663700" algn="l"/>
                        </a:tabLst>
                        <a:defRPr b="0"/>
                      </a:pPr>
                      <a:r>
                        <a:rPr sz="3200">
                          <a:latin typeface="Poppins Bold"/>
                          <a:ea typeface="Poppins Bold"/>
                          <a:cs typeface="Poppins Bold"/>
                          <a:sym typeface="Poppins Bold"/>
                        </a:rPr>
                        <a:t>Testing Set</a:t>
                      </a:r>
                    </a:p>
                  </a:txBody>
                  <a:tcPr marL="50800" marR="50800" marT="50800" marB="50800" anchor="ctr" anchorCtr="0" horzOverflow="overflow"/>
                </a:tc>
              </a:tr>
              <a:tr h="1218376">
                <a:tc>
                  <a:txBody>
                    <a:bodyPr/>
                    <a:lstStyle/>
                    <a:p>
                      <a:pPr defTabSz="914400"/>
                      <a:r>
                        <a:rPr sz="3200">
                          <a:latin typeface="Poppins Regular"/>
                          <a:ea typeface="Poppins Regular"/>
                          <a:cs typeface="Poppins Regular"/>
                          <a:sym typeface="Poppins Regular"/>
                        </a:rPr>
                        <a:t>… denied the allegations</a:t>
                      </a:r>
                    </a:p>
                  </a:txBody>
                  <a:tcPr marL="50800" marR="50800" marT="50800" marB="50800" anchor="ctr" anchorCtr="0" horzOverflow="overflow"/>
                </a:tc>
                <a:tc>
                  <a:txBody>
                    <a:bodyPr/>
                    <a:lstStyle/>
                    <a:p>
                      <a:pPr defTabSz="914400"/>
                      <a:r>
                        <a:rPr sz="3200">
                          <a:latin typeface="Poppins Regular"/>
                          <a:ea typeface="Poppins Regular"/>
                          <a:cs typeface="Poppins Regular"/>
                          <a:sym typeface="Poppins Regular"/>
                        </a:rPr>
                        <a:t>… denied the offer</a:t>
                      </a:r>
                    </a:p>
                  </a:txBody>
                  <a:tcPr marL="50800" marR="50800" marT="50800" marB="50800" anchor="ctr" anchorCtr="0" horzOverflow="overflow"/>
                </a:tc>
              </a:tr>
              <a:tr h="1218376">
                <a:tc>
                  <a:txBody>
                    <a:bodyPr/>
                    <a:lstStyle/>
                    <a:p>
                      <a:pPr defTabSz="914400"/>
                      <a:r>
                        <a:rPr sz="3200">
                          <a:latin typeface="Poppins Regular"/>
                          <a:ea typeface="Poppins Regular"/>
                          <a:cs typeface="Poppins Regular"/>
                          <a:sym typeface="Poppins Regular"/>
                        </a:rPr>
                        <a:t>… denied the reports</a:t>
                      </a:r>
                    </a:p>
                  </a:txBody>
                  <a:tcPr marL="50800" marR="50800" marT="50800" marB="50800" anchor="ctr" anchorCtr="0" horzOverflow="overflow"/>
                </a:tc>
                <a:tc>
                  <a:txBody>
                    <a:bodyPr/>
                    <a:lstStyle/>
                    <a:p>
                      <a:pPr defTabSz="914400"/>
                      <a:r>
                        <a:rPr sz="3200">
                          <a:latin typeface="Poppins Regular"/>
                          <a:ea typeface="Poppins Regular"/>
                          <a:cs typeface="Poppins Regular"/>
                          <a:sym typeface="Poppins Regular"/>
                        </a:rPr>
                        <a:t>… denied the loan</a:t>
                      </a:r>
                    </a:p>
                  </a:txBody>
                  <a:tcPr marL="50800" marR="50800" marT="50800" marB="50800" anchor="ctr" anchorCtr="0" horzOverflow="overflow"/>
                </a:tc>
              </a:tr>
              <a:tr h="1218376">
                <a:tc>
                  <a:txBody>
                    <a:bodyPr/>
                    <a:lstStyle/>
                    <a:p>
                      <a:pPr defTabSz="914400"/>
                      <a:r>
                        <a:rPr sz="3200">
                          <a:latin typeface="Poppins Regular"/>
                          <a:ea typeface="Poppins Regular"/>
                          <a:cs typeface="Poppins Regular"/>
                          <a:sym typeface="Poppins Regular"/>
                        </a:rPr>
                        <a:t>… denied the claims</a:t>
                      </a:r>
                    </a:p>
                  </a:txBody>
                  <a:tcPr marL="50800" marR="50800" marT="50800" marB="50800" anchor="ctr" anchorCtr="0" horzOverflow="overflow"/>
                </a:tc>
                <a:tc>
                  <a:txBody>
                    <a:bodyPr/>
                    <a:lstStyle/>
                    <a:p>
                      <a:pPr defTabSz="914400">
                        <a:defRPr sz="3200">
                          <a:latin typeface="Poppins Regular"/>
                          <a:ea typeface="Poppins Regular"/>
                          <a:cs typeface="Poppins Regular"/>
                          <a:sym typeface="Poppins Regular"/>
                        </a:defRPr>
                      </a:pPr>
                    </a:p>
                  </a:txBody>
                  <a:tcPr marL="50800" marR="50800" marT="50800" marB="50800" anchor="ctr" anchorCtr="0" horzOverflow="overflow"/>
                </a:tc>
              </a:tr>
              <a:tr h="1218376">
                <a:tc>
                  <a:txBody>
                    <a:bodyPr/>
                    <a:lstStyle/>
                    <a:p>
                      <a:pPr defTabSz="914400"/>
                      <a:r>
                        <a:rPr sz="3200">
                          <a:latin typeface="Poppins Regular"/>
                          <a:ea typeface="Poppins Regular"/>
                          <a:cs typeface="Poppins Regular"/>
                          <a:sym typeface="Poppins Regular"/>
                        </a:rPr>
                        <a:t>… denied the request</a:t>
                      </a:r>
                    </a:p>
                  </a:txBody>
                  <a:tcPr marL="50800" marR="50800" marT="50800" marB="50800" anchor="ctr" anchorCtr="0" horzOverflow="overflow"/>
                </a:tc>
                <a:tc>
                  <a:txBody>
                    <a:bodyPr/>
                    <a:lstStyle/>
                    <a:p>
                      <a:pPr defTabSz="914400">
                        <a:defRPr sz="3200">
                          <a:latin typeface="Poppins Regular"/>
                          <a:ea typeface="Poppins Regular"/>
                          <a:cs typeface="Poppins Regular"/>
                          <a:sym typeface="Poppins Regular"/>
                        </a:defRPr>
                      </a:pP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1" name="Zero Probability Bigrams"/>
          <p:cNvSpPr txBox="1"/>
          <p:nvPr>
            <p:ph type="title"/>
          </p:nvPr>
        </p:nvSpPr>
        <p:spPr>
          <a:prstGeom prst="rect">
            <a:avLst/>
          </a:prstGeom>
        </p:spPr>
        <p:txBody>
          <a:bodyPr/>
          <a:lstStyle>
            <a:lvl1pPr defTabSz="1061763">
              <a:defRPr sz="7568"/>
            </a:lvl1pPr>
          </a:lstStyle>
          <a:p>
            <a:pPr/>
            <a:r>
              <a:t>Zero Probability Bigrams</a:t>
            </a:r>
          </a:p>
        </p:txBody>
      </p:sp>
      <p:sp>
        <p:nvSpPr>
          <p:cNvPr id="442" name="Bigrams with 0 probability…"/>
          <p:cNvSpPr txBox="1"/>
          <p:nvPr>
            <p:ph type="body" idx="1"/>
          </p:nvPr>
        </p:nvSpPr>
        <p:spPr>
          <a:prstGeom prst="rect">
            <a:avLst/>
          </a:prstGeom>
        </p:spPr>
        <p:txBody>
          <a:bodyPr/>
          <a:lstStyle/>
          <a:p>
            <a:pPr marL="1318565" indent="-1318565" defTabSz="2170121">
              <a:lnSpc>
                <a:spcPct val="90000"/>
              </a:lnSpc>
              <a:spcBef>
                <a:spcPts val="4000"/>
              </a:spcBef>
              <a:defRPr sz="4272">
                <a:solidFill>
                  <a:srgbClr val="000000"/>
                </a:solidFill>
              </a:defRPr>
            </a:pPr>
            <a:r>
              <a:t>Bigrams with 0 probability</a:t>
            </a:r>
          </a:p>
          <a:p>
            <a:pPr lvl="1" marL="2276094" indent="-1177292" defTabSz="2170121">
              <a:lnSpc>
                <a:spcPct val="90000"/>
              </a:lnSpc>
              <a:spcBef>
                <a:spcPts val="4000"/>
              </a:spcBef>
              <a:defRPr sz="4272">
                <a:solidFill>
                  <a:srgbClr val="000000"/>
                </a:solidFill>
              </a:defRPr>
            </a:pPr>
            <a:r>
              <a:t>mean that we will assign 0 probability to the whole test set!</a:t>
            </a:r>
          </a:p>
          <a:p>
            <a:pPr marL="1318565" indent="-1318565" defTabSz="2170121">
              <a:lnSpc>
                <a:spcPct val="90000"/>
              </a:lnSpc>
              <a:spcBef>
                <a:spcPts val="4000"/>
              </a:spcBef>
              <a:defRPr sz="4272">
                <a:solidFill>
                  <a:srgbClr val="000000"/>
                </a:solidFill>
              </a:defRPr>
            </a:pPr>
            <a:r>
              <a:t>So cannot compute perplexity</a:t>
            </a:r>
          </a:p>
          <a:p>
            <a:pPr marL="1318565" indent="-1318565" defTabSz="2170121">
              <a:lnSpc>
                <a:spcPct val="90000"/>
              </a:lnSpc>
              <a:spcBef>
                <a:spcPts val="4000"/>
              </a:spcBef>
              <a:defRPr sz="4272">
                <a:solidFill>
                  <a:srgbClr val="000000"/>
                </a:solidFill>
              </a:defRPr>
            </a:pPr>
            <a14:m>
              <m:oMathPara>
                <m:oMathParaPr>
                  <m:jc m:val="left"/>
                </m:oMathParaPr>
                <m:oMath>
                  <m:r>
                    <a:rPr xmlns:a="http://schemas.openxmlformats.org/drawingml/2006/main" sz="4250" i="1">
                      <a:solidFill>
                        <a:srgbClr val="000000"/>
                      </a:solidFill>
                      <a:latin typeface="Cambria Math" panose="02040503050406030204" pitchFamily="18" charset="0"/>
                    </a:rPr>
                    <m:t>P</m:t>
                  </m:r>
                  <m:r>
                    <a:rPr xmlns:a="http://schemas.openxmlformats.org/drawingml/2006/main" sz="4250" i="1">
                      <a:solidFill>
                        <a:srgbClr val="000000"/>
                      </a:solidFill>
                      <a:latin typeface="Cambria Math" panose="02040503050406030204" pitchFamily="18" charset="0"/>
                    </a:rPr>
                    <m:t>P</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W</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m:t>
                  </m:r>
                  <m:rad>
                    <m:radPr>
                      <m:ctrlPr>
                        <a:rPr xmlns:a="http://schemas.openxmlformats.org/drawingml/2006/main" sz="4250" i="1">
                          <a:solidFill>
                            <a:srgbClr val="000000"/>
                          </a:solidFill>
                          <a:latin typeface="Cambria Math" panose="02040503050406030204" pitchFamily="18" charset="0"/>
                        </a:rPr>
                      </m:ctrlPr>
                      <m:degHide m:val="off"/>
                    </m:radPr>
                    <m:deg>
                      <m:r>
                        <a:rPr xmlns:a="http://schemas.openxmlformats.org/drawingml/2006/main" sz="4250" i="1">
                          <a:solidFill>
                            <a:srgbClr val="000000"/>
                          </a:solidFill>
                          <a:latin typeface="Cambria Math" panose="02040503050406030204" pitchFamily="18" charset="0"/>
                        </a:rPr>
                        <m:t>N</m:t>
                      </m:r>
                    </m:deg>
                    <m:e>
                      <m:nary>
                        <m:naryPr>
                          <m:ctrlPr>
                            <a:rPr xmlns:a="http://schemas.openxmlformats.org/drawingml/2006/main" sz="4250" i="1">
                              <a:solidFill>
                                <a:srgbClr val="000000"/>
                              </a:solidFill>
                              <a:latin typeface="Cambria Math" panose="02040503050406030204" pitchFamily="18" charset="0"/>
                            </a:rPr>
                          </m:ctrlPr>
                          <m:chr m:val="∏"/>
                          <m:limLoc m:val="undOvr"/>
                          <m:grow m:val="1"/>
                          <m:subHide m:val="off"/>
                          <m:supHide m:val="off"/>
                        </m:naryPr>
                        <m:sub>
                          <m:r>
                            <a:rPr xmlns:a="http://schemas.openxmlformats.org/drawingml/2006/main" sz="4250" i="1">
                              <a:solidFill>
                                <a:srgbClr val="000000"/>
                              </a:solidFill>
                              <a:latin typeface="Cambria Math" panose="02040503050406030204" pitchFamily="18" charset="0"/>
                            </a:rPr>
                            <m:t>i</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1</m:t>
                          </m:r>
                        </m:sub>
                        <m:sup>
                          <m:r>
                            <a:rPr xmlns:a="http://schemas.openxmlformats.org/drawingml/2006/main" sz="4250" i="1">
                              <a:solidFill>
                                <a:srgbClr val="000000"/>
                              </a:solidFill>
                              <a:latin typeface="Cambria Math" panose="02040503050406030204" pitchFamily="18" charset="0"/>
                            </a:rPr>
                            <m:t>N</m:t>
                          </m:r>
                        </m:sup>
                        <m:e>
                          <m:f>
                            <m:fPr>
                              <m:ctrlPr>
                                <a:rPr xmlns:a="http://schemas.openxmlformats.org/drawingml/2006/main" sz="4250" i="1">
                                  <a:solidFill>
                                    <a:srgbClr val="000000"/>
                                  </a:solidFill>
                                  <a:latin typeface="Cambria Math" panose="02040503050406030204" pitchFamily="18" charset="0"/>
                                </a:rPr>
                              </m:ctrlPr>
                              <m:type m:val="bar"/>
                            </m:fPr>
                            <m:num>
                              <m:r>
                                <a:rPr xmlns:a="http://schemas.openxmlformats.org/drawingml/2006/main" sz="4250" i="1">
                                  <a:solidFill>
                                    <a:srgbClr val="000000"/>
                                  </a:solidFill>
                                  <a:latin typeface="Cambria Math" panose="02040503050406030204" pitchFamily="18" charset="0"/>
                                </a:rPr>
                                <m:t>1</m:t>
                              </m:r>
                            </m:num>
                            <m:den>
                              <m:r>
                                <a:rPr xmlns:a="http://schemas.openxmlformats.org/drawingml/2006/main" sz="4250" i="1">
                                  <a:solidFill>
                                    <a:srgbClr val="000000"/>
                                  </a:solidFill>
                                  <a:latin typeface="Cambria Math" panose="02040503050406030204" pitchFamily="18" charset="0"/>
                                </a:rPr>
                                <m:t>P</m:t>
                              </m:r>
                              <m:r>
                                <a:rPr xmlns:a="http://schemas.openxmlformats.org/drawingml/2006/main" sz="4250" i="1">
                                  <a:solidFill>
                                    <a:srgbClr val="000000"/>
                                  </a:solidFill>
                                  <a:latin typeface="Cambria Math" panose="02040503050406030204" pitchFamily="18" charset="0"/>
                                </a:rPr>
                                <m:t>(</m:t>
                              </m:r>
                              <m:sSub>
                                <m:e>
                                  <m:r>
                                    <a:rPr xmlns:a="http://schemas.openxmlformats.org/drawingml/2006/main" sz="4250" i="1">
                                      <a:solidFill>
                                        <a:srgbClr val="000000"/>
                                      </a:solidFill>
                                      <a:latin typeface="Cambria Math" panose="02040503050406030204" pitchFamily="18" charset="0"/>
                                    </a:rPr>
                                    <m:t>w</m:t>
                                  </m:r>
                                </m:e>
                                <m:sub>
                                  <m:r>
                                    <a:rPr xmlns:a="http://schemas.openxmlformats.org/drawingml/2006/main" sz="4250" i="1">
                                      <a:solidFill>
                                        <a:srgbClr val="000000"/>
                                      </a:solidFill>
                                      <a:latin typeface="Cambria Math" panose="02040503050406030204" pitchFamily="18" charset="0"/>
                                    </a:rPr>
                                    <m:t>i</m:t>
                                  </m:r>
                                </m:sub>
                              </m:sSub>
                              <m:r>
                                <a:rPr xmlns:a="http://schemas.openxmlformats.org/drawingml/2006/main" sz="4250" i="1">
                                  <a:solidFill>
                                    <a:srgbClr val="000000"/>
                                  </a:solidFill>
                                  <a:latin typeface="Cambria Math" panose="02040503050406030204" pitchFamily="18" charset="0"/>
                                </a:rPr>
                                <m:t>|</m:t>
                              </m:r>
                              <m:sSub>
                                <m:e>
                                  <m:r>
                                    <a:rPr xmlns:a="http://schemas.openxmlformats.org/drawingml/2006/main" sz="4250" i="1">
                                      <a:solidFill>
                                        <a:srgbClr val="000000"/>
                                      </a:solidFill>
                                      <a:latin typeface="Cambria Math" panose="02040503050406030204" pitchFamily="18" charset="0"/>
                                    </a:rPr>
                                    <m:t>w</m:t>
                                  </m:r>
                                </m:e>
                                <m:sub>
                                  <m:r>
                                    <a:rPr xmlns:a="http://schemas.openxmlformats.org/drawingml/2006/main" sz="4250" i="1">
                                      <a:solidFill>
                                        <a:srgbClr val="000000"/>
                                      </a:solidFill>
                                      <a:latin typeface="Cambria Math" panose="02040503050406030204" pitchFamily="18" charset="0"/>
                                    </a:rPr>
                                    <m:t>i</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1</m:t>
                                  </m:r>
                                </m:sub>
                              </m:sSub>
                              <m:r>
                                <a:rPr xmlns:a="http://schemas.openxmlformats.org/drawingml/2006/main" sz="4250" i="1">
                                  <a:solidFill>
                                    <a:srgbClr val="000000"/>
                                  </a:solidFill>
                                  <a:latin typeface="Cambria Math" panose="02040503050406030204" pitchFamily="18" charset="0"/>
                                </a:rPr>
                                <m:t>)</m:t>
                              </m:r>
                            </m:den>
                          </m:f>
                        </m:e>
                      </m:nary>
                    </m:e>
                  </m:rad>
                  <m:r>
                    <a:rPr xmlns:a="http://schemas.openxmlformats.org/drawingml/2006/main" sz="4250" i="1">
                      <a:solidFill>
                        <a:srgbClr val="000000"/>
                      </a:solidFill>
                      <a:latin typeface="Cambria Math" panose="02040503050406030204" pitchFamily="18" charset="0"/>
                    </a:rPr>
                    <m:t>⇒</m:t>
                  </m:r>
                  <m:rad>
                    <m:radPr>
                      <m:ctrlPr>
                        <a:rPr xmlns:a="http://schemas.openxmlformats.org/drawingml/2006/main" sz="4250" i="1">
                          <a:solidFill>
                            <a:srgbClr val="000000"/>
                          </a:solidFill>
                          <a:latin typeface="Cambria Math" panose="02040503050406030204" pitchFamily="18" charset="0"/>
                        </a:rPr>
                      </m:ctrlPr>
                      <m:degHide m:val="off"/>
                    </m:radPr>
                    <m:deg>
                      <m:r>
                        <a:rPr xmlns:a="http://schemas.openxmlformats.org/drawingml/2006/main" sz="4250" i="1">
                          <a:solidFill>
                            <a:srgbClr val="000000"/>
                          </a:solidFill>
                          <a:latin typeface="Cambria Math" panose="02040503050406030204" pitchFamily="18" charset="0"/>
                        </a:rPr>
                        <m:t>N</m:t>
                      </m:r>
                    </m:deg>
                    <m:e>
                      <m:nary>
                        <m:naryPr>
                          <m:ctrlPr>
                            <a:rPr xmlns:a="http://schemas.openxmlformats.org/drawingml/2006/main" sz="4250" i="1">
                              <a:solidFill>
                                <a:srgbClr val="000000"/>
                              </a:solidFill>
                              <a:latin typeface="Cambria Math" panose="02040503050406030204" pitchFamily="18" charset="0"/>
                            </a:rPr>
                          </m:ctrlPr>
                          <m:chr m:val="∏"/>
                          <m:limLoc m:val="undOvr"/>
                          <m:grow m:val="1"/>
                          <m:subHide m:val="off"/>
                          <m:supHide m:val="off"/>
                        </m:naryPr>
                        <m:sub>
                          <m:r>
                            <a:rPr xmlns:a="http://schemas.openxmlformats.org/drawingml/2006/main" sz="4250" i="1">
                              <a:solidFill>
                                <a:srgbClr val="000000"/>
                              </a:solidFill>
                              <a:latin typeface="Cambria Math" panose="02040503050406030204" pitchFamily="18" charset="0"/>
                            </a:rPr>
                            <m:t>i</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1</m:t>
                          </m:r>
                        </m:sub>
                        <m:sup>
                          <m:r>
                            <a:rPr xmlns:a="http://schemas.openxmlformats.org/drawingml/2006/main" sz="4250" i="1">
                              <a:solidFill>
                                <a:srgbClr val="000000"/>
                              </a:solidFill>
                              <a:latin typeface="Cambria Math" panose="02040503050406030204" pitchFamily="18" charset="0"/>
                            </a:rPr>
                            <m:t>N</m:t>
                          </m:r>
                        </m:sup>
                        <m:e>
                          <m:f>
                            <m:fPr>
                              <m:ctrlPr>
                                <a:rPr xmlns:a="http://schemas.openxmlformats.org/drawingml/2006/main" sz="4250" i="1">
                                  <a:solidFill>
                                    <a:srgbClr val="000000"/>
                                  </a:solidFill>
                                  <a:latin typeface="Cambria Math" panose="02040503050406030204" pitchFamily="18" charset="0"/>
                                </a:rPr>
                              </m:ctrlPr>
                              <m:type m:val="bar"/>
                            </m:fPr>
                            <m:num>
                              <m:r>
                                <a:rPr xmlns:a="http://schemas.openxmlformats.org/drawingml/2006/main" sz="4250" i="1">
                                  <a:solidFill>
                                    <a:srgbClr val="000000"/>
                                  </a:solidFill>
                                  <a:latin typeface="Cambria Math" panose="02040503050406030204" pitchFamily="18" charset="0"/>
                                </a:rPr>
                                <m:t>1</m:t>
                              </m:r>
                            </m:num>
                            <m:den>
                              <m:r>
                                <a:rPr xmlns:a="http://schemas.openxmlformats.org/drawingml/2006/main" sz="4250" i="1">
                                  <a:solidFill>
                                    <a:srgbClr val="000000"/>
                                  </a:solidFill>
                                  <a:latin typeface="Cambria Math" panose="02040503050406030204" pitchFamily="18" charset="0"/>
                                </a:rPr>
                                <m:t>0</m:t>
                              </m:r>
                            </m:den>
                          </m:f>
                        </m:e>
                      </m:nary>
                    </m:e>
                  </m:rad>
                </m:oMath>
              </m:oMathPara>
            </a14:m>
          </a:p>
          <a:p>
            <a:pPr marL="1318565" indent="-1318565" defTabSz="2170121">
              <a:lnSpc>
                <a:spcPct val="90000"/>
              </a:lnSpc>
              <a:spcBef>
                <a:spcPts val="4000"/>
              </a:spcBef>
              <a:defRPr sz="4272">
                <a:solidFill>
                  <a:srgbClr val="000000"/>
                </a:solidFill>
              </a:defRPr>
            </a:pPr>
            <a:r>
              <a:t>Cannot divide by 0!</a:t>
            </a:r>
          </a:p>
        </p:txBody>
      </p:sp>
      <p:sp>
        <p:nvSpPr>
          <p:cNvPr id="44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5" name="Smoothing"/>
          <p:cNvSpPr txBox="1"/>
          <p:nvPr>
            <p:ph type="title"/>
          </p:nvPr>
        </p:nvSpPr>
        <p:spPr>
          <a:prstGeom prst="rect">
            <a:avLst/>
          </a:prstGeom>
        </p:spPr>
        <p:txBody>
          <a:bodyPr/>
          <a:lstStyle/>
          <a:p>
            <a:pPr/>
            <a:r>
              <a:t>Smoothing</a:t>
            </a:r>
          </a:p>
        </p:txBody>
      </p:sp>
      <p:sp>
        <p:nvSpPr>
          <p:cNvPr id="446" name="Section subheadline"/>
          <p:cNvSpPr txBox="1"/>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 name="Laplace (Add-one) Smoothing"/>
          <p:cNvSpPr txBox="1"/>
          <p:nvPr>
            <p:ph type="title"/>
          </p:nvPr>
        </p:nvSpPr>
        <p:spPr>
          <a:prstGeom prst="rect">
            <a:avLst/>
          </a:prstGeom>
        </p:spPr>
        <p:txBody>
          <a:bodyPr/>
          <a:lstStyle>
            <a:lvl1pPr defTabSz="1024725">
              <a:defRPr sz="7304"/>
            </a:lvl1pPr>
          </a:lstStyle>
          <a:p>
            <a:pPr/>
            <a:r>
              <a:t>Laplace (Add-one) Smoothing</a:t>
            </a:r>
          </a:p>
        </p:txBody>
      </p:sp>
      <p:sp>
        <p:nvSpPr>
          <p:cNvPr id="449" name="Section subheadline"/>
          <p:cNvSpPr txBox="1"/>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Probabilistic Language Models"/>
          <p:cNvSpPr txBox="1"/>
          <p:nvPr>
            <p:ph type="title"/>
          </p:nvPr>
        </p:nvSpPr>
        <p:spPr>
          <a:prstGeom prst="rect">
            <a:avLst/>
          </a:prstGeom>
        </p:spPr>
        <p:txBody>
          <a:bodyPr/>
          <a:lstStyle>
            <a:lvl1pPr defTabSz="1061763">
              <a:defRPr sz="7568"/>
            </a:lvl1pPr>
          </a:lstStyle>
          <a:p>
            <a:pPr/>
            <a:r>
              <a:t>Probabilistic Language Models</a:t>
            </a:r>
          </a:p>
        </p:txBody>
      </p:sp>
      <p:sp>
        <p:nvSpPr>
          <p:cNvPr id="264" name="Machine translation:…"/>
          <p:cNvSpPr txBox="1"/>
          <p:nvPr>
            <p:ph type="body" idx="1"/>
          </p:nvPr>
        </p:nvSpPr>
        <p:spPr>
          <a:prstGeom prst="rect">
            <a:avLst/>
          </a:prstGeom>
        </p:spPr>
        <p:txBody>
          <a:bodyPr/>
          <a:lstStyle/>
          <a:p>
            <a:pPr marL="1096335" indent="-1096335" defTabSz="1804370">
              <a:lnSpc>
                <a:spcPct val="90000"/>
              </a:lnSpc>
              <a:spcBef>
                <a:spcPts val="3300"/>
              </a:spcBef>
              <a:defRPr sz="3552">
                <a:solidFill>
                  <a:srgbClr val="000000"/>
                </a:solidFill>
              </a:defRPr>
            </a:pPr>
            <a:r>
              <a:t>Machine translation:</a:t>
            </a:r>
          </a:p>
          <a:p>
            <a:pPr lvl="1" marL="1892483" indent="-978872" defTabSz="1804370">
              <a:lnSpc>
                <a:spcPct val="90000"/>
              </a:lnSpc>
              <a:spcBef>
                <a:spcPts val="3300"/>
              </a:spcBef>
              <a:defRPr sz="3552">
                <a:solidFill>
                  <a:srgbClr val="000000"/>
                </a:solidFill>
              </a:defRPr>
            </a:pPr>
            <a:r>
              <a:t>P(high winds tonight) &gt; P(large winds tonight)</a:t>
            </a:r>
          </a:p>
          <a:p>
            <a:pPr marL="1096335" indent="-1096335" defTabSz="1804370">
              <a:lnSpc>
                <a:spcPct val="90000"/>
              </a:lnSpc>
              <a:spcBef>
                <a:spcPts val="3300"/>
              </a:spcBef>
              <a:defRPr sz="3552">
                <a:solidFill>
                  <a:srgbClr val="000000"/>
                </a:solidFill>
              </a:defRPr>
            </a:pPr>
            <a:r>
              <a:t>Spelling correction:</a:t>
            </a:r>
          </a:p>
          <a:p>
            <a:pPr lvl="1" marL="1892483" indent="-978872" defTabSz="1804370">
              <a:lnSpc>
                <a:spcPct val="90000"/>
              </a:lnSpc>
              <a:spcBef>
                <a:spcPts val="3300"/>
              </a:spcBef>
              <a:defRPr sz="3552">
                <a:solidFill>
                  <a:srgbClr val="000000"/>
                </a:solidFill>
              </a:defRPr>
            </a:pPr>
            <a:r>
              <a:t>P(about fifteen minutes from) &gt; P(about fifteen minuets from)</a:t>
            </a:r>
          </a:p>
          <a:p>
            <a:pPr marL="1096335" indent="-1096335" defTabSz="1804370">
              <a:lnSpc>
                <a:spcPct val="90000"/>
              </a:lnSpc>
              <a:spcBef>
                <a:spcPts val="3300"/>
              </a:spcBef>
              <a:defRPr sz="3552">
                <a:solidFill>
                  <a:srgbClr val="000000"/>
                </a:solidFill>
              </a:defRPr>
            </a:pPr>
            <a:r>
              <a:t>Speech recognition:</a:t>
            </a:r>
          </a:p>
          <a:p>
            <a:pPr lvl="1" marL="1892483" indent="-978872" defTabSz="1804370">
              <a:lnSpc>
                <a:spcPct val="90000"/>
              </a:lnSpc>
              <a:spcBef>
                <a:spcPts val="3300"/>
              </a:spcBef>
              <a:defRPr sz="3552">
                <a:solidFill>
                  <a:srgbClr val="000000"/>
                </a:solidFill>
              </a:defRPr>
            </a:pPr>
            <a:r>
              <a:t>P(I saw a van) &gt;&gt; P(eyes awe of Anne)</a:t>
            </a:r>
          </a:p>
          <a:p>
            <a:pPr marL="1096335" indent="-1096335" defTabSz="1804370">
              <a:lnSpc>
                <a:spcPct val="90000"/>
              </a:lnSpc>
              <a:spcBef>
                <a:spcPts val="3300"/>
              </a:spcBef>
              <a:defRPr sz="3552">
                <a:solidFill>
                  <a:srgbClr val="000000"/>
                </a:solidFill>
              </a:defRPr>
            </a:pPr>
            <a:r>
              <a:t>+ Summarization, question answering, etc.</a:t>
            </a:r>
          </a:p>
        </p:txBody>
      </p:sp>
      <p:sp>
        <p:nvSpPr>
          <p:cNvPr id="265" name="Slide Number"/>
          <p:cNvSpPr txBox="1"/>
          <p:nvPr>
            <p:ph type="sldNum" sz="quarter" idx="2"/>
          </p:nvPr>
        </p:nvSpPr>
        <p:spPr>
          <a:xfrm>
            <a:off x="23836541" y="13003336"/>
            <a:ext cx="301909" cy="48620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1" name="Intuition of Smoothing"/>
          <p:cNvSpPr txBox="1"/>
          <p:nvPr>
            <p:ph type="title"/>
          </p:nvPr>
        </p:nvSpPr>
        <p:spPr>
          <a:prstGeom prst="rect">
            <a:avLst/>
          </a:prstGeom>
        </p:spPr>
        <p:txBody>
          <a:bodyPr/>
          <a:lstStyle>
            <a:lvl1pPr defTabSz="1061763">
              <a:defRPr sz="7568"/>
            </a:lvl1pPr>
          </a:lstStyle>
          <a:p>
            <a:pPr/>
            <a:r>
              <a:t>Intuition of Smoothing</a:t>
            </a:r>
          </a:p>
        </p:txBody>
      </p:sp>
      <p:sp>
        <p:nvSpPr>
          <p:cNvPr id="452" name="When we have sparse statistics…"/>
          <p:cNvSpPr txBox="1"/>
          <p:nvPr>
            <p:ph type="body" idx="1"/>
          </p:nvPr>
        </p:nvSpPr>
        <p:spPr>
          <a:prstGeom prst="rect">
            <a:avLst/>
          </a:prstGeom>
        </p:spPr>
        <p:txBody>
          <a:bodyPr/>
          <a:lstStyle/>
          <a:p>
            <a:pPr marL="1481534" indent="-1481534" defTabSz="2438338">
              <a:lnSpc>
                <a:spcPct val="90000"/>
              </a:lnSpc>
              <a:spcBef>
                <a:spcPts val="4500"/>
              </a:spcBef>
              <a:defRPr sz="4800">
                <a:solidFill>
                  <a:srgbClr val="000000"/>
                </a:solidFill>
              </a:defRPr>
            </a:pPr>
            <a:r>
              <a:t>When we have sparse statistics</a:t>
            </a:r>
          </a:p>
          <a:p>
            <a:pPr marL="1481534" indent="-1481534" defTabSz="2438338">
              <a:lnSpc>
                <a:spcPct val="90000"/>
              </a:lnSpc>
              <a:spcBef>
                <a:spcPts val="4500"/>
              </a:spcBef>
              <a:defRPr sz="4800">
                <a:solidFill>
                  <a:srgbClr val="000000"/>
                </a:solidFill>
              </a:defRPr>
            </a:pPr>
          </a:p>
          <a:p>
            <a:pPr marL="1481534" indent="-1481534" defTabSz="2438338">
              <a:lnSpc>
                <a:spcPct val="90000"/>
              </a:lnSpc>
              <a:spcBef>
                <a:spcPts val="4500"/>
              </a:spcBef>
              <a:defRPr sz="4800">
                <a:solidFill>
                  <a:srgbClr val="000000"/>
                </a:solidFill>
              </a:defRPr>
            </a:pPr>
          </a:p>
          <a:p>
            <a:pPr marL="1481534" indent="-1481534" defTabSz="2438338">
              <a:lnSpc>
                <a:spcPct val="90000"/>
              </a:lnSpc>
              <a:spcBef>
                <a:spcPts val="4500"/>
              </a:spcBef>
              <a:defRPr sz="4800">
                <a:solidFill>
                  <a:srgbClr val="000000"/>
                </a:solidFill>
              </a:defRPr>
            </a:pPr>
            <a:r>
              <a:t>Steal probability mass to generalize better</a:t>
            </a:r>
          </a:p>
        </p:txBody>
      </p:sp>
      <p:sp>
        <p:nvSpPr>
          <p:cNvPr id="45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4" name="P(w | “denied”, “the”)…"/>
          <p:cNvSpPr txBox="1"/>
          <p:nvPr/>
        </p:nvSpPr>
        <p:spPr>
          <a:xfrm>
            <a:off x="12204249" y="6411801"/>
            <a:ext cx="4191988" cy="27381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latin typeface="Poppins Regular"/>
                <a:ea typeface="Poppins Regular"/>
                <a:cs typeface="Poppins Regular"/>
                <a:sym typeface="Poppins Regular"/>
              </a:defRPr>
            </a:pPr>
            <a:r>
              <a:t>P(w | “denied”, “the”)</a:t>
            </a:r>
          </a:p>
          <a:p>
            <a:pPr algn="l">
              <a:defRPr>
                <a:latin typeface="Poppins Regular"/>
                <a:ea typeface="Poppins Regular"/>
                <a:cs typeface="Poppins Regular"/>
                <a:sym typeface="Poppins Regular"/>
              </a:defRPr>
            </a:pPr>
            <a:r>
              <a:t>3 allegations</a:t>
            </a:r>
          </a:p>
          <a:p>
            <a:pPr algn="l">
              <a:defRPr>
                <a:latin typeface="Poppins Regular"/>
                <a:ea typeface="Poppins Regular"/>
                <a:cs typeface="Poppins Regular"/>
                <a:sym typeface="Poppins Regular"/>
              </a:defRPr>
            </a:pPr>
            <a:r>
              <a:t>2 reports</a:t>
            </a:r>
          </a:p>
          <a:p>
            <a:pPr algn="l">
              <a:defRPr>
                <a:latin typeface="Poppins Regular"/>
                <a:ea typeface="Poppins Regular"/>
                <a:cs typeface="Poppins Regular"/>
                <a:sym typeface="Poppins Regular"/>
              </a:defRPr>
            </a:pPr>
            <a:r>
              <a:t>1 claims</a:t>
            </a:r>
          </a:p>
          <a:p>
            <a:pPr algn="l">
              <a:defRPr>
                <a:latin typeface="Poppins Regular"/>
                <a:ea typeface="Poppins Regular"/>
                <a:cs typeface="Poppins Regular"/>
                <a:sym typeface="Poppins Regular"/>
              </a:defRPr>
            </a:pPr>
            <a:r>
              <a:t>1 requests</a:t>
            </a:r>
          </a:p>
          <a:p>
            <a:pPr algn="l">
              <a:defRPr>
                <a:latin typeface="Poppins Regular"/>
                <a:ea typeface="Poppins Regular"/>
                <a:cs typeface="Poppins Regular"/>
                <a:sym typeface="Poppins Regular"/>
              </a:defRPr>
            </a:pPr>
            <a:r>
              <a:t>7 TOTAL</a:t>
            </a:r>
          </a:p>
        </p:txBody>
      </p:sp>
      <p:sp>
        <p:nvSpPr>
          <p:cNvPr id="455" name="P(w | “denied”, “the”)…"/>
          <p:cNvSpPr txBox="1"/>
          <p:nvPr/>
        </p:nvSpPr>
        <p:spPr>
          <a:xfrm>
            <a:off x="12204249" y="10613238"/>
            <a:ext cx="4191988" cy="318261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latin typeface="Poppins Regular"/>
                <a:ea typeface="Poppins Regular"/>
                <a:cs typeface="Poppins Regular"/>
                <a:sym typeface="Poppins Regular"/>
              </a:defRPr>
            </a:pPr>
            <a:r>
              <a:t>P(w | “denied”, “the”)</a:t>
            </a:r>
          </a:p>
          <a:p>
            <a:pPr algn="l">
              <a:defRPr>
                <a:latin typeface="Poppins Regular"/>
                <a:ea typeface="Poppins Regular"/>
                <a:cs typeface="Poppins Regular"/>
                <a:sym typeface="Poppins Regular"/>
              </a:defRPr>
            </a:pPr>
            <a:r>
              <a:t>2.5 allegations</a:t>
            </a:r>
          </a:p>
          <a:p>
            <a:pPr algn="l">
              <a:defRPr>
                <a:latin typeface="Poppins Regular"/>
                <a:ea typeface="Poppins Regular"/>
                <a:cs typeface="Poppins Regular"/>
                <a:sym typeface="Poppins Regular"/>
              </a:defRPr>
            </a:pPr>
            <a:r>
              <a:t>1.5 reports</a:t>
            </a:r>
          </a:p>
          <a:p>
            <a:pPr algn="l">
              <a:defRPr>
                <a:latin typeface="Poppins Regular"/>
                <a:ea typeface="Poppins Regular"/>
                <a:cs typeface="Poppins Regular"/>
                <a:sym typeface="Poppins Regular"/>
              </a:defRPr>
            </a:pPr>
            <a:r>
              <a:t>0.5 claims</a:t>
            </a:r>
          </a:p>
          <a:p>
            <a:pPr algn="l">
              <a:defRPr>
                <a:latin typeface="Poppins Regular"/>
                <a:ea typeface="Poppins Regular"/>
                <a:cs typeface="Poppins Regular"/>
                <a:sym typeface="Poppins Regular"/>
              </a:defRPr>
            </a:pPr>
            <a:r>
              <a:t>0.5 requests</a:t>
            </a:r>
          </a:p>
          <a:p>
            <a:pPr algn="l">
              <a:defRPr>
                <a:latin typeface="Poppins Bold"/>
                <a:ea typeface="Poppins Bold"/>
                <a:cs typeface="Poppins Bold"/>
                <a:sym typeface="Poppins Bold"/>
              </a:defRPr>
            </a:pPr>
            <a:r>
              <a:t>2 other</a:t>
            </a:r>
          </a:p>
          <a:p>
            <a:pPr algn="l">
              <a:defRPr>
                <a:latin typeface="Poppins Regular"/>
                <a:ea typeface="Poppins Regular"/>
                <a:cs typeface="Poppins Regular"/>
                <a:sym typeface="Poppins Regular"/>
              </a:defRPr>
            </a:pPr>
            <a:r>
              <a:t>7 TOTAL</a:t>
            </a:r>
          </a:p>
        </p:txBody>
      </p:sp>
      <p:pic>
        <p:nvPicPr>
          <p:cNvPr id="456" name="Image" descr="Image"/>
          <p:cNvPicPr>
            <a:picLocks noChangeAspect="1"/>
          </p:cNvPicPr>
          <p:nvPr/>
        </p:nvPicPr>
        <p:blipFill>
          <a:blip r:embed="rId2">
            <a:extLst/>
          </a:blip>
          <a:stretch>
            <a:fillRect/>
          </a:stretch>
        </p:blipFill>
        <p:spPr>
          <a:xfrm>
            <a:off x="16634066" y="5130942"/>
            <a:ext cx="6131758" cy="2642518"/>
          </a:xfrm>
          <a:prstGeom prst="rect">
            <a:avLst/>
          </a:prstGeom>
          <a:ln w="12700">
            <a:miter lim="400000"/>
          </a:ln>
        </p:spPr>
      </p:pic>
      <p:pic>
        <p:nvPicPr>
          <p:cNvPr id="457" name="Image" descr="Image"/>
          <p:cNvPicPr>
            <a:picLocks noChangeAspect="1"/>
          </p:cNvPicPr>
          <p:nvPr/>
        </p:nvPicPr>
        <p:blipFill>
          <a:blip r:embed="rId3">
            <a:extLst/>
          </a:blip>
          <a:stretch>
            <a:fillRect/>
          </a:stretch>
        </p:blipFill>
        <p:spPr>
          <a:xfrm>
            <a:off x="16640416" y="9246970"/>
            <a:ext cx="6119058" cy="2613154"/>
          </a:xfrm>
          <a:prstGeom prst="rect">
            <a:avLst/>
          </a:prstGeom>
          <a:ln w="12700">
            <a:miter lim="400000"/>
          </a:ln>
        </p:spPr>
      </p:pic>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9" name="Add-one Smoothing"/>
          <p:cNvSpPr txBox="1"/>
          <p:nvPr>
            <p:ph type="title"/>
          </p:nvPr>
        </p:nvSpPr>
        <p:spPr>
          <a:prstGeom prst="rect">
            <a:avLst/>
          </a:prstGeom>
        </p:spPr>
        <p:txBody>
          <a:bodyPr/>
          <a:lstStyle>
            <a:lvl1pPr defTabSz="1061763">
              <a:defRPr sz="7568"/>
            </a:lvl1pPr>
          </a:lstStyle>
          <a:p>
            <a:pPr/>
            <a:r>
              <a:t>Add-one Smoothing</a:t>
            </a:r>
          </a:p>
        </p:txBody>
      </p:sp>
      <p:sp>
        <p:nvSpPr>
          <p:cNvPr id="460" name="Pretend we saw each word one more time than we really did!…"/>
          <p:cNvSpPr txBox="1"/>
          <p:nvPr>
            <p:ph type="body" idx="1"/>
          </p:nvPr>
        </p:nvSpPr>
        <p:spPr>
          <a:prstGeom prst="rect">
            <a:avLst/>
          </a:prstGeom>
        </p:spPr>
        <p:txBody>
          <a:bodyPr/>
          <a:lstStyle/>
          <a:p>
            <a:pPr marL="1111150" indent="-1111150" defTabSz="1828754">
              <a:lnSpc>
                <a:spcPct val="90000"/>
              </a:lnSpc>
              <a:spcBef>
                <a:spcPts val="3300"/>
              </a:spcBef>
              <a:defRPr sz="3600">
                <a:solidFill>
                  <a:srgbClr val="000000"/>
                </a:solidFill>
              </a:defRPr>
            </a:pPr>
            <a:r>
              <a:t>Pretend we saw each word one more time than we really did!</a:t>
            </a:r>
          </a:p>
          <a:p>
            <a:pPr lvl="1" marL="1918057" indent="-992100" defTabSz="1828754">
              <a:lnSpc>
                <a:spcPct val="90000"/>
              </a:lnSpc>
              <a:spcBef>
                <a:spcPts val="3300"/>
              </a:spcBef>
              <a:defRPr sz="3600">
                <a:solidFill>
                  <a:srgbClr val="000000"/>
                </a:solidFill>
              </a:defRPr>
            </a:pPr>
            <a:r>
              <a:t>Add one to all counts</a:t>
            </a:r>
          </a:p>
          <a:p>
            <a:pPr lvl="1" marL="1918057" indent="-992100" defTabSz="1828754">
              <a:lnSpc>
                <a:spcPct val="90000"/>
              </a:lnSpc>
              <a:spcBef>
                <a:spcPts val="3300"/>
              </a:spcBef>
              <a:defRPr sz="3600">
                <a:solidFill>
                  <a:srgbClr val="000000"/>
                </a:solidFill>
              </a:defRPr>
            </a:pPr>
            <a:r>
              <a:t>MLE Estimate</a:t>
            </a:r>
          </a:p>
          <a:p>
            <a:pPr lvl="2" marL="2645596" indent="-793676" defTabSz="1828754">
              <a:lnSpc>
                <a:spcPct val="90000"/>
              </a:lnSpc>
              <a:spcBef>
                <a:spcPts val="3300"/>
              </a:spcBef>
              <a:defRPr sz="3600">
                <a:solidFill>
                  <a:srgbClr val="000000"/>
                </a:solidFill>
              </a:defRPr>
            </a:pPr>
            <a14:m>
              <m:oMathPara>
                <m:oMathParaPr>
                  <m:jc m:val="left"/>
                </m:oMathParaPr>
                <m:oMath>
                  <m:sSub>
                    <m:e>
                      <m:r>
                        <a:rPr xmlns:a="http://schemas.openxmlformats.org/drawingml/2006/main" sz="3600" i="1">
                          <a:solidFill>
                            <a:srgbClr val="000000"/>
                          </a:solidFill>
                          <a:latin typeface="Cambria Math" panose="02040503050406030204" pitchFamily="18" charset="0"/>
                        </a:rPr>
                        <m:t>P</m:t>
                      </m:r>
                    </m:e>
                    <m:sub>
                      <m:r>
                        <a:rPr xmlns:a="http://schemas.openxmlformats.org/drawingml/2006/main" sz="3600" i="1">
                          <a:solidFill>
                            <a:srgbClr val="000000"/>
                          </a:solidFill>
                          <a:latin typeface="Cambria Math" panose="02040503050406030204" pitchFamily="18" charset="0"/>
                        </a:rPr>
                        <m:t>M</m:t>
                      </m:r>
                      <m:r>
                        <a:rPr xmlns:a="http://schemas.openxmlformats.org/drawingml/2006/main" sz="3600" i="1">
                          <a:solidFill>
                            <a:srgbClr val="000000"/>
                          </a:solidFill>
                          <a:latin typeface="Cambria Math" panose="02040503050406030204" pitchFamily="18" charset="0"/>
                        </a:rPr>
                        <m:t>L</m:t>
                      </m:r>
                      <m:r>
                        <a:rPr xmlns:a="http://schemas.openxmlformats.org/drawingml/2006/main" sz="3600" i="1">
                          <a:solidFill>
                            <a:srgbClr val="000000"/>
                          </a:solidFill>
                          <a:latin typeface="Cambria Math" panose="02040503050406030204" pitchFamily="18" charset="0"/>
                        </a:rPr>
                        <m:t>E</m:t>
                      </m:r>
                    </m:sub>
                  </m:sSub>
                  <m:r>
                    <a:rPr xmlns:a="http://schemas.openxmlformats.org/drawingml/2006/main" sz="3600" i="1">
                      <a:solidFill>
                        <a:srgbClr val="000000"/>
                      </a:solidFill>
                      <a:latin typeface="Cambria Math" panose="02040503050406030204" pitchFamily="18" charset="0"/>
                    </a:rPr>
                    <m:t>(</m:t>
                  </m:r>
                  <m:sSub>
                    <m:e>
                      <m:r>
                        <a:rPr xmlns:a="http://schemas.openxmlformats.org/drawingml/2006/main" sz="3600" i="1">
                          <a:solidFill>
                            <a:srgbClr val="000000"/>
                          </a:solidFill>
                          <a:latin typeface="Cambria Math" panose="02040503050406030204" pitchFamily="18" charset="0"/>
                        </a:rPr>
                        <m:t>w</m:t>
                      </m:r>
                    </m:e>
                    <m:sub>
                      <m:r>
                        <a:rPr xmlns:a="http://schemas.openxmlformats.org/drawingml/2006/main" sz="3600" i="1">
                          <a:solidFill>
                            <a:srgbClr val="000000"/>
                          </a:solidFill>
                          <a:latin typeface="Cambria Math" panose="02040503050406030204" pitchFamily="18" charset="0"/>
                        </a:rPr>
                        <m:t>1</m:t>
                      </m:r>
                    </m:sub>
                  </m:sSub>
                  <m:r>
                    <a:rPr xmlns:a="http://schemas.openxmlformats.org/drawingml/2006/main" sz="3600" i="1">
                      <a:solidFill>
                        <a:srgbClr val="000000"/>
                      </a:solidFill>
                      <a:latin typeface="Cambria Math" panose="02040503050406030204" pitchFamily="18" charset="0"/>
                    </a:rPr>
                    <m:t>|</m:t>
                  </m:r>
                  <m:sSub>
                    <m:e>
                      <m:r>
                        <a:rPr xmlns:a="http://schemas.openxmlformats.org/drawingml/2006/main" sz="3600" i="1">
                          <a:solidFill>
                            <a:srgbClr val="000000"/>
                          </a:solidFill>
                          <a:latin typeface="Cambria Math" panose="02040503050406030204" pitchFamily="18" charset="0"/>
                        </a:rPr>
                        <m:t>w</m:t>
                      </m:r>
                    </m:e>
                    <m:sub>
                      <m:r>
                        <a:rPr xmlns:a="http://schemas.openxmlformats.org/drawingml/2006/main" sz="3600" i="1">
                          <a:solidFill>
                            <a:srgbClr val="000000"/>
                          </a:solidFill>
                          <a:latin typeface="Cambria Math" panose="02040503050406030204" pitchFamily="18" charset="0"/>
                        </a:rPr>
                        <m:t>i</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1</m:t>
                      </m:r>
                    </m:sub>
                  </m:sSub>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m:t>
                  </m:r>
                  <m:f>
                    <m:fPr>
                      <m:ctrlPr>
                        <a:rPr xmlns:a="http://schemas.openxmlformats.org/drawingml/2006/main" sz="3600" i="1">
                          <a:solidFill>
                            <a:srgbClr val="000000"/>
                          </a:solidFill>
                          <a:latin typeface="Cambria Math" panose="02040503050406030204" pitchFamily="18" charset="0"/>
                        </a:rPr>
                      </m:ctrlPr>
                      <m:type m:val="bar"/>
                    </m:fPr>
                    <m:num>
                      <m:r>
                        <a:rPr xmlns:a="http://schemas.openxmlformats.org/drawingml/2006/main" sz="3600" i="1">
                          <a:solidFill>
                            <a:srgbClr val="000000"/>
                          </a:solidFill>
                          <a:latin typeface="Cambria Math" panose="02040503050406030204" pitchFamily="18" charset="0"/>
                        </a:rPr>
                        <m:t>c</m:t>
                      </m:r>
                      <m:r>
                        <a:rPr xmlns:a="http://schemas.openxmlformats.org/drawingml/2006/main" sz="3600" i="1">
                          <a:solidFill>
                            <a:srgbClr val="000000"/>
                          </a:solidFill>
                          <a:latin typeface="Cambria Math" panose="02040503050406030204" pitchFamily="18" charset="0"/>
                        </a:rPr>
                        <m:t>(</m:t>
                      </m:r>
                      <m:sSub>
                        <m:e>
                          <m:r>
                            <a:rPr xmlns:a="http://schemas.openxmlformats.org/drawingml/2006/main" sz="3600" i="1">
                              <a:solidFill>
                                <a:srgbClr val="000000"/>
                              </a:solidFill>
                              <a:latin typeface="Cambria Math" panose="02040503050406030204" pitchFamily="18" charset="0"/>
                            </a:rPr>
                            <m:t>w</m:t>
                          </m:r>
                        </m:e>
                        <m:sub>
                          <m:r>
                            <a:rPr xmlns:a="http://schemas.openxmlformats.org/drawingml/2006/main" sz="3600" i="1">
                              <a:solidFill>
                                <a:srgbClr val="000000"/>
                              </a:solidFill>
                              <a:latin typeface="Cambria Math" panose="02040503050406030204" pitchFamily="18" charset="0"/>
                            </a:rPr>
                            <m:t>i</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1</m:t>
                          </m:r>
                        </m:sub>
                      </m:sSub>
                      <m:r>
                        <a:rPr xmlns:a="http://schemas.openxmlformats.org/drawingml/2006/main" sz="3600" i="1">
                          <a:solidFill>
                            <a:srgbClr val="000000"/>
                          </a:solidFill>
                          <a:latin typeface="Cambria Math" panose="02040503050406030204" pitchFamily="18" charset="0"/>
                        </a:rPr>
                        <m:t>,</m:t>
                      </m:r>
                      <m:sSub>
                        <m:e>
                          <m:r>
                            <a:rPr xmlns:a="http://schemas.openxmlformats.org/drawingml/2006/main" sz="3600" i="1">
                              <a:solidFill>
                                <a:srgbClr val="000000"/>
                              </a:solidFill>
                              <a:latin typeface="Cambria Math" panose="02040503050406030204" pitchFamily="18" charset="0"/>
                            </a:rPr>
                            <m:t>w</m:t>
                          </m:r>
                        </m:e>
                        <m:sub>
                          <m:r>
                            <a:rPr xmlns:a="http://schemas.openxmlformats.org/drawingml/2006/main" sz="3600" i="1">
                              <a:solidFill>
                                <a:srgbClr val="000000"/>
                              </a:solidFill>
                              <a:latin typeface="Cambria Math" panose="02040503050406030204" pitchFamily="18" charset="0"/>
                            </a:rPr>
                            <m:t>i</m:t>
                          </m:r>
                        </m:sub>
                      </m:sSub>
                      <m:r>
                        <a:rPr xmlns:a="http://schemas.openxmlformats.org/drawingml/2006/main" sz="3600" i="1">
                          <a:solidFill>
                            <a:srgbClr val="000000"/>
                          </a:solidFill>
                          <a:latin typeface="Cambria Math" panose="02040503050406030204" pitchFamily="18" charset="0"/>
                        </a:rPr>
                        <m:t>)</m:t>
                      </m:r>
                    </m:num>
                    <m:den>
                      <m:r>
                        <a:rPr xmlns:a="http://schemas.openxmlformats.org/drawingml/2006/main" sz="3600" i="1">
                          <a:solidFill>
                            <a:srgbClr val="000000"/>
                          </a:solidFill>
                          <a:latin typeface="Cambria Math" panose="02040503050406030204" pitchFamily="18" charset="0"/>
                        </a:rPr>
                        <m:t>c</m:t>
                      </m:r>
                      <m:r>
                        <a:rPr xmlns:a="http://schemas.openxmlformats.org/drawingml/2006/main" sz="3600" i="1">
                          <a:solidFill>
                            <a:srgbClr val="000000"/>
                          </a:solidFill>
                          <a:latin typeface="Cambria Math" panose="02040503050406030204" pitchFamily="18" charset="0"/>
                        </a:rPr>
                        <m:t>(</m:t>
                      </m:r>
                      <m:sSub>
                        <m:e>
                          <m:r>
                            <a:rPr xmlns:a="http://schemas.openxmlformats.org/drawingml/2006/main" sz="3600" i="1">
                              <a:solidFill>
                                <a:srgbClr val="000000"/>
                              </a:solidFill>
                              <a:latin typeface="Cambria Math" panose="02040503050406030204" pitchFamily="18" charset="0"/>
                            </a:rPr>
                            <m:t>w</m:t>
                          </m:r>
                        </m:e>
                        <m:sub>
                          <m:r>
                            <a:rPr xmlns:a="http://schemas.openxmlformats.org/drawingml/2006/main" sz="3600" i="1">
                              <a:solidFill>
                                <a:srgbClr val="000000"/>
                              </a:solidFill>
                              <a:latin typeface="Cambria Math" panose="02040503050406030204" pitchFamily="18" charset="0"/>
                            </a:rPr>
                            <m:t>i</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1</m:t>
                          </m:r>
                        </m:sub>
                      </m:sSub>
                      <m:r>
                        <a:rPr xmlns:a="http://schemas.openxmlformats.org/drawingml/2006/main" sz="3600" i="1">
                          <a:solidFill>
                            <a:srgbClr val="000000"/>
                          </a:solidFill>
                          <a:latin typeface="Cambria Math" panose="02040503050406030204" pitchFamily="18" charset="0"/>
                        </a:rPr>
                        <m:t>)</m:t>
                      </m:r>
                    </m:den>
                  </m:f>
                </m:oMath>
              </m:oMathPara>
            </a14:m>
          </a:p>
          <a:p>
            <a:pPr lvl="1" marL="1918057" indent="-992100" defTabSz="1828754">
              <a:lnSpc>
                <a:spcPct val="90000"/>
              </a:lnSpc>
              <a:spcBef>
                <a:spcPts val="3300"/>
              </a:spcBef>
              <a:defRPr sz="3600">
                <a:solidFill>
                  <a:srgbClr val="000000"/>
                </a:solidFill>
              </a:defRPr>
            </a:pPr>
            <a:r>
              <a:t>Add-one Estimate</a:t>
            </a:r>
          </a:p>
          <a:p>
            <a:pPr lvl="2" marL="2645596" indent="-793676" defTabSz="1828754">
              <a:lnSpc>
                <a:spcPct val="90000"/>
              </a:lnSpc>
              <a:spcBef>
                <a:spcPts val="3300"/>
              </a:spcBef>
              <a:defRPr sz="3600">
                <a:solidFill>
                  <a:srgbClr val="000000"/>
                </a:solidFill>
              </a:defRPr>
            </a:pPr>
            <a14:m>
              <m:oMathPara>
                <m:oMathParaPr>
                  <m:jc m:val="left"/>
                </m:oMathParaPr>
                <m:oMath>
                  <m:sSub>
                    <m:e>
                      <m:r>
                        <a:rPr xmlns:a="http://schemas.openxmlformats.org/drawingml/2006/main" sz="3600" i="1">
                          <a:solidFill>
                            <a:srgbClr val="000000"/>
                          </a:solidFill>
                          <a:latin typeface="Cambria Math" panose="02040503050406030204" pitchFamily="18" charset="0"/>
                        </a:rPr>
                        <m:t>P</m:t>
                      </m:r>
                    </m:e>
                    <m:sub>
                      <m:r>
                        <a:rPr xmlns:a="http://schemas.openxmlformats.org/drawingml/2006/main" sz="3600" i="1">
                          <a:solidFill>
                            <a:srgbClr val="000000"/>
                          </a:solidFill>
                          <a:latin typeface="Cambria Math" panose="02040503050406030204" pitchFamily="18" charset="0"/>
                        </a:rPr>
                        <m:t>A</m:t>
                      </m:r>
                      <m:r>
                        <a:rPr xmlns:a="http://schemas.openxmlformats.org/drawingml/2006/main" sz="3600" i="1">
                          <a:solidFill>
                            <a:srgbClr val="000000"/>
                          </a:solidFill>
                          <a:latin typeface="Cambria Math" panose="02040503050406030204" pitchFamily="18" charset="0"/>
                        </a:rPr>
                        <m:t>d</m:t>
                      </m:r>
                      <m:r>
                        <a:rPr xmlns:a="http://schemas.openxmlformats.org/drawingml/2006/main" sz="3600" i="1">
                          <a:solidFill>
                            <a:srgbClr val="000000"/>
                          </a:solidFill>
                          <a:latin typeface="Cambria Math" panose="02040503050406030204" pitchFamily="18" charset="0"/>
                        </a:rPr>
                        <m:t>d</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1</m:t>
                      </m:r>
                    </m:sub>
                  </m:sSub>
                  <m:r>
                    <a:rPr xmlns:a="http://schemas.openxmlformats.org/drawingml/2006/main" sz="3600" i="1">
                      <a:solidFill>
                        <a:srgbClr val="000000"/>
                      </a:solidFill>
                      <a:latin typeface="Cambria Math" panose="02040503050406030204" pitchFamily="18" charset="0"/>
                    </a:rPr>
                    <m:t>(</m:t>
                  </m:r>
                  <m:sSub>
                    <m:e>
                      <m:r>
                        <a:rPr xmlns:a="http://schemas.openxmlformats.org/drawingml/2006/main" sz="3600" i="1">
                          <a:solidFill>
                            <a:srgbClr val="000000"/>
                          </a:solidFill>
                          <a:latin typeface="Cambria Math" panose="02040503050406030204" pitchFamily="18" charset="0"/>
                        </a:rPr>
                        <m:t>w</m:t>
                      </m:r>
                    </m:e>
                    <m:sub>
                      <m:r>
                        <a:rPr xmlns:a="http://schemas.openxmlformats.org/drawingml/2006/main" sz="3600" i="1">
                          <a:solidFill>
                            <a:srgbClr val="000000"/>
                          </a:solidFill>
                          <a:latin typeface="Cambria Math" panose="02040503050406030204" pitchFamily="18" charset="0"/>
                        </a:rPr>
                        <m:t>1</m:t>
                      </m:r>
                    </m:sub>
                  </m:sSub>
                  <m:r>
                    <a:rPr xmlns:a="http://schemas.openxmlformats.org/drawingml/2006/main" sz="3600" i="1">
                      <a:solidFill>
                        <a:srgbClr val="000000"/>
                      </a:solidFill>
                      <a:latin typeface="Cambria Math" panose="02040503050406030204" pitchFamily="18" charset="0"/>
                    </a:rPr>
                    <m:t>|</m:t>
                  </m:r>
                  <m:sSub>
                    <m:e>
                      <m:r>
                        <a:rPr xmlns:a="http://schemas.openxmlformats.org/drawingml/2006/main" sz="3600" i="1">
                          <a:solidFill>
                            <a:srgbClr val="000000"/>
                          </a:solidFill>
                          <a:latin typeface="Cambria Math" panose="02040503050406030204" pitchFamily="18" charset="0"/>
                        </a:rPr>
                        <m:t>w</m:t>
                      </m:r>
                    </m:e>
                    <m:sub>
                      <m:r>
                        <a:rPr xmlns:a="http://schemas.openxmlformats.org/drawingml/2006/main" sz="3600" i="1">
                          <a:solidFill>
                            <a:srgbClr val="000000"/>
                          </a:solidFill>
                          <a:latin typeface="Cambria Math" panose="02040503050406030204" pitchFamily="18" charset="0"/>
                        </a:rPr>
                        <m:t>i</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1</m:t>
                      </m:r>
                    </m:sub>
                  </m:sSub>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m:t>
                  </m:r>
                  <m:f>
                    <m:fPr>
                      <m:ctrlPr>
                        <a:rPr xmlns:a="http://schemas.openxmlformats.org/drawingml/2006/main" sz="3600" i="1">
                          <a:solidFill>
                            <a:srgbClr val="000000"/>
                          </a:solidFill>
                          <a:latin typeface="Cambria Math" panose="02040503050406030204" pitchFamily="18" charset="0"/>
                        </a:rPr>
                      </m:ctrlPr>
                      <m:type m:val="bar"/>
                    </m:fPr>
                    <m:num>
                      <m:r>
                        <a:rPr xmlns:a="http://schemas.openxmlformats.org/drawingml/2006/main" sz="3600" i="1">
                          <a:solidFill>
                            <a:srgbClr val="000000"/>
                          </a:solidFill>
                          <a:latin typeface="Cambria Math" panose="02040503050406030204" pitchFamily="18" charset="0"/>
                        </a:rPr>
                        <m:t>c</m:t>
                      </m:r>
                      <m:r>
                        <a:rPr xmlns:a="http://schemas.openxmlformats.org/drawingml/2006/main" sz="3600" i="1">
                          <a:solidFill>
                            <a:srgbClr val="000000"/>
                          </a:solidFill>
                          <a:latin typeface="Cambria Math" panose="02040503050406030204" pitchFamily="18" charset="0"/>
                        </a:rPr>
                        <m:t>(</m:t>
                      </m:r>
                      <m:sSub>
                        <m:e>
                          <m:r>
                            <a:rPr xmlns:a="http://schemas.openxmlformats.org/drawingml/2006/main" sz="3600" i="1">
                              <a:solidFill>
                                <a:srgbClr val="000000"/>
                              </a:solidFill>
                              <a:latin typeface="Cambria Math" panose="02040503050406030204" pitchFamily="18" charset="0"/>
                            </a:rPr>
                            <m:t>w</m:t>
                          </m:r>
                        </m:e>
                        <m:sub>
                          <m:r>
                            <a:rPr xmlns:a="http://schemas.openxmlformats.org/drawingml/2006/main" sz="3600" i="1">
                              <a:solidFill>
                                <a:srgbClr val="000000"/>
                              </a:solidFill>
                              <a:latin typeface="Cambria Math" panose="02040503050406030204" pitchFamily="18" charset="0"/>
                            </a:rPr>
                            <m:t>i</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1</m:t>
                          </m:r>
                        </m:sub>
                      </m:sSub>
                      <m:r>
                        <a:rPr xmlns:a="http://schemas.openxmlformats.org/drawingml/2006/main" sz="3600" i="1">
                          <a:solidFill>
                            <a:srgbClr val="000000"/>
                          </a:solidFill>
                          <a:latin typeface="Cambria Math" panose="02040503050406030204" pitchFamily="18" charset="0"/>
                        </a:rPr>
                        <m:t>,</m:t>
                      </m:r>
                      <m:sSub>
                        <m:e>
                          <m:r>
                            <a:rPr xmlns:a="http://schemas.openxmlformats.org/drawingml/2006/main" sz="3600" i="1">
                              <a:solidFill>
                                <a:srgbClr val="000000"/>
                              </a:solidFill>
                              <a:latin typeface="Cambria Math" panose="02040503050406030204" pitchFamily="18" charset="0"/>
                            </a:rPr>
                            <m:t>w</m:t>
                          </m:r>
                        </m:e>
                        <m:sub>
                          <m:r>
                            <a:rPr xmlns:a="http://schemas.openxmlformats.org/drawingml/2006/main" sz="3600" i="1">
                              <a:solidFill>
                                <a:srgbClr val="000000"/>
                              </a:solidFill>
                              <a:latin typeface="Cambria Math" panose="02040503050406030204" pitchFamily="18" charset="0"/>
                            </a:rPr>
                            <m:t>i</m:t>
                          </m:r>
                        </m:sub>
                      </m:sSub>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1</m:t>
                      </m:r>
                    </m:num>
                    <m:den>
                      <m:r>
                        <a:rPr xmlns:a="http://schemas.openxmlformats.org/drawingml/2006/main" sz="3600" i="1">
                          <a:solidFill>
                            <a:srgbClr val="000000"/>
                          </a:solidFill>
                          <a:latin typeface="Cambria Math" panose="02040503050406030204" pitchFamily="18" charset="0"/>
                        </a:rPr>
                        <m:t>c</m:t>
                      </m:r>
                      <m:r>
                        <a:rPr xmlns:a="http://schemas.openxmlformats.org/drawingml/2006/main" sz="3600" i="1">
                          <a:solidFill>
                            <a:srgbClr val="000000"/>
                          </a:solidFill>
                          <a:latin typeface="Cambria Math" panose="02040503050406030204" pitchFamily="18" charset="0"/>
                        </a:rPr>
                        <m:t>(</m:t>
                      </m:r>
                      <m:sSub>
                        <m:e>
                          <m:r>
                            <a:rPr xmlns:a="http://schemas.openxmlformats.org/drawingml/2006/main" sz="3600" i="1">
                              <a:solidFill>
                                <a:srgbClr val="000000"/>
                              </a:solidFill>
                              <a:latin typeface="Cambria Math" panose="02040503050406030204" pitchFamily="18" charset="0"/>
                            </a:rPr>
                            <m:t>w</m:t>
                          </m:r>
                        </m:e>
                        <m:sub>
                          <m:r>
                            <a:rPr xmlns:a="http://schemas.openxmlformats.org/drawingml/2006/main" sz="3600" i="1">
                              <a:solidFill>
                                <a:srgbClr val="000000"/>
                              </a:solidFill>
                              <a:latin typeface="Cambria Math" panose="02040503050406030204" pitchFamily="18" charset="0"/>
                            </a:rPr>
                            <m:t>i</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1</m:t>
                          </m:r>
                        </m:sub>
                      </m:sSub>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m:t>
                      </m:r>
                      <m:r>
                        <a:rPr xmlns:a="http://schemas.openxmlformats.org/drawingml/2006/main" sz="3600" i="1">
                          <a:solidFill>
                            <a:srgbClr val="000000"/>
                          </a:solidFill>
                          <a:latin typeface="Cambria Math" panose="02040503050406030204" pitchFamily="18" charset="0"/>
                        </a:rPr>
                        <m:t>V</m:t>
                      </m:r>
                    </m:den>
                  </m:f>
                </m:oMath>
              </m:oMathPara>
            </a14:m>
            <a:endParaRPr sz="4800"/>
          </a:p>
        </p:txBody>
      </p:sp>
      <p:sp>
        <p:nvSpPr>
          <p:cNvPr id="46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464" name="Group"/>
          <p:cNvGrpSpPr/>
          <p:nvPr/>
        </p:nvGrpSpPr>
        <p:grpSpPr>
          <a:xfrm>
            <a:off x="10919635" y="11794253"/>
            <a:ext cx="5222519" cy="515619"/>
            <a:chOff x="-127000" y="-27126"/>
            <a:chExt cx="5222518" cy="515618"/>
          </a:xfrm>
        </p:grpSpPr>
        <p:sp>
          <p:nvSpPr>
            <p:cNvPr id="462" name="Why do we add V here?"/>
            <p:cNvSpPr txBox="1"/>
            <p:nvPr/>
          </p:nvSpPr>
          <p:spPr>
            <a:xfrm>
              <a:off x="1399513" y="-27127"/>
              <a:ext cx="3696006" cy="5156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Poppins Regular"/>
                  <a:ea typeface="Poppins Regular"/>
                  <a:cs typeface="Poppins Regular"/>
                  <a:sym typeface="Poppins Regular"/>
                </a:defRPr>
              </a:lvl1pPr>
            </a:lstStyle>
            <a:p>
              <a:pPr/>
              <a:r>
                <a:t>Why do we add V here?</a:t>
              </a:r>
            </a:p>
          </p:txBody>
        </p:sp>
        <p:sp>
          <p:nvSpPr>
            <p:cNvPr id="463" name="Line"/>
            <p:cNvSpPr/>
            <p:nvPr/>
          </p:nvSpPr>
          <p:spPr>
            <a:xfrm flipH="1" flipV="1">
              <a:off x="-127001" y="238554"/>
              <a:ext cx="1500401"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4" grpId="1"/>
    </p:bldLst>
  </p:timing>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6" name="Add-one Smoothing"/>
          <p:cNvSpPr txBox="1"/>
          <p:nvPr>
            <p:ph type="title"/>
          </p:nvPr>
        </p:nvSpPr>
        <p:spPr>
          <a:prstGeom prst="rect">
            <a:avLst/>
          </a:prstGeom>
        </p:spPr>
        <p:txBody>
          <a:bodyPr/>
          <a:lstStyle>
            <a:lvl1pPr defTabSz="1061763">
              <a:defRPr sz="7568"/>
            </a:lvl1pPr>
          </a:lstStyle>
          <a:p>
            <a:pPr/>
            <a:r>
              <a:t>Add-one Smoothing</a:t>
            </a:r>
          </a:p>
        </p:txBody>
      </p:sp>
      <p:sp>
        <p:nvSpPr>
          <p:cNvPr id="467" name="The maximum likelihood estimate…"/>
          <p:cNvSpPr txBox="1"/>
          <p:nvPr>
            <p:ph type="body" idx="1"/>
          </p:nvPr>
        </p:nvSpPr>
        <p:spPr>
          <a:prstGeom prst="rect">
            <a:avLst/>
          </a:prstGeom>
        </p:spPr>
        <p:txBody>
          <a:bodyPr/>
          <a:lstStyle/>
          <a:p>
            <a:pPr marL="918551" indent="-918551" defTabSz="1511770">
              <a:lnSpc>
                <a:spcPct val="90000"/>
              </a:lnSpc>
              <a:spcBef>
                <a:spcPts val="2700"/>
              </a:spcBef>
              <a:defRPr sz="2976">
                <a:solidFill>
                  <a:srgbClr val="000000"/>
                </a:solidFill>
              </a:defRPr>
            </a:pPr>
            <a:r>
              <a:t>The maximum likelihood estimate</a:t>
            </a:r>
          </a:p>
          <a:p>
            <a:pPr lvl="1" marL="1585594" indent="-820136" defTabSz="1511770">
              <a:lnSpc>
                <a:spcPct val="90000"/>
              </a:lnSpc>
              <a:spcBef>
                <a:spcPts val="2700"/>
              </a:spcBef>
              <a:defRPr sz="2976">
                <a:solidFill>
                  <a:srgbClr val="000000"/>
                </a:solidFill>
              </a:defRPr>
            </a:pPr>
            <a:r>
              <a:t>of some parameter of a model M from a training set T</a:t>
            </a:r>
          </a:p>
          <a:p>
            <a:pPr lvl="1" marL="1585594" indent="-820136" defTabSz="1511770">
              <a:lnSpc>
                <a:spcPct val="90000"/>
              </a:lnSpc>
              <a:spcBef>
                <a:spcPts val="2700"/>
              </a:spcBef>
              <a:defRPr sz="2976">
                <a:solidFill>
                  <a:srgbClr val="000000"/>
                </a:solidFill>
              </a:defRPr>
            </a:pPr>
            <a:r>
              <a:t>maximizes the likelihood of the training set T given the model M </a:t>
            </a:r>
          </a:p>
          <a:p>
            <a:pPr marL="918551" indent="-918551" defTabSz="1511770">
              <a:lnSpc>
                <a:spcPct val="90000"/>
              </a:lnSpc>
              <a:spcBef>
                <a:spcPts val="2700"/>
              </a:spcBef>
              <a:defRPr sz="2976">
                <a:solidFill>
                  <a:srgbClr val="000000"/>
                </a:solidFill>
              </a:defRPr>
            </a:pPr>
            <a:r>
              <a:t>Suppose the word “bagel” occurs 400 times in a corpus of a million words</a:t>
            </a:r>
          </a:p>
          <a:p>
            <a:pPr marL="918551" indent="-918551" defTabSz="1511770">
              <a:lnSpc>
                <a:spcPct val="90000"/>
              </a:lnSpc>
              <a:spcBef>
                <a:spcPts val="2700"/>
              </a:spcBef>
              <a:defRPr sz="2976">
                <a:solidFill>
                  <a:srgbClr val="000000"/>
                </a:solidFill>
              </a:defRPr>
            </a:pPr>
            <a:r>
              <a:t>What is the probability that a random word from some other text will be “bagel”?</a:t>
            </a:r>
          </a:p>
          <a:p>
            <a:pPr marL="918551" indent="-918551" defTabSz="1511770">
              <a:lnSpc>
                <a:spcPct val="90000"/>
              </a:lnSpc>
              <a:spcBef>
                <a:spcPts val="2700"/>
              </a:spcBef>
              <a:defRPr sz="2976">
                <a:solidFill>
                  <a:srgbClr val="000000"/>
                </a:solidFill>
              </a:defRPr>
            </a:pPr>
            <a:r>
              <a:t>MLE estimate is 400/1,000,000 = .0004</a:t>
            </a:r>
          </a:p>
          <a:p>
            <a:pPr marL="918551" indent="-918551" defTabSz="1511770">
              <a:lnSpc>
                <a:spcPct val="90000"/>
              </a:lnSpc>
              <a:spcBef>
                <a:spcPts val="2700"/>
              </a:spcBef>
              <a:defRPr sz="2976">
                <a:solidFill>
                  <a:srgbClr val="000000"/>
                </a:solidFill>
              </a:defRPr>
            </a:pPr>
            <a:r>
              <a:t>This may be a bad estimate for some other corpus</a:t>
            </a:r>
          </a:p>
          <a:p>
            <a:pPr lvl="1" marL="1585594" indent="-820136" defTabSz="1511770">
              <a:lnSpc>
                <a:spcPct val="90000"/>
              </a:lnSpc>
              <a:spcBef>
                <a:spcPts val="2700"/>
              </a:spcBef>
              <a:defRPr sz="2976">
                <a:solidFill>
                  <a:srgbClr val="000000"/>
                </a:solidFill>
              </a:defRPr>
            </a:pPr>
            <a:r>
              <a:t>But it is the </a:t>
            </a:r>
            <a:r>
              <a:rPr>
                <a:latin typeface="Poppins Bold"/>
                <a:ea typeface="Poppins Bold"/>
                <a:cs typeface="Poppins Bold"/>
                <a:sym typeface="Poppins Bold"/>
              </a:rPr>
              <a:t>estimate </a:t>
            </a:r>
            <a:r>
              <a:t>that makes it </a:t>
            </a:r>
            <a:r>
              <a:rPr>
                <a:latin typeface="Poppins Bold"/>
                <a:ea typeface="Poppins Bold"/>
                <a:cs typeface="Poppins Bold"/>
                <a:sym typeface="Poppins Bold"/>
              </a:rPr>
              <a:t>most likely </a:t>
            </a:r>
            <a:r>
              <a:t>that “bagel” will occur 400 times in a million word corpus</a:t>
            </a:r>
          </a:p>
        </p:txBody>
      </p:sp>
      <p:sp>
        <p:nvSpPr>
          <p:cNvPr id="46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0" name="Add-one Smoothing"/>
          <p:cNvSpPr txBox="1"/>
          <p:nvPr>
            <p:ph type="title"/>
          </p:nvPr>
        </p:nvSpPr>
        <p:spPr>
          <a:prstGeom prst="rect">
            <a:avLst/>
          </a:prstGeom>
        </p:spPr>
        <p:txBody>
          <a:bodyPr/>
          <a:lstStyle>
            <a:lvl1pPr defTabSz="1061763">
              <a:defRPr sz="7568"/>
            </a:lvl1pPr>
          </a:lstStyle>
          <a:p>
            <a:pPr/>
            <a:r>
              <a:t>Add-one Smoothing</a:t>
            </a:r>
          </a:p>
        </p:txBody>
      </p:sp>
      <p:sp>
        <p:nvSpPr>
          <p:cNvPr id="471" name="Copy"/>
          <p:cNvSpPr txBox="1"/>
          <p:nvPr>
            <p:ph type="body" idx="1"/>
          </p:nvPr>
        </p:nvSpPr>
        <p:spPr>
          <a:prstGeom prst="rect">
            <a:avLst/>
          </a:prstGeom>
        </p:spPr>
        <p:txBody>
          <a:bodyPr/>
          <a:lstStyle/>
          <a:p>
            <a:pPr marL="1481534" indent="-1481534" defTabSz="2438338">
              <a:lnSpc>
                <a:spcPct val="90000"/>
              </a:lnSpc>
              <a:spcBef>
                <a:spcPts val="4500"/>
              </a:spcBef>
              <a:defRPr sz="4800">
                <a:solidFill>
                  <a:srgbClr val="000000"/>
                </a:solidFill>
                <a:latin typeface="+mn-lt"/>
                <a:ea typeface="+mn-ea"/>
                <a:cs typeface="+mn-cs"/>
                <a:sym typeface="Helvetica Neue"/>
              </a:defRPr>
            </a:pPr>
          </a:p>
        </p:txBody>
      </p:sp>
      <p:sp>
        <p:nvSpPr>
          <p:cNvPr id="47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73" name="Image" descr="Image"/>
          <p:cNvPicPr>
            <a:picLocks noChangeAspect="1"/>
          </p:cNvPicPr>
          <p:nvPr/>
        </p:nvPicPr>
        <p:blipFill>
          <a:blip r:embed="rId2">
            <a:extLst/>
          </a:blip>
          <a:stretch>
            <a:fillRect/>
          </a:stretch>
        </p:blipFill>
        <p:spPr>
          <a:xfrm>
            <a:off x="3219450" y="5468210"/>
            <a:ext cx="17945100" cy="6324601"/>
          </a:xfrm>
          <a:prstGeom prst="rect">
            <a:avLst/>
          </a:prstGeom>
          <a:ln w="12700">
            <a:miter lim="400000"/>
          </a:ln>
        </p:spPr>
      </p:pic>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5" name="Add-one Smoothing"/>
          <p:cNvSpPr txBox="1"/>
          <p:nvPr>
            <p:ph type="title"/>
          </p:nvPr>
        </p:nvSpPr>
        <p:spPr>
          <a:prstGeom prst="rect">
            <a:avLst/>
          </a:prstGeom>
        </p:spPr>
        <p:txBody>
          <a:bodyPr/>
          <a:lstStyle>
            <a:lvl1pPr defTabSz="1061763">
              <a:defRPr sz="7568"/>
            </a:lvl1pPr>
          </a:lstStyle>
          <a:p>
            <a:pPr/>
            <a:r>
              <a:t>Add-one Smoothing</a:t>
            </a:r>
          </a:p>
        </p:txBody>
      </p:sp>
      <p:sp>
        <p:nvSpPr>
          <p:cNvPr id="476" name="Copy"/>
          <p:cNvSpPr txBox="1"/>
          <p:nvPr>
            <p:ph type="body" idx="1"/>
          </p:nvPr>
        </p:nvSpPr>
        <p:spPr>
          <a:prstGeom prst="rect">
            <a:avLst/>
          </a:prstGeom>
        </p:spPr>
        <p:txBody>
          <a:bodyPr/>
          <a:lstStyle>
            <a:lvl1pPr marL="1481534" indent="-1481534" defTabSz="2438338">
              <a:lnSpc>
                <a:spcPct val="90000"/>
              </a:lnSpc>
              <a:spcBef>
                <a:spcPts val="4500"/>
              </a:spcBef>
              <a:defRPr sz="4800">
                <a:solidFill>
                  <a:srgbClr val="000000"/>
                </a:solidFill>
              </a:defRPr>
            </a:lvl1pPr>
          </a:lstStyle>
          <a:p>
            <a:pPr/>
            <a14:m>
              <m:oMathPara>
                <m:oMathParaPr>
                  <m:jc m:val="left"/>
                </m:oMathParaPr>
                <m:oMath>
                  <m:sSup>
                    <m:e>
                      <m:r>
                        <a:rPr xmlns:a="http://schemas.openxmlformats.org/drawingml/2006/main" sz="4800" i="1">
                          <a:solidFill>
                            <a:srgbClr val="000000"/>
                          </a:solidFill>
                          <a:latin typeface="Cambria Math" panose="02040503050406030204" pitchFamily="18" charset="0"/>
                        </a:rPr>
                        <m:t>P</m:t>
                      </m:r>
                    </m:e>
                    <m:sup>
                      <m:r>
                        <a:rPr xmlns:a="http://schemas.openxmlformats.org/drawingml/2006/main" sz="4800" i="1">
                          <a:solidFill>
                            <a:srgbClr val="000000"/>
                          </a:solidFill>
                          <a:latin typeface="Cambria Math" panose="02040503050406030204" pitchFamily="18" charset="0"/>
                        </a:rPr>
                        <m:t>*</m:t>
                      </m:r>
                    </m:sup>
                  </m:sSup>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f>
                    <m:fPr>
                      <m:ctrlPr>
                        <a:rPr xmlns:a="http://schemas.openxmlformats.org/drawingml/2006/main" sz="4800" i="1">
                          <a:solidFill>
                            <a:srgbClr val="000000"/>
                          </a:solidFill>
                          <a:latin typeface="Cambria Math" panose="02040503050406030204" pitchFamily="18" charset="0"/>
                        </a:rPr>
                      </m:ctrlPr>
                      <m:type m:val="bar"/>
                    </m:fPr>
                    <m:num>
                      <m:r>
                        <a:rPr xmlns:a="http://schemas.openxmlformats.org/drawingml/2006/main" sz="4800" i="1">
                          <a:solidFill>
                            <a:srgbClr val="000000"/>
                          </a:solidFill>
                          <a:latin typeface="Cambria Math" panose="02040503050406030204" pitchFamily="18" charset="0"/>
                        </a:rPr>
                        <m:t>c</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num>
                    <m:den>
                      <m:r>
                        <a:rPr xmlns:a="http://schemas.openxmlformats.org/drawingml/2006/main" sz="4800" i="1">
                          <a:solidFill>
                            <a:srgbClr val="000000"/>
                          </a:solidFill>
                          <a:latin typeface="Cambria Math" panose="02040503050406030204" pitchFamily="18" charset="0"/>
                        </a:rPr>
                        <m:t>c</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V</m:t>
                      </m:r>
                    </m:den>
                  </m:f>
                </m:oMath>
              </m:oMathPara>
            </a14:m>
          </a:p>
        </p:txBody>
      </p:sp>
      <p:sp>
        <p:nvSpPr>
          <p:cNvPr id="47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78" name="Image" descr="Image"/>
          <p:cNvPicPr>
            <a:picLocks noChangeAspect="1"/>
          </p:cNvPicPr>
          <p:nvPr/>
        </p:nvPicPr>
        <p:blipFill>
          <a:blip r:embed="rId2">
            <a:extLst/>
          </a:blip>
          <a:stretch>
            <a:fillRect/>
          </a:stretch>
        </p:blipFill>
        <p:spPr>
          <a:xfrm>
            <a:off x="1195820" y="7044964"/>
            <a:ext cx="21992360" cy="5829301"/>
          </a:xfrm>
          <a:prstGeom prst="rect">
            <a:avLst/>
          </a:prstGeom>
          <a:ln w="12700">
            <a:miter lim="400000"/>
          </a:ln>
        </p:spPr>
      </p:pic>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0" name="Add-one Smoothing"/>
          <p:cNvSpPr txBox="1"/>
          <p:nvPr>
            <p:ph type="title"/>
          </p:nvPr>
        </p:nvSpPr>
        <p:spPr>
          <a:prstGeom prst="rect">
            <a:avLst/>
          </a:prstGeom>
        </p:spPr>
        <p:txBody>
          <a:bodyPr/>
          <a:lstStyle>
            <a:lvl1pPr defTabSz="1061763">
              <a:defRPr sz="7568"/>
            </a:lvl1pPr>
          </a:lstStyle>
          <a:p>
            <a:pPr/>
            <a:r>
              <a:t>Add-one Smoothing</a:t>
            </a:r>
          </a:p>
        </p:txBody>
      </p:sp>
      <p:sp>
        <p:nvSpPr>
          <p:cNvPr id="481" name="Copy"/>
          <p:cNvSpPr txBox="1"/>
          <p:nvPr>
            <p:ph type="body" idx="1"/>
          </p:nvPr>
        </p:nvSpPr>
        <p:spPr>
          <a:prstGeom prst="rect">
            <a:avLst/>
          </a:prstGeom>
        </p:spPr>
        <p:txBody>
          <a:bodyPr/>
          <a:lstStyle>
            <a:lvl1pPr marL="1481534" indent="-1481534" defTabSz="2438338">
              <a:lnSpc>
                <a:spcPct val="90000"/>
              </a:lnSpc>
              <a:spcBef>
                <a:spcPts val="4500"/>
              </a:spcBef>
              <a:defRPr sz="4800">
                <a:solidFill>
                  <a:srgbClr val="000000"/>
                </a:solidFill>
              </a:defRPr>
            </a:lvl1pPr>
          </a:lstStyle>
          <a:p>
            <a:pPr/>
            <a14:m>
              <m:oMathPara>
                <m:oMathParaPr>
                  <m:jc m:val="left"/>
                </m:oMathParaPr>
                <m:oMath>
                  <m:sSup>
                    <m:e>
                      <m:r>
                        <a:rPr xmlns:a="http://schemas.openxmlformats.org/drawingml/2006/main" sz="4800" i="1">
                          <a:solidFill>
                            <a:srgbClr val="000000"/>
                          </a:solidFill>
                          <a:latin typeface="Cambria Math" panose="02040503050406030204" pitchFamily="18" charset="0"/>
                        </a:rPr>
                        <m:t>c</m:t>
                      </m:r>
                    </m:e>
                    <m:sup>
                      <m:r>
                        <a:rPr xmlns:a="http://schemas.openxmlformats.org/drawingml/2006/main" sz="4800" i="1">
                          <a:solidFill>
                            <a:srgbClr val="000000"/>
                          </a:solidFill>
                          <a:latin typeface="Cambria Math" panose="02040503050406030204" pitchFamily="18" charset="0"/>
                        </a:rPr>
                        <m:t>*</m:t>
                      </m:r>
                    </m:sup>
                  </m:sSup>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f>
                    <m:fPr>
                      <m:ctrlPr>
                        <a:rPr xmlns:a="http://schemas.openxmlformats.org/drawingml/2006/main" sz="4800" i="1">
                          <a:solidFill>
                            <a:srgbClr val="000000"/>
                          </a:solidFill>
                          <a:latin typeface="Cambria Math" panose="02040503050406030204" pitchFamily="18" charset="0"/>
                        </a:rPr>
                      </m:ctrlPr>
                      <m:type m:val="bar"/>
                    </m:fPr>
                    <m:num>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c</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c</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sub>
                      </m:sSub>
                      <m:r>
                        <a:rPr xmlns:a="http://schemas.openxmlformats.org/drawingml/2006/main" sz="4800" i="1">
                          <a:solidFill>
                            <a:srgbClr val="000000"/>
                          </a:solidFill>
                          <a:latin typeface="Cambria Math" panose="02040503050406030204" pitchFamily="18" charset="0"/>
                        </a:rPr>
                        <m:t>)</m:t>
                      </m:r>
                    </m:num>
                    <m:den>
                      <m:r>
                        <a:rPr xmlns:a="http://schemas.openxmlformats.org/drawingml/2006/main" sz="4800" i="1">
                          <a:solidFill>
                            <a:srgbClr val="000000"/>
                          </a:solidFill>
                          <a:latin typeface="Cambria Math" panose="02040503050406030204" pitchFamily="18" charset="0"/>
                        </a:rPr>
                        <m:t>c</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V</m:t>
                      </m:r>
                    </m:den>
                  </m:f>
                </m:oMath>
              </m:oMathPara>
            </a14:m>
          </a:p>
        </p:txBody>
      </p:sp>
      <p:sp>
        <p:nvSpPr>
          <p:cNvPr id="48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83" name="Image" descr="Image"/>
          <p:cNvPicPr>
            <a:picLocks noChangeAspect="1"/>
          </p:cNvPicPr>
          <p:nvPr/>
        </p:nvPicPr>
        <p:blipFill>
          <a:blip r:embed="rId2">
            <a:extLst/>
          </a:blip>
          <a:stretch>
            <a:fillRect/>
          </a:stretch>
        </p:blipFill>
        <p:spPr>
          <a:xfrm>
            <a:off x="3308350" y="7034533"/>
            <a:ext cx="17767300" cy="5829301"/>
          </a:xfrm>
          <a:prstGeom prst="rect">
            <a:avLst/>
          </a:prstGeom>
          <a:ln w="12700">
            <a:miter lim="400000"/>
          </a:ln>
        </p:spPr>
      </p:pic>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5" name="Add-one Smoothing"/>
          <p:cNvSpPr txBox="1"/>
          <p:nvPr>
            <p:ph type="title"/>
          </p:nvPr>
        </p:nvSpPr>
        <p:spPr>
          <a:prstGeom prst="rect">
            <a:avLst/>
          </a:prstGeom>
        </p:spPr>
        <p:txBody>
          <a:bodyPr/>
          <a:lstStyle>
            <a:lvl1pPr defTabSz="1061763">
              <a:defRPr sz="7568"/>
            </a:lvl1pPr>
          </a:lstStyle>
          <a:p>
            <a:pPr/>
            <a:r>
              <a:t>Add-one Smoothing</a:t>
            </a:r>
          </a:p>
        </p:txBody>
      </p:sp>
      <p:sp>
        <p:nvSpPr>
          <p:cNvPr id="486" name="Copy"/>
          <p:cNvSpPr txBox="1"/>
          <p:nvPr>
            <p:ph type="body" idx="1"/>
          </p:nvPr>
        </p:nvSpPr>
        <p:spPr>
          <a:prstGeom prst="rect">
            <a:avLst/>
          </a:prstGeom>
        </p:spPr>
        <p:txBody>
          <a:bodyPr/>
          <a:lstStyle/>
          <a:p>
            <a:pPr marL="1481534" indent="-1481534" defTabSz="2438338">
              <a:lnSpc>
                <a:spcPct val="90000"/>
              </a:lnSpc>
              <a:spcBef>
                <a:spcPts val="4500"/>
              </a:spcBef>
              <a:defRPr sz="4800">
                <a:solidFill>
                  <a:srgbClr val="000000"/>
                </a:solidFill>
                <a:latin typeface="+mn-lt"/>
                <a:ea typeface="+mn-ea"/>
                <a:cs typeface="+mn-cs"/>
                <a:sym typeface="Helvetica Neue"/>
              </a:defRPr>
            </a:pPr>
          </a:p>
        </p:txBody>
      </p:sp>
      <p:sp>
        <p:nvSpPr>
          <p:cNvPr id="48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88" name="Image" descr="Image"/>
          <p:cNvPicPr>
            <a:picLocks noChangeAspect="1"/>
          </p:cNvPicPr>
          <p:nvPr/>
        </p:nvPicPr>
        <p:blipFill>
          <a:blip r:embed="rId2">
            <a:extLst/>
          </a:blip>
          <a:stretch>
            <a:fillRect/>
          </a:stretch>
        </p:blipFill>
        <p:spPr>
          <a:xfrm>
            <a:off x="6327564" y="9033937"/>
            <a:ext cx="11728872" cy="3848145"/>
          </a:xfrm>
          <a:prstGeom prst="rect">
            <a:avLst/>
          </a:prstGeom>
          <a:ln w="12700">
            <a:miter lim="400000"/>
          </a:ln>
        </p:spPr>
      </p:pic>
      <p:pic>
        <p:nvPicPr>
          <p:cNvPr id="489" name="Image" descr="Image"/>
          <p:cNvPicPr>
            <a:picLocks noChangeAspect="1"/>
          </p:cNvPicPr>
          <p:nvPr/>
        </p:nvPicPr>
        <p:blipFill>
          <a:blip r:embed="rId3">
            <a:extLst/>
          </a:blip>
          <a:stretch>
            <a:fillRect/>
          </a:stretch>
        </p:blipFill>
        <p:spPr>
          <a:xfrm>
            <a:off x="6735028" y="4933928"/>
            <a:ext cx="10913944" cy="3848144"/>
          </a:xfrm>
          <a:prstGeom prst="rect">
            <a:avLst/>
          </a:prstGeom>
          <a:ln w="12700">
            <a:miter lim="400000"/>
          </a:ln>
        </p:spPr>
      </p:pic>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1" name="Blunt Instrument"/>
          <p:cNvSpPr txBox="1"/>
          <p:nvPr>
            <p:ph type="title"/>
          </p:nvPr>
        </p:nvSpPr>
        <p:spPr>
          <a:prstGeom prst="rect">
            <a:avLst/>
          </a:prstGeom>
        </p:spPr>
        <p:txBody>
          <a:bodyPr/>
          <a:lstStyle>
            <a:lvl1pPr defTabSz="1061763">
              <a:defRPr sz="7568"/>
            </a:lvl1pPr>
          </a:lstStyle>
          <a:p>
            <a:pPr/>
            <a:r>
              <a:t>Blunt Instrument</a:t>
            </a:r>
          </a:p>
        </p:txBody>
      </p:sp>
      <p:sp>
        <p:nvSpPr>
          <p:cNvPr id="492" name="Add-1 isn’t used for N-grams…"/>
          <p:cNvSpPr txBox="1"/>
          <p:nvPr>
            <p:ph type="body" idx="1"/>
          </p:nvPr>
        </p:nvSpPr>
        <p:spPr>
          <a:prstGeom prst="rect">
            <a:avLst/>
          </a:prstGeom>
        </p:spPr>
        <p:txBody>
          <a:bodyPr/>
          <a:lstStyle/>
          <a:p>
            <a:pPr marL="1481534" indent="-1481534" defTabSz="2438338">
              <a:lnSpc>
                <a:spcPct val="90000"/>
              </a:lnSpc>
              <a:spcBef>
                <a:spcPts val="4500"/>
              </a:spcBef>
              <a:defRPr sz="4800">
                <a:solidFill>
                  <a:srgbClr val="000000"/>
                </a:solidFill>
              </a:defRPr>
            </a:pPr>
            <a:r>
              <a:t>Add-1 isn’t used for N-grams</a:t>
            </a:r>
          </a:p>
          <a:p>
            <a:pPr lvl="1" marL="2557410" indent="-1322801" defTabSz="2438338">
              <a:lnSpc>
                <a:spcPct val="90000"/>
              </a:lnSpc>
              <a:spcBef>
                <a:spcPts val="4500"/>
              </a:spcBef>
              <a:defRPr sz="4800">
                <a:solidFill>
                  <a:srgbClr val="000000"/>
                </a:solidFill>
              </a:defRPr>
            </a:pPr>
            <a:r>
              <a:t>We will look at better models</a:t>
            </a:r>
          </a:p>
          <a:p>
            <a:pPr marL="1481534" indent="-1481534" defTabSz="2438338">
              <a:lnSpc>
                <a:spcPct val="90000"/>
              </a:lnSpc>
              <a:spcBef>
                <a:spcPts val="4500"/>
              </a:spcBef>
              <a:defRPr sz="4800">
                <a:solidFill>
                  <a:srgbClr val="000000"/>
                </a:solidFill>
              </a:defRPr>
            </a:pPr>
            <a:r>
              <a:t>Add-1 is used to smooth other NLP models</a:t>
            </a:r>
          </a:p>
          <a:p>
            <a:pPr lvl="1" marL="2557410" indent="-1322801" defTabSz="2438338">
              <a:lnSpc>
                <a:spcPct val="90000"/>
              </a:lnSpc>
              <a:spcBef>
                <a:spcPts val="4500"/>
              </a:spcBef>
              <a:defRPr sz="4800">
                <a:solidFill>
                  <a:srgbClr val="000000"/>
                </a:solidFill>
              </a:defRPr>
            </a:pPr>
            <a:r>
              <a:t>Text classifications</a:t>
            </a:r>
          </a:p>
          <a:p>
            <a:pPr lvl="1" marL="2557410" indent="-1322801" defTabSz="2438338">
              <a:lnSpc>
                <a:spcPct val="90000"/>
              </a:lnSpc>
              <a:spcBef>
                <a:spcPts val="4500"/>
              </a:spcBef>
              <a:defRPr sz="4800">
                <a:solidFill>
                  <a:srgbClr val="000000"/>
                </a:solidFill>
              </a:defRPr>
            </a:pPr>
            <a:r>
              <a:t>Domains where number of 0s isn’t so huge</a:t>
            </a:r>
          </a:p>
        </p:txBody>
      </p:sp>
      <p:sp>
        <p:nvSpPr>
          <p:cNvPr id="49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5" name="Interpolation and Backoff"/>
          <p:cNvSpPr txBox="1"/>
          <p:nvPr>
            <p:ph type="title"/>
          </p:nvPr>
        </p:nvSpPr>
        <p:spPr>
          <a:prstGeom prst="rect">
            <a:avLst/>
          </a:prstGeom>
        </p:spPr>
        <p:txBody>
          <a:bodyPr/>
          <a:lstStyle>
            <a:lvl1pPr defTabSz="1098802">
              <a:defRPr sz="7832"/>
            </a:lvl1pPr>
          </a:lstStyle>
          <a:p>
            <a:pPr/>
            <a:r>
              <a:t>Interpolation and Backoff</a:t>
            </a:r>
          </a:p>
        </p:txBody>
      </p:sp>
      <p:sp>
        <p:nvSpPr>
          <p:cNvPr id="496" name="Section subheadline"/>
          <p:cNvSpPr txBox="1"/>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8" name="Interpolation and Backoff"/>
          <p:cNvSpPr txBox="1"/>
          <p:nvPr>
            <p:ph type="title"/>
          </p:nvPr>
        </p:nvSpPr>
        <p:spPr>
          <a:prstGeom prst="rect">
            <a:avLst/>
          </a:prstGeom>
        </p:spPr>
        <p:txBody>
          <a:bodyPr/>
          <a:lstStyle>
            <a:lvl1pPr defTabSz="1061763">
              <a:defRPr sz="7568"/>
            </a:lvl1pPr>
          </a:lstStyle>
          <a:p>
            <a:pPr/>
            <a:r>
              <a:t>Interpolation and Backoff</a:t>
            </a:r>
          </a:p>
        </p:txBody>
      </p:sp>
      <p:sp>
        <p:nvSpPr>
          <p:cNvPr id="499" name="Condition on less context for contexts you haven’t learned much about…"/>
          <p:cNvSpPr txBox="1"/>
          <p:nvPr>
            <p:ph type="body" idx="1"/>
          </p:nvPr>
        </p:nvSpPr>
        <p:spPr>
          <a:prstGeom prst="rect">
            <a:avLst/>
          </a:prstGeom>
        </p:spPr>
        <p:txBody>
          <a:bodyPr/>
          <a:lstStyle/>
          <a:p>
            <a:pPr marL="1096335" indent="-1096335" defTabSz="1804370">
              <a:lnSpc>
                <a:spcPct val="90000"/>
              </a:lnSpc>
              <a:spcBef>
                <a:spcPts val="3300"/>
              </a:spcBef>
              <a:defRPr sz="3552">
                <a:solidFill>
                  <a:srgbClr val="000000"/>
                </a:solidFill>
              </a:defRPr>
            </a:pPr>
            <a:r>
              <a:t>Condition on less context for contexts you haven’t learned much about</a:t>
            </a:r>
          </a:p>
          <a:p>
            <a:pPr marL="1096335" indent="-1096335" defTabSz="1804370">
              <a:lnSpc>
                <a:spcPct val="90000"/>
              </a:lnSpc>
              <a:spcBef>
                <a:spcPts val="3300"/>
              </a:spcBef>
              <a:defRPr sz="3552">
                <a:solidFill>
                  <a:srgbClr val="000000"/>
                </a:solidFill>
                <a:latin typeface="Poppins Bold"/>
                <a:ea typeface="Poppins Bold"/>
                <a:cs typeface="Poppins Bold"/>
                <a:sym typeface="Poppins Bold"/>
              </a:defRPr>
            </a:pPr>
            <a:r>
              <a:t>Backoff:</a:t>
            </a:r>
          </a:p>
          <a:p>
            <a:pPr lvl="1" marL="1892483" indent="-978872" defTabSz="1804370">
              <a:lnSpc>
                <a:spcPct val="90000"/>
              </a:lnSpc>
              <a:spcBef>
                <a:spcPts val="3300"/>
              </a:spcBef>
              <a:defRPr sz="3552">
                <a:solidFill>
                  <a:srgbClr val="000000"/>
                </a:solidFill>
              </a:defRPr>
            </a:pPr>
            <a:r>
              <a:t>Use, e.g., trigram if you have good evidence</a:t>
            </a:r>
          </a:p>
          <a:p>
            <a:pPr lvl="1" marL="1892483" indent="-978872" defTabSz="1804370">
              <a:lnSpc>
                <a:spcPct val="90000"/>
              </a:lnSpc>
              <a:spcBef>
                <a:spcPts val="3300"/>
              </a:spcBef>
              <a:defRPr sz="3552">
                <a:solidFill>
                  <a:srgbClr val="000000"/>
                </a:solidFill>
              </a:defRPr>
            </a:pPr>
            <a:r>
              <a:t>Otherwise use bigram, otherwise unigram, with discount penalties</a:t>
            </a:r>
          </a:p>
          <a:p>
            <a:pPr marL="1096335" indent="-1096335" defTabSz="1804370">
              <a:lnSpc>
                <a:spcPct val="90000"/>
              </a:lnSpc>
              <a:spcBef>
                <a:spcPts val="3300"/>
              </a:spcBef>
              <a:defRPr sz="3552">
                <a:solidFill>
                  <a:srgbClr val="000000"/>
                </a:solidFill>
                <a:latin typeface="Poppins Bold"/>
                <a:ea typeface="Poppins Bold"/>
                <a:cs typeface="Poppins Bold"/>
                <a:sym typeface="Poppins Bold"/>
              </a:defRPr>
            </a:pPr>
            <a:r>
              <a:t>Interpolation:</a:t>
            </a:r>
          </a:p>
          <a:p>
            <a:pPr lvl="1" marL="1892483" indent="-978872" defTabSz="1804370">
              <a:lnSpc>
                <a:spcPct val="90000"/>
              </a:lnSpc>
              <a:spcBef>
                <a:spcPts val="3300"/>
              </a:spcBef>
              <a:defRPr sz="3552">
                <a:solidFill>
                  <a:srgbClr val="000000"/>
                </a:solidFill>
              </a:defRPr>
            </a:pPr>
            <a:r>
              <a:t>Mix unigram, bigram, trigram</a:t>
            </a:r>
          </a:p>
          <a:p>
            <a:pPr marL="1096335" indent="-1096335" defTabSz="1804370">
              <a:lnSpc>
                <a:spcPct val="90000"/>
              </a:lnSpc>
              <a:spcBef>
                <a:spcPts val="3300"/>
              </a:spcBef>
              <a:defRPr sz="3552">
                <a:solidFill>
                  <a:srgbClr val="000000"/>
                </a:solidFill>
              </a:defRPr>
            </a:pPr>
            <a:r>
              <a:t>Interpolation works better</a:t>
            </a:r>
          </a:p>
        </p:txBody>
      </p:sp>
      <p:sp>
        <p:nvSpPr>
          <p:cNvPr id="50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Probabilistic Language Models"/>
          <p:cNvSpPr txBox="1"/>
          <p:nvPr>
            <p:ph type="title"/>
          </p:nvPr>
        </p:nvSpPr>
        <p:spPr>
          <a:prstGeom prst="rect">
            <a:avLst/>
          </a:prstGeom>
        </p:spPr>
        <p:txBody>
          <a:bodyPr/>
          <a:lstStyle>
            <a:lvl1pPr defTabSz="1061763">
              <a:defRPr sz="7568"/>
            </a:lvl1pPr>
          </a:lstStyle>
          <a:p>
            <a:pPr/>
            <a:r>
              <a:t>Probabilistic Language Models</a:t>
            </a:r>
          </a:p>
        </p:txBody>
      </p:sp>
      <p:sp>
        <p:nvSpPr>
          <p:cNvPr id="268" name="P(W) = P(w1,w2,w3,w4,w5,…,wn)…"/>
          <p:cNvSpPr txBox="1"/>
          <p:nvPr>
            <p:ph type="body" idx="1"/>
          </p:nvPr>
        </p:nvSpPr>
        <p:spPr>
          <a:prstGeom prst="rect">
            <a:avLst/>
          </a:prstGeom>
        </p:spPr>
        <p:txBody>
          <a:bodyPr/>
          <a:lstStyle/>
          <a:p>
            <a:pPr marL="1274119" indent="-1274119" defTabSz="2096971">
              <a:lnSpc>
                <a:spcPct val="90000"/>
              </a:lnSpc>
              <a:spcBef>
                <a:spcPts val="3800"/>
              </a:spcBef>
              <a:defRPr sz="4128">
                <a:solidFill>
                  <a:srgbClr val="000000"/>
                </a:solidFill>
              </a:defRPr>
            </a:pPr>
            <a:r>
              <a:t>P(W) = P(w</a:t>
            </a:r>
            <a:r>
              <a:rPr baseline="-5999"/>
              <a:t>1</a:t>
            </a:r>
            <a:r>
              <a:t>,w</a:t>
            </a:r>
            <a:r>
              <a:rPr baseline="-5999"/>
              <a:t>2</a:t>
            </a:r>
            <a:r>
              <a:t>,w</a:t>
            </a:r>
            <a:r>
              <a:rPr baseline="-5999"/>
              <a:t>3</a:t>
            </a:r>
            <a:r>
              <a:t>,w</a:t>
            </a:r>
            <a:r>
              <a:rPr baseline="-5999"/>
              <a:t>4</a:t>
            </a:r>
            <a:r>
              <a:t>,w</a:t>
            </a:r>
            <a:r>
              <a:rPr baseline="-5999"/>
              <a:t>5</a:t>
            </a:r>
            <a:r>
              <a:t>,…,w</a:t>
            </a:r>
            <a:r>
              <a:rPr baseline="-5999"/>
              <a:t>n</a:t>
            </a:r>
            <a:r>
              <a:t>)</a:t>
            </a:r>
          </a:p>
          <a:p>
            <a:pPr marL="1274119" indent="-1274119" defTabSz="2096971">
              <a:lnSpc>
                <a:spcPct val="90000"/>
              </a:lnSpc>
              <a:spcBef>
                <a:spcPts val="3800"/>
              </a:spcBef>
              <a:defRPr sz="4128">
                <a:solidFill>
                  <a:srgbClr val="000000"/>
                </a:solidFill>
              </a:defRPr>
            </a:pPr>
            <a:r>
              <a:t>Probability of an upcoming word:</a:t>
            </a:r>
          </a:p>
          <a:p>
            <a:pPr lvl="1" marL="2199372" indent="-1137608" defTabSz="2096971">
              <a:lnSpc>
                <a:spcPct val="90000"/>
              </a:lnSpc>
              <a:spcBef>
                <a:spcPts val="3800"/>
              </a:spcBef>
              <a:defRPr sz="4128">
                <a:solidFill>
                  <a:srgbClr val="000000"/>
                </a:solidFill>
              </a:defRPr>
            </a:pPr>
            <a:r>
              <a:t>P(w</a:t>
            </a:r>
            <a:r>
              <a:rPr baseline="-5999"/>
              <a:t>5</a:t>
            </a:r>
            <a:r>
              <a:t>|w</a:t>
            </a:r>
            <a:r>
              <a:rPr baseline="-5999"/>
              <a:t>1</a:t>
            </a:r>
            <a:r>
              <a:t>,w</a:t>
            </a:r>
            <a:r>
              <a:rPr baseline="-5999"/>
              <a:t>2</a:t>
            </a:r>
            <a:r>
              <a:t>,w</a:t>
            </a:r>
            <a:r>
              <a:rPr baseline="-5999"/>
              <a:t>3</a:t>
            </a:r>
            <a:r>
              <a:t>,w</a:t>
            </a:r>
            <a:r>
              <a:rPr baseline="-5999"/>
              <a:t>4</a:t>
            </a:r>
            <a:r>
              <a:t>)</a:t>
            </a:r>
          </a:p>
          <a:p>
            <a:pPr marL="1274119" indent="-1274119" defTabSz="2096971">
              <a:lnSpc>
                <a:spcPct val="90000"/>
              </a:lnSpc>
              <a:spcBef>
                <a:spcPts val="3800"/>
              </a:spcBef>
              <a:defRPr sz="4128">
                <a:solidFill>
                  <a:srgbClr val="000000"/>
                </a:solidFill>
              </a:defRPr>
            </a:pPr>
            <a:r>
              <a:t>A model that computes either P(W) or P(w</a:t>
            </a:r>
            <a:r>
              <a:rPr baseline="-5999"/>
              <a:t>n</a:t>
            </a:r>
            <a:r>
              <a:t>|w</a:t>
            </a:r>
            <a:r>
              <a:rPr baseline="-5999"/>
              <a:t>1</a:t>
            </a:r>
            <a:r>
              <a:t>,w</a:t>
            </a:r>
            <a:r>
              <a:rPr baseline="-5999"/>
              <a:t>2</a:t>
            </a:r>
            <a:r>
              <a:t>,…,w</a:t>
            </a:r>
            <a:r>
              <a:rPr baseline="-5999"/>
              <a:t>n-1</a:t>
            </a:r>
            <a:r>
              <a:t>) is called a </a:t>
            </a:r>
            <a:r>
              <a:rPr>
                <a:latin typeface="Poppins Bold"/>
                <a:ea typeface="Poppins Bold"/>
                <a:cs typeface="Poppins Bold"/>
                <a:sym typeface="Poppins Bold"/>
              </a:rPr>
              <a:t>language model</a:t>
            </a:r>
          </a:p>
          <a:p>
            <a:pPr lvl="1" marL="2199372" indent="-1137608" defTabSz="2096971">
              <a:lnSpc>
                <a:spcPct val="90000"/>
              </a:lnSpc>
              <a:spcBef>
                <a:spcPts val="3800"/>
              </a:spcBef>
              <a:defRPr sz="4128">
                <a:solidFill>
                  <a:srgbClr val="000000"/>
                </a:solidFill>
              </a:defRPr>
            </a:pPr>
            <a:r>
              <a:t>A better term might be </a:t>
            </a:r>
            <a:r>
              <a:rPr>
                <a:latin typeface="Poppins Bold"/>
                <a:ea typeface="Poppins Bold"/>
                <a:cs typeface="Poppins Bold"/>
                <a:sym typeface="Poppins Bold"/>
              </a:rPr>
              <a:t>probabilistic grammar</a:t>
            </a:r>
            <a:r>
              <a:t>, but language model or </a:t>
            </a:r>
            <a:r>
              <a:rPr>
                <a:latin typeface="Poppins Bold"/>
                <a:ea typeface="Poppins Bold"/>
                <a:cs typeface="Poppins Bold"/>
                <a:sym typeface="Poppins Bold"/>
              </a:rPr>
              <a:t>LM</a:t>
            </a:r>
            <a:r>
              <a:t> is standard</a:t>
            </a:r>
          </a:p>
        </p:txBody>
      </p:sp>
      <p:sp>
        <p:nvSpPr>
          <p:cNvPr id="269" name="Slide Number"/>
          <p:cNvSpPr txBox="1"/>
          <p:nvPr>
            <p:ph type="sldNum" sz="quarter" idx="2"/>
          </p:nvPr>
        </p:nvSpPr>
        <p:spPr>
          <a:xfrm>
            <a:off x="23836541" y="13003336"/>
            <a:ext cx="301909" cy="48620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2" name="Linear Interpolation"/>
          <p:cNvSpPr txBox="1"/>
          <p:nvPr>
            <p:ph type="title"/>
          </p:nvPr>
        </p:nvSpPr>
        <p:spPr>
          <a:prstGeom prst="rect">
            <a:avLst/>
          </a:prstGeom>
        </p:spPr>
        <p:txBody>
          <a:bodyPr/>
          <a:lstStyle>
            <a:lvl1pPr defTabSz="1061763">
              <a:defRPr sz="7568"/>
            </a:lvl1pPr>
          </a:lstStyle>
          <a:p>
            <a:pPr/>
            <a:r>
              <a:t>Linear Interpolation</a:t>
            </a:r>
          </a:p>
        </p:txBody>
      </p:sp>
      <p:sp>
        <p:nvSpPr>
          <p:cNvPr id="503" name="Simple interpolation:…"/>
          <p:cNvSpPr txBox="1"/>
          <p:nvPr>
            <p:ph type="body" idx="1"/>
          </p:nvPr>
        </p:nvSpPr>
        <p:spPr>
          <a:prstGeom prst="rect">
            <a:avLst/>
          </a:prstGeom>
        </p:spPr>
        <p:txBody>
          <a:bodyPr/>
          <a:lstStyle/>
          <a:p>
            <a:pPr marL="1481534" indent="-1481534" defTabSz="2438338">
              <a:lnSpc>
                <a:spcPct val="90000"/>
              </a:lnSpc>
              <a:spcBef>
                <a:spcPts val="4500"/>
              </a:spcBef>
              <a:defRPr sz="4800">
                <a:solidFill>
                  <a:srgbClr val="000000"/>
                </a:solidFill>
              </a:defRPr>
            </a:pPr>
            <a:r>
              <a:t>Simple interpolation:</a:t>
            </a:r>
          </a:p>
          <a:p>
            <a:pPr lvl="1" marL="2557410" indent="-1322801" defTabSz="2438338">
              <a:lnSpc>
                <a:spcPct val="90000"/>
              </a:lnSpc>
              <a:spcBef>
                <a:spcPts val="4500"/>
              </a:spcBef>
              <a:defRPr sz="4800">
                <a:solidFill>
                  <a:srgbClr val="000000"/>
                </a:solidFill>
              </a:defRPr>
            </a:pPr>
            <a14:m>
              <m:oMath>
                <m:limUpp>
                  <m:e>
                    <m:r>
                      <a:rPr xmlns:a="http://schemas.openxmlformats.org/drawingml/2006/main" sz="4800" i="1">
                        <a:solidFill>
                          <a:srgbClr val="000000"/>
                        </a:solidFill>
                        <a:latin typeface="Cambria Math" panose="02040503050406030204" pitchFamily="18" charset="0"/>
                      </a:rPr>
                      <m:t>P</m:t>
                    </m:r>
                  </m:e>
                  <m:lim>
                    <m:r>
                      <a:rPr xmlns:a="http://schemas.openxmlformats.org/drawingml/2006/main" sz="4800" i="1">
                        <a:solidFill>
                          <a:srgbClr val="000000"/>
                        </a:solidFill>
                        <a:latin typeface="Cambria Math" panose="02040503050406030204" pitchFamily="18" charset="0"/>
                      </a:rPr>
                      <m:t>̂</m:t>
                    </m:r>
                  </m:lim>
                </m:limUpp>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2</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λ</m:t>
                    </m:r>
                  </m:e>
                  <m:sub>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P</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2</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λ</m:t>
                    </m:r>
                  </m:e>
                  <m:sub>
                    <m:r>
                      <a:rPr xmlns:a="http://schemas.openxmlformats.org/drawingml/2006/main" sz="4800" i="1">
                        <a:solidFill>
                          <a:srgbClr val="000000"/>
                        </a:solidFill>
                        <a:latin typeface="Cambria Math" panose="02040503050406030204" pitchFamily="18" charset="0"/>
                      </a:rPr>
                      <m:t>2</m:t>
                    </m:r>
                  </m:sub>
                </m:sSub>
                <m:r>
                  <a:rPr xmlns:a="http://schemas.openxmlformats.org/drawingml/2006/main" sz="4800" i="1">
                    <a:solidFill>
                      <a:srgbClr val="000000"/>
                    </a:solidFill>
                    <a:latin typeface="Cambria Math" panose="02040503050406030204" pitchFamily="18" charset="0"/>
                  </a:rPr>
                  <m:t>P</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λ</m:t>
                    </m:r>
                  </m:e>
                  <m:sub>
                    <m:r>
                      <a:rPr xmlns:a="http://schemas.openxmlformats.org/drawingml/2006/main" sz="4800" i="1">
                        <a:solidFill>
                          <a:srgbClr val="000000"/>
                        </a:solidFill>
                        <a:latin typeface="Cambria Math" panose="02040503050406030204" pitchFamily="18" charset="0"/>
                      </a:rPr>
                      <m:t>3</m:t>
                    </m:r>
                  </m:sub>
                </m:sSub>
                <m:r>
                  <a:rPr xmlns:a="http://schemas.openxmlformats.org/drawingml/2006/main" sz="4800" i="1">
                    <a:solidFill>
                      <a:srgbClr val="000000"/>
                    </a:solidFill>
                    <a:latin typeface="Cambria Math" panose="02040503050406030204" pitchFamily="18" charset="0"/>
                  </a:rPr>
                  <m:t>P</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sub>
                </m:sSub>
                <m:r>
                  <a:rPr xmlns:a="http://schemas.openxmlformats.org/drawingml/2006/main" sz="4800" i="1">
                    <a:solidFill>
                      <a:srgbClr val="000000"/>
                    </a:solidFill>
                    <a:latin typeface="Cambria Math" panose="02040503050406030204" pitchFamily="18" charset="0"/>
                  </a:rPr>
                  <m:t>)</m:t>
                </m:r>
              </m:oMath>
            </a14:m>
            <a:r>
              <a:t>, </a:t>
            </a:r>
            <a14:m>
              <m:oMath>
                <m:limLow>
                  <m:e>
                    <m:r>
                      <a:rPr xmlns:a="http://schemas.openxmlformats.org/drawingml/2006/main" sz="4800" i="1">
                        <a:solidFill>
                          <a:srgbClr val="000000"/>
                        </a:solidFill>
                        <a:latin typeface="Cambria Math" panose="02040503050406030204" pitchFamily="18" charset="0"/>
                      </a:rPr>
                      <m:t>∑</m:t>
                    </m:r>
                  </m:e>
                  <m:lim>
                    <m:r>
                      <a:rPr xmlns:a="http://schemas.openxmlformats.org/drawingml/2006/main" sz="4800" i="1">
                        <a:solidFill>
                          <a:srgbClr val="000000"/>
                        </a:solidFill>
                        <a:latin typeface="Cambria Math" panose="02040503050406030204" pitchFamily="18" charset="0"/>
                      </a:rPr>
                      <m:t>i</m:t>
                    </m:r>
                  </m:lim>
                </m:limLow>
                <m:sSub>
                  <m:e>
                    <m:r>
                      <a:rPr xmlns:a="http://schemas.openxmlformats.org/drawingml/2006/main" sz="4800" i="1">
                        <a:solidFill>
                          <a:srgbClr val="000000"/>
                        </a:solidFill>
                        <a:latin typeface="Cambria Math" panose="02040503050406030204" pitchFamily="18" charset="0"/>
                      </a:rPr>
                      <m:t>λ</m:t>
                    </m:r>
                  </m:e>
                  <m:sub>
                    <m:r>
                      <a:rPr xmlns:a="http://schemas.openxmlformats.org/drawingml/2006/main" sz="4800" i="1">
                        <a:solidFill>
                          <a:srgbClr val="000000"/>
                        </a:solidFill>
                        <a:latin typeface="Cambria Math" panose="02040503050406030204" pitchFamily="18" charset="0"/>
                      </a:rPr>
                      <m:t>i</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oMath>
            </a14:m>
          </a:p>
          <a:p>
            <a:pPr marL="1481534" indent="-1481534" defTabSz="2438338">
              <a:lnSpc>
                <a:spcPct val="90000"/>
              </a:lnSpc>
              <a:spcBef>
                <a:spcPts val="4500"/>
              </a:spcBef>
              <a:defRPr sz="4800">
                <a:solidFill>
                  <a:srgbClr val="000000"/>
                </a:solidFill>
              </a:defRPr>
            </a:pPr>
            <a:r>
              <a:t>Lambdas conditional on context:</a:t>
            </a:r>
          </a:p>
          <a:p>
            <a:pPr lvl="1" marL="2557410" indent="-1322801" defTabSz="2438338">
              <a:lnSpc>
                <a:spcPct val="90000"/>
              </a:lnSpc>
              <a:spcBef>
                <a:spcPts val="4500"/>
              </a:spcBef>
              <a:defRPr sz="4800">
                <a:solidFill>
                  <a:srgbClr val="000000"/>
                </a:solidFill>
              </a:defRPr>
            </a:pPr>
            <a14:m>
              <m:oMath>
                <m:limUpp>
                  <m:e>
                    <m:r>
                      <a:rPr xmlns:a="http://schemas.openxmlformats.org/drawingml/2006/main" sz="4800" i="1">
                        <a:solidFill>
                          <a:srgbClr val="000000"/>
                        </a:solidFill>
                        <a:latin typeface="Cambria Math" panose="02040503050406030204" pitchFamily="18" charset="0"/>
                      </a:rPr>
                      <m:t>P</m:t>
                    </m:r>
                  </m:e>
                  <m:lim>
                    <m:r>
                      <a:rPr xmlns:a="http://schemas.openxmlformats.org/drawingml/2006/main" sz="4800" i="1">
                        <a:solidFill>
                          <a:srgbClr val="000000"/>
                        </a:solidFill>
                        <a:latin typeface="Cambria Math" panose="02040503050406030204" pitchFamily="18" charset="0"/>
                      </a:rPr>
                      <m:t>̂</m:t>
                    </m:r>
                  </m:lim>
                </m:limUpp>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2</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oMath>
            </a14:m>
            <a:br/>
            <a14:m>
              <m:oMath>
                <m:sSub>
                  <m:e>
                    <m:r>
                      <a:rPr xmlns:a="http://schemas.openxmlformats.org/drawingml/2006/main" sz="4800" i="1">
                        <a:solidFill>
                          <a:srgbClr val="000000"/>
                        </a:solidFill>
                        <a:latin typeface="Cambria Math" panose="02040503050406030204" pitchFamily="18" charset="0"/>
                      </a:rPr>
                      <m:t>λ</m:t>
                    </m:r>
                  </m:e>
                  <m:sub>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sSubSup>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2</m:t>
                    </m:r>
                  </m:sub>
                  <m:sup>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p>
                </m:sSubSup>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P</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2</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λ</m:t>
                    </m:r>
                  </m:e>
                  <m:sub>
                    <m:r>
                      <a:rPr xmlns:a="http://schemas.openxmlformats.org/drawingml/2006/main" sz="4800" i="1">
                        <a:solidFill>
                          <a:srgbClr val="000000"/>
                        </a:solidFill>
                        <a:latin typeface="Cambria Math" panose="02040503050406030204" pitchFamily="18" charset="0"/>
                      </a:rPr>
                      <m:t>2</m:t>
                    </m:r>
                  </m:sub>
                </m:sSub>
                <m:r>
                  <a:rPr xmlns:a="http://schemas.openxmlformats.org/drawingml/2006/main" sz="4800" i="1">
                    <a:solidFill>
                      <a:srgbClr val="000000"/>
                    </a:solidFill>
                    <a:latin typeface="Cambria Math" panose="02040503050406030204" pitchFamily="18" charset="0"/>
                  </a:rPr>
                  <m:t>(</m:t>
                </m:r>
                <m:sSubSup>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2</m:t>
                    </m:r>
                  </m:sub>
                  <m:sup>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p>
                </m:sSubSup>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P</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λ</m:t>
                    </m:r>
                  </m:e>
                  <m:sub>
                    <m:r>
                      <a:rPr xmlns:a="http://schemas.openxmlformats.org/drawingml/2006/main" sz="4800" i="1">
                        <a:solidFill>
                          <a:srgbClr val="000000"/>
                        </a:solidFill>
                        <a:latin typeface="Cambria Math" panose="02040503050406030204" pitchFamily="18" charset="0"/>
                      </a:rPr>
                      <m:t>3</m:t>
                    </m:r>
                  </m:sub>
                </m:sSub>
                <m:r>
                  <a:rPr xmlns:a="http://schemas.openxmlformats.org/drawingml/2006/main" sz="4800" i="1">
                    <a:solidFill>
                      <a:srgbClr val="000000"/>
                    </a:solidFill>
                    <a:latin typeface="Cambria Math" panose="02040503050406030204" pitchFamily="18" charset="0"/>
                  </a:rPr>
                  <m:t>(</m:t>
                </m:r>
                <m:sSubSup>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2</m:t>
                    </m:r>
                  </m:sub>
                  <m:sup>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p>
                </m:sSubSup>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P</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n</m:t>
                    </m:r>
                  </m:sub>
                </m:sSub>
                <m:r>
                  <a:rPr xmlns:a="http://schemas.openxmlformats.org/drawingml/2006/main" sz="4800" i="1">
                    <a:solidFill>
                      <a:srgbClr val="000000"/>
                    </a:solidFill>
                    <a:latin typeface="Cambria Math" panose="02040503050406030204" pitchFamily="18" charset="0"/>
                  </a:rPr>
                  <m:t>)</m:t>
                </m:r>
              </m:oMath>
            </a14:m>
          </a:p>
        </p:txBody>
      </p:sp>
      <p:sp>
        <p:nvSpPr>
          <p:cNvPr id="50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6" name="How to set the lambdas?"/>
          <p:cNvSpPr txBox="1"/>
          <p:nvPr>
            <p:ph type="title"/>
          </p:nvPr>
        </p:nvSpPr>
        <p:spPr>
          <a:prstGeom prst="rect">
            <a:avLst/>
          </a:prstGeom>
        </p:spPr>
        <p:txBody>
          <a:bodyPr/>
          <a:lstStyle>
            <a:lvl1pPr defTabSz="1061763">
              <a:defRPr sz="7568"/>
            </a:lvl1pPr>
          </a:lstStyle>
          <a:p>
            <a:pPr/>
            <a:r>
              <a:t>How to set the lambdas?</a:t>
            </a:r>
          </a:p>
        </p:txBody>
      </p:sp>
      <p:sp>
        <p:nvSpPr>
          <p:cNvPr id="507" name="Choose λs to maximize probability of held-out data:…"/>
          <p:cNvSpPr txBox="1"/>
          <p:nvPr>
            <p:ph type="body" idx="1"/>
          </p:nvPr>
        </p:nvSpPr>
        <p:spPr>
          <a:prstGeom prst="rect">
            <a:avLst/>
          </a:prstGeom>
        </p:spPr>
        <p:txBody>
          <a:bodyPr/>
          <a:lstStyle/>
          <a:p>
            <a:pPr marL="1451903" indent="-1451903" defTabSz="2389572">
              <a:lnSpc>
                <a:spcPct val="90000"/>
              </a:lnSpc>
              <a:spcBef>
                <a:spcPts val="4400"/>
              </a:spcBef>
              <a:defRPr sz="4704">
                <a:solidFill>
                  <a:srgbClr val="000000"/>
                </a:solidFill>
              </a:defRPr>
            </a:pPr>
          </a:p>
          <a:p>
            <a:pPr marL="1451903" indent="-1451903" defTabSz="2389572">
              <a:lnSpc>
                <a:spcPct val="90000"/>
              </a:lnSpc>
              <a:spcBef>
                <a:spcPts val="4400"/>
              </a:spcBef>
              <a:defRPr sz="4704">
                <a:solidFill>
                  <a:srgbClr val="000000"/>
                </a:solidFill>
              </a:defRPr>
            </a:pPr>
            <a:r>
              <a:t>Choose λs to maximize probability of held-out data:</a:t>
            </a:r>
          </a:p>
          <a:p>
            <a:pPr lvl="1" marL="2506261" indent="-1296345" defTabSz="2389572">
              <a:lnSpc>
                <a:spcPct val="90000"/>
              </a:lnSpc>
              <a:spcBef>
                <a:spcPts val="4400"/>
              </a:spcBef>
              <a:defRPr sz="4704">
                <a:solidFill>
                  <a:srgbClr val="000000"/>
                </a:solidFill>
              </a:defRPr>
            </a:pPr>
            <a:r>
              <a:t>Fix N-gram probabilities (on training data)</a:t>
            </a:r>
          </a:p>
          <a:p>
            <a:pPr lvl="1" marL="2506261" indent="-1296345" defTabSz="2389572">
              <a:lnSpc>
                <a:spcPct val="90000"/>
              </a:lnSpc>
              <a:spcBef>
                <a:spcPts val="4400"/>
              </a:spcBef>
              <a:defRPr sz="4704">
                <a:solidFill>
                  <a:srgbClr val="000000"/>
                </a:solidFill>
              </a:defRPr>
            </a:pPr>
            <a:r>
              <a:t>Then search for λs that give highest probability of held-out set:</a:t>
            </a:r>
          </a:p>
          <a:p>
            <a:pPr lvl="1" marL="2506261" indent="-1296345" defTabSz="2389572">
              <a:lnSpc>
                <a:spcPct val="90000"/>
              </a:lnSpc>
              <a:spcBef>
                <a:spcPts val="4400"/>
              </a:spcBef>
              <a:defRPr sz="4704">
                <a:solidFill>
                  <a:srgbClr val="000000"/>
                </a:solidFill>
              </a:defRPr>
            </a:pPr>
            <a14:m>
              <m:oMathPara>
                <m:oMathParaPr>
                  <m:jc m:val="left"/>
                </m:oMathParaPr>
                <m:oMath>
                  <m:r>
                    <a:rPr xmlns:a="http://schemas.openxmlformats.org/drawingml/2006/main" sz="4700" i="1">
                      <a:solidFill>
                        <a:srgbClr val="000000"/>
                      </a:solidFill>
                      <a:latin typeface="Cambria Math" panose="02040503050406030204" pitchFamily="18" charset="0"/>
                    </a:rPr>
                    <m:t>l</m:t>
                  </m:r>
                  <m:r>
                    <a:rPr xmlns:a="http://schemas.openxmlformats.org/drawingml/2006/main" sz="4700" i="1">
                      <a:solidFill>
                        <a:srgbClr val="000000"/>
                      </a:solidFill>
                      <a:latin typeface="Cambria Math" panose="02040503050406030204" pitchFamily="18" charset="0"/>
                    </a:rPr>
                    <m:t>o</m:t>
                  </m:r>
                  <m:r>
                    <a:rPr xmlns:a="http://schemas.openxmlformats.org/drawingml/2006/main" sz="4700" i="1">
                      <a:solidFill>
                        <a:srgbClr val="000000"/>
                      </a:solidFill>
                      <a:latin typeface="Cambria Math" panose="02040503050406030204" pitchFamily="18" charset="0"/>
                    </a:rPr>
                    <m:t>g</m:t>
                  </m:r>
                  <m:r>
                    <a:rPr xmlns:a="http://schemas.openxmlformats.org/drawingml/2006/main" sz="4700" i="1">
                      <a:solidFill>
                        <a:srgbClr val="000000"/>
                      </a:solidFill>
                      <a:latin typeface="Cambria Math" panose="02040503050406030204" pitchFamily="18" charset="0"/>
                    </a:rPr>
                    <m:t>P</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w</m:t>
                      </m:r>
                    </m:e>
                    <m:sub>
                      <m:r>
                        <a:rPr xmlns:a="http://schemas.openxmlformats.org/drawingml/2006/main" sz="4700" i="1">
                          <a:solidFill>
                            <a:srgbClr val="000000"/>
                          </a:solidFill>
                          <a:latin typeface="Cambria Math" panose="02040503050406030204" pitchFamily="18" charset="0"/>
                        </a:rPr>
                        <m:t>1</m:t>
                      </m:r>
                    </m:sub>
                  </m:sSub>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w</m:t>
                      </m:r>
                    </m:e>
                    <m:sub>
                      <m:r>
                        <a:rPr xmlns:a="http://schemas.openxmlformats.org/drawingml/2006/main" sz="4700" i="1">
                          <a:solidFill>
                            <a:srgbClr val="000000"/>
                          </a:solidFill>
                          <a:latin typeface="Cambria Math" panose="02040503050406030204" pitchFamily="18" charset="0"/>
                        </a:rPr>
                        <m:t>n</m:t>
                      </m:r>
                    </m:sub>
                  </m:sSub>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λ</m:t>
                      </m:r>
                    </m:e>
                    <m:sub>
                      <m:r>
                        <a:rPr xmlns:a="http://schemas.openxmlformats.org/drawingml/2006/main" sz="4700" i="1">
                          <a:solidFill>
                            <a:srgbClr val="000000"/>
                          </a:solidFill>
                          <a:latin typeface="Cambria Math" panose="02040503050406030204" pitchFamily="18" charset="0"/>
                        </a:rPr>
                        <m:t>1</m:t>
                      </m:r>
                    </m:sub>
                  </m:sSub>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λ</m:t>
                      </m:r>
                    </m:e>
                    <m:sub>
                      <m:r>
                        <a:rPr xmlns:a="http://schemas.openxmlformats.org/drawingml/2006/main" sz="4700" i="1">
                          <a:solidFill>
                            <a:srgbClr val="000000"/>
                          </a:solidFill>
                          <a:latin typeface="Cambria Math" panose="02040503050406030204" pitchFamily="18" charset="0"/>
                        </a:rPr>
                        <m:t>k</m:t>
                      </m:r>
                    </m:sub>
                  </m:sSub>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limLow>
                    <m:e>
                      <m:r>
                        <a:rPr xmlns:a="http://schemas.openxmlformats.org/drawingml/2006/main" sz="4700" i="1">
                          <a:solidFill>
                            <a:srgbClr val="000000"/>
                          </a:solidFill>
                          <a:latin typeface="Cambria Math" panose="02040503050406030204" pitchFamily="18" charset="0"/>
                        </a:rPr>
                        <m:t>∑</m:t>
                      </m:r>
                    </m:e>
                    <m:lim>
                      <m:r>
                        <a:rPr xmlns:a="http://schemas.openxmlformats.org/drawingml/2006/main" sz="4700" i="1">
                          <a:solidFill>
                            <a:srgbClr val="000000"/>
                          </a:solidFill>
                          <a:latin typeface="Cambria Math" panose="02040503050406030204" pitchFamily="18" charset="0"/>
                        </a:rPr>
                        <m:t>i</m:t>
                      </m:r>
                    </m:lim>
                  </m:limLow>
                  <m:r>
                    <a:rPr xmlns:a="http://schemas.openxmlformats.org/drawingml/2006/main" sz="4700" i="1">
                      <a:solidFill>
                        <a:srgbClr val="000000"/>
                      </a:solidFill>
                      <a:latin typeface="Cambria Math" panose="02040503050406030204" pitchFamily="18" charset="0"/>
                    </a:rPr>
                    <m:t>l</m:t>
                  </m:r>
                  <m:r>
                    <a:rPr xmlns:a="http://schemas.openxmlformats.org/drawingml/2006/main" sz="4700" i="1">
                      <a:solidFill>
                        <a:srgbClr val="000000"/>
                      </a:solidFill>
                      <a:latin typeface="Cambria Math" panose="02040503050406030204" pitchFamily="18" charset="0"/>
                    </a:rPr>
                    <m:t>o</m:t>
                  </m:r>
                  <m:r>
                    <a:rPr xmlns:a="http://schemas.openxmlformats.org/drawingml/2006/main" sz="4700" i="1">
                      <a:solidFill>
                        <a:srgbClr val="000000"/>
                      </a:solidFill>
                      <a:latin typeface="Cambria Math" panose="02040503050406030204" pitchFamily="18" charset="0"/>
                    </a:rPr>
                    <m:t>g</m:t>
                  </m:r>
                  <m:sSub>
                    <m:e>
                      <m:r>
                        <a:rPr xmlns:a="http://schemas.openxmlformats.org/drawingml/2006/main" sz="4700" i="1">
                          <a:solidFill>
                            <a:srgbClr val="000000"/>
                          </a:solidFill>
                          <a:latin typeface="Cambria Math" panose="02040503050406030204" pitchFamily="18" charset="0"/>
                        </a:rPr>
                        <m:t>P</m:t>
                      </m:r>
                    </m:e>
                    <m:sub>
                      <m:r>
                        <a:rPr xmlns:a="http://schemas.openxmlformats.org/drawingml/2006/main" sz="4700" i="1">
                          <a:solidFill>
                            <a:srgbClr val="000000"/>
                          </a:solidFill>
                          <a:latin typeface="Cambria Math" panose="02040503050406030204" pitchFamily="18" charset="0"/>
                        </a:rPr>
                        <m:t>M</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λ</m:t>
                          </m:r>
                        </m:e>
                        <m:sub>
                          <m:r>
                            <a:rPr xmlns:a="http://schemas.openxmlformats.org/drawingml/2006/main" sz="4700" i="1">
                              <a:solidFill>
                                <a:srgbClr val="000000"/>
                              </a:solidFill>
                              <a:latin typeface="Cambria Math" panose="02040503050406030204" pitchFamily="18" charset="0"/>
                            </a:rPr>
                            <m:t>1</m:t>
                          </m:r>
                        </m:sub>
                      </m:sSub>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λ</m:t>
                          </m:r>
                        </m:e>
                        <m:sub>
                          <m:r>
                            <a:rPr xmlns:a="http://schemas.openxmlformats.org/drawingml/2006/main" sz="4700" i="1">
                              <a:solidFill>
                                <a:srgbClr val="000000"/>
                              </a:solidFill>
                              <a:latin typeface="Cambria Math" panose="02040503050406030204" pitchFamily="18" charset="0"/>
                            </a:rPr>
                            <m:t>k</m:t>
                          </m:r>
                        </m:sub>
                      </m:sSub>
                      <m:r>
                        <a:rPr xmlns:a="http://schemas.openxmlformats.org/drawingml/2006/main" sz="4700" i="1">
                          <a:solidFill>
                            <a:srgbClr val="000000"/>
                          </a:solidFill>
                          <a:latin typeface="Cambria Math" panose="02040503050406030204" pitchFamily="18" charset="0"/>
                        </a:rPr>
                        <m:t>)</m:t>
                      </m:r>
                    </m:sub>
                  </m:sSub>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w</m:t>
                      </m:r>
                    </m:e>
                    <m:sub>
                      <m:r>
                        <a:rPr xmlns:a="http://schemas.openxmlformats.org/drawingml/2006/main" sz="4700" i="1">
                          <a:solidFill>
                            <a:srgbClr val="000000"/>
                          </a:solidFill>
                          <a:latin typeface="Cambria Math" panose="02040503050406030204" pitchFamily="18" charset="0"/>
                        </a:rPr>
                        <m:t>i</m:t>
                      </m:r>
                    </m:sub>
                  </m:sSub>
                  <m:r>
                    <a:rPr xmlns:a="http://schemas.openxmlformats.org/drawingml/2006/main" sz="4700" i="1">
                      <a:solidFill>
                        <a:srgbClr val="000000"/>
                      </a:solidFill>
                      <a:latin typeface="Cambria Math" panose="02040503050406030204" pitchFamily="18" charset="0"/>
                    </a:rPr>
                    <m:t>|</m:t>
                  </m:r>
                  <m:sSub>
                    <m:e>
                      <m:r>
                        <a:rPr xmlns:a="http://schemas.openxmlformats.org/drawingml/2006/main" sz="4700" i="1">
                          <a:solidFill>
                            <a:srgbClr val="000000"/>
                          </a:solidFill>
                          <a:latin typeface="Cambria Math" panose="02040503050406030204" pitchFamily="18" charset="0"/>
                        </a:rPr>
                        <m:t>w</m:t>
                      </m:r>
                    </m:e>
                    <m:sub>
                      <m:r>
                        <a:rPr xmlns:a="http://schemas.openxmlformats.org/drawingml/2006/main" sz="4700" i="1">
                          <a:solidFill>
                            <a:srgbClr val="000000"/>
                          </a:solidFill>
                          <a:latin typeface="Cambria Math" panose="02040503050406030204" pitchFamily="18" charset="0"/>
                        </a:rPr>
                        <m:t>i</m:t>
                      </m:r>
                      <m:r>
                        <a:rPr xmlns:a="http://schemas.openxmlformats.org/drawingml/2006/main" sz="4700" i="1">
                          <a:solidFill>
                            <a:srgbClr val="000000"/>
                          </a:solidFill>
                          <a:latin typeface="Cambria Math" panose="02040503050406030204" pitchFamily="18" charset="0"/>
                        </a:rPr>
                        <m:t>-</m:t>
                      </m:r>
                      <m:r>
                        <a:rPr xmlns:a="http://schemas.openxmlformats.org/drawingml/2006/main" sz="4700" i="1">
                          <a:solidFill>
                            <a:srgbClr val="000000"/>
                          </a:solidFill>
                          <a:latin typeface="Cambria Math" panose="02040503050406030204" pitchFamily="18" charset="0"/>
                        </a:rPr>
                        <m:t>1</m:t>
                      </m:r>
                    </m:sub>
                  </m:sSub>
                  <m:r>
                    <a:rPr xmlns:a="http://schemas.openxmlformats.org/drawingml/2006/main" sz="4700" i="1">
                      <a:solidFill>
                        <a:srgbClr val="000000"/>
                      </a:solidFill>
                      <a:latin typeface="Cambria Math" panose="02040503050406030204" pitchFamily="18" charset="0"/>
                    </a:rPr>
                    <m:t>)</m:t>
                  </m:r>
                </m:oMath>
              </m:oMathPara>
            </a14:m>
            <a:endParaRPr sz="4800"/>
          </a:p>
        </p:txBody>
      </p:sp>
      <p:sp>
        <p:nvSpPr>
          <p:cNvPr id="50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09" name="Image" descr="Image"/>
          <p:cNvPicPr>
            <a:picLocks noChangeAspect="1"/>
          </p:cNvPicPr>
          <p:nvPr/>
        </p:nvPicPr>
        <p:blipFill>
          <a:blip r:embed="rId2">
            <a:extLst/>
          </a:blip>
          <a:stretch>
            <a:fillRect/>
          </a:stretch>
        </p:blipFill>
        <p:spPr>
          <a:xfrm>
            <a:off x="5048250" y="4718229"/>
            <a:ext cx="14287500" cy="1803401"/>
          </a:xfrm>
          <a:prstGeom prst="rect">
            <a:avLst/>
          </a:prstGeom>
          <a:ln w="12700">
            <a:miter lim="400000"/>
          </a:ln>
        </p:spPr>
      </p:pic>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1" name="Unknown Words"/>
          <p:cNvSpPr txBox="1"/>
          <p:nvPr>
            <p:ph type="title"/>
          </p:nvPr>
        </p:nvSpPr>
        <p:spPr>
          <a:prstGeom prst="rect">
            <a:avLst/>
          </a:prstGeom>
        </p:spPr>
        <p:txBody>
          <a:bodyPr/>
          <a:lstStyle>
            <a:lvl1pPr defTabSz="1061763">
              <a:defRPr sz="7568"/>
            </a:lvl1pPr>
          </a:lstStyle>
          <a:p>
            <a:pPr/>
            <a:r>
              <a:t>Unknown Words</a:t>
            </a:r>
          </a:p>
        </p:txBody>
      </p:sp>
      <p:sp>
        <p:nvSpPr>
          <p:cNvPr id="512" name="If we know all the words in advance…"/>
          <p:cNvSpPr txBox="1"/>
          <p:nvPr>
            <p:ph type="body" idx="1"/>
          </p:nvPr>
        </p:nvSpPr>
        <p:spPr>
          <a:prstGeom prst="rect">
            <a:avLst/>
          </a:prstGeom>
        </p:spPr>
        <p:txBody>
          <a:bodyPr/>
          <a:lstStyle/>
          <a:p>
            <a:pPr marL="1303750" indent="-1303750" defTabSz="2145738">
              <a:lnSpc>
                <a:spcPct val="90000"/>
              </a:lnSpc>
              <a:spcBef>
                <a:spcPts val="3900"/>
              </a:spcBef>
              <a:defRPr sz="4224">
                <a:solidFill>
                  <a:srgbClr val="000000"/>
                </a:solidFill>
              </a:defRPr>
            </a:pPr>
            <a:r>
              <a:t>If we know all the words in advance</a:t>
            </a:r>
          </a:p>
          <a:p>
            <a:pPr lvl="1" marL="2250520" indent="-1164064" defTabSz="2145738">
              <a:lnSpc>
                <a:spcPct val="90000"/>
              </a:lnSpc>
              <a:spcBef>
                <a:spcPts val="3900"/>
              </a:spcBef>
              <a:defRPr sz="4224">
                <a:solidFill>
                  <a:srgbClr val="000000"/>
                </a:solidFill>
              </a:defRPr>
            </a:pPr>
            <a:r>
              <a:t>Vocabulary V is fixed</a:t>
            </a:r>
          </a:p>
          <a:p>
            <a:pPr lvl="1" marL="2250520" indent="-1164064" defTabSz="2145738">
              <a:lnSpc>
                <a:spcPct val="90000"/>
              </a:lnSpc>
              <a:spcBef>
                <a:spcPts val="3900"/>
              </a:spcBef>
              <a:defRPr sz="4224">
                <a:solidFill>
                  <a:srgbClr val="000000"/>
                </a:solidFill>
              </a:defRPr>
            </a:pPr>
            <a:r>
              <a:t>Closed vocabulary task</a:t>
            </a:r>
          </a:p>
          <a:p>
            <a:pPr marL="1303750" indent="-1303750" defTabSz="2145738">
              <a:lnSpc>
                <a:spcPct val="90000"/>
              </a:lnSpc>
              <a:spcBef>
                <a:spcPts val="3900"/>
              </a:spcBef>
              <a:defRPr sz="4224">
                <a:solidFill>
                  <a:srgbClr val="000000"/>
                </a:solidFill>
              </a:defRPr>
            </a:pPr>
            <a:r>
              <a:t>Often we don’t know this</a:t>
            </a:r>
          </a:p>
          <a:p>
            <a:pPr lvl="1" marL="2250520" indent="-1164064" defTabSz="2145738">
              <a:lnSpc>
                <a:spcPct val="90000"/>
              </a:lnSpc>
              <a:spcBef>
                <a:spcPts val="3900"/>
              </a:spcBef>
              <a:defRPr sz="4224">
                <a:solidFill>
                  <a:srgbClr val="000000"/>
                </a:solidFill>
              </a:defRPr>
            </a:pPr>
            <a:r>
              <a:rPr>
                <a:latin typeface="Poppins Bold"/>
                <a:ea typeface="Poppins Bold"/>
                <a:cs typeface="Poppins Bold"/>
                <a:sym typeface="Poppins Bold"/>
              </a:rPr>
              <a:t>Out Of Vocabulary</a:t>
            </a:r>
            <a:r>
              <a:t> = OOV words</a:t>
            </a:r>
          </a:p>
          <a:p>
            <a:pPr lvl="1" marL="2250520" indent="-1164064" defTabSz="2145738">
              <a:lnSpc>
                <a:spcPct val="90000"/>
              </a:lnSpc>
              <a:spcBef>
                <a:spcPts val="3900"/>
              </a:spcBef>
              <a:defRPr sz="4224">
                <a:solidFill>
                  <a:srgbClr val="000000"/>
                </a:solidFill>
              </a:defRPr>
            </a:pPr>
            <a:r>
              <a:t>Open vocabulary task</a:t>
            </a:r>
          </a:p>
        </p:txBody>
      </p:sp>
      <p:sp>
        <p:nvSpPr>
          <p:cNvPr id="51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5" name="Unknown Words"/>
          <p:cNvSpPr txBox="1"/>
          <p:nvPr>
            <p:ph type="title"/>
          </p:nvPr>
        </p:nvSpPr>
        <p:spPr>
          <a:prstGeom prst="rect">
            <a:avLst/>
          </a:prstGeom>
        </p:spPr>
        <p:txBody>
          <a:bodyPr/>
          <a:lstStyle>
            <a:lvl1pPr defTabSz="1061763">
              <a:defRPr sz="7568"/>
            </a:lvl1pPr>
          </a:lstStyle>
          <a:p>
            <a:pPr/>
            <a:r>
              <a:t>Unknown Words</a:t>
            </a:r>
          </a:p>
        </p:txBody>
      </p:sp>
      <p:sp>
        <p:nvSpPr>
          <p:cNvPr id="516" name="Instead: create an unknown word token &lt;UNK&gt;…"/>
          <p:cNvSpPr txBox="1"/>
          <p:nvPr>
            <p:ph type="body" idx="1"/>
          </p:nvPr>
        </p:nvSpPr>
        <p:spPr>
          <a:prstGeom prst="rect">
            <a:avLst/>
          </a:prstGeom>
        </p:spPr>
        <p:txBody>
          <a:bodyPr/>
          <a:lstStyle/>
          <a:p>
            <a:pPr marL="1096335" indent="-1096335" defTabSz="1804370">
              <a:lnSpc>
                <a:spcPct val="90000"/>
              </a:lnSpc>
              <a:spcBef>
                <a:spcPts val="3300"/>
              </a:spcBef>
              <a:defRPr sz="3552">
                <a:solidFill>
                  <a:srgbClr val="000000"/>
                </a:solidFill>
              </a:defRPr>
            </a:pPr>
            <a:r>
              <a:t>Instead: create an unknown word token &lt;UNK&gt;</a:t>
            </a:r>
          </a:p>
          <a:p>
            <a:pPr lvl="1" marL="1892483" indent="-978872" defTabSz="1804370">
              <a:lnSpc>
                <a:spcPct val="90000"/>
              </a:lnSpc>
              <a:spcBef>
                <a:spcPts val="3300"/>
              </a:spcBef>
              <a:defRPr sz="3552">
                <a:solidFill>
                  <a:srgbClr val="000000"/>
                </a:solidFill>
              </a:defRPr>
            </a:pPr>
            <a:r>
              <a:t>Training of &lt;UNK&gt; probabilities</a:t>
            </a:r>
          </a:p>
          <a:p>
            <a:pPr lvl="2" marL="2610322" indent="-783094" defTabSz="1804370">
              <a:lnSpc>
                <a:spcPct val="90000"/>
              </a:lnSpc>
              <a:spcBef>
                <a:spcPts val="3300"/>
              </a:spcBef>
              <a:defRPr sz="3552">
                <a:solidFill>
                  <a:srgbClr val="000000"/>
                </a:solidFill>
              </a:defRPr>
            </a:pPr>
            <a:r>
              <a:t>Create a fixed lexicon L of size V</a:t>
            </a:r>
          </a:p>
          <a:p>
            <a:pPr lvl="2" marL="2610322" indent="-783094" defTabSz="1804370">
              <a:lnSpc>
                <a:spcPct val="90000"/>
              </a:lnSpc>
              <a:spcBef>
                <a:spcPts val="3300"/>
              </a:spcBef>
              <a:defRPr sz="3552">
                <a:solidFill>
                  <a:srgbClr val="000000"/>
                </a:solidFill>
              </a:defRPr>
            </a:pPr>
            <a:r>
              <a:t>At text normalization phase, any training word not in L changed to &lt;UNK&gt;</a:t>
            </a:r>
          </a:p>
          <a:p>
            <a:pPr lvl="2" marL="2610322" indent="-783094" defTabSz="1804370">
              <a:lnSpc>
                <a:spcPct val="90000"/>
              </a:lnSpc>
              <a:spcBef>
                <a:spcPts val="3300"/>
              </a:spcBef>
              <a:defRPr sz="3552">
                <a:solidFill>
                  <a:srgbClr val="000000"/>
                </a:solidFill>
              </a:defRPr>
            </a:pPr>
            <a:r>
              <a:t>Now we train its probabilities like a normal word</a:t>
            </a:r>
          </a:p>
          <a:p>
            <a:pPr lvl="1" marL="1892483" indent="-978872" defTabSz="1804370">
              <a:lnSpc>
                <a:spcPct val="90000"/>
              </a:lnSpc>
              <a:spcBef>
                <a:spcPts val="3300"/>
              </a:spcBef>
              <a:defRPr sz="3552">
                <a:solidFill>
                  <a:srgbClr val="000000"/>
                </a:solidFill>
              </a:defRPr>
            </a:pPr>
            <a:r>
              <a:t>At testing time</a:t>
            </a:r>
          </a:p>
          <a:p>
            <a:pPr lvl="2" marL="2610322" indent="-783094" defTabSz="1804370">
              <a:lnSpc>
                <a:spcPct val="90000"/>
              </a:lnSpc>
              <a:spcBef>
                <a:spcPts val="3300"/>
              </a:spcBef>
              <a:defRPr sz="3552">
                <a:solidFill>
                  <a:srgbClr val="000000"/>
                </a:solidFill>
              </a:defRPr>
            </a:pPr>
            <a:r>
              <a:t>If text input: Use &lt;UNK&gt; probabilities for any word not in training</a:t>
            </a:r>
          </a:p>
        </p:txBody>
      </p:sp>
      <p:sp>
        <p:nvSpPr>
          <p:cNvPr id="51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9" name="At Scale"/>
          <p:cNvSpPr txBox="1"/>
          <p:nvPr>
            <p:ph type="title"/>
          </p:nvPr>
        </p:nvSpPr>
        <p:spPr>
          <a:prstGeom prst="rect">
            <a:avLst/>
          </a:prstGeom>
        </p:spPr>
        <p:txBody>
          <a:bodyPr/>
          <a:lstStyle>
            <a:lvl1pPr defTabSz="1061763">
              <a:defRPr sz="7568"/>
            </a:lvl1pPr>
          </a:lstStyle>
          <a:p>
            <a:pPr/>
            <a:r>
              <a:t>At Scale</a:t>
            </a:r>
          </a:p>
        </p:txBody>
      </p:sp>
      <p:sp>
        <p:nvSpPr>
          <p:cNvPr id="520" name="Pruning…"/>
          <p:cNvSpPr txBox="1"/>
          <p:nvPr>
            <p:ph type="body" idx="1"/>
          </p:nvPr>
        </p:nvSpPr>
        <p:spPr>
          <a:prstGeom prst="rect">
            <a:avLst/>
          </a:prstGeom>
        </p:spPr>
        <p:txBody>
          <a:bodyPr/>
          <a:lstStyle/>
          <a:p>
            <a:pPr marL="1481534" indent="-1481534" defTabSz="2438338">
              <a:lnSpc>
                <a:spcPct val="90000"/>
              </a:lnSpc>
              <a:spcBef>
                <a:spcPts val="4500"/>
              </a:spcBef>
              <a:defRPr sz="4800">
                <a:solidFill>
                  <a:srgbClr val="000000"/>
                </a:solidFill>
              </a:defRPr>
            </a:pPr>
            <a:r>
              <a:t>Pruning</a:t>
            </a:r>
          </a:p>
          <a:p>
            <a:pPr lvl="1" marL="2557410" indent="-1322801" defTabSz="2438338">
              <a:lnSpc>
                <a:spcPct val="90000"/>
              </a:lnSpc>
              <a:spcBef>
                <a:spcPts val="4500"/>
              </a:spcBef>
              <a:defRPr sz="4800">
                <a:solidFill>
                  <a:srgbClr val="000000"/>
                </a:solidFill>
              </a:defRPr>
            </a:pPr>
            <a:r>
              <a:t>Store only N-grams with count &gt; threshold</a:t>
            </a:r>
          </a:p>
          <a:p>
            <a:pPr lvl="2" marL="3527462" indent="-1058235" defTabSz="2438338">
              <a:lnSpc>
                <a:spcPct val="90000"/>
              </a:lnSpc>
              <a:spcBef>
                <a:spcPts val="4500"/>
              </a:spcBef>
              <a:defRPr sz="4800">
                <a:solidFill>
                  <a:srgbClr val="000000"/>
                </a:solidFill>
              </a:defRPr>
            </a:pPr>
            <a:r>
              <a:t>Remove singletons of higher-order N -grams</a:t>
            </a:r>
          </a:p>
          <a:p>
            <a:pPr lvl="1" marL="2557410" indent="-1322801" defTabSz="2438338">
              <a:lnSpc>
                <a:spcPct val="90000"/>
              </a:lnSpc>
              <a:spcBef>
                <a:spcPts val="4500"/>
              </a:spcBef>
              <a:defRPr sz="4800">
                <a:solidFill>
                  <a:srgbClr val="000000"/>
                </a:solidFill>
              </a:defRPr>
            </a:pPr>
            <a:r>
              <a:t>Entropy-based pruning</a:t>
            </a:r>
          </a:p>
          <a:p>
            <a:pPr lvl="2" marL="3527462" indent="-1058235" defTabSz="2438338">
              <a:lnSpc>
                <a:spcPct val="90000"/>
              </a:lnSpc>
              <a:spcBef>
                <a:spcPts val="4500"/>
              </a:spcBef>
              <a:defRPr sz="4800">
                <a:solidFill>
                  <a:srgbClr val="000000"/>
                </a:solidFill>
              </a:defRPr>
            </a:pPr>
            <a:r>
              <a:t>Remove N-grams of entropy &gt; threshold</a:t>
            </a:r>
          </a:p>
        </p:txBody>
      </p:sp>
      <p:sp>
        <p:nvSpPr>
          <p:cNvPr id="52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3" name="At Scale"/>
          <p:cNvSpPr txBox="1"/>
          <p:nvPr>
            <p:ph type="title"/>
          </p:nvPr>
        </p:nvSpPr>
        <p:spPr>
          <a:prstGeom prst="rect">
            <a:avLst/>
          </a:prstGeom>
        </p:spPr>
        <p:txBody>
          <a:bodyPr/>
          <a:lstStyle>
            <a:lvl1pPr defTabSz="1061763">
              <a:defRPr sz="7568"/>
            </a:lvl1pPr>
          </a:lstStyle>
          <a:p>
            <a:pPr/>
            <a:r>
              <a:t>At Scale</a:t>
            </a:r>
          </a:p>
        </p:txBody>
      </p:sp>
      <p:sp>
        <p:nvSpPr>
          <p:cNvPr id="524" name="Efficiency…"/>
          <p:cNvSpPr txBox="1"/>
          <p:nvPr>
            <p:ph type="body" idx="1"/>
          </p:nvPr>
        </p:nvSpPr>
        <p:spPr>
          <a:prstGeom prst="rect">
            <a:avLst/>
          </a:prstGeom>
        </p:spPr>
        <p:txBody>
          <a:bodyPr/>
          <a:lstStyle/>
          <a:p>
            <a:pPr marL="1303750" indent="-1303750" defTabSz="2145738">
              <a:lnSpc>
                <a:spcPct val="90000"/>
              </a:lnSpc>
              <a:spcBef>
                <a:spcPts val="3900"/>
              </a:spcBef>
              <a:defRPr sz="4224">
                <a:solidFill>
                  <a:srgbClr val="000000"/>
                </a:solidFill>
              </a:defRPr>
            </a:pPr>
            <a:r>
              <a:t>Efficiency</a:t>
            </a:r>
          </a:p>
          <a:p>
            <a:pPr lvl="1" marL="2250520" indent="-1164064" defTabSz="2145738">
              <a:lnSpc>
                <a:spcPct val="90000"/>
              </a:lnSpc>
              <a:spcBef>
                <a:spcPts val="3900"/>
              </a:spcBef>
              <a:defRPr sz="4224">
                <a:solidFill>
                  <a:srgbClr val="000000"/>
                </a:solidFill>
              </a:defRPr>
            </a:pPr>
            <a:r>
              <a:t>Efficient data structures like tries</a:t>
            </a:r>
          </a:p>
          <a:p>
            <a:pPr lvl="1" marL="2250520" indent="-1164064" defTabSz="2145738">
              <a:lnSpc>
                <a:spcPct val="90000"/>
              </a:lnSpc>
              <a:spcBef>
                <a:spcPts val="3900"/>
              </a:spcBef>
              <a:defRPr sz="4224">
                <a:solidFill>
                  <a:srgbClr val="000000"/>
                </a:solidFill>
              </a:defRPr>
            </a:pPr>
            <a:r>
              <a:t>Bloom filters: approximate language models</a:t>
            </a:r>
          </a:p>
          <a:p>
            <a:pPr lvl="1" marL="2250520" indent="-1164064" defTabSz="2145738">
              <a:lnSpc>
                <a:spcPct val="90000"/>
              </a:lnSpc>
              <a:spcBef>
                <a:spcPts val="3900"/>
              </a:spcBef>
              <a:defRPr sz="4224">
                <a:solidFill>
                  <a:srgbClr val="000000"/>
                </a:solidFill>
              </a:defRPr>
            </a:pPr>
            <a:r>
              <a:t>Store words as indices, not strings</a:t>
            </a:r>
          </a:p>
          <a:p>
            <a:pPr lvl="2" marL="3104166" indent="-931246" defTabSz="2145738">
              <a:lnSpc>
                <a:spcPct val="90000"/>
              </a:lnSpc>
              <a:spcBef>
                <a:spcPts val="3900"/>
              </a:spcBef>
              <a:defRPr sz="4224">
                <a:solidFill>
                  <a:srgbClr val="000000"/>
                </a:solidFill>
              </a:defRPr>
            </a:pPr>
            <a:r>
              <a:t>Huffman coding to fit large numbers of words into two bytes</a:t>
            </a:r>
          </a:p>
          <a:p>
            <a:pPr lvl="1" marL="2250520" indent="-1164064" defTabSz="2145738">
              <a:lnSpc>
                <a:spcPct val="90000"/>
              </a:lnSpc>
              <a:spcBef>
                <a:spcPts val="3900"/>
              </a:spcBef>
              <a:defRPr sz="4224">
                <a:solidFill>
                  <a:srgbClr val="000000"/>
                </a:solidFill>
              </a:defRPr>
            </a:pPr>
            <a:r>
              <a:t>Quantize probabilities (4-8 bits instead of 8-byte floats)</a:t>
            </a:r>
          </a:p>
        </p:txBody>
      </p:sp>
      <p:sp>
        <p:nvSpPr>
          <p:cNvPr id="52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7" name="At Scale"/>
          <p:cNvSpPr txBox="1"/>
          <p:nvPr>
            <p:ph type="title"/>
          </p:nvPr>
        </p:nvSpPr>
        <p:spPr>
          <a:prstGeom prst="rect">
            <a:avLst/>
          </a:prstGeom>
        </p:spPr>
        <p:txBody>
          <a:bodyPr/>
          <a:lstStyle>
            <a:lvl1pPr defTabSz="1061763">
              <a:defRPr sz="7568"/>
            </a:lvl1pPr>
          </a:lstStyle>
          <a:p>
            <a:pPr/>
            <a:r>
              <a:t>At Scale</a:t>
            </a:r>
          </a:p>
        </p:txBody>
      </p:sp>
      <p:sp>
        <p:nvSpPr>
          <p:cNvPr id="528" name="“Stupid Backoff” (Brants et al., 2007)…"/>
          <p:cNvSpPr txBox="1"/>
          <p:nvPr>
            <p:ph type="body" idx="1"/>
          </p:nvPr>
        </p:nvSpPr>
        <p:spPr>
          <a:prstGeom prst="rect">
            <a:avLst/>
          </a:prstGeom>
        </p:spPr>
        <p:txBody>
          <a:bodyPr/>
          <a:lstStyle/>
          <a:p>
            <a:pPr marL="1318565" indent="-1318565" defTabSz="2170121">
              <a:lnSpc>
                <a:spcPct val="90000"/>
              </a:lnSpc>
              <a:spcBef>
                <a:spcPts val="4000"/>
              </a:spcBef>
              <a:defRPr sz="4272">
                <a:solidFill>
                  <a:srgbClr val="000000"/>
                </a:solidFill>
              </a:defRPr>
            </a:pPr>
            <a:r>
              <a:t>“Stupid Backoff” (Brants et al., 2007)</a:t>
            </a:r>
          </a:p>
          <a:p>
            <a:pPr marL="1318565" indent="-1318565" defTabSz="2170121">
              <a:lnSpc>
                <a:spcPct val="90000"/>
              </a:lnSpc>
              <a:spcBef>
                <a:spcPts val="4000"/>
              </a:spcBef>
              <a:defRPr sz="4272">
                <a:solidFill>
                  <a:srgbClr val="000000"/>
                </a:solidFill>
              </a:defRPr>
            </a:pPr>
            <a:r>
              <a:t>No discounting, just use relative frequencies</a:t>
            </a:r>
          </a:p>
          <a:p>
            <a:pPr marL="1318565" indent="-1318565" defTabSz="2170121">
              <a:lnSpc>
                <a:spcPct val="90000"/>
              </a:lnSpc>
              <a:spcBef>
                <a:spcPts val="4000"/>
              </a:spcBef>
              <a:defRPr sz="4272">
                <a:solidFill>
                  <a:srgbClr val="000000"/>
                </a:solidFill>
              </a:defRPr>
            </a:pPr>
            <a14:m>
              <m:oMathPara>
                <m:oMathParaPr>
                  <m:jc m:val="left"/>
                </m:oMathParaPr>
                <m:oMath>
                  <m:r>
                    <a:rPr xmlns:a="http://schemas.openxmlformats.org/drawingml/2006/main" sz="4250" i="1">
                      <a:solidFill>
                        <a:srgbClr val="000000"/>
                      </a:solidFill>
                      <a:latin typeface="Cambria Math" panose="02040503050406030204" pitchFamily="18" charset="0"/>
                    </a:rPr>
                    <m:t>S</m:t>
                  </m:r>
                  <m:r>
                    <a:rPr xmlns:a="http://schemas.openxmlformats.org/drawingml/2006/main" sz="4250" i="1">
                      <a:solidFill>
                        <a:srgbClr val="000000"/>
                      </a:solidFill>
                      <a:latin typeface="Cambria Math" panose="02040503050406030204" pitchFamily="18" charset="0"/>
                    </a:rPr>
                    <m:t>(</m:t>
                  </m:r>
                  <m:sSub>
                    <m:e>
                      <m:r>
                        <a:rPr xmlns:a="http://schemas.openxmlformats.org/drawingml/2006/main" sz="4250" i="1">
                          <a:solidFill>
                            <a:srgbClr val="000000"/>
                          </a:solidFill>
                          <a:latin typeface="Cambria Math" panose="02040503050406030204" pitchFamily="18" charset="0"/>
                        </a:rPr>
                        <m:t>w</m:t>
                      </m:r>
                    </m:e>
                    <m:sub>
                      <m:r>
                        <a:rPr xmlns:a="http://schemas.openxmlformats.org/drawingml/2006/main" sz="4250" i="1">
                          <a:solidFill>
                            <a:srgbClr val="000000"/>
                          </a:solidFill>
                          <a:latin typeface="Cambria Math" panose="02040503050406030204" pitchFamily="18" charset="0"/>
                        </a:rPr>
                        <m:t>i</m:t>
                      </m:r>
                    </m:sub>
                  </m:sSub>
                  <m:r>
                    <a:rPr xmlns:a="http://schemas.openxmlformats.org/drawingml/2006/main" sz="4250" i="1">
                      <a:solidFill>
                        <a:srgbClr val="000000"/>
                      </a:solidFill>
                      <a:latin typeface="Cambria Math" panose="02040503050406030204" pitchFamily="18" charset="0"/>
                    </a:rPr>
                    <m:t>|</m:t>
                  </m:r>
                  <m:sSubSup>
                    <m:e>
                      <m:r>
                        <a:rPr xmlns:a="http://schemas.openxmlformats.org/drawingml/2006/main" sz="4250" i="1">
                          <a:solidFill>
                            <a:srgbClr val="000000"/>
                          </a:solidFill>
                          <a:latin typeface="Cambria Math" panose="02040503050406030204" pitchFamily="18" charset="0"/>
                        </a:rPr>
                        <m:t>w</m:t>
                      </m:r>
                    </m:e>
                    <m:sub>
                      <m:r>
                        <a:rPr xmlns:a="http://schemas.openxmlformats.org/drawingml/2006/main" sz="4250" i="1">
                          <a:solidFill>
                            <a:srgbClr val="000000"/>
                          </a:solidFill>
                          <a:latin typeface="Cambria Math" panose="02040503050406030204" pitchFamily="18" charset="0"/>
                        </a:rPr>
                        <m:t>i</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k</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1</m:t>
                      </m:r>
                    </m:sub>
                    <m:sup>
                      <m:r>
                        <a:rPr xmlns:a="http://schemas.openxmlformats.org/drawingml/2006/main" sz="4250" i="1">
                          <a:solidFill>
                            <a:srgbClr val="000000"/>
                          </a:solidFill>
                          <a:latin typeface="Cambria Math" panose="02040503050406030204" pitchFamily="18" charset="0"/>
                        </a:rPr>
                        <m:t>i</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1</m:t>
                      </m:r>
                    </m:sup>
                  </m:sSubSup>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m:t>
                  </m:r>
                  <m:f>
                    <m:fPr>
                      <m:ctrlPr>
                        <a:rPr xmlns:a="http://schemas.openxmlformats.org/drawingml/2006/main" sz="4250" i="1">
                          <a:solidFill>
                            <a:srgbClr val="000000"/>
                          </a:solidFill>
                          <a:latin typeface="Cambria Math" panose="02040503050406030204" pitchFamily="18" charset="0"/>
                        </a:rPr>
                      </m:ctrlPr>
                      <m:type m:val="bar"/>
                    </m:fPr>
                    <m:num>
                      <m:r>
                        <a:rPr xmlns:a="http://schemas.openxmlformats.org/drawingml/2006/main" sz="4250" i="1">
                          <a:solidFill>
                            <a:srgbClr val="000000"/>
                          </a:solidFill>
                          <a:latin typeface="Cambria Math" panose="02040503050406030204" pitchFamily="18" charset="0"/>
                        </a:rPr>
                        <m:t>c</m:t>
                      </m:r>
                      <m:r>
                        <a:rPr xmlns:a="http://schemas.openxmlformats.org/drawingml/2006/main" sz="4250" i="1">
                          <a:solidFill>
                            <a:srgbClr val="000000"/>
                          </a:solidFill>
                          <a:latin typeface="Cambria Math" panose="02040503050406030204" pitchFamily="18" charset="0"/>
                        </a:rPr>
                        <m:t>(</m:t>
                      </m:r>
                      <m:sSubSup>
                        <m:e>
                          <m:r>
                            <a:rPr xmlns:a="http://schemas.openxmlformats.org/drawingml/2006/main" sz="4250" i="1">
                              <a:solidFill>
                                <a:srgbClr val="000000"/>
                              </a:solidFill>
                              <a:latin typeface="Cambria Math" panose="02040503050406030204" pitchFamily="18" charset="0"/>
                            </a:rPr>
                            <m:t>w</m:t>
                          </m:r>
                        </m:e>
                        <m:sub>
                          <m:r>
                            <a:rPr xmlns:a="http://schemas.openxmlformats.org/drawingml/2006/main" sz="4250" i="1">
                              <a:solidFill>
                                <a:srgbClr val="000000"/>
                              </a:solidFill>
                              <a:latin typeface="Cambria Math" panose="02040503050406030204" pitchFamily="18" charset="0"/>
                            </a:rPr>
                            <m:t>i</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k</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1</m:t>
                          </m:r>
                        </m:sub>
                        <m:sup>
                          <m:r>
                            <a:rPr xmlns:a="http://schemas.openxmlformats.org/drawingml/2006/main" sz="4250" i="1">
                              <a:solidFill>
                                <a:srgbClr val="000000"/>
                              </a:solidFill>
                              <a:latin typeface="Cambria Math" panose="02040503050406030204" pitchFamily="18" charset="0"/>
                            </a:rPr>
                            <m:t>i</m:t>
                          </m:r>
                        </m:sup>
                      </m:sSubSup>
                      <m:r>
                        <a:rPr xmlns:a="http://schemas.openxmlformats.org/drawingml/2006/main" sz="4250" i="1">
                          <a:solidFill>
                            <a:srgbClr val="000000"/>
                          </a:solidFill>
                          <a:latin typeface="Cambria Math" panose="02040503050406030204" pitchFamily="18" charset="0"/>
                        </a:rPr>
                        <m:t>)</m:t>
                      </m:r>
                    </m:num>
                    <m:den>
                      <m:r>
                        <a:rPr xmlns:a="http://schemas.openxmlformats.org/drawingml/2006/main" sz="4250" i="1">
                          <a:solidFill>
                            <a:srgbClr val="000000"/>
                          </a:solidFill>
                          <a:latin typeface="Cambria Math" panose="02040503050406030204" pitchFamily="18" charset="0"/>
                        </a:rPr>
                        <m:t>c</m:t>
                      </m:r>
                      <m:r>
                        <a:rPr xmlns:a="http://schemas.openxmlformats.org/drawingml/2006/main" sz="4250" i="1">
                          <a:solidFill>
                            <a:srgbClr val="000000"/>
                          </a:solidFill>
                          <a:latin typeface="Cambria Math" panose="02040503050406030204" pitchFamily="18" charset="0"/>
                        </a:rPr>
                        <m:t>(</m:t>
                      </m:r>
                      <m:sSubSup>
                        <m:e>
                          <m:r>
                            <a:rPr xmlns:a="http://schemas.openxmlformats.org/drawingml/2006/main" sz="4250" i="1">
                              <a:solidFill>
                                <a:srgbClr val="000000"/>
                              </a:solidFill>
                              <a:latin typeface="Cambria Math" panose="02040503050406030204" pitchFamily="18" charset="0"/>
                            </a:rPr>
                            <m:t>w</m:t>
                          </m:r>
                        </m:e>
                        <m:sub>
                          <m:r>
                            <a:rPr xmlns:a="http://schemas.openxmlformats.org/drawingml/2006/main" sz="4250" i="1">
                              <a:solidFill>
                                <a:srgbClr val="000000"/>
                              </a:solidFill>
                              <a:latin typeface="Cambria Math" panose="02040503050406030204" pitchFamily="18" charset="0"/>
                            </a:rPr>
                            <m:t>i</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k</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1</m:t>
                          </m:r>
                        </m:sub>
                        <m:sup>
                          <m:r>
                            <a:rPr xmlns:a="http://schemas.openxmlformats.org/drawingml/2006/main" sz="4250" i="1">
                              <a:solidFill>
                                <a:srgbClr val="000000"/>
                              </a:solidFill>
                              <a:latin typeface="Cambria Math" panose="02040503050406030204" pitchFamily="18" charset="0"/>
                            </a:rPr>
                            <m:t>i</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1</m:t>
                          </m:r>
                        </m:sup>
                      </m:sSubSup>
                      <m:r>
                        <a:rPr xmlns:a="http://schemas.openxmlformats.org/drawingml/2006/main" sz="4250" i="1">
                          <a:solidFill>
                            <a:srgbClr val="000000"/>
                          </a:solidFill>
                          <a:latin typeface="Cambria Math" panose="02040503050406030204" pitchFamily="18" charset="0"/>
                        </a:rPr>
                        <m:t>)</m:t>
                      </m:r>
                    </m:den>
                  </m:f>
                  <m:r>
                    <m:rPr>
                      <m:nor/>
                    </m:rPr>
                    <a:rPr xmlns:a="http://schemas.openxmlformats.org/drawingml/2006/main" sz="4250" i="1">
                      <a:solidFill>
                        <a:srgbClr val="000000"/>
                      </a:solidFill>
                      <a:latin typeface="Cambria Math" panose="02040503050406030204" pitchFamily="18" charset="0"/>
                    </a:rPr>
                    <m:t>if</m:t>
                  </m:r>
                  <m:r>
                    <a:rPr xmlns:a="http://schemas.openxmlformats.org/drawingml/2006/main" sz="4250" i="1">
                      <a:solidFill>
                        <a:srgbClr val="000000"/>
                      </a:solidFill>
                      <a:latin typeface="Cambria Math" panose="02040503050406030204" pitchFamily="18" charset="0"/>
                    </a:rPr>
                    <m:t>c</m:t>
                  </m:r>
                  <m:r>
                    <a:rPr xmlns:a="http://schemas.openxmlformats.org/drawingml/2006/main" sz="4250" i="1">
                      <a:solidFill>
                        <a:srgbClr val="000000"/>
                      </a:solidFill>
                      <a:latin typeface="Cambria Math" panose="02040503050406030204" pitchFamily="18" charset="0"/>
                    </a:rPr>
                    <m:t>(</m:t>
                  </m:r>
                  <m:sSubSup>
                    <m:e>
                      <m:r>
                        <a:rPr xmlns:a="http://schemas.openxmlformats.org/drawingml/2006/main" sz="4250" i="1">
                          <a:solidFill>
                            <a:srgbClr val="000000"/>
                          </a:solidFill>
                          <a:latin typeface="Cambria Math" panose="02040503050406030204" pitchFamily="18" charset="0"/>
                        </a:rPr>
                        <m:t>w</m:t>
                      </m:r>
                    </m:e>
                    <m:sub>
                      <m:r>
                        <a:rPr xmlns:a="http://schemas.openxmlformats.org/drawingml/2006/main" sz="4250" i="1">
                          <a:solidFill>
                            <a:srgbClr val="000000"/>
                          </a:solidFill>
                          <a:latin typeface="Cambria Math" panose="02040503050406030204" pitchFamily="18" charset="0"/>
                        </a:rPr>
                        <m:t>i</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k</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1</m:t>
                      </m:r>
                    </m:sub>
                    <m:sup>
                      <m:r>
                        <a:rPr xmlns:a="http://schemas.openxmlformats.org/drawingml/2006/main" sz="4250" i="1">
                          <a:solidFill>
                            <a:srgbClr val="000000"/>
                          </a:solidFill>
                          <a:latin typeface="Cambria Math" panose="02040503050406030204" pitchFamily="18" charset="0"/>
                        </a:rPr>
                        <m:t>i</m:t>
                      </m:r>
                    </m:sup>
                  </m:sSubSup>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&gt;</m:t>
                  </m:r>
                  <m:r>
                    <a:rPr xmlns:a="http://schemas.openxmlformats.org/drawingml/2006/main" sz="4250" i="1">
                      <a:solidFill>
                        <a:srgbClr val="000000"/>
                      </a:solidFill>
                      <a:latin typeface="Cambria Math" panose="02040503050406030204" pitchFamily="18" charset="0"/>
                    </a:rPr>
                    <m:t>0</m:t>
                  </m:r>
                </m:oMath>
              </m:oMathPara>
            </a14:m>
          </a:p>
          <a:p>
            <a:pPr marL="1318565" indent="-1318565" defTabSz="2170121">
              <a:lnSpc>
                <a:spcPct val="90000"/>
              </a:lnSpc>
              <a:spcBef>
                <a:spcPts val="4000"/>
              </a:spcBef>
              <a:defRPr sz="4272">
                <a:solidFill>
                  <a:srgbClr val="000000"/>
                </a:solidFill>
              </a:defRPr>
            </a:pPr>
            <a14:m>
              <m:oMathPara>
                <m:oMathParaPr>
                  <m:jc m:val="left"/>
                </m:oMathParaPr>
                <m:oMath>
                  <m:r>
                    <a:rPr xmlns:a="http://schemas.openxmlformats.org/drawingml/2006/main" sz="4250" i="1">
                      <a:solidFill>
                        <a:srgbClr val="000000"/>
                      </a:solidFill>
                      <a:latin typeface="Cambria Math" panose="02040503050406030204" pitchFamily="18" charset="0"/>
                    </a:rPr>
                    <m:t>S</m:t>
                  </m:r>
                  <m:r>
                    <a:rPr xmlns:a="http://schemas.openxmlformats.org/drawingml/2006/main" sz="4250" i="1">
                      <a:solidFill>
                        <a:srgbClr val="000000"/>
                      </a:solidFill>
                      <a:latin typeface="Cambria Math" panose="02040503050406030204" pitchFamily="18" charset="0"/>
                    </a:rPr>
                    <m:t>(</m:t>
                  </m:r>
                  <m:sSub>
                    <m:e>
                      <m:r>
                        <a:rPr xmlns:a="http://schemas.openxmlformats.org/drawingml/2006/main" sz="4250" i="1">
                          <a:solidFill>
                            <a:srgbClr val="000000"/>
                          </a:solidFill>
                          <a:latin typeface="Cambria Math" panose="02040503050406030204" pitchFamily="18" charset="0"/>
                        </a:rPr>
                        <m:t>w</m:t>
                      </m:r>
                    </m:e>
                    <m:sub>
                      <m:r>
                        <a:rPr xmlns:a="http://schemas.openxmlformats.org/drawingml/2006/main" sz="4250" i="1">
                          <a:solidFill>
                            <a:srgbClr val="000000"/>
                          </a:solidFill>
                          <a:latin typeface="Cambria Math" panose="02040503050406030204" pitchFamily="18" charset="0"/>
                        </a:rPr>
                        <m:t>i</m:t>
                      </m:r>
                    </m:sub>
                  </m:sSub>
                  <m:r>
                    <a:rPr xmlns:a="http://schemas.openxmlformats.org/drawingml/2006/main" sz="4250" i="1">
                      <a:solidFill>
                        <a:srgbClr val="000000"/>
                      </a:solidFill>
                      <a:latin typeface="Cambria Math" panose="02040503050406030204" pitchFamily="18" charset="0"/>
                    </a:rPr>
                    <m:t>|</m:t>
                  </m:r>
                  <m:sSubSup>
                    <m:e>
                      <m:r>
                        <a:rPr xmlns:a="http://schemas.openxmlformats.org/drawingml/2006/main" sz="4250" i="1">
                          <a:solidFill>
                            <a:srgbClr val="000000"/>
                          </a:solidFill>
                          <a:latin typeface="Cambria Math" panose="02040503050406030204" pitchFamily="18" charset="0"/>
                        </a:rPr>
                        <m:t>w</m:t>
                      </m:r>
                    </m:e>
                    <m:sub>
                      <m:r>
                        <a:rPr xmlns:a="http://schemas.openxmlformats.org/drawingml/2006/main" sz="4250" i="1">
                          <a:solidFill>
                            <a:srgbClr val="000000"/>
                          </a:solidFill>
                          <a:latin typeface="Cambria Math" panose="02040503050406030204" pitchFamily="18" charset="0"/>
                        </a:rPr>
                        <m:t>i</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k</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1</m:t>
                      </m:r>
                    </m:sub>
                    <m:sup>
                      <m:r>
                        <a:rPr xmlns:a="http://schemas.openxmlformats.org/drawingml/2006/main" sz="4250" i="1">
                          <a:solidFill>
                            <a:srgbClr val="000000"/>
                          </a:solidFill>
                          <a:latin typeface="Cambria Math" panose="02040503050406030204" pitchFamily="18" charset="0"/>
                        </a:rPr>
                        <m:t>i</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1</m:t>
                      </m:r>
                    </m:sup>
                  </m:sSubSup>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.4</m:t>
                  </m:r>
                  <m:r>
                    <a:rPr xmlns:a="http://schemas.openxmlformats.org/drawingml/2006/main" sz="4250" i="1">
                      <a:solidFill>
                        <a:srgbClr val="000000"/>
                      </a:solidFill>
                      <a:latin typeface="Cambria Math" panose="02040503050406030204" pitchFamily="18" charset="0"/>
                    </a:rPr>
                    <m:t>S</m:t>
                  </m:r>
                  <m:r>
                    <a:rPr xmlns:a="http://schemas.openxmlformats.org/drawingml/2006/main" sz="4250" i="1">
                      <a:solidFill>
                        <a:srgbClr val="000000"/>
                      </a:solidFill>
                      <a:latin typeface="Cambria Math" panose="02040503050406030204" pitchFamily="18" charset="0"/>
                    </a:rPr>
                    <m:t>(</m:t>
                  </m:r>
                  <m:sSub>
                    <m:e>
                      <m:r>
                        <a:rPr xmlns:a="http://schemas.openxmlformats.org/drawingml/2006/main" sz="4250" i="1">
                          <a:solidFill>
                            <a:srgbClr val="000000"/>
                          </a:solidFill>
                          <a:latin typeface="Cambria Math" panose="02040503050406030204" pitchFamily="18" charset="0"/>
                        </a:rPr>
                        <m:t>w</m:t>
                      </m:r>
                    </m:e>
                    <m:sub>
                      <m:r>
                        <a:rPr xmlns:a="http://schemas.openxmlformats.org/drawingml/2006/main" sz="4250" i="1">
                          <a:solidFill>
                            <a:srgbClr val="000000"/>
                          </a:solidFill>
                          <a:latin typeface="Cambria Math" panose="02040503050406030204" pitchFamily="18" charset="0"/>
                        </a:rPr>
                        <m:t>i</m:t>
                      </m:r>
                    </m:sub>
                  </m:sSub>
                  <m:r>
                    <a:rPr xmlns:a="http://schemas.openxmlformats.org/drawingml/2006/main" sz="4250" i="1">
                      <a:solidFill>
                        <a:srgbClr val="000000"/>
                      </a:solidFill>
                      <a:latin typeface="Cambria Math" panose="02040503050406030204" pitchFamily="18" charset="0"/>
                    </a:rPr>
                    <m:t>|</m:t>
                  </m:r>
                  <m:sSubSup>
                    <m:e>
                      <m:r>
                        <a:rPr xmlns:a="http://schemas.openxmlformats.org/drawingml/2006/main" sz="4250" i="1">
                          <a:solidFill>
                            <a:srgbClr val="000000"/>
                          </a:solidFill>
                          <a:latin typeface="Cambria Math" panose="02040503050406030204" pitchFamily="18" charset="0"/>
                        </a:rPr>
                        <m:t>w</m:t>
                      </m:r>
                    </m:e>
                    <m:sub>
                      <m:r>
                        <a:rPr xmlns:a="http://schemas.openxmlformats.org/drawingml/2006/main" sz="4250" i="1">
                          <a:solidFill>
                            <a:srgbClr val="000000"/>
                          </a:solidFill>
                          <a:latin typeface="Cambria Math" panose="02040503050406030204" pitchFamily="18" charset="0"/>
                        </a:rPr>
                        <m:t>i</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k</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2</m:t>
                      </m:r>
                    </m:sub>
                    <m:sup>
                      <m:r>
                        <a:rPr xmlns:a="http://schemas.openxmlformats.org/drawingml/2006/main" sz="4250" i="1">
                          <a:solidFill>
                            <a:srgbClr val="000000"/>
                          </a:solidFill>
                          <a:latin typeface="Cambria Math" panose="02040503050406030204" pitchFamily="18" charset="0"/>
                        </a:rPr>
                        <m:t>i</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1</m:t>
                      </m:r>
                    </m:sup>
                  </m:sSubSup>
                  <m:r>
                    <a:rPr xmlns:a="http://schemas.openxmlformats.org/drawingml/2006/main" sz="4250" i="1">
                      <a:solidFill>
                        <a:srgbClr val="000000"/>
                      </a:solidFill>
                      <a:latin typeface="Cambria Math" panose="02040503050406030204" pitchFamily="18" charset="0"/>
                    </a:rPr>
                    <m:t>)</m:t>
                  </m:r>
                  <m:r>
                    <m:rPr>
                      <m:nor/>
                    </m:rPr>
                    <a:rPr xmlns:a="http://schemas.openxmlformats.org/drawingml/2006/main" sz="4250" i="1">
                      <a:solidFill>
                        <a:srgbClr val="000000"/>
                      </a:solidFill>
                      <a:latin typeface="Cambria Math" panose="02040503050406030204" pitchFamily="18" charset="0"/>
                    </a:rPr>
                    <m:t>otherwise</m:t>
                  </m:r>
                </m:oMath>
              </m:oMathPara>
            </a14:m>
          </a:p>
          <a:p>
            <a:pPr marL="1318565" indent="-1318565" defTabSz="2170121">
              <a:lnSpc>
                <a:spcPct val="90000"/>
              </a:lnSpc>
              <a:spcBef>
                <a:spcPts val="4000"/>
              </a:spcBef>
              <a:defRPr sz="4272">
                <a:solidFill>
                  <a:srgbClr val="000000"/>
                </a:solidFill>
              </a:defRPr>
            </a:pPr>
            <a14:m>
              <m:oMathPara>
                <m:oMathParaPr>
                  <m:jc m:val="left"/>
                </m:oMathParaPr>
                <m:oMath>
                  <m:r>
                    <a:rPr xmlns:a="http://schemas.openxmlformats.org/drawingml/2006/main" sz="4250" i="1">
                      <a:solidFill>
                        <a:srgbClr val="000000"/>
                      </a:solidFill>
                      <a:latin typeface="Cambria Math" panose="02040503050406030204" pitchFamily="18" charset="0"/>
                    </a:rPr>
                    <m:t>S</m:t>
                  </m:r>
                  <m:r>
                    <a:rPr xmlns:a="http://schemas.openxmlformats.org/drawingml/2006/main" sz="4250" i="1">
                      <a:solidFill>
                        <a:srgbClr val="000000"/>
                      </a:solidFill>
                      <a:latin typeface="Cambria Math" panose="02040503050406030204" pitchFamily="18" charset="0"/>
                    </a:rPr>
                    <m:t>(</m:t>
                  </m:r>
                  <m:sSub>
                    <m:e>
                      <m:r>
                        <a:rPr xmlns:a="http://schemas.openxmlformats.org/drawingml/2006/main" sz="4250" i="1">
                          <a:solidFill>
                            <a:srgbClr val="000000"/>
                          </a:solidFill>
                          <a:latin typeface="Cambria Math" panose="02040503050406030204" pitchFamily="18" charset="0"/>
                        </a:rPr>
                        <m:t>w</m:t>
                      </m:r>
                    </m:e>
                    <m:sub>
                      <m:r>
                        <a:rPr xmlns:a="http://schemas.openxmlformats.org/drawingml/2006/main" sz="4250" i="1">
                          <a:solidFill>
                            <a:srgbClr val="000000"/>
                          </a:solidFill>
                          <a:latin typeface="Cambria Math" panose="02040503050406030204" pitchFamily="18" charset="0"/>
                        </a:rPr>
                        <m:t>i</m:t>
                      </m:r>
                    </m:sub>
                  </m:sSub>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m:t>
                  </m:r>
                  <m:f>
                    <m:fPr>
                      <m:ctrlPr>
                        <a:rPr xmlns:a="http://schemas.openxmlformats.org/drawingml/2006/main" sz="4250" i="1">
                          <a:solidFill>
                            <a:srgbClr val="000000"/>
                          </a:solidFill>
                          <a:latin typeface="Cambria Math" panose="02040503050406030204" pitchFamily="18" charset="0"/>
                        </a:rPr>
                      </m:ctrlPr>
                      <m:type m:val="bar"/>
                    </m:fPr>
                    <m:num>
                      <m:r>
                        <a:rPr xmlns:a="http://schemas.openxmlformats.org/drawingml/2006/main" sz="4250" i="1">
                          <a:solidFill>
                            <a:srgbClr val="000000"/>
                          </a:solidFill>
                          <a:latin typeface="Cambria Math" panose="02040503050406030204" pitchFamily="18" charset="0"/>
                        </a:rPr>
                        <m:t>c</m:t>
                      </m:r>
                      <m:r>
                        <a:rPr xmlns:a="http://schemas.openxmlformats.org/drawingml/2006/main" sz="4250" i="1">
                          <a:solidFill>
                            <a:srgbClr val="000000"/>
                          </a:solidFill>
                          <a:latin typeface="Cambria Math" panose="02040503050406030204" pitchFamily="18" charset="0"/>
                        </a:rPr>
                        <m:t>(</m:t>
                      </m:r>
                      <m:sSub>
                        <m:e>
                          <m:r>
                            <a:rPr xmlns:a="http://schemas.openxmlformats.org/drawingml/2006/main" sz="4250" i="1">
                              <a:solidFill>
                                <a:srgbClr val="000000"/>
                              </a:solidFill>
                              <a:latin typeface="Cambria Math" panose="02040503050406030204" pitchFamily="18" charset="0"/>
                            </a:rPr>
                            <m:t>w</m:t>
                          </m:r>
                        </m:e>
                        <m:sub>
                          <m:r>
                            <a:rPr xmlns:a="http://schemas.openxmlformats.org/drawingml/2006/main" sz="4250" i="1">
                              <a:solidFill>
                                <a:srgbClr val="000000"/>
                              </a:solidFill>
                              <a:latin typeface="Cambria Math" panose="02040503050406030204" pitchFamily="18" charset="0"/>
                            </a:rPr>
                            <m:t>i</m:t>
                          </m:r>
                        </m:sub>
                      </m:sSub>
                      <m:r>
                        <a:rPr xmlns:a="http://schemas.openxmlformats.org/drawingml/2006/main" sz="4250" i="1">
                          <a:solidFill>
                            <a:srgbClr val="000000"/>
                          </a:solidFill>
                          <a:latin typeface="Cambria Math" panose="02040503050406030204" pitchFamily="18" charset="0"/>
                        </a:rPr>
                        <m:t>)</m:t>
                      </m:r>
                    </m:num>
                    <m:den>
                      <m:r>
                        <a:rPr xmlns:a="http://schemas.openxmlformats.org/drawingml/2006/main" sz="4250" i="1">
                          <a:solidFill>
                            <a:srgbClr val="000000"/>
                          </a:solidFill>
                          <a:latin typeface="Cambria Math" panose="02040503050406030204" pitchFamily="18" charset="0"/>
                        </a:rPr>
                        <m:t>N</m:t>
                      </m:r>
                    </m:den>
                  </m:f>
                </m:oMath>
              </m:oMathPara>
            </a14:m>
            <a:endParaRPr sz="4800"/>
          </a:p>
        </p:txBody>
      </p:sp>
      <p:sp>
        <p:nvSpPr>
          <p:cNvPr id="52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1" name="Summary"/>
          <p:cNvSpPr txBox="1"/>
          <p:nvPr>
            <p:ph type="title"/>
          </p:nvPr>
        </p:nvSpPr>
        <p:spPr>
          <a:prstGeom prst="rect">
            <a:avLst/>
          </a:prstGeom>
        </p:spPr>
        <p:txBody>
          <a:bodyPr/>
          <a:lstStyle>
            <a:lvl1pPr defTabSz="1061763">
              <a:defRPr sz="7568"/>
            </a:lvl1pPr>
          </a:lstStyle>
          <a:p>
            <a:pPr/>
            <a:r>
              <a:t>Summary</a:t>
            </a:r>
          </a:p>
        </p:txBody>
      </p:sp>
      <p:sp>
        <p:nvSpPr>
          <p:cNvPr id="532" name="Laplace (Add-1) smoothing:…"/>
          <p:cNvSpPr txBox="1"/>
          <p:nvPr>
            <p:ph type="body" idx="1"/>
          </p:nvPr>
        </p:nvSpPr>
        <p:spPr>
          <a:prstGeom prst="rect">
            <a:avLst/>
          </a:prstGeom>
        </p:spPr>
        <p:txBody>
          <a:bodyPr/>
          <a:lstStyle/>
          <a:p>
            <a:pPr marL="1303750" indent="-1303750" defTabSz="2145738">
              <a:lnSpc>
                <a:spcPct val="90000"/>
              </a:lnSpc>
              <a:spcBef>
                <a:spcPts val="3900"/>
              </a:spcBef>
              <a:defRPr sz="4224">
                <a:solidFill>
                  <a:srgbClr val="000000"/>
                </a:solidFill>
              </a:defRPr>
            </a:pPr>
            <a:r>
              <a:t>Laplace (Add-1) smoothing:</a:t>
            </a:r>
          </a:p>
          <a:p>
            <a:pPr lvl="1" marL="2250520" indent="-1164064" defTabSz="2145738">
              <a:lnSpc>
                <a:spcPct val="90000"/>
              </a:lnSpc>
              <a:spcBef>
                <a:spcPts val="3900"/>
              </a:spcBef>
              <a:defRPr sz="4224">
                <a:solidFill>
                  <a:srgbClr val="000000"/>
                </a:solidFill>
              </a:defRPr>
            </a:pPr>
            <a:r>
              <a:t>OK for text categorization, not for language modeling</a:t>
            </a:r>
          </a:p>
          <a:p>
            <a:pPr marL="1303750" indent="-1303750" defTabSz="2145738">
              <a:lnSpc>
                <a:spcPct val="90000"/>
              </a:lnSpc>
              <a:spcBef>
                <a:spcPts val="3900"/>
              </a:spcBef>
              <a:defRPr sz="4224">
                <a:solidFill>
                  <a:srgbClr val="000000"/>
                </a:solidFill>
              </a:defRPr>
            </a:pPr>
            <a:r>
              <a:t>Most commonly-used method:</a:t>
            </a:r>
          </a:p>
          <a:p>
            <a:pPr lvl="1" marL="2250520" indent="-1164064" defTabSz="2145738">
              <a:lnSpc>
                <a:spcPct val="90000"/>
              </a:lnSpc>
              <a:spcBef>
                <a:spcPts val="3900"/>
              </a:spcBef>
              <a:defRPr sz="4224">
                <a:solidFill>
                  <a:srgbClr val="000000"/>
                </a:solidFill>
              </a:defRPr>
            </a:pPr>
            <a:r>
              <a:t>Extended Interpolated Kneser-Ney</a:t>
            </a:r>
          </a:p>
          <a:p>
            <a:pPr marL="1303750" indent="-1303750" defTabSz="2145738">
              <a:lnSpc>
                <a:spcPct val="90000"/>
              </a:lnSpc>
              <a:spcBef>
                <a:spcPts val="3900"/>
              </a:spcBef>
              <a:defRPr sz="4224">
                <a:solidFill>
                  <a:srgbClr val="000000"/>
                </a:solidFill>
              </a:defRPr>
            </a:pPr>
            <a:r>
              <a:t>For very large N-gram corpora:</a:t>
            </a:r>
          </a:p>
          <a:p>
            <a:pPr lvl="1" marL="2250520" indent="-1164064" defTabSz="2145738">
              <a:lnSpc>
                <a:spcPct val="90000"/>
              </a:lnSpc>
              <a:spcBef>
                <a:spcPts val="3900"/>
              </a:spcBef>
              <a:defRPr sz="4224">
                <a:solidFill>
                  <a:srgbClr val="000000"/>
                </a:solidFill>
              </a:defRPr>
            </a:pPr>
            <a:r>
              <a:t>“Stupid Backoff” (no discounting, just use relative frequencies)</a:t>
            </a:r>
          </a:p>
        </p:txBody>
      </p:sp>
      <p:sp>
        <p:nvSpPr>
          <p:cNvPr id="53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5" name="Advanced Language Modeling"/>
          <p:cNvSpPr txBox="1"/>
          <p:nvPr>
            <p:ph type="title"/>
          </p:nvPr>
        </p:nvSpPr>
        <p:spPr>
          <a:prstGeom prst="rect">
            <a:avLst/>
          </a:prstGeom>
        </p:spPr>
        <p:txBody>
          <a:bodyPr/>
          <a:lstStyle>
            <a:lvl1pPr defTabSz="1061763">
              <a:defRPr sz="7568"/>
            </a:lvl1pPr>
          </a:lstStyle>
          <a:p>
            <a:pPr/>
            <a:r>
              <a:t>Advanced Language Modeling</a:t>
            </a:r>
          </a:p>
        </p:txBody>
      </p:sp>
      <p:sp>
        <p:nvSpPr>
          <p:cNvPr id="536" name="Discriminative models:…"/>
          <p:cNvSpPr txBox="1"/>
          <p:nvPr>
            <p:ph type="body" idx="1"/>
          </p:nvPr>
        </p:nvSpPr>
        <p:spPr>
          <a:prstGeom prst="rect">
            <a:avLst/>
          </a:prstGeom>
        </p:spPr>
        <p:txBody>
          <a:bodyPr/>
          <a:lstStyle/>
          <a:p>
            <a:pPr marL="1037074" indent="-1037074" defTabSz="1706837">
              <a:lnSpc>
                <a:spcPct val="90000"/>
              </a:lnSpc>
              <a:spcBef>
                <a:spcPts val="3100"/>
              </a:spcBef>
              <a:defRPr sz="3359">
                <a:solidFill>
                  <a:srgbClr val="000000"/>
                </a:solidFill>
              </a:defRPr>
            </a:pPr>
            <a:r>
              <a:t>Discriminative models:</a:t>
            </a:r>
          </a:p>
          <a:p>
            <a:pPr lvl="1" marL="1790187" indent="-925960" defTabSz="1706837">
              <a:lnSpc>
                <a:spcPct val="90000"/>
              </a:lnSpc>
              <a:spcBef>
                <a:spcPts val="3100"/>
              </a:spcBef>
              <a:defRPr sz="3359">
                <a:solidFill>
                  <a:srgbClr val="000000"/>
                </a:solidFill>
              </a:defRPr>
            </a:pPr>
            <a:r>
              <a:t>Choose n-gram weights to improve a task, not to fit the training set</a:t>
            </a:r>
          </a:p>
          <a:p>
            <a:pPr marL="1037074" indent="-1037074" defTabSz="1706837">
              <a:lnSpc>
                <a:spcPct val="90000"/>
              </a:lnSpc>
              <a:spcBef>
                <a:spcPts val="3100"/>
              </a:spcBef>
              <a:defRPr sz="3359">
                <a:solidFill>
                  <a:srgbClr val="000000"/>
                </a:solidFill>
              </a:defRPr>
            </a:pPr>
            <a:r>
              <a:t>Parsing-based models</a:t>
            </a:r>
          </a:p>
          <a:p>
            <a:pPr marL="1037074" indent="-1037074" defTabSz="1706837">
              <a:lnSpc>
                <a:spcPct val="90000"/>
              </a:lnSpc>
              <a:spcBef>
                <a:spcPts val="3100"/>
              </a:spcBef>
              <a:defRPr sz="3359">
                <a:solidFill>
                  <a:srgbClr val="000000"/>
                </a:solidFill>
              </a:defRPr>
            </a:pPr>
            <a:r>
              <a:t>Caching Models</a:t>
            </a:r>
          </a:p>
          <a:p>
            <a:pPr lvl="1" marL="1790187" indent="-925960" defTabSz="1706837">
              <a:lnSpc>
                <a:spcPct val="90000"/>
              </a:lnSpc>
              <a:spcBef>
                <a:spcPts val="3100"/>
              </a:spcBef>
              <a:defRPr sz="3359">
                <a:solidFill>
                  <a:srgbClr val="000000"/>
                </a:solidFill>
              </a:defRPr>
            </a:pPr>
            <a:r>
              <a:t>Recently used words are more likely to appear</a:t>
            </a:r>
          </a:p>
          <a:p>
            <a:pPr lvl="1" marL="1790187" indent="-925960" defTabSz="1706837">
              <a:lnSpc>
                <a:spcPct val="90000"/>
              </a:lnSpc>
              <a:spcBef>
                <a:spcPts val="3100"/>
              </a:spcBef>
              <a:defRPr sz="3359">
                <a:solidFill>
                  <a:srgbClr val="000000"/>
                </a:solidFill>
              </a:defRPr>
            </a:pPr>
            <a14:m>
              <m:oMathPara>
                <m:oMathParaPr>
                  <m:jc m:val="left"/>
                </m:oMathParaPr>
                <m:oMath>
                  <m:sSub>
                    <m:e>
                      <m:r>
                        <a:rPr xmlns:a="http://schemas.openxmlformats.org/drawingml/2006/main" sz="3350" i="1">
                          <a:solidFill>
                            <a:srgbClr val="000000"/>
                          </a:solidFill>
                          <a:latin typeface="Cambria Math" panose="02040503050406030204" pitchFamily="18" charset="0"/>
                        </a:rPr>
                        <m:t>P</m:t>
                      </m:r>
                    </m:e>
                    <m:sub>
                      <m:r>
                        <a:rPr xmlns:a="http://schemas.openxmlformats.org/drawingml/2006/main" sz="3350" i="1">
                          <a:solidFill>
                            <a:srgbClr val="000000"/>
                          </a:solidFill>
                          <a:latin typeface="Cambria Math" panose="02040503050406030204" pitchFamily="18" charset="0"/>
                        </a:rPr>
                        <m:t>C</m:t>
                      </m:r>
                      <m:r>
                        <a:rPr xmlns:a="http://schemas.openxmlformats.org/drawingml/2006/main" sz="3350" i="1">
                          <a:solidFill>
                            <a:srgbClr val="000000"/>
                          </a:solidFill>
                          <a:latin typeface="Cambria Math" panose="02040503050406030204" pitchFamily="18" charset="0"/>
                        </a:rPr>
                        <m:t>A</m:t>
                      </m:r>
                      <m:r>
                        <a:rPr xmlns:a="http://schemas.openxmlformats.org/drawingml/2006/main" sz="3350" i="1">
                          <a:solidFill>
                            <a:srgbClr val="000000"/>
                          </a:solidFill>
                          <a:latin typeface="Cambria Math" panose="02040503050406030204" pitchFamily="18" charset="0"/>
                        </a:rPr>
                        <m:t>C</m:t>
                      </m:r>
                      <m:r>
                        <a:rPr xmlns:a="http://schemas.openxmlformats.org/drawingml/2006/main" sz="3350" i="1">
                          <a:solidFill>
                            <a:srgbClr val="000000"/>
                          </a:solidFill>
                          <a:latin typeface="Cambria Math" panose="02040503050406030204" pitchFamily="18" charset="0"/>
                        </a:rPr>
                        <m:t>H</m:t>
                      </m:r>
                      <m:r>
                        <a:rPr xmlns:a="http://schemas.openxmlformats.org/drawingml/2006/main" sz="3350" i="1">
                          <a:solidFill>
                            <a:srgbClr val="000000"/>
                          </a:solidFill>
                          <a:latin typeface="Cambria Math" panose="02040503050406030204" pitchFamily="18" charset="0"/>
                        </a:rPr>
                        <m:t>E</m:t>
                      </m:r>
                    </m:sub>
                  </m:sSub>
                  <m:r>
                    <a:rPr xmlns:a="http://schemas.openxmlformats.org/drawingml/2006/main" sz="3350" i="1">
                      <a:solidFill>
                        <a:srgbClr val="000000"/>
                      </a:solidFill>
                      <a:latin typeface="Cambria Math" panose="02040503050406030204" pitchFamily="18" charset="0"/>
                    </a:rPr>
                    <m:t>(</m:t>
                  </m:r>
                  <m:r>
                    <a:rPr xmlns:a="http://schemas.openxmlformats.org/drawingml/2006/main" sz="3350" i="1">
                      <a:solidFill>
                        <a:srgbClr val="000000"/>
                      </a:solidFill>
                      <a:latin typeface="Cambria Math" panose="02040503050406030204" pitchFamily="18" charset="0"/>
                    </a:rPr>
                    <m:t>w</m:t>
                  </m:r>
                  <m:r>
                    <a:rPr xmlns:a="http://schemas.openxmlformats.org/drawingml/2006/main" sz="3350" i="1">
                      <a:solidFill>
                        <a:srgbClr val="000000"/>
                      </a:solidFill>
                      <a:latin typeface="Cambria Math" panose="02040503050406030204" pitchFamily="18" charset="0"/>
                    </a:rPr>
                    <m:t>|</m:t>
                  </m:r>
                  <m:r>
                    <a:rPr xmlns:a="http://schemas.openxmlformats.org/drawingml/2006/main" sz="3350" i="1">
                      <a:solidFill>
                        <a:srgbClr val="000000"/>
                      </a:solidFill>
                      <a:latin typeface="Cambria Math" panose="02040503050406030204" pitchFamily="18" charset="0"/>
                    </a:rPr>
                    <m:t>h</m:t>
                  </m:r>
                  <m:r>
                    <a:rPr xmlns:a="http://schemas.openxmlformats.org/drawingml/2006/main" sz="3350" i="1">
                      <a:solidFill>
                        <a:srgbClr val="000000"/>
                      </a:solidFill>
                      <a:latin typeface="Cambria Math" panose="02040503050406030204" pitchFamily="18" charset="0"/>
                    </a:rPr>
                    <m:t>i</m:t>
                  </m:r>
                  <m:r>
                    <a:rPr xmlns:a="http://schemas.openxmlformats.org/drawingml/2006/main" sz="3350" i="1">
                      <a:solidFill>
                        <a:srgbClr val="000000"/>
                      </a:solidFill>
                      <a:latin typeface="Cambria Math" panose="02040503050406030204" pitchFamily="18" charset="0"/>
                    </a:rPr>
                    <m:t>s</m:t>
                  </m:r>
                  <m:r>
                    <a:rPr xmlns:a="http://schemas.openxmlformats.org/drawingml/2006/main" sz="3350" i="1">
                      <a:solidFill>
                        <a:srgbClr val="000000"/>
                      </a:solidFill>
                      <a:latin typeface="Cambria Math" panose="02040503050406030204" pitchFamily="18" charset="0"/>
                    </a:rPr>
                    <m:t>t</m:t>
                  </m:r>
                  <m:r>
                    <a:rPr xmlns:a="http://schemas.openxmlformats.org/drawingml/2006/main" sz="3350" i="1">
                      <a:solidFill>
                        <a:srgbClr val="000000"/>
                      </a:solidFill>
                      <a:latin typeface="Cambria Math" panose="02040503050406030204" pitchFamily="18" charset="0"/>
                    </a:rPr>
                    <m:t>o</m:t>
                  </m:r>
                  <m:r>
                    <a:rPr xmlns:a="http://schemas.openxmlformats.org/drawingml/2006/main" sz="3350" i="1">
                      <a:solidFill>
                        <a:srgbClr val="000000"/>
                      </a:solidFill>
                      <a:latin typeface="Cambria Math" panose="02040503050406030204" pitchFamily="18" charset="0"/>
                    </a:rPr>
                    <m:t>r</m:t>
                  </m:r>
                  <m:r>
                    <a:rPr xmlns:a="http://schemas.openxmlformats.org/drawingml/2006/main" sz="3350" i="1">
                      <a:solidFill>
                        <a:srgbClr val="000000"/>
                      </a:solidFill>
                      <a:latin typeface="Cambria Math" panose="02040503050406030204" pitchFamily="18" charset="0"/>
                    </a:rPr>
                    <m:t>y</m:t>
                  </m:r>
                  <m:r>
                    <a:rPr xmlns:a="http://schemas.openxmlformats.org/drawingml/2006/main" sz="3350" i="1">
                      <a:solidFill>
                        <a:srgbClr val="000000"/>
                      </a:solidFill>
                      <a:latin typeface="Cambria Math" panose="02040503050406030204" pitchFamily="18" charset="0"/>
                    </a:rPr>
                    <m:t>)</m:t>
                  </m:r>
                  <m:r>
                    <a:rPr xmlns:a="http://schemas.openxmlformats.org/drawingml/2006/main" sz="3350" i="1">
                      <a:solidFill>
                        <a:srgbClr val="000000"/>
                      </a:solidFill>
                      <a:latin typeface="Cambria Math" panose="02040503050406030204" pitchFamily="18" charset="0"/>
                    </a:rPr>
                    <m:t>=</m:t>
                  </m:r>
                  <m:r>
                    <a:rPr xmlns:a="http://schemas.openxmlformats.org/drawingml/2006/main" sz="3350" i="1">
                      <a:solidFill>
                        <a:srgbClr val="000000"/>
                      </a:solidFill>
                      <a:latin typeface="Cambria Math" panose="02040503050406030204" pitchFamily="18" charset="0"/>
                    </a:rPr>
                    <m:t>λ</m:t>
                  </m:r>
                  <m:r>
                    <a:rPr xmlns:a="http://schemas.openxmlformats.org/drawingml/2006/main" sz="3350" i="1">
                      <a:solidFill>
                        <a:srgbClr val="000000"/>
                      </a:solidFill>
                      <a:latin typeface="Cambria Math" panose="02040503050406030204" pitchFamily="18" charset="0"/>
                    </a:rPr>
                    <m:t>P</m:t>
                  </m:r>
                  <m:r>
                    <a:rPr xmlns:a="http://schemas.openxmlformats.org/drawingml/2006/main" sz="3350" i="1">
                      <a:solidFill>
                        <a:srgbClr val="000000"/>
                      </a:solidFill>
                      <a:latin typeface="Cambria Math" panose="02040503050406030204" pitchFamily="18" charset="0"/>
                    </a:rPr>
                    <m:t>(</m:t>
                  </m:r>
                  <m:sSub>
                    <m:e>
                      <m:r>
                        <a:rPr xmlns:a="http://schemas.openxmlformats.org/drawingml/2006/main" sz="3350" i="1">
                          <a:solidFill>
                            <a:srgbClr val="000000"/>
                          </a:solidFill>
                          <a:latin typeface="Cambria Math" panose="02040503050406030204" pitchFamily="18" charset="0"/>
                        </a:rPr>
                        <m:t>w</m:t>
                      </m:r>
                    </m:e>
                    <m:sub>
                      <m:r>
                        <a:rPr xmlns:a="http://schemas.openxmlformats.org/drawingml/2006/main" sz="3350" i="1">
                          <a:solidFill>
                            <a:srgbClr val="000000"/>
                          </a:solidFill>
                          <a:latin typeface="Cambria Math" panose="02040503050406030204" pitchFamily="18" charset="0"/>
                        </a:rPr>
                        <m:t>i</m:t>
                      </m:r>
                    </m:sub>
                  </m:sSub>
                  <m:r>
                    <a:rPr xmlns:a="http://schemas.openxmlformats.org/drawingml/2006/main" sz="3350" i="1">
                      <a:solidFill>
                        <a:srgbClr val="000000"/>
                      </a:solidFill>
                      <a:latin typeface="Cambria Math" panose="02040503050406030204" pitchFamily="18" charset="0"/>
                    </a:rPr>
                    <m:t>|</m:t>
                  </m:r>
                  <m:sSub>
                    <m:e>
                      <m:r>
                        <a:rPr xmlns:a="http://schemas.openxmlformats.org/drawingml/2006/main" sz="3350" i="1">
                          <a:solidFill>
                            <a:srgbClr val="000000"/>
                          </a:solidFill>
                          <a:latin typeface="Cambria Math" panose="02040503050406030204" pitchFamily="18" charset="0"/>
                        </a:rPr>
                        <m:t>w</m:t>
                      </m:r>
                    </m:e>
                    <m:sub>
                      <m:r>
                        <a:rPr xmlns:a="http://schemas.openxmlformats.org/drawingml/2006/main" sz="3350" i="1">
                          <a:solidFill>
                            <a:srgbClr val="000000"/>
                          </a:solidFill>
                          <a:latin typeface="Cambria Math" panose="02040503050406030204" pitchFamily="18" charset="0"/>
                        </a:rPr>
                        <m:t>i</m:t>
                      </m:r>
                      <m:r>
                        <a:rPr xmlns:a="http://schemas.openxmlformats.org/drawingml/2006/main" sz="3350" i="1">
                          <a:solidFill>
                            <a:srgbClr val="000000"/>
                          </a:solidFill>
                          <a:latin typeface="Cambria Math" panose="02040503050406030204" pitchFamily="18" charset="0"/>
                        </a:rPr>
                        <m:t>-</m:t>
                      </m:r>
                      <m:r>
                        <a:rPr xmlns:a="http://schemas.openxmlformats.org/drawingml/2006/main" sz="3350" i="1">
                          <a:solidFill>
                            <a:srgbClr val="000000"/>
                          </a:solidFill>
                          <a:latin typeface="Cambria Math" panose="02040503050406030204" pitchFamily="18" charset="0"/>
                        </a:rPr>
                        <m:t>2</m:t>
                      </m:r>
                    </m:sub>
                  </m:sSub>
                  <m:r>
                    <a:rPr xmlns:a="http://schemas.openxmlformats.org/drawingml/2006/main" sz="3350" i="1">
                      <a:solidFill>
                        <a:srgbClr val="000000"/>
                      </a:solidFill>
                      <a:latin typeface="Cambria Math" panose="02040503050406030204" pitchFamily="18" charset="0"/>
                    </a:rPr>
                    <m:t>,</m:t>
                  </m:r>
                  <m:sSub>
                    <m:e>
                      <m:r>
                        <a:rPr xmlns:a="http://schemas.openxmlformats.org/drawingml/2006/main" sz="3350" i="1">
                          <a:solidFill>
                            <a:srgbClr val="000000"/>
                          </a:solidFill>
                          <a:latin typeface="Cambria Math" panose="02040503050406030204" pitchFamily="18" charset="0"/>
                        </a:rPr>
                        <m:t>w</m:t>
                      </m:r>
                    </m:e>
                    <m:sub>
                      <m:r>
                        <a:rPr xmlns:a="http://schemas.openxmlformats.org/drawingml/2006/main" sz="3350" i="1">
                          <a:solidFill>
                            <a:srgbClr val="000000"/>
                          </a:solidFill>
                          <a:latin typeface="Cambria Math" panose="02040503050406030204" pitchFamily="18" charset="0"/>
                        </a:rPr>
                        <m:t>i</m:t>
                      </m:r>
                      <m:r>
                        <a:rPr xmlns:a="http://schemas.openxmlformats.org/drawingml/2006/main" sz="3350" i="1">
                          <a:solidFill>
                            <a:srgbClr val="000000"/>
                          </a:solidFill>
                          <a:latin typeface="Cambria Math" panose="02040503050406030204" pitchFamily="18" charset="0"/>
                        </a:rPr>
                        <m:t>-</m:t>
                      </m:r>
                      <m:r>
                        <a:rPr xmlns:a="http://schemas.openxmlformats.org/drawingml/2006/main" sz="3350" i="1">
                          <a:solidFill>
                            <a:srgbClr val="000000"/>
                          </a:solidFill>
                          <a:latin typeface="Cambria Math" panose="02040503050406030204" pitchFamily="18" charset="0"/>
                        </a:rPr>
                        <m:t>1</m:t>
                      </m:r>
                    </m:sub>
                  </m:sSub>
                  <m:r>
                    <a:rPr xmlns:a="http://schemas.openxmlformats.org/drawingml/2006/main" sz="3350" i="1">
                      <a:solidFill>
                        <a:srgbClr val="000000"/>
                      </a:solidFill>
                      <a:latin typeface="Cambria Math" panose="02040503050406030204" pitchFamily="18" charset="0"/>
                    </a:rPr>
                    <m:t>)</m:t>
                  </m:r>
                  <m:r>
                    <a:rPr xmlns:a="http://schemas.openxmlformats.org/drawingml/2006/main" sz="3350" i="1">
                      <a:solidFill>
                        <a:srgbClr val="000000"/>
                      </a:solidFill>
                      <a:latin typeface="Cambria Math" panose="02040503050406030204" pitchFamily="18" charset="0"/>
                    </a:rPr>
                    <m:t>+</m:t>
                  </m:r>
                  <m:r>
                    <a:rPr xmlns:a="http://schemas.openxmlformats.org/drawingml/2006/main" sz="3350" i="1">
                      <a:solidFill>
                        <a:srgbClr val="000000"/>
                      </a:solidFill>
                      <a:latin typeface="Cambria Math" panose="02040503050406030204" pitchFamily="18" charset="0"/>
                    </a:rPr>
                    <m:t>(</m:t>
                  </m:r>
                  <m:r>
                    <a:rPr xmlns:a="http://schemas.openxmlformats.org/drawingml/2006/main" sz="3350" i="1">
                      <a:solidFill>
                        <a:srgbClr val="000000"/>
                      </a:solidFill>
                      <a:latin typeface="Cambria Math" panose="02040503050406030204" pitchFamily="18" charset="0"/>
                    </a:rPr>
                    <m:t>1</m:t>
                  </m:r>
                  <m:r>
                    <a:rPr xmlns:a="http://schemas.openxmlformats.org/drawingml/2006/main" sz="3350" i="1">
                      <a:solidFill>
                        <a:srgbClr val="000000"/>
                      </a:solidFill>
                      <a:latin typeface="Cambria Math" panose="02040503050406030204" pitchFamily="18" charset="0"/>
                    </a:rPr>
                    <m:t>-</m:t>
                  </m:r>
                  <m:r>
                    <a:rPr xmlns:a="http://schemas.openxmlformats.org/drawingml/2006/main" sz="3350" i="1">
                      <a:solidFill>
                        <a:srgbClr val="000000"/>
                      </a:solidFill>
                      <a:latin typeface="Cambria Math" panose="02040503050406030204" pitchFamily="18" charset="0"/>
                    </a:rPr>
                    <m:t>λ</m:t>
                  </m:r>
                  <m:r>
                    <a:rPr xmlns:a="http://schemas.openxmlformats.org/drawingml/2006/main" sz="3350" i="1">
                      <a:solidFill>
                        <a:srgbClr val="000000"/>
                      </a:solidFill>
                      <a:latin typeface="Cambria Math" panose="02040503050406030204" pitchFamily="18" charset="0"/>
                    </a:rPr>
                    <m:t>)</m:t>
                  </m:r>
                  <m:f>
                    <m:fPr>
                      <m:ctrlPr>
                        <a:rPr xmlns:a="http://schemas.openxmlformats.org/drawingml/2006/main" sz="3350" i="1">
                          <a:solidFill>
                            <a:srgbClr val="000000"/>
                          </a:solidFill>
                          <a:latin typeface="Cambria Math" panose="02040503050406030204" pitchFamily="18" charset="0"/>
                        </a:rPr>
                      </m:ctrlPr>
                      <m:type m:val="bar"/>
                    </m:fPr>
                    <m:num>
                      <m:r>
                        <a:rPr xmlns:a="http://schemas.openxmlformats.org/drawingml/2006/main" sz="3350" i="1">
                          <a:solidFill>
                            <a:srgbClr val="000000"/>
                          </a:solidFill>
                          <a:latin typeface="Cambria Math" panose="02040503050406030204" pitchFamily="18" charset="0"/>
                        </a:rPr>
                        <m:t>c</m:t>
                      </m:r>
                      <m:r>
                        <a:rPr xmlns:a="http://schemas.openxmlformats.org/drawingml/2006/main" sz="3350" i="1">
                          <a:solidFill>
                            <a:srgbClr val="000000"/>
                          </a:solidFill>
                          <a:latin typeface="Cambria Math" panose="02040503050406030204" pitchFamily="18" charset="0"/>
                        </a:rPr>
                        <m:t>(</m:t>
                      </m:r>
                      <m:r>
                        <a:rPr xmlns:a="http://schemas.openxmlformats.org/drawingml/2006/main" sz="3350" i="1">
                          <a:solidFill>
                            <a:srgbClr val="000000"/>
                          </a:solidFill>
                          <a:latin typeface="Cambria Math" panose="02040503050406030204" pitchFamily="18" charset="0"/>
                        </a:rPr>
                        <m:t>w</m:t>
                      </m:r>
                      <m:r>
                        <a:rPr xmlns:a="http://schemas.openxmlformats.org/drawingml/2006/main" sz="3350" i="1">
                          <a:solidFill>
                            <a:srgbClr val="000000"/>
                          </a:solidFill>
                          <a:latin typeface="Cambria Math" panose="02040503050406030204" pitchFamily="18" charset="0"/>
                        </a:rPr>
                        <m:t>∈</m:t>
                      </m:r>
                      <m:r>
                        <a:rPr xmlns:a="http://schemas.openxmlformats.org/drawingml/2006/main" sz="3350" i="1">
                          <a:solidFill>
                            <a:srgbClr val="000000"/>
                          </a:solidFill>
                          <a:latin typeface="Cambria Math" panose="02040503050406030204" pitchFamily="18" charset="0"/>
                        </a:rPr>
                        <m:t>h</m:t>
                      </m:r>
                      <m:r>
                        <a:rPr xmlns:a="http://schemas.openxmlformats.org/drawingml/2006/main" sz="3350" i="1">
                          <a:solidFill>
                            <a:srgbClr val="000000"/>
                          </a:solidFill>
                          <a:latin typeface="Cambria Math" panose="02040503050406030204" pitchFamily="18" charset="0"/>
                        </a:rPr>
                        <m:t>i</m:t>
                      </m:r>
                      <m:r>
                        <a:rPr xmlns:a="http://schemas.openxmlformats.org/drawingml/2006/main" sz="3350" i="1">
                          <a:solidFill>
                            <a:srgbClr val="000000"/>
                          </a:solidFill>
                          <a:latin typeface="Cambria Math" panose="02040503050406030204" pitchFamily="18" charset="0"/>
                        </a:rPr>
                        <m:t>s</m:t>
                      </m:r>
                      <m:r>
                        <a:rPr xmlns:a="http://schemas.openxmlformats.org/drawingml/2006/main" sz="3350" i="1">
                          <a:solidFill>
                            <a:srgbClr val="000000"/>
                          </a:solidFill>
                          <a:latin typeface="Cambria Math" panose="02040503050406030204" pitchFamily="18" charset="0"/>
                        </a:rPr>
                        <m:t>t</m:t>
                      </m:r>
                      <m:r>
                        <a:rPr xmlns:a="http://schemas.openxmlformats.org/drawingml/2006/main" sz="3350" i="1">
                          <a:solidFill>
                            <a:srgbClr val="000000"/>
                          </a:solidFill>
                          <a:latin typeface="Cambria Math" panose="02040503050406030204" pitchFamily="18" charset="0"/>
                        </a:rPr>
                        <m:t>o</m:t>
                      </m:r>
                      <m:r>
                        <a:rPr xmlns:a="http://schemas.openxmlformats.org/drawingml/2006/main" sz="3350" i="1">
                          <a:solidFill>
                            <a:srgbClr val="000000"/>
                          </a:solidFill>
                          <a:latin typeface="Cambria Math" panose="02040503050406030204" pitchFamily="18" charset="0"/>
                        </a:rPr>
                        <m:t>r</m:t>
                      </m:r>
                      <m:r>
                        <a:rPr xmlns:a="http://schemas.openxmlformats.org/drawingml/2006/main" sz="3350" i="1">
                          <a:solidFill>
                            <a:srgbClr val="000000"/>
                          </a:solidFill>
                          <a:latin typeface="Cambria Math" panose="02040503050406030204" pitchFamily="18" charset="0"/>
                        </a:rPr>
                        <m:t>y</m:t>
                      </m:r>
                      <m:r>
                        <a:rPr xmlns:a="http://schemas.openxmlformats.org/drawingml/2006/main" sz="3350" i="1">
                          <a:solidFill>
                            <a:srgbClr val="000000"/>
                          </a:solidFill>
                          <a:latin typeface="Cambria Math" panose="02040503050406030204" pitchFamily="18" charset="0"/>
                        </a:rPr>
                        <m:t>)</m:t>
                      </m:r>
                    </m:num>
                    <m:den>
                      <m:r>
                        <a:rPr xmlns:a="http://schemas.openxmlformats.org/drawingml/2006/main" sz="3350" i="1">
                          <a:solidFill>
                            <a:srgbClr val="000000"/>
                          </a:solidFill>
                          <a:latin typeface="Cambria Math" panose="02040503050406030204" pitchFamily="18" charset="0"/>
                        </a:rPr>
                        <m:t>|</m:t>
                      </m:r>
                      <m:r>
                        <a:rPr xmlns:a="http://schemas.openxmlformats.org/drawingml/2006/main" sz="3350" i="1">
                          <a:solidFill>
                            <a:srgbClr val="000000"/>
                          </a:solidFill>
                          <a:latin typeface="Cambria Math" panose="02040503050406030204" pitchFamily="18" charset="0"/>
                        </a:rPr>
                        <m:t>h</m:t>
                      </m:r>
                      <m:r>
                        <a:rPr xmlns:a="http://schemas.openxmlformats.org/drawingml/2006/main" sz="3350" i="1">
                          <a:solidFill>
                            <a:srgbClr val="000000"/>
                          </a:solidFill>
                          <a:latin typeface="Cambria Math" panose="02040503050406030204" pitchFamily="18" charset="0"/>
                        </a:rPr>
                        <m:t>i</m:t>
                      </m:r>
                      <m:r>
                        <a:rPr xmlns:a="http://schemas.openxmlformats.org/drawingml/2006/main" sz="3350" i="1">
                          <a:solidFill>
                            <a:srgbClr val="000000"/>
                          </a:solidFill>
                          <a:latin typeface="Cambria Math" panose="02040503050406030204" pitchFamily="18" charset="0"/>
                        </a:rPr>
                        <m:t>s</m:t>
                      </m:r>
                      <m:r>
                        <a:rPr xmlns:a="http://schemas.openxmlformats.org/drawingml/2006/main" sz="3350" i="1">
                          <a:solidFill>
                            <a:srgbClr val="000000"/>
                          </a:solidFill>
                          <a:latin typeface="Cambria Math" panose="02040503050406030204" pitchFamily="18" charset="0"/>
                        </a:rPr>
                        <m:t>t</m:t>
                      </m:r>
                      <m:r>
                        <a:rPr xmlns:a="http://schemas.openxmlformats.org/drawingml/2006/main" sz="3350" i="1">
                          <a:solidFill>
                            <a:srgbClr val="000000"/>
                          </a:solidFill>
                          <a:latin typeface="Cambria Math" panose="02040503050406030204" pitchFamily="18" charset="0"/>
                        </a:rPr>
                        <m:t>o</m:t>
                      </m:r>
                      <m:r>
                        <a:rPr xmlns:a="http://schemas.openxmlformats.org/drawingml/2006/main" sz="3350" i="1">
                          <a:solidFill>
                            <a:srgbClr val="000000"/>
                          </a:solidFill>
                          <a:latin typeface="Cambria Math" panose="02040503050406030204" pitchFamily="18" charset="0"/>
                        </a:rPr>
                        <m:t>r</m:t>
                      </m:r>
                      <m:r>
                        <a:rPr xmlns:a="http://schemas.openxmlformats.org/drawingml/2006/main" sz="3350" i="1">
                          <a:solidFill>
                            <a:srgbClr val="000000"/>
                          </a:solidFill>
                          <a:latin typeface="Cambria Math" panose="02040503050406030204" pitchFamily="18" charset="0"/>
                        </a:rPr>
                        <m:t>y</m:t>
                      </m:r>
                      <m:r>
                        <a:rPr xmlns:a="http://schemas.openxmlformats.org/drawingml/2006/main" sz="3350" i="1">
                          <a:solidFill>
                            <a:srgbClr val="000000"/>
                          </a:solidFill>
                          <a:latin typeface="Cambria Math" panose="02040503050406030204" pitchFamily="18" charset="0"/>
                        </a:rPr>
                        <m:t>|</m:t>
                      </m:r>
                    </m:den>
                  </m:f>
                </m:oMath>
              </m:oMathPara>
            </a14:m>
          </a:p>
          <a:p>
            <a:pPr lvl="1" marL="1790187" indent="-925960" defTabSz="1706837">
              <a:lnSpc>
                <a:spcPct val="90000"/>
              </a:lnSpc>
              <a:spcBef>
                <a:spcPts val="3100"/>
              </a:spcBef>
              <a:defRPr sz="3359">
                <a:solidFill>
                  <a:srgbClr val="000000"/>
                </a:solidFill>
              </a:defRPr>
            </a:pPr>
            <a:r>
              <a:t>These turned out to perform very poorly for speech recognition (why?)</a:t>
            </a:r>
          </a:p>
        </p:txBody>
      </p:sp>
      <p:sp>
        <p:nvSpPr>
          <p:cNvPr id="53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9" name="Kneser-Ney Smoothing"/>
          <p:cNvSpPr txBox="1"/>
          <p:nvPr>
            <p:ph type="title"/>
          </p:nvPr>
        </p:nvSpPr>
        <p:spPr>
          <a:prstGeom prst="rect">
            <a:avLst/>
          </a:prstGeom>
        </p:spPr>
        <p:txBody>
          <a:bodyPr/>
          <a:lstStyle>
            <a:lvl1pPr defTabSz="1197570">
              <a:defRPr sz="8536"/>
            </a:lvl1pPr>
          </a:lstStyle>
          <a:p>
            <a:pPr/>
            <a:r>
              <a:t>Kneser-Ney Smoothing</a:t>
            </a:r>
          </a:p>
        </p:txBody>
      </p:sp>
      <p:sp>
        <p:nvSpPr>
          <p:cNvPr id="540" name="Section subheadline"/>
          <p:cNvSpPr txBox="1"/>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Probabilistic Language Models"/>
          <p:cNvSpPr txBox="1"/>
          <p:nvPr>
            <p:ph type="title"/>
          </p:nvPr>
        </p:nvSpPr>
        <p:spPr>
          <a:prstGeom prst="rect">
            <a:avLst/>
          </a:prstGeom>
        </p:spPr>
        <p:txBody>
          <a:bodyPr/>
          <a:lstStyle>
            <a:lvl1pPr defTabSz="1061763">
              <a:defRPr sz="7568"/>
            </a:lvl1pPr>
          </a:lstStyle>
          <a:p>
            <a:pPr/>
            <a:r>
              <a:t>Probabilistic Language Models</a:t>
            </a:r>
          </a:p>
        </p:txBody>
      </p:sp>
      <p:sp>
        <p:nvSpPr>
          <p:cNvPr id="272" name="How do we compute this joint probability?…"/>
          <p:cNvSpPr txBox="1"/>
          <p:nvPr>
            <p:ph type="body" idx="1"/>
          </p:nvPr>
        </p:nvSpPr>
        <p:spPr>
          <a:prstGeom prst="rect">
            <a:avLst/>
          </a:prstGeom>
        </p:spPr>
        <p:txBody>
          <a:bodyPr/>
          <a:lstStyle/>
          <a:p>
            <a:pPr marL="1481534" indent="-1481534" defTabSz="2438338">
              <a:lnSpc>
                <a:spcPct val="90000"/>
              </a:lnSpc>
              <a:spcBef>
                <a:spcPts val="4500"/>
              </a:spcBef>
              <a:defRPr sz="4800">
                <a:solidFill>
                  <a:srgbClr val="000000"/>
                </a:solidFill>
              </a:defRPr>
            </a:pPr>
            <a:r>
              <a:t>How do we compute this joint probability?</a:t>
            </a:r>
          </a:p>
          <a:p>
            <a:pPr lvl="1" marL="2557410" indent="-1322801" defTabSz="2438338">
              <a:lnSpc>
                <a:spcPct val="90000"/>
              </a:lnSpc>
              <a:spcBef>
                <a:spcPts val="4500"/>
              </a:spcBef>
              <a:defRPr sz="4800">
                <a:solidFill>
                  <a:srgbClr val="000000"/>
                </a:solidFill>
              </a:defRPr>
            </a:pPr>
            <a:r>
              <a:t>P(its, water, is, so, transparent, that)</a:t>
            </a:r>
          </a:p>
          <a:p>
            <a:pPr lvl="1" marL="2557410" indent="-1322801" defTabSz="2438338">
              <a:lnSpc>
                <a:spcPct val="90000"/>
              </a:lnSpc>
              <a:spcBef>
                <a:spcPts val="4500"/>
              </a:spcBef>
              <a:defRPr sz="4800">
                <a:solidFill>
                  <a:srgbClr val="000000"/>
                </a:solidFill>
              </a:defRPr>
            </a:pPr>
          </a:p>
          <a:p>
            <a:pPr marL="1481534" indent="-1481534" defTabSz="2438338">
              <a:lnSpc>
                <a:spcPct val="90000"/>
              </a:lnSpc>
              <a:spcBef>
                <a:spcPts val="4500"/>
              </a:spcBef>
              <a:defRPr sz="4800">
                <a:solidFill>
                  <a:srgbClr val="000000"/>
                </a:solidFill>
              </a:defRPr>
            </a:pPr>
            <a:r>
              <a:t>Let’s use the Chain Rule of Probability!</a:t>
            </a:r>
          </a:p>
        </p:txBody>
      </p:sp>
      <p:sp>
        <p:nvSpPr>
          <p:cNvPr id="273" name="Slide Number"/>
          <p:cNvSpPr txBox="1"/>
          <p:nvPr>
            <p:ph type="sldNum" sz="quarter" idx="2"/>
          </p:nvPr>
        </p:nvSpPr>
        <p:spPr>
          <a:xfrm>
            <a:off x="23836541" y="13003336"/>
            <a:ext cx="301909" cy="48620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2" name="Kneser-Ney Smoothing"/>
          <p:cNvSpPr txBox="1"/>
          <p:nvPr>
            <p:ph type="title"/>
          </p:nvPr>
        </p:nvSpPr>
        <p:spPr>
          <a:prstGeom prst="rect">
            <a:avLst/>
          </a:prstGeom>
        </p:spPr>
        <p:txBody>
          <a:bodyPr/>
          <a:lstStyle>
            <a:lvl1pPr defTabSz="1061763">
              <a:defRPr sz="7568"/>
            </a:lvl1pPr>
          </a:lstStyle>
          <a:p>
            <a:pPr/>
            <a:r>
              <a:t>Kneser-Ney Smoothing</a:t>
            </a:r>
          </a:p>
        </p:txBody>
      </p:sp>
      <p:sp>
        <p:nvSpPr>
          <p:cNvPr id="543" name="Absolute discounting: just subtract a little from each count…"/>
          <p:cNvSpPr txBox="1"/>
          <p:nvPr>
            <p:ph type="body" idx="1"/>
          </p:nvPr>
        </p:nvSpPr>
        <p:spPr>
          <a:prstGeom prst="rect">
            <a:avLst/>
          </a:prstGeom>
        </p:spPr>
        <p:txBody>
          <a:bodyPr/>
          <a:lstStyle/>
          <a:p>
            <a:pPr marL="1481534" indent="-1481534" defTabSz="2438338">
              <a:lnSpc>
                <a:spcPct val="90000"/>
              </a:lnSpc>
              <a:spcBef>
                <a:spcPts val="4500"/>
              </a:spcBef>
              <a:defRPr sz="4800">
                <a:solidFill>
                  <a:srgbClr val="000000"/>
                </a:solidFill>
              </a:defRPr>
            </a:pPr>
          </a:p>
          <a:p>
            <a:pPr marL="1481534" indent="-1481534" defTabSz="2438338">
              <a:lnSpc>
                <a:spcPct val="90000"/>
              </a:lnSpc>
              <a:spcBef>
                <a:spcPts val="4500"/>
              </a:spcBef>
              <a:defRPr sz="4800">
                <a:solidFill>
                  <a:srgbClr val="000000"/>
                </a:solidFill>
              </a:defRPr>
            </a:pPr>
            <a:r>
              <a:t>Absolute discounting: just subtract a little from each count</a:t>
            </a:r>
          </a:p>
          <a:p>
            <a:pPr marL="1481534" indent="-1481534" defTabSz="2438338">
              <a:lnSpc>
                <a:spcPct val="90000"/>
              </a:lnSpc>
              <a:spcBef>
                <a:spcPts val="4500"/>
              </a:spcBef>
              <a:defRPr sz="4800">
                <a:solidFill>
                  <a:srgbClr val="000000"/>
                </a:solidFill>
              </a:defRPr>
            </a:pPr>
            <a:r>
              <a:t>Suppose we wanted to subtract a little from a count of 4 to save probability mass for the zeros</a:t>
            </a:r>
          </a:p>
          <a:p>
            <a:pPr lvl="1" marL="2557410" indent="-1322801" defTabSz="2438338">
              <a:lnSpc>
                <a:spcPct val="90000"/>
              </a:lnSpc>
              <a:spcBef>
                <a:spcPts val="4500"/>
              </a:spcBef>
              <a:defRPr sz="4800">
                <a:solidFill>
                  <a:srgbClr val="000000"/>
                </a:solidFill>
              </a:defRPr>
            </a:pPr>
            <a:r>
              <a:t>How much to subtract ?</a:t>
            </a:r>
          </a:p>
        </p:txBody>
      </p:sp>
      <p:sp>
        <p:nvSpPr>
          <p:cNvPr id="54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6" name="Kneser-Ney Smoothing"/>
          <p:cNvSpPr txBox="1"/>
          <p:nvPr>
            <p:ph type="title"/>
          </p:nvPr>
        </p:nvSpPr>
        <p:spPr>
          <a:prstGeom prst="rect">
            <a:avLst/>
          </a:prstGeom>
        </p:spPr>
        <p:txBody>
          <a:bodyPr/>
          <a:lstStyle>
            <a:lvl1pPr defTabSz="1061763">
              <a:defRPr sz="7568"/>
            </a:lvl1pPr>
          </a:lstStyle>
          <a:p>
            <a:pPr/>
            <a:r>
              <a:t>Kneser-Ney Smoothing</a:t>
            </a:r>
          </a:p>
        </p:txBody>
      </p:sp>
      <p:sp>
        <p:nvSpPr>
          <p:cNvPr id="547" name="Divide up 22 million words of AP Newswire…"/>
          <p:cNvSpPr txBox="1"/>
          <p:nvPr>
            <p:ph type="body" idx="1"/>
          </p:nvPr>
        </p:nvSpPr>
        <p:spPr>
          <a:prstGeom prst="rect">
            <a:avLst/>
          </a:prstGeom>
        </p:spPr>
        <p:txBody>
          <a:bodyPr/>
          <a:lstStyle/>
          <a:p>
            <a:pPr marL="1481534" indent="-1481534" defTabSz="2438338">
              <a:lnSpc>
                <a:spcPct val="90000"/>
              </a:lnSpc>
              <a:spcBef>
                <a:spcPts val="4500"/>
              </a:spcBef>
              <a:defRPr sz="4800">
                <a:solidFill>
                  <a:srgbClr val="000000"/>
                </a:solidFill>
              </a:defRPr>
            </a:pPr>
            <a:r>
              <a:t>Divide up 22 million words of AP Newswire</a:t>
            </a:r>
          </a:p>
          <a:p>
            <a:pPr lvl="1" marL="2557410" indent="-1322801" defTabSz="2438338">
              <a:lnSpc>
                <a:spcPct val="90000"/>
              </a:lnSpc>
              <a:spcBef>
                <a:spcPts val="4500"/>
              </a:spcBef>
              <a:defRPr sz="4800">
                <a:solidFill>
                  <a:srgbClr val="000000"/>
                </a:solidFill>
              </a:defRPr>
            </a:pPr>
            <a:r>
              <a:t>Training and held-out set</a:t>
            </a:r>
          </a:p>
          <a:p>
            <a:pPr lvl="1" marL="2557410" indent="-1322801" defTabSz="2438338">
              <a:lnSpc>
                <a:spcPct val="90000"/>
              </a:lnSpc>
              <a:spcBef>
                <a:spcPts val="4500"/>
              </a:spcBef>
              <a:defRPr sz="4800">
                <a:solidFill>
                  <a:srgbClr val="000000"/>
                </a:solidFill>
              </a:defRPr>
            </a:pPr>
            <a:r>
              <a:t>For each bigram in the training set</a:t>
            </a:r>
          </a:p>
          <a:p>
            <a:pPr lvl="1" marL="2557410" indent="-1322801" defTabSz="2438338">
              <a:lnSpc>
                <a:spcPct val="90000"/>
              </a:lnSpc>
              <a:spcBef>
                <a:spcPts val="4500"/>
              </a:spcBef>
              <a:defRPr sz="4800">
                <a:solidFill>
                  <a:srgbClr val="000000"/>
                </a:solidFill>
              </a:defRPr>
            </a:pPr>
            <a:r>
              <a:t>see the actual count in the held-out set!</a:t>
            </a:r>
          </a:p>
          <a:p>
            <a:pPr marL="1481534" indent="-1481534" defTabSz="2438338">
              <a:lnSpc>
                <a:spcPct val="90000"/>
              </a:lnSpc>
              <a:spcBef>
                <a:spcPts val="4500"/>
              </a:spcBef>
              <a:defRPr sz="4800">
                <a:solidFill>
                  <a:srgbClr val="000000"/>
                </a:solidFill>
              </a:defRPr>
            </a:pPr>
            <a:r>
              <a:t>It sure looks like c* ≈ (c - .75)!</a:t>
            </a:r>
          </a:p>
        </p:txBody>
      </p:sp>
      <p:sp>
        <p:nvSpPr>
          <p:cNvPr id="54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49" name="Image" descr="Image"/>
          <p:cNvPicPr>
            <a:picLocks noChangeAspect="1"/>
          </p:cNvPicPr>
          <p:nvPr/>
        </p:nvPicPr>
        <p:blipFill>
          <a:blip r:embed="rId2">
            <a:extLst/>
          </a:blip>
          <a:stretch>
            <a:fillRect/>
          </a:stretch>
        </p:blipFill>
        <p:spPr>
          <a:xfrm>
            <a:off x="16930749" y="4159250"/>
            <a:ext cx="6870701" cy="7937500"/>
          </a:xfrm>
          <a:prstGeom prst="rect">
            <a:avLst/>
          </a:prstGeom>
          <a:ln w="12700">
            <a:miter lim="400000"/>
          </a:ln>
        </p:spPr>
      </p:pic>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1" name="Kneser-Ney Smoothing"/>
          <p:cNvSpPr txBox="1"/>
          <p:nvPr>
            <p:ph type="title"/>
          </p:nvPr>
        </p:nvSpPr>
        <p:spPr>
          <a:prstGeom prst="rect">
            <a:avLst/>
          </a:prstGeom>
        </p:spPr>
        <p:txBody>
          <a:bodyPr/>
          <a:lstStyle>
            <a:lvl1pPr defTabSz="1061763">
              <a:defRPr sz="7568"/>
            </a:lvl1pPr>
          </a:lstStyle>
          <a:p>
            <a:pPr/>
            <a:r>
              <a:t>Kneser-Ney Smoothing</a:t>
            </a:r>
          </a:p>
        </p:txBody>
      </p:sp>
      <p:sp>
        <p:nvSpPr>
          <p:cNvPr id="552" name="Let’s save time and just subtract .75 (or some constant d)!…"/>
          <p:cNvSpPr txBox="1"/>
          <p:nvPr>
            <p:ph type="body" idx="1"/>
          </p:nvPr>
        </p:nvSpPr>
        <p:spPr>
          <a:prstGeom prst="rect">
            <a:avLst/>
          </a:prstGeom>
        </p:spPr>
        <p:txBody>
          <a:bodyPr/>
          <a:lstStyle/>
          <a:p>
            <a:pPr marL="1318565" indent="-1318565" defTabSz="2170121">
              <a:lnSpc>
                <a:spcPct val="90000"/>
              </a:lnSpc>
              <a:spcBef>
                <a:spcPts val="4000"/>
              </a:spcBef>
              <a:defRPr sz="4272">
                <a:solidFill>
                  <a:srgbClr val="000000"/>
                </a:solidFill>
              </a:defRPr>
            </a:pPr>
            <a:r>
              <a:t>Let’s save time and just subtract .75 (or some constant </a:t>
            </a:r>
            <a:r>
              <a:rPr i="1"/>
              <a:t>d</a:t>
            </a:r>
            <a:r>
              <a:t>)!</a:t>
            </a:r>
          </a:p>
          <a:p>
            <a:pPr marL="1318565" indent="-1318565" defTabSz="2170121">
              <a:lnSpc>
                <a:spcPct val="90000"/>
              </a:lnSpc>
              <a:spcBef>
                <a:spcPts val="4000"/>
              </a:spcBef>
              <a:defRPr sz="4272">
                <a:solidFill>
                  <a:srgbClr val="000000"/>
                </a:solidFill>
              </a:defRPr>
            </a:pPr>
            <a14:m>
              <m:oMathPara>
                <m:oMathParaPr>
                  <m:jc m:val="left"/>
                </m:oMathParaPr>
                <m:oMath>
                  <m:sSub>
                    <m:e>
                      <m:r>
                        <a:rPr xmlns:a="http://schemas.openxmlformats.org/drawingml/2006/main" sz="4250" i="1">
                          <a:solidFill>
                            <a:srgbClr val="000000"/>
                          </a:solidFill>
                          <a:latin typeface="Cambria Math" panose="02040503050406030204" pitchFamily="18" charset="0"/>
                        </a:rPr>
                        <m:t>P</m:t>
                      </m:r>
                    </m:e>
                    <m:sub>
                      <m:r>
                        <a:rPr xmlns:a="http://schemas.openxmlformats.org/drawingml/2006/main" sz="4250" i="1">
                          <a:solidFill>
                            <a:srgbClr val="000000"/>
                          </a:solidFill>
                          <a:latin typeface="Cambria Math" panose="02040503050406030204" pitchFamily="18" charset="0"/>
                        </a:rPr>
                        <m:t>A</m:t>
                      </m:r>
                      <m:r>
                        <a:rPr xmlns:a="http://schemas.openxmlformats.org/drawingml/2006/main" sz="4250" i="1">
                          <a:solidFill>
                            <a:srgbClr val="000000"/>
                          </a:solidFill>
                          <a:latin typeface="Cambria Math" panose="02040503050406030204" pitchFamily="18" charset="0"/>
                        </a:rPr>
                        <m:t>b</m:t>
                      </m:r>
                      <m:r>
                        <a:rPr xmlns:a="http://schemas.openxmlformats.org/drawingml/2006/main" sz="4250" i="1">
                          <a:solidFill>
                            <a:srgbClr val="000000"/>
                          </a:solidFill>
                          <a:latin typeface="Cambria Math" panose="02040503050406030204" pitchFamily="18" charset="0"/>
                        </a:rPr>
                        <m:t>s</m:t>
                      </m:r>
                      <m:r>
                        <a:rPr xmlns:a="http://schemas.openxmlformats.org/drawingml/2006/main" sz="4250" i="1">
                          <a:solidFill>
                            <a:srgbClr val="000000"/>
                          </a:solidFill>
                          <a:latin typeface="Cambria Math" panose="02040503050406030204" pitchFamily="18" charset="0"/>
                        </a:rPr>
                        <m:t>o</m:t>
                      </m:r>
                      <m:r>
                        <a:rPr xmlns:a="http://schemas.openxmlformats.org/drawingml/2006/main" sz="4250" i="1">
                          <a:solidFill>
                            <a:srgbClr val="000000"/>
                          </a:solidFill>
                          <a:latin typeface="Cambria Math" panose="02040503050406030204" pitchFamily="18" charset="0"/>
                        </a:rPr>
                        <m:t>l</m:t>
                      </m:r>
                      <m:r>
                        <a:rPr xmlns:a="http://schemas.openxmlformats.org/drawingml/2006/main" sz="4250" i="1">
                          <a:solidFill>
                            <a:srgbClr val="000000"/>
                          </a:solidFill>
                          <a:latin typeface="Cambria Math" panose="02040503050406030204" pitchFamily="18" charset="0"/>
                        </a:rPr>
                        <m:t>u</m:t>
                      </m:r>
                      <m:r>
                        <a:rPr xmlns:a="http://schemas.openxmlformats.org/drawingml/2006/main" sz="4250" i="1">
                          <a:solidFill>
                            <a:srgbClr val="000000"/>
                          </a:solidFill>
                          <a:latin typeface="Cambria Math" panose="02040503050406030204" pitchFamily="18" charset="0"/>
                        </a:rPr>
                        <m:t>t</m:t>
                      </m:r>
                      <m:r>
                        <a:rPr xmlns:a="http://schemas.openxmlformats.org/drawingml/2006/main" sz="4250" i="1">
                          <a:solidFill>
                            <a:srgbClr val="000000"/>
                          </a:solidFill>
                          <a:latin typeface="Cambria Math" panose="02040503050406030204" pitchFamily="18" charset="0"/>
                        </a:rPr>
                        <m:t>e</m:t>
                      </m:r>
                      <m:r>
                        <a:rPr xmlns:a="http://schemas.openxmlformats.org/drawingml/2006/main" sz="4250" i="1">
                          <a:solidFill>
                            <a:srgbClr val="000000"/>
                          </a:solidFill>
                          <a:latin typeface="Cambria Math" panose="02040503050406030204" pitchFamily="18" charset="0"/>
                        </a:rPr>
                        <m:t>D</m:t>
                      </m:r>
                      <m:r>
                        <a:rPr xmlns:a="http://schemas.openxmlformats.org/drawingml/2006/main" sz="4250" i="1">
                          <a:solidFill>
                            <a:srgbClr val="000000"/>
                          </a:solidFill>
                          <a:latin typeface="Cambria Math" panose="02040503050406030204" pitchFamily="18" charset="0"/>
                        </a:rPr>
                        <m:t>i</m:t>
                      </m:r>
                      <m:r>
                        <a:rPr xmlns:a="http://schemas.openxmlformats.org/drawingml/2006/main" sz="4250" i="1">
                          <a:solidFill>
                            <a:srgbClr val="000000"/>
                          </a:solidFill>
                          <a:latin typeface="Cambria Math" panose="02040503050406030204" pitchFamily="18" charset="0"/>
                        </a:rPr>
                        <m:t>s</m:t>
                      </m:r>
                      <m:r>
                        <a:rPr xmlns:a="http://schemas.openxmlformats.org/drawingml/2006/main" sz="4250" i="1">
                          <a:solidFill>
                            <a:srgbClr val="000000"/>
                          </a:solidFill>
                          <a:latin typeface="Cambria Math" panose="02040503050406030204" pitchFamily="18" charset="0"/>
                        </a:rPr>
                        <m:t>c</m:t>
                      </m:r>
                      <m:r>
                        <a:rPr xmlns:a="http://schemas.openxmlformats.org/drawingml/2006/main" sz="4250" i="1">
                          <a:solidFill>
                            <a:srgbClr val="000000"/>
                          </a:solidFill>
                          <a:latin typeface="Cambria Math" panose="02040503050406030204" pitchFamily="18" charset="0"/>
                        </a:rPr>
                        <m:t>o</m:t>
                      </m:r>
                      <m:r>
                        <a:rPr xmlns:a="http://schemas.openxmlformats.org/drawingml/2006/main" sz="4250" i="1">
                          <a:solidFill>
                            <a:srgbClr val="000000"/>
                          </a:solidFill>
                          <a:latin typeface="Cambria Math" panose="02040503050406030204" pitchFamily="18" charset="0"/>
                        </a:rPr>
                        <m:t>u</m:t>
                      </m:r>
                      <m:r>
                        <a:rPr xmlns:a="http://schemas.openxmlformats.org/drawingml/2006/main" sz="4250" i="1">
                          <a:solidFill>
                            <a:srgbClr val="000000"/>
                          </a:solidFill>
                          <a:latin typeface="Cambria Math" panose="02040503050406030204" pitchFamily="18" charset="0"/>
                        </a:rPr>
                        <m:t>n</m:t>
                      </m:r>
                      <m:r>
                        <a:rPr xmlns:a="http://schemas.openxmlformats.org/drawingml/2006/main" sz="4250" i="1">
                          <a:solidFill>
                            <a:srgbClr val="000000"/>
                          </a:solidFill>
                          <a:latin typeface="Cambria Math" panose="02040503050406030204" pitchFamily="18" charset="0"/>
                        </a:rPr>
                        <m:t>t</m:t>
                      </m:r>
                      <m:r>
                        <a:rPr xmlns:a="http://schemas.openxmlformats.org/drawingml/2006/main" sz="4250" i="1">
                          <a:solidFill>
                            <a:srgbClr val="000000"/>
                          </a:solidFill>
                          <a:latin typeface="Cambria Math" panose="02040503050406030204" pitchFamily="18" charset="0"/>
                        </a:rPr>
                        <m:t>i</m:t>
                      </m:r>
                      <m:r>
                        <a:rPr xmlns:a="http://schemas.openxmlformats.org/drawingml/2006/main" sz="4250" i="1">
                          <a:solidFill>
                            <a:srgbClr val="000000"/>
                          </a:solidFill>
                          <a:latin typeface="Cambria Math" panose="02040503050406030204" pitchFamily="18" charset="0"/>
                        </a:rPr>
                        <m:t>n</m:t>
                      </m:r>
                      <m:r>
                        <a:rPr xmlns:a="http://schemas.openxmlformats.org/drawingml/2006/main" sz="4250" i="1">
                          <a:solidFill>
                            <a:srgbClr val="000000"/>
                          </a:solidFill>
                          <a:latin typeface="Cambria Math" panose="02040503050406030204" pitchFamily="18" charset="0"/>
                        </a:rPr>
                        <m:t>g</m:t>
                      </m:r>
                    </m:sub>
                  </m:sSub>
                  <m:r>
                    <a:rPr xmlns:a="http://schemas.openxmlformats.org/drawingml/2006/main" sz="4250" i="1">
                      <a:solidFill>
                        <a:srgbClr val="000000"/>
                      </a:solidFill>
                      <a:latin typeface="Cambria Math" panose="02040503050406030204" pitchFamily="18" charset="0"/>
                    </a:rPr>
                    <m:t>(</m:t>
                  </m:r>
                  <m:sSub>
                    <m:e>
                      <m:r>
                        <a:rPr xmlns:a="http://schemas.openxmlformats.org/drawingml/2006/main" sz="4250" i="1">
                          <a:solidFill>
                            <a:srgbClr val="000000"/>
                          </a:solidFill>
                          <a:latin typeface="Cambria Math" panose="02040503050406030204" pitchFamily="18" charset="0"/>
                        </a:rPr>
                        <m:t>w</m:t>
                      </m:r>
                    </m:e>
                    <m:sub>
                      <m:r>
                        <a:rPr xmlns:a="http://schemas.openxmlformats.org/drawingml/2006/main" sz="4250" i="1">
                          <a:solidFill>
                            <a:srgbClr val="000000"/>
                          </a:solidFill>
                          <a:latin typeface="Cambria Math" panose="02040503050406030204" pitchFamily="18" charset="0"/>
                        </a:rPr>
                        <m:t>i</m:t>
                      </m:r>
                    </m:sub>
                  </m:sSub>
                  <m:r>
                    <a:rPr xmlns:a="http://schemas.openxmlformats.org/drawingml/2006/main" sz="4250" i="1">
                      <a:solidFill>
                        <a:srgbClr val="000000"/>
                      </a:solidFill>
                      <a:latin typeface="Cambria Math" panose="02040503050406030204" pitchFamily="18" charset="0"/>
                    </a:rPr>
                    <m:t>|</m:t>
                  </m:r>
                  <m:sSub>
                    <m:e>
                      <m:r>
                        <a:rPr xmlns:a="http://schemas.openxmlformats.org/drawingml/2006/main" sz="4250" i="1">
                          <a:solidFill>
                            <a:srgbClr val="000000"/>
                          </a:solidFill>
                          <a:latin typeface="Cambria Math" panose="02040503050406030204" pitchFamily="18" charset="0"/>
                        </a:rPr>
                        <m:t>w</m:t>
                      </m:r>
                    </m:e>
                    <m:sub>
                      <m:r>
                        <a:rPr xmlns:a="http://schemas.openxmlformats.org/drawingml/2006/main" sz="4250" i="1">
                          <a:solidFill>
                            <a:srgbClr val="000000"/>
                          </a:solidFill>
                          <a:latin typeface="Cambria Math" panose="02040503050406030204" pitchFamily="18" charset="0"/>
                        </a:rPr>
                        <m:t>i</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1</m:t>
                      </m:r>
                    </m:sub>
                  </m:sSub>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m:t>
                  </m:r>
                  <m:f>
                    <m:fPr>
                      <m:ctrlPr>
                        <a:rPr xmlns:a="http://schemas.openxmlformats.org/drawingml/2006/main" sz="4250" i="1">
                          <a:solidFill>
                            <a:srgbClr val="000000"/>
                          </a:solidFill>
                          <a:latin typeface="Cambria Math" panose="02040503050406030204" pitchFamily="18" charset="0"/>
                        </a:rPr>
                      </m:ctrlPr>
                      <m:type m:val="bar"/>
                    </m:fPr>
                    <m:num>
                      <m:r>
                        <a:rPr xmlns:a="http://schemas.openxmlformats.org/drawingml/2006/main" sz="4250" i="1">
                          <a:solidFill>
                            <a:srgbClr val="000000"/>
                          </a:solidFill>
                          <a:latin typeface="Cambria Math" panose="02040503050406030204" pitchFamily="18" charset="0"/>
                        </a:rPr>
                        <m:t>c</m:t>
                      </m:r>
                      <m:r>
                        <a:rPr xmlns:a="http://schemas.openxmlformats.org/drawingml/2006/main" sz="4250" i="1">
                          <a:solidFill>
                            <a:srgbClr val="000000"/>
                          </a:solidFill>
                          <a:latin typeface="Cambria Math" panose="02040503050406030204" pitchFamily="18" charset="0"/>
                        </a:rPr>
                        <m:t>(</m:t>
                      </m:r>
                      <m:sSub>
                        <m:e>
                          <m:r>
                            <a:rPr xmlns:a="http://schemas.openxmlformats.org/drawingml/2006/main" sz="4250" i="1">
                              <a:solidFill>
                                <a:srgbClr val="000000"/>
                              </a:solidFill>
                              <a:latin typeface="Cambria Math" panose="02040503050406030204" pitchFamily="18" charset="0"/>
                            </a:rPr>
                            <m:t>w</m:t>
                          </m:r>
                        </m:e>
                        <m:sub>
                          <m:r>
                            <a:rPr xmlns:a="http://schemas.openxmlformats.org/drawingml/2006/main" sz="4250" i="1">
                              <a:solidFill>
                                <a:srgbClr val="000000"/>
                              </a:solidFill>
                              <a:latin typeface="Cambria Math" panose="02040503050406030204" pitchFamily="18" charset="0"/>
                            </a:rPr>
                            <m:t>i</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1</m:t>
                          </m:r>
                        </m:sub>
                      </m:sSub>
                      <m:r>
                        <a:rPr xmlns:a="http://schemas.openxmlformats.org/drawingml/2006/main" sz="4250" i="1">
                          <a:solidFill>
                            <a:srgbClr val="000000"/>
                          </a:solidFill>
                          <a:latin typeface="Cambria Math" panose="02040503050406030204" pitchFamily="18" charset="0"/>
                        </a:rPr>
                        <m:t>,</m:t>
                      </m:r>
                      <m:sSub>
                        <m:e>
                          <m:r>
                            <a:rPr xmlns:a="http://schemas.openxmlformats.org/drawingml/2006/main" sz="4250" i="1">
                              <a:solidFill>
                                <a:srgbClr val="000000"/>
                              </a:solidFill>
                              <a:latin typeface="Cambria Math" panose="02040503050406030204" pitchFamily="18" charset="0"/>
                            </a:rPr>
                            <m:t>w</m:t>
                          </m:r>
                        </m:e>
                        <m:sub>
                          <m:r>
                            <a:rPr xmlns:a="http://schemas.openxmlformats.org/drawingml/2006/main" sz="4250" i="1">
                              <a:solidFill>
                                <a:srgbClr val="000000"/>
                              </a:solidFill>
                              <a:latin typeface="Cambria Math" panose="02040503050406030204" pitchFamily="18" charset="0"/>
                            </a:rPr>
                            <m:t>i</m:t>
                          </m:r>
                        </m:sub>
                      </m:sSub>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d</m:t>
                      </m:r>
                    </m:num>
                    <m:den>
                      <m:r>
                        <a:rPr xmlns:a="http://schemas.openxmlformats.org/drawingml/2006/main" sz="4250" i="1">
                          <a:solidFill>
                            <a:srgbClr val="000000"/>
                          </a:solidFill>
                          <a:latin typeface="Cambria Math" panose="02040503050406030204" pitchFamily="18" charset="0"/>
                        </a:rPr>
                        <m:t>c</m:t>
                      </m:r>
                      <m:r>
                        <a:rPr xmlns:a="http://schemas.openxmlformats.org/drawingml/2006/main" sz="4250" i="1">
                          <a:solidFill>
                            <a:srgbClr val="000000"/>
                          </a:solidFill>
                          <a:latin typeface="Cambria Math" panose="02040503050406030204" pitchFamily="18" charset="0"/>
                        </a:rPr>
                        <m:t>(</m:t>
                      </m:r>
                      <m:sSub>
                        <m:e>
                          <m:r>
                            <a:rPr xmlns:a="http://schemas.openxmlformats.org/drawingml/2006/main" sz="4250" i="1">
                              <a:solidFill>
                                <a:srgbClr val="000000"/>
                              </a:solidFill>
                              <a:latin typeface="Cambria Math" panose="02040503050406030204" pitchFamily="18" charset="0"/>
                            </a:rPr>
                            <m:t>w</m:t>
                          </m:r>
                        </m:e>
                        <m:sub>
                          <m:r>
                            <a:rPr xmlns:a="http://schemas.openxmlformats.org/drawingml/2006/main" sz="4250" i="1">
                              <a:solidFill>
                                <a:srgbClr val="000000"/>
                              </a:solidFill>
                              <a:latin typeface="Cambria Math" panose="02040503050406030204" pitchFamily="18" charset="0"/>
                            </a:rPr>
                            <m:t>i</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1</m:t>
                          </m:r>
                        </m:sub>
                      </m:sSub>
                      <m:r>
                        <a:rPr xmlns:a="http://schemas.openxmlformats.org/drawingml/2006/main" sz="4250" i="1">
                          <a:solidFill>
                            <a:srgbClr val="000000"/>
                          </a:solidFill>
                          <a:latin typeface="Cambria Math" panose="02040503050406030204" pitchFamily="18" charset="0"/>
                        </a:rPr>
                        <m:t>)</m:t>
                      </m:r>
                    </m:den>
                  </m:f>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λ</m:t>
                  </m:r>
                  <m:r>
                    <a:rPr xmlns:a="http://schemas.openxmlformats.org/drawingml/2006/main" sz="4250" i="1">
                      <a:solidFill>
                        <a:srgbClr val="000000"/>
                      </a:solidFill>
                      <a:latin typeface="Cambria Math" panose="02040503050406030204" pitchFamily="18" charset="0"/>
                    </a:rPr>
                    <m:t>(</m:t>
                  </m:r>
                  <m:sSub>
                    <m:e>
                      <m:r>
                        <a:rPr xmlns:a="http://schemas.openxmlformats.org/drawingml/2006/main" sz="4250" i="1">
                          <a:solidFill>
                            <a:srgbClr val="000000"/>
                          </a:solidFill>
                          <a:latin typeface="Cambria Math" panose="02040503050406030204" pitchFamily="18" charset="0"/>
                        </a:rPr>
                        <m:t>w</m:t>
                      </m:r>
                    </m:e>
                    <m:sub>
                      <m:r>
                        <a:rPr xmlns:a="http://schemas.openxmlformats.org/drawingml/2006/main" sz="4250" i="1">
                          <a:solidFill>
                            <a:srgbClr val="000000"/>
                          </a:solidFill>
                          <a:latin typeface="Cambria Math" panose="02040503050406030204" pitchFamily="18" charset="0"/>
                        </a:rPr>
                        <m:t>i</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1</m:t>
                      </m:r>
                    </m:sub>
                  </m:sSub>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P</m:t>
                  </m:r>
                  <m:r>
                    <a:rPr xmlns:a="http://schemas.openxmlformats.org/drawingml/2006/main" sz="4250" i="1">
                      <a:solidFill>
                        <a:srgbClr val="000000"/>
                      </a:solidFill>
                      <a:latin typeface="Cambria Math" panose="02040503050406030204" pitchFamily="18" charset="0"/>
                    </a:rPr>
                    <m:t>(</m:t>
                  </m:r>
                  <m:sSub>
                    <m:e>
                      <m:r>
                        <a:rPr xmlns:a="http://schemas.openxmlformats.org/drawingml/2006/main" sz="4250" i="1">
                          <a:solidFill>
                            <a:srgbClr val="000000"/>
                          </a:solidFill>
                          <a:latin typeface="Cambria Math" panose="02040503050406030204" pitchFamily="18" charset="0"/>
                        </a:rPr>
                        <m:t>w</m:t>
                      </m:r>
                    </m:e>
                    <m:sub>
                      <m:r>
                        <a:rPr xmlns:a="http://schemas.openxmlformats.org/drawingml/2006/main" sz="4250" i="1">
                          <a:solidFill>
                            <a:srgbClr val="000000"/>
                          </a:solidFill>
                          <a:latin typeface="Cambria Math" panose="02040503050406030204" pitchFamily="18" charset="0"/>
                        </a:rPr>
                        <m:t>i</m:t>
                      </m:r>
                    </m:sub>
                  </m:sSub>
                  <m:r>
                    <a:rPr xmlns:a="http://schemas.openxmlformats.org/drawingml/2006/main" sz="4250" i="1">
                      <a:solidFill>
                        <a:srgbClr val="000000"/>
                      </a:solidFill>
                      <a:latin typeface="Cambria Math" panose="02040503050406030204" pitchFamily="18" charset="0"/>
                    </a:rPr>
                    <m:t>)</m:t>
                  </m:r>
                </m:oMath>
              </m:oMathPara>
            </a14:m>
          </a:p>
          <a:p>
            <a:pPr marL="1318565" indent="-1318565" defTabSz="2170121">
              <a:lnSpc>
                <a:spcPct val="90000"/>
              </a:lnSpc>
              <a:spcBef>
                <a:spcPts val="4000"/>
              </a:spcBef>
              <a:defRPr sz="4272">
                <a:solidFill>
                  <a:srgbClr val="000000"/>
                </a:solidFill>
              </a:defRPr>
            </a:pPr>
            <a:r>
              <a:t>(Optional: keep different </a:t>
            </a:r>
            <a:r>
              <a:rPr i="1"/>
              <a:t>d</a:t>
            </a:r>
            <a:r>
              <a:t> values for counts of 1 and 2 - see previous table)</a:t>
            </a:r>
          </a:p>
          <a:p>
            <a:pPr marL="1318565" indent="-1318565" defTabSz="2170121">
              <a:lnSpc>
                <a:spcPct val="90000"/>
              </a:lnSpc>
              <a:spcBef>
                <a:spcPts val="4000"/>
              </a:spcBef>
              <a:defRPr sz="4272">
                <a:solidFill>
                  <a:srgbClr val="000000"/>
                </a:solidFill>
              </a:defRPr>
            </a:pPr>
          </a:p>
          <a:p>
            <a:pPr marL="1318565" indent="-1318565" defTabSz="2170121">
              <a:lnSpc>
                <a:spcPct val="90000"/>
              </a:lnSpc>
              <a:spcBef>
                <a:spcPts val="4000"/>
              </a:spcBef>
              <a:defRPr sz="4272">
                <a:solidFill>
                  <a:srgbClr val="000000"/>
                </a:solidFill>
              </a:defRPr>
            </a:pPr>
            <a:r>
              <a:t>Should we really just use the regular unigram (P(w</a:t>
            </a:r>
            <a:r>
              <a:rPr baseline="-5999"/>
              <a:t>i</a:t>
            </a:r>
            <a:r>
              <a:t>))?</a:t>
            </a:r>
          </a:p>
        </p:txBody>
      </p:sp>
      <p:sp>
        <p:nvSpPr>
          <p:cNvPr id="55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54" name="discounted bigram"/>
          <p:cNvSpPr txBox="1"/>
          <p:nvPr/>
        </p:nvSpPr>
        <p:spPr>
          <a:xfrm>
            <a:off x="9390939" y="6148074"/>
            <a:ext cx="3032761" cy="51561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hueOff val="-82419"/>
                    <a:satOff val="-9513"/>
                    <a:lumOff val="-16343"/>
                  </a:schemeClr>
                </a:solidFill>
                <a:latin typeface="Poppins Regular"/>
                <a:ea typeface="Poppins Regular"/>
                <a:cs typeface="Poppins Regular"/>
                <a:sym typeface="Poppins Regular"/>
              </a:defRPr>
            </a:lvl1pPr>
          </a:lstStyle>
          <a:p>
            <a:pPr/>
            <a:r>
              <a:t>discounted bigram</a:t>
            </a:r>
          </a:p>
        </p:txBody>
      </p:sp>
      <p:sp>
        <p:nvSpPr>
          <p:cNvPr id="555" name="interpolation weight"/>
          <p:cNvSpPr txBox="1"/>
          <p:nvPr/>
        </p:nvSpPr>
        <p:spPr>
          <a:xfrm>
            <a:off x="15635840" y="7052205"/>
            <a:ext cx="3163520" cy="51561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hueOff val="-82419"/>
                    <a:satOff val="-9513"/>
                    <a:lumOff val="-16343"/>
                  </a:schemeClr>
                </a:solidFill>
                <a:latin typeface="Poppins Regular"/>
                <a:ea typeface="Poppins Regular"/>
                <a:cs typeface="Poppins Regular"/>
                <a:sym typeface="Poppins Regular"/>
              </a:defRPr>
            </a:lvl1pPr>
          </a:lstStyle>
          <a:p>
            <a:pPr/>
            <a:r>
              <a:t>interpolation weight</a:t>
            </a:r>
          </a:p>
        </p:txBody>
      </p:sp>
      <p:sp>
        <p:nvSpPr>
          <p:cNvPr id="556" name="unigram"/>
          <p:cNvSpPr txBox="1"/>
          <p:nvPr/>
        </p:nvSpPr>
        <p:spPr>
          <a:xfrm>
            <a:off x="10197745" y="8079763"/>
            <a:ext cx="1419149" cy="51561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hueOff val="-82419"/>
                    <a:satOff val="-9513"/>
                    <a:lumOff val="-16343"/>
                  </a:schemeClr>
                </a:solidFill>
                <a:latin typeface="Poppins Regular"/>
                <a:ea typeface="Poppins Regular"/>
                <a:cs typeface="Poppins Regular"/>
                <a:sym typeface="Poppins Regular"/>
              </a:defRPr>
            </a:lvl1pPr>
          </a:lstStyle>
          <a:p>
            <a:pPr/>
            <a:r>
              <a:t>unigram</a:t>
            </a:r>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8" name="Kneser-Ney Smoothing"/>
          <p:cNvSpPr txBox="1"/>
          <p:nvPr>
            <p:ph type="title"/>
          </p:nvPr>
        </p:nvSpPr>
        <p:spPr>
          <a:prstGeom prst="rect">
            <a:avLst/>
          </a:prstGeom>
        </p:spPr>
        <p:txBody>
          <a:bodyPr/>
          <a:lstStyle>
            <a:lvl1pPr defTabSz="1061763">
              <a:defRPr sz="7568"/>
            </a:lvl1pPr>
          </a:lstStyle>
          <a:p>
            <a:pPr/>
            <a:r>
              <a:t>Kneser-Ney Smoothing</a:t>
            </a:r>
          </a:p>
        </p:txBody>
      </p:sp>
      <p:sp>
        <p:nvSpPr>
          <p:cNvPr id="559" name="I can’t read without my _________…"/>
          <p:cNvSpPr txBox="1"/>
          <p:nvPr>
            <p:ph type="body" idx="1"/>
          </p:nvPr>
        </p:nvSpPr>
        <p:spPr>
          <a:prstGeom prst="rect">
            <a:avLst/>
          </a:prstGeom>
        </p:spPr>
        <p:txBody>
          <a:bodyPr/>
          <a:lstStyle/>
          <a:p>
            <a:pPr marL="1096335" indent="-1096335" defTabSz="1804370">
              <a:lnSpc>
                <a:spcPct val="90000"/>
              </a:lnSpc>
              <a:spcBef>
                <a:spcPts val="3300"/>
              </a:spcBef>
              <a:defRPr sz="3552">
                <a:solidFill>
                  <a:srgbClr val="000000"/>
                </a:solidFill>
              </a:defRPr>
            </a:pPr>
            <a:r>
              <a:t>I can’t read without my _________</a:t>
            </a:r>
          </a:p>
          <a:p>
            <a:pPr marL="1096335" indent="-1096335" defTabSz="1804370">
              <a:lnSpc>
                <a:spcPct val="90000"/>
              </a:lnSpc>
              <a:spcBef>
                <a:spcPts val="3300"/>
              </a:spcBef>
              <a:defRPr sz="3552">
                <a:solidFill>
                  <a:srgbClr val="000000"/>
                </a:solidFill>
              </a:defRPr>
            </a:pPr>
            <a:r>
              <a:t>“glasses” vs. “Kong”</a:t>
            </a:r>
          </a:p>
          <a:p>
            <a:pPr marL="1096335" indent="-1096335" defTabSz="1804370">
              <a:lnSpc>
                <a:spcPct val="90000"/>
              </a:lnSpc>
              <a:spcBef>
                <a:spcPts val="3300"/>
              </a:spcBef>
              <a:defRPr sz="3552">
                <a:solidFill>
                  <a:srgbClr val="000000"/>
                </a:solidFill>
              </a:defRPr>
            </a:pPr>
            <a:r>
              <a:t>c(“Kong”) &gt; c(“glasses”)</a:t>
            </a:r>
          </a:p>
          <a:p>
            <a:pPr lvl="1" marL="1892483" indent="-978872" defTabSz="1804370">
              <a:lnSpc>
                <a:spcPct val="90000"/>
              </a:lnSpc>
              <a:spcBef>
                <a:spcPts val="3300"/>
              </a:spcBef>
              <a:defRPr sz="3552">
                <a:solidFill>
                  <a:srgbClr val="000000"/>
                </a:solidFill>
              </a:defRPr>
            </a:pPr>
            <a:r>
              <a:t>But “Kong” always follows “Hong” (or maybe “King”)</a:t>
            </a:r>
          </a:p>
          <a:p>
            <a:pPr marL="1096335" indent="-1096335" defTabSz="1804370">
              <a:lnSpc>
                <a:spcPct val="90000"/>
              </a:lnSpc>
              <a:spcBef>
                <a:spcPts val="3300"/>
              </a:spcBef>
              <a:defRPr sz="3552">
                <a:solidFill>
                  <a:srgbClr val="000000"/>
                </a:solidFill>
              </a:defRPr>
            </a:pPr>
            <a:r>
              <a:t>The unigram (“Kong”) is useful exactly when we haven’t seen the bigram!</a:t>
            </a:r>
          </a:p>
          <a:p>
            <a:pPr marL="1096335" indent="-1096335" defTabSz="1804370">
              <a:lnSpc>
                <a:spcPct val="90000"/>
              </a:lnSpc>
              <a:spcBef>
                <a:spcPts val="3300"/>
              </a:spcBef>
              <a:defRPr sz="3552">
                <a:solidFill>
                  <a:srgbClr val="000000"/>
                </a:solidFill>
              </a:defRPr>
            </a:pPr>
            <a:r>
              <a:t>Instead of P(</a:t>
            </a:r>
            <a:r>
              <a:rPr i="1"/>
              <a:t>w</a:t>
            </a:r>
            <a:r>
              <a:t>) “how likely is </a:t>
            </a:r>
            <a:r>
              <a:rPr i="1"/>
              <a:t>w</a:t>
            </a:r>
            <a:r>
              <a:t>?”</a:t>
            </a:r>
          </a:p>
          <a:p>
            <a:pPr lvl="1" marL="1892483" indent="-978872" defTabSz="1804370">
              <a:lnSpc>
                <a:spcPct val="90000"/>
              </a:lnSpc>
              <a:spcBef>
                <a:spcPts val="3300"/>
              </a:spcBef>
              <a:defRPr sz="3552">
                <a:solidFill>
                  <a:srgbClr val="000000"/>
                </a:solidFill>
              </a:defRPr>
            </a:pPr>
            <a:r>
              <a:t>P</a:t>
            </a:r>
            <a:r>
              <a:rPr baseline="-5999"/>
              <a:t>CONTINUATION</a:t>
            </a:r>
            <a:r>
              <a:t>(</a:t>
            </a:r>
            <a:r>
              <a:rPr i="1"/>
              <a:t>w</a:t>
            </a:r>
            <a:r>
              <a:t>): “how likely is </a:t>
            </a:r>
            <a:r>
              <a:rPr i="1"/>
              <a:t>w</a:t>
            </a:r>
            <a:r>
              <a:t> as a novel continuation?</a:t>
            </a:r>
          </a:p>
        </p:txBody>
      </p:sp>
      <p:sp>
        <p:nvSpPr>
          <p:cNvPr id="56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61" name="glasses"/>
          <p:cNvSpPr txBox="1"/>
          <p:nvPr/>
        </p:nvSpPr>
        <p:spPr>
          <a:xfrm>
            <a:off x="8777481" y="5340260"/>
            <a:ext cx="1556005" cy="6476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chemeClr val="accent1">
                    <a:lumOff val="-13575"/>
                  </a:schemeClr>
                </a:solidFill>
                <a:latin typeface="Poppins Regular"/>
                <a:ea typeface="Poppins Regular"/>
                <a:cs typeface="Poppins Regular"/>
                <a:sym typeface="Poppins Regular"/>
              </a:defRPr>
            </a:lvl1pPr>
          </a:lstStyle>
          <a:p>
            <a:pPr/>
            <a:r>
              <a:t>glasses</a:t>
            </a:r>
          </a:p>
        </p:txBody>
      </p:sp>
      <p:sp>
        <p:nvSpPr>
          <p:cNvPr id="562" name="Kong"/>
          <p:cNvSpPr txBox="1"/>
          <p:nvPr/>
        </p:nvSpPr>
        <p:spPr>
          <a:xfrm>
            <a:off x="8922705" y="5340260"/>
            <a:ext cx="1087756" cy="6476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chemeClr val="accent1">
                    <a:lumOff val="-13575"/>
                  </a:schemeClr>
                </a:solidFill>
                <a:latin typeface="Poppins Regular"/>
                <a:ea typeface="Poppins Regular"/>
                <a:cs typeface="Poppins Regular"/>
                <a:sym typeface="Poppins Regular"/>
              </a:defRPr>
            </a:lvl1pPr>
          </a:lstStyle>
          <a:p>
            <a:pPr/>
            <a:r>
              <a:t>Kong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5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5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5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55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559">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59" grpId="1"/>
    </p:bldLst>
  </p:timing>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4" name="Kneser-Ney Smoothing"/>
          <p:cNvSpPr txBox="1"/>
          <p:nvPr>
            <p:ph type="title"/>
          </p:nvPr>
        </p:nvSpPr>
        <p:spPr>
          <a:prstGeom prst="rect">
            <a:avLst/>
          </a:prstGeom>
        </p:spPr>
        <p:txBody>
          <a:bodyPr/>
          <a:lstStyle>
            <a:lvl1pPr defTabSz="1061763">
              <a:defRPr sz="7568"/>
            </a:lvl1pPr>
          </a:lstStyle>
          <a:p>
            <a:pPr/>
            <a:r>
              <a:t>Kneser-Ney Smoothing</a:t>
            </a:r>
          </a:p>
        </p:txBody>
      </p:sp>
      <p:sp>
        <p:nvSpPr>
          <p:cNvPr id="565" name="PCONTINUATION(w): “how likely is w as a novel continuation?…"/>
          <p:cNvSpPr txBox="1"/>
          <p:nvPr>
            <p:ph type="body" idx="1"/>
          </p:nvPr>
        </p:nvSpPr>
        <p:spPr>
          <a:prstGeom prst="rect">
            <a:avLst/>
          </a:prstGeom>
        </p:spPr>
        <p:txBody>
          <a:bodyPr/>
          <a:lstStyle/>
          <a:p>
            <a:pPr marL="1185227" indent="-1185227" defTabSz="1950671">
              <a:lnSpc>
                <a:spcPct val="90000"/>
              </a:lnSpc>
              <a:spcBef>
                <a:spcPts val="3600"/>
              </a:spcBef>
              <a:defRPr sz="3840">
                <a:solidFill>
                  <a:srgbClr val="000000"/>
                </a:solidFill>
              </a:defRPr>
            </a:pPr>
            <a:r>
              <a:t>P</a:t>
            </a:r>
            <a:r>
              <a:rPr baseline="-5999"/>
              <a:t>CONTINUATION</a:t>
            </a:r>
            <a:r>
              <a:t>(</a:t>
            </a:r>
            <a:r>
              <a:rPr i="1"/>
              <a:t>w</a:t>
            </a:r>
            <a:r>
              <a:t>): “how likely is </a:t>
            </a:r>
            <a:r>
              <a:rPr i="1"/>
              <a:t>w</a:t>
            </a:r>
            <a:r>
              <a:t> as a novel continuation?</a:t>
            </a:r>
          </a:p>
          <a:p>
            <a:pPr lvl="1" marL="2045928" indent="-1058240" defTabSz="1950671">
              <a:lnSpc>
                <a:spcPct val="90000"/>
              </a:lnSpc>
              <a:spcBef>
                <a:spcPts val="3600"/>
              </a:spcBef>
              <a:defRPr sz="3840">
                <a:solidFill>
                  <a:srgbClr val="000000"/>
                </a:solidFill>
              </a:defRPr>
            </a:pPr>
            <a:r>
              <a:t>For each word, count the number of bigram types it completes</a:t>
            </a:r>
          </a:p>
          <a:p>
            <a:pPr lvl="1" marL="2045928" indent="-1058240" defTabSz="1950671">
              <a:lnSpc>
                <a:spcPct val="90000"/>
              </a:lnSpc>
              <a:spcBef>
                <a:spcPts val="3600"/>
              </a:spcBef>
              <a:defRPr sz="3840">
                <a:solidFill>
                  <a:srgbClr val="000000"/>
                </a:solidFill>
              </a:defRPr>
            </a:pPr>
            <a:r>
              <a:t>Every bigram type was a novel continuation the first time it was seen</a:t>
            </a:r>
          </a:p>
          <a:p>
            <a:pPr lvl="1" marL="2045928" indent="-1058240" defTabSz="1950671">
              <a:lnSpc>
                <a:spcPct val="90000"/>
              </a:lnSpc>
              <a:spcBef>
                <a:spcPts val="3600"/>
              </a:spcBef>
              <a:defRPr sz="3840">
                <a:solidFill>
                  <a:srgbClr val="000000"/>
                </a:solidFill>
              </a:defRPr>
            </a:pPr>
            <a14:m>
              <m:oMathPara>
                <m:oMathParaPr>
                  <m:jc m:val="left"/>
                </m:oMathParaPr>
                <m:oMath>
                  <m:sSub>
                    <m:e>
                      <m:r>
                        <a:rPr xmlns:a="http://schemas.openxmlformats.org/drawingml/2006/main" sz="3800" i="1">
                          <a:solidFill>
                            <a:srgbClr val="000000"/>
                          </a:solidFill>
                          <a:latin typeface="Cambria Math" panose="02040503050406030204" pitchFamily="18" charset="0"/>
                        </a:rPr>
                        <m:t>P</m:t>
                      </m:r>
                    </m:e>
                    <m:sub>
                      <m:r>
                        <a:rPr xmlns:a="http://schemas.openxmlformats.org/drawingml/2006/main" sz="3800" i="1">
                          <a:solidFill>
                            <a:srgbClr val="000000"/>
                          </a:solidFill>
                          <a:latin typeface="Cambria Math" panose="02040503050406030204" pitchFamily="18" charset="0"/>
                        </a:rPr>
                        <m:t>C</m:t>
                      </m:r>
                      <m:r>
                        <a:rPr xmlns:a="http://schemas.openxmlformats.org/drawingml/2006/main" sz="3800" i="1">
                          <a:solidFill>
                            <a:srgbClr val="000000"/>
                          </a:solidFill>
                          <a:latin typeface="Cambria Math" panose="02040503050406030204" pitchFamily="18" charset="0"/>
                        </a:rPr>
                        <m:t>O</m:t>
                      </m:r>
                      <m:r>
                        <a:rPr xmlns:a="http://schemas.openxmlformats.org/drawingml/2006/main" sz="3800" i="1">
                          <a:solidFill>
                            <a:srgbClr val="000000"/>
                          </a:solidFill>
                          <a:latin typeface="Cambria Math" panose="02040503050406030204" pitchFamily="18" charset="0"/>
                        </a:rPr>
                        <m:t>N</m:t>
                      </m:r>
                      <m:r>
                        <a:rPr xmlns:a="http://schemas.openxmlformats.org/drawingml/2006/main" sz="3800" i="1">
                          <a:solidFill>
                            <a:srgbClr val="000000"/>
                          </a:solidFill>
                          <a:latin typeface="Cambria Math" panose="02040503050406030204" pitchFamily="18" charset="0"/>
                        </a:rPr>
                        <m:t>T</m:t>
                      </m:r>
                      <m:r>
                        <a:rPr xmlns:a="http://schemas.openxmlformats.org/drawingml/2006/main" sz="3800" i="1">
                          <a:solidFill>
                            <a:srgbClr val="000000"/>
                          </a:solidFill>
                          <a:latin typeface="Cambria Math" panose="02040503050406030204" pitchFamily="18" charset="0"/>
                        </a:rPr>
                        <m:t>I</m:t>
                      </m:r>
                      <m:r>
                        <a:rPr xmlns:a="http://schemas.openxmlformats.org/drawingml/2006/main" sz="3800" i="1">
                          <a:solidFill>
                            <a:srgbClr val="000000"/>
                          </a:solidFill>
                          <a:latin typeface="Cambria Math" panose="02040503050406030204" pitchFamily="18" charset="0"/>
                        </a:rPr>
                        <m:t>N</m:t>
                      </m:r>
                      <m:r>
                        <a:rPr xmlns:a="http://schemas.openxmlformats.org/drawingml/2006/main" sz="3800" i="1">
                          <a:solidFill>
                            <a:srgbClr val="000000"/>
                          </a:solidFill>
                          <a:latin typeface="Cambria Math" panose="02040503050406030204" pitchFamily="18" charset="0"/>
                        </a:rPr>
                        <m:t>U</m:t>
                      </m:r>
                      <m:r>
                        <a:rPr xmlns:a="http://schemas.openxmlformats.org/drawingml/2006/main" sz="3800" i="1">
                          <a:solidFill>
                            <a:srgbClr val="000000"/>
                          </a:solidFill>
                          <a:latin typeface="Cambria Math" panose="02040503050406030204" pitchFamily="18" charset="0"/>
                        </a:rPr>
                        <m:t>A</m:t>
                      </m:r>
                      <m:r>
                        <a:rPr xmlns:a="http://schemas.openxmlformats.org/drawingml/2006/main" sz="3800" i="1">
                          <a:solidFill>
                            <a:srgbClr val="000000"/>
                          </a:solidFill>
                          <a:latin typeface="Cambria Math" panose="02040503050406030204" pitchFamily="18" charset="0"/>
                        </a:rPr>
                        <m:t>T</m:t>
                      </m:r>
                      <m:r>
                        <a:rPr xmlns:a="http://schemas.openxmlformats.org/drawingml/2006/main" sz="3800" i="1">
                          <a:solidFill>
                            <a:srgbClr val="000000"/>
                          </a:solidFill>
                          <a:latin typeface="Cambria Math" panose="02040503050406030204" pitchFamily="18" charset="0"/>
                        </a:rPr>
                        <m:t>I</m:t>
                      </m:r>
                      <m:r>
                        <a:rPr xmlns:a="http://schemas.openxmlformats.org/drawingml/2006/main" sz="3800" i="1">
                          <a:solidFill>
                            <a:srgbClr val="000000"/>
                          </a:solidFill>
                          <a:latin typeface="Cambria Math" panose="02040503050406030204" pitchFamily="18" charset="0"/>
                        </a:rPr>
                        <m:t>O</m:t>
                      </m:r>
                      <m:r>
                        <a:rPr xmlns:a="http://schemas.openxmlformats.org/drawingml/2006/main" sz="3800" i="1">
                          <a:solidFill>
                            <a:srgbClr val="000000"/>
                          </a:solidFill>
                          <a:latin typeface="Cambria Math" panose="02040503050406030204" pitchFamily="18" charset="0"/>
                        </a:rPr>
                        <m:t>N</m:t>
                      </m:r>
                    </m:sub>
                  </m:sSub>
                  <m:r>
                    <a:rPr xmlns:a="http://schemas.openxmlformats.org/drawingml/2006/main" sz="3800" i="1">
                      <a:solidFill>
                        <a:srgbClr val="000000"/>
                      </a:solidFill>
                      <a:latin typeface="Cambria Math" panose="02040503050406030204" pitchFamily="18" charset="0"/>
                    </a:rPr>
                    <m:t>(</m:t>
                  </m:r>
                  <m:sSub>
                    <m:e>
                      <m:r>
                        <a:rPr xmlns:a="http://schemas.openxmlformats.org/drawingml/2006/main" sz="3800" i="1">
                          <a:solidFill>
                            <a:srgbClr val="000000"/>
                          </a:solidFill>
                          <a:latin typeface="Cambria Math" panose="02040503050406030204" pitchFamily="18" charset="0"/>
                        </a:rPr>
                        <m:t>w</m:t>
                      </m:r>
                    </m:e>
                    <m:sub>
                      <m:r>
                        <a:rPr xmlns:a="http://schemas.openxmlformats.org/drawingml/2006/main" sz="3800" i="1">
                          <a:solidFill>
                            <a:srgbClr val="000000"/>
                          </a:solidFill>
                          <a:latin typeface="Cambria Math" panose="02040503050406030204" pitchFamily="18" charset="0"/>
                        </a:rPr>
                        <m:t>i</m:t>
                      </m:r>
                    </m:sub>
                  </m:sSub>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m:t>
                  </m:r>
                  <m:sSub>
                    <m:e>
                      <m:r>
                        <a:rPr xmlns:a="http://schemas.openxmlformats.org/drawingml/2006/main" sz="3800" i="1">
                          <a:solidFill>
                            <a:srgbClr val="000000"/>
                          </a:solidFill>
                          <a:latin typeface="Cambria Math" panose="02040503050406030204" pitchFamily="18" charset="0"/>
                        </a:rPr>
                        <m:t>w</m:t>
                      </m:r>
                    </m:e>
                    <m:sub>
                      <m:r>
                        <a:rPr xmlns:a="http://schemas.openxmlformats.org/drawingml/2006/main" sz="3800" i="1">
                          <a:solidFill>
                            <a:srgbClr val="000000"/>
                          </a:solidFill>
                          <a:latin typeface="Cambria Math" panose="02040503050406030204" pitchFamily="18" charset="0"/>
                        </a:rPr>
                        <m:t>i</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1</m:t>
                      </m:r>
                    </m:sub>
                  </m:sSub>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c</m:t>
                  </m:r>
                  <m:r>
                    <a:rPr xmlns:a="http://schemas.openxmlformats.org/drawingml/2006/main" sz="3800" i="1">
                      <a:solidFill>
                        <a:srgbClr val="000000"/>
                      </a:solidFill>
                      <a:latin typeface="Cambria Math" panose="02040503050406030204" pitchFamily="18" charset="0"/>
                    </a:rPr>
                    <m:t>(</m:t>
                  </m:r>
                  <m:sSub>
                    <m:e>
                      <m:r>
                        <a:rPr xmlns:a="http://schemas.openxmlformats.org/drawingml/2006/main" sz="3800" i="1">
                          <a:solidFill>
                            <a:srgbClr val="000000"/>
                          </a:solidFill>
                          <a:latin typeface="Cambria Math" panose="02040503050406030204" pitchFamily="18" charset="0"/>
                        </a:rPr>
                        <m:t>w</m:t>
                      </m:r>
                    </m:e>
                    <m:sub>
                      <m:r>
                        <a:rPr xmlns:a="http://schemas.openxmlformats.org/drawingml/2006/main" sz="3800" i="1">
                          <a:solidFill>
                            <a:srgbClr val="000000"/>
                          </a:solidFill>
                          <a:latin typeface="Cambria Math" panose="02040503050406030204" pitchFamily="18" charset="0"/>
                        </a:rPr>
                        <m:t>i</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1</m:t>
                      </m:r>
                    </m:sub>
                  </m:sSub>
                  <m:r>
                    <a:rPr xmlns:a="http://schemas.openxmlformats.org/drawingml/2006/main" sz="3800" i="1">
                      <a:solidFill>
                        <a:srgbClr val="000000"/>
                      </a:solidFill>
                      <a:latin typeface="Cambria Math" panose="02040503050406030204" pitchFamily="18" charset="0"/>
                    </a:rPr>
                    <m:t>,</m:t>
                  </m:r>
                  <m:sSub>
                    <m:e>
                      <m:r>
                        <a:rPr xmlns:a="http://schemas.openxmlformats.org/drawingml/2006/main" sz="3800" i="1">
                          <a:solidFill>
                            <a:srgbClr val="000000"/>
                          </a:solidFill>
                          <a:latin typeface="Cambria Math" panose="02040503050406030204" pitchFamily="18" charset="0"/>
                        </a:rPr>
                        <m:t>w</m:t>
                      </m:r>
                    </m:e>
                    <m:sub>
                      <m:r>
                        <a:rPr xmlns:a="http://schemas.openxmlformats.org/drawingml/2006/main" sz="3800" i="1">
                          <a:solidFill>
                            <a:srgbClr val="000000"/>
                          </a:solidFill>
                          <a:latin typeface="Cambria Math" panose="02040503050406030204" pitchFamily="18" charset="0"/>
                        </a:rPr>
                        <m:t>i</m:t>
                      </m:r>
                    </m:sub>
                  </m:sSub>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&gt;</m:t>
                  </m:r>
                  <m:r>
                    <a:rPr xmlns:a="http://schemas.openxmlformats.org/drawingml/2006/main" sz="3800" i="1">
                      <a:solidFill>
                        <a:srgbClr val="000000"/>
                      </a:solidFill>
                      <a:latin typeface="Cambria Math" panose="02040503050406030204" pitchFamily="18" charset="0"/>
                    </a:rPr>
                    <m:t>0</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m:t>
                  </m:r>
                </m:oMath>
              </m:oMathPara>
            </a14:m>
          </a:p>
          <a:p>
            <a:pPr lvl="1" marL="2045928" indent="-1058240" defTabSz="1950671">
              <a:lnSpc>
                <a:spcPct val="90000"/>
              </a:lnSpc>
              <a:spcBef>
                <a:spcPts val="3600"/>
              </a:spcBef>
              <a:defRPr sz="3840">
                <a:solidFill>
                  <a:srgbClr val="000000"/>
                </a:solidFill>
              </a:defRPr>
            </a:pPr>
            <a:r>
              <a:t>“The probability of </a:t>
            </a:r>
            <a:r>
              <a:rPr i="1"/>
              <a:t>w</a:t>
            </a:r>
            <a:r>
              <a:rPr baseline="-5999" i="1"/>
              <a:t>i</a:t>
            </a:r>
            <a:r>
              <a:rPr i="1"/>
              <a:t> </a:t>
            </a:r>
            <a:r>
              <a:t>as a novel continuation is proportional to…</a:t>
            </a:r>
          </a:p>
          <a:p>
            <a:pPr lvl="2" marL="2821969" indent="-846588" defTabSz="1950671">
              <a:lnSpc>
                <a:spcPct val="90000"/>
              </a:lnSpc>
              <a:spcBef>
                <a:spcPts val="3600"/>
              </a:spcBef>
              <a:defRPr sz="3840">
                <a:solidFill>
                  <a:srgbClr val="000000"/>
                </a:solidFill>
              </a:defRPr>
            </a:pPr>
            <a:r>
              <a:t>…the number of occurrences of </a:t>
            </a:r>
            <a:r>
              <a:rPr i="1"/>
              <a:t>w</a:t>
            </a:r>
            <a:r>
              <a:rPr baseline="-5999" i="1"/>
              <a:t>i-1</a:t>
            </a:r>
            <a:r>
              <a:rPr i="1"/>
              <a:t> </a:t>
            </a:r>
            <a:r>
              <a:t>such that</a:t>
            </a:r>
            <a:r>
              <a:rPr i="1"/>
              <a:t> w</a:t>
            </a:r>
            <a:r>
              <a:rPr baseline="-5999" i="1"/>
              <a:t>i-1 </a:t>
            </a:r>
            <a:r>
              <a:t>and </a:t>
            </a:r>
            <a:r>
              <a:rPr i="1"/>
              <a:t>w</a:t>
            </a:r>
            <a:r>
              <a:rPr baseline="-5999" i="1"/>
              <a:t>i</a:t>
            </a:r>
            <a:r>
              <a:rPr baseline="-5999"/>
              <a:t> </a:t>
            </a:r>
            <a:r>
              <a:t>occur together more than 0 times.”</a:t>
            </a:r>
          </a:p>
        </p:txBody>
      </p:sp>
      <p:sp>
        <p:nvSpPr>
          <p:cNvPr id="56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8" name="Kneser-Ney Smoothing"/>
          <p:cNvSpPr txBox="1"/>
          <p:nvPr>
            <p:ph type="title"/>
          </p:nvPr>
        </p:nvSpPr>
        <p:spPr>
          <a:prstGeom prst="rect">
            <a:avLst/>
          </a:prstGeom>
        </p:spPr>
        <p:txBody>
          <a:bodyPr/>
          <a:lstStyle>
            <a:lvl1pPr defTabSz="1061763">
              <a:defRPr sz="7568"/>
            </a:lvl1pPr>
          </a:lstStyle>
          <a:p>
            <a:pPr/>
            <a:r>
              <a:t>Kneser-Ney Smoothing</a:t>
            </a:r>
          </a:p>
        </p:txBody>
      </p:sp>
      <p:sp>
        <p:nvSpPr>
          <p:cNvPr id="569" name="How many time does wi appear as a novel continuation?…"/>
          <p:cNvSpPr txBox="1"/>
          <p:nvPr>
            <p:ph type="body" idx="1"/>
          </p:nvPr>
        </p:nvSpPr>
        <p:spPr>
          <a:prstGeom prst="rect">
            <a:avLst/>
          </a:prstGeom>
        </p:spPr>
        <p:txBody>
          <a:bodyPr/>
          <a:lstStyle/>
          <a:p>
            <a:pPr marL="1392642" indent="-1392642" defTabSz="2292038">
              <a:lnSpc>
                <a:spcPct val="90000"/>
              </a:lnSpc>
              <a:spcBef>
                <a:spcPts val="4200"/>
              </a:spcBef>
              <a:defRPr sz="4512">
                <a:solidFill>
                  <a:srgbClr val="000000"/>
                </a:solidFill>
              </a:defRPr>
            </a:pPr>
            <a:r>
              <a:t>How many time does </a:t>
            </a:r>
            <a:r>
              <a:rPr i="1"/>
              <a:t>w</a:t>
            </a:r>
            <a:r>
              <a:rPr baseline="-5999" i="1"/>
              <a:t>i</a:t>
            </a:r>
            <a:r>
              <a:rPr i="1"/>
              <a:t> </a:t>
            </a:r>
            <a:r>
              <a:t>appear as a novel continuation?</a:t>
            </a:r>
          </a:p>
          <a:p>
            <a:pPr lvl="1" marL="2403965" indent="-1243433" defTabSz="2292038">
              <a:lnSpc>
                <a:spcPct val="90000"/>
              </a:lnSpc>
              <a:spcBef>
                <a:spcPts val="4200"/>
              </a:spcBef>
              <a:defRPr sz="4512">
                <a:solidFill>
                  <a:srgbClr val="000000"/>
                </a:solidFill>
              </a:defRPr>
            </a:pPr>
            <a14:m>
              <m:oMathPara>
                <m:oMathParaPr>
                  <m:jc m:val="left"/>
                </m:oMathParaPr>
                <m:oMath>
                  <m:sSub>
                    <m:e>
                      <m:r>
                        <a:rPr xmlns:a="http://schemas.openxmlformats.org/drawingml/2006/main" sz="4500" i="1">
                          <a:solidFill>
                            <a:srgbClr val="000000"/>
                          </a:solidFill>
                          <a:latin typeface="Cambria Math" panose="02040503050406030204" pitchFamily="18" charset="0"/>
                        </a:rPr>
                        <m:t>P</m:t>
                      </m:r>
                    </m:e>
                    <m:sub>
                      <m:r>
                        <a:rPr xmlns:a="http://schemas.openxmlformats.org/drawingml/2006/main" sz="4500" i="1">
                          <a:solidFill>
                            <a:srgbClr val="000000"/>
                          </a:solidFill>
                          <a:latin typeface="Cambria Math" panose="02040503050406030204" pitchFamily="18" charset="0"/>
                        </a:rPr>
                        <m:t>C</m:t>
                      </m:r>
                      <m:r>
                        <a:rPr xmlns:a="http://schemas.openxmlformats.org/drawingml/2006/main" sz="4500" i="1">
                          <a:solidFill>
                            <a:srgbClr val="000000"/>
                          </a:solidFill>
                          <a:latin typeface="Cambria Math" panose="02040503050406030204" pitchFamily="18" charset="0"/>
                        </a:rPr>
                        <m:t>O</m:t>
                      </m:r>
                      <m:r>
                        <a:rPr xmlns:a="http://schemas.openxmlformats.org/drawingml/2006/main" sz="4500" i="1">
                          <a:solidFill>
                            <a:srgbClr val="000000"/>
                          </a:solidFill>
                          <a:latin typeface="Cambria Math" panose="02040503050406030204" pitchFamily="18" charset="0"/>
                        </a:rPr>
                        <m:t>N</m:t>
                      </m:r>
                      <m:r>
                        <a:rPr xmlns:a="http://schemas.openxmlformats.org/drawingml/2006/main" sz="4500" i="1">
                          <a:solidFill>
                            <a:srgbClr val="000000"/>
                          </a:solidFill>
                          <a:latin typeface="Cambria Math" panose="02040503050406030204" pitchFamily="18" charset="0"/>
                        </a:rPr>
                        <m:t>T</m:t>
                      </m:r>
                      <m:r>
                        <a:rPr xmlns:a="http://schemas.openxmlformats.org/drawingml/2006/main" sz="4500" i="1">
                          <a:solidFill>
                            <a:srgbClr val="000000"/>
                          </a:solidFill>
                          <a:latin typeface="Cambria Math" panose="02040503050406030204" pitchFamily="18" charset="0"/>
                        </a:rPr>
                        <m:t>I</m:t>
                      </m:r>
                      <m:r>
                        <a:rPr xmlns:a="http://schemas.openxmlformats.org/drawingml/2006/main" sz="4500" i="1">
                          <a:solidFill>
                            <a:srgbClr val="000000"/>
                          </a:solidFill>
                          <a:latin typeface="Cambria Math" panose="02040503050406030204" pitchFamily="18" charset="0"/>
                        </a:rPr>
                        <m:t>N</m:t>
                      </m:r>
                      <m:r>
                        <a:rPr xmlns:a="http://schemas.openxmlformats.org/drawingml/2006/main" sz="4500" i="1">
                          <a:solidFill>
                            <a:srgbClr val="000000"/>
                          </a:solidFill>
                          <a:latin typeface="Cambria Math" panose="02040503050406030204" pitchFamily="18" charset="0"/>
                        </a:rPr>
                        <m:t>U</m:t>
                      </m:r>
                      <m:r>
                        <a:rPr xmlns:a="http://schemas.openxmlformats.org/drawingml/2006/main" sz="4500" i="1">
                          <a:solidFill>
                            <a:srgbClr val="000000"/>
                          </a:solidFill>
                          <a:latin typeface="Cambria Math" panose="02040503050406030204" pitchFamily="18" charset="0"/>
                        </a:rPr>
                        <m:t>A</m:t>
                      </m:r>
                      <m:r>
                        <a:rPr xmlns:a="http://schemas.openxmlformats.org/drawingml/2006/main" sz="4500" i="1">
                          <a:solidFill>
                            <a:srgbClr val="000000"/>
                          </a:solidFill>
                          <a:latin typeface="Cambria Math" panose="02040503050406030204" pitchFamily="18" charset="0"/>
                        </a:rPr>
                        <m:t>T</m:t>
                      </m:r>
                      <m:r>
                        <a:rPr xmlns:a="http://schemas.openxmlformats.org/drawingml/2006/main" sz="4500" i="1">
                          <a:solidFill>
                            <a:srgbClr val="000000"/>
                          </a:solidFill>
                          <a:latin typeface="Cambria Math" panose="02040503050406030204" pitchFamily="18" charset="0"/>
                        </a:rPr>
                        <m:t>I</m:t>
                      </m:r>
                      <m:r>
                        <a:rPr xmlns:a="http://schemas.openxmlformats.org/drawingml/2006/main" sz="4500" i="1">
                          <a:solidFill>
                            <a:srgbClr val="000000"/>
                          </a:solidFill>
                          <a:latin typeface="Cambria Math" panose="02040503050406030204" pitchFamily="18" charset="0"/>
                        </a:rPr>
                        <m:t>O</m:t>
                      </m:r>
                      <m:r>
                        <a:rPr xmlns:a="http://schemas.openxmlformats.org/drawingml/2006/main" sz="4500" i="1">
                          <a:solidFill>
                            <a:srgbClr val="000000"/>
                          </a:solidFill>
                          <a:latin typeface="Cambria Math" panose="02040503050406030204" pitchFamily="18" charset="0"/>
                        </a:rPr>
                        <m:t>N</m:t>
                      </m:r>
                    </m:sub>
                  </m:sSub>
                  <m:r>
                    <a:rPr xmlns:a="http://schemas.openxmlformats.org/drawingml/2006/main" sz="4500" i="1">
                      <a:solidFill>
                        <a:srgbClr val="000000"/>
                      </a:solidFill>
                      <a:latin typeface="Cambria Math" panose="02040503050406030204" pitchFamily="18" charset="0"/>
                    </a:rPr>
                    <m:t>(</m:t>
                  </m:r>
                  <m:sSub>
                    <m:e>
                      <m:r>
                        <a:rPr xmlns:a="http://schemas.openxmlformats.org/drawingml/2006/main" sz="4500" i="1">
                          <a:solidFill>
                            <a:srgbClr val="000000"/>
                          </a:solidFill>
                          <a:latin typeface="Cambria Math" panose="02040503050406030204" pitchFamily="18" charset="0"/>
                        </a:rPr>
                        <m:t>w</m:t>
                      </m:r>
                    </m:e>
                    <m:sub>
                      <m:r>
                        <a:rPr xmlns:a="http://schemas.openxmlformats.org/drawingml/2006/main" sz="4500" i="1">
                          <a:solidFill>
                            <a:srgbClr val="000000"/>
                          </a:solidFill>
                          <a:latin typeface="Cambria Math" panose="02040503050406030204" pitchFamily="18" charset="0"/>
                        </a:rPr>
                        <m:t>i</m:t>
                      </m:r>
                    </m:sub>
                  </m:sSub>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m:t>
                  </m:r>
                  <m:sSub>
                    <m:e>
                      <m:r>
                        <a:rPr xmlns:a="http://schemas.openxmlformats.org/drawingml/2006/main" sz="4500" i="1">
                          <a:solidFill>
                            <a:srgbClr val="000000"/>
                          </a:solidFill>
                          <a:latin typeface="Cambria Math" panose="02040503050406030204" pitchFamily="18" charset="0"/>
                        </a:rPr>
                        <m:t>w</m:t>
                      </m:r>
                    </m:e>
                    <m:sub>
                      <m:r>
                        <a:rPr xmlns:a="http://schemas.openxmlformats.org/drawingml/2006/main" sz="4500" i="1">
                          <a:solidFill>
                            <a:srgbClr val="000000"/>
                          </a:solidFill>
                          <a:latin typeface="Cambria Math" panose="02040503050406030204" pitchFamily="18" charset="0"/>
                        </a:rPr>
                        <m:t>i</m:t>
                      </m:r>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1</m:t>
                      </m:r>
                    </m:sub>
                  </m:sSub>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c</m:t>
                  </m:r>
                  <m:r>
                    <a:rPr xmlns:a="http://schemas.openxmlformats.org/drawingml/2006/main" sz="4500" i="1">
                      <a:solidFill>
                        <a:srgbClr val="000000"/>
                      </a:solidFill>
                      <a:latin typeface="Cambria Math" panose="02040503050406030204" pitchFamily="18" charset="0"/>
                    </a:rPr>
                    <m:t>(</m:t>
                  </m:r>
                  <m:sSub>
                    <m:e>
                      <m:r>
                        <a:rPr xmlns:a="http://schemas.openxmlformats.org/drawingml/2006/main" sz="4500" i="1">
                          <a:solidFill>
                            <a:srgbClr val="000000"/>
                          </a:solidFill>
                          <a:latin typeface="Cambria Math" panose="02040503050406030204" pitchFamily="18" charset="0"/>
                        </a:rPr>
                        <m:t>w</m:t>
                      </m:r>
                    </m:e>
                    <m:sub>
                      <m:r>
                        <a:rPr xmlns:a="http://schemas.openxmlformats.org/drawingml/2006/main" sz="4500" i="1">
                          <a:solidFill>
                            <a:srgbClr val="000000"/>
                          </a:solidFill>
                          <a:latin typeface="Cambria Math" panose="02040503050406030204" pitchFamily="18" charset="0"/>
                        </a:rPr>
                        <m:t>i</m:t>
                      </m:r>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1</m:t>
                      </m:r>
                    </m:sub>
                  </m:sSub>
                  <m:r>
                    <a:rPr xmlns:a="http://schemas.openxmlformats.org/drawingml/2006/main" sz="4500" i="1">
                      <a:solidFill>
                        <a:srgbClr val="000000"/>
                      </a:solidFill>
                      <a:latin typeface="Cambria Math" panose="02040503050406030204" pitchFamily="18" charset="0"/>
                    </a:rPr>
                    <m:t>,</m:t>
                  </m:r>
                  <m:sSub>
                    <m:e>
                      <m:r>
                        <a:rPr xmlns:a="http://schemas.openxmlformats.org/drawingml/2006/main" sz="4500" i="1">
                          <a:solidFill>
                            <a:srgbClr val="000000"/>
                          </a:solidFill>
                          <a:latin typeface="Cambria Math" panose="02040503050406030204" pitchFamily="18" charset="0"/>
                        </a:rPr>
                        <m:t>w</m:t>
                      </m:r>
                    </m:e>
                    <m:sub>
                      <m:r>
                        <a:rPr xmlns:a="http://schemas.openxmlformats.org/drawingml/2006/main" sz="4500" i="1">
                          <a:solidFill>
                            <a:srgbClr val="000000"/>
                          </a:solidFill>
                          <a:latin typeface="Cambria Math" panose="02040503050406030204" pitchFamily="18" charset="0"/>
                        </a:rPr>
                        <m:t>i</m:t>
                      </m:r>
                    </m:sub>
                  </m:sSub>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&gt;</m:t>
                  </m:r>
                  <m:r>
                    <a:rPr xmlns:a="http://schemas.openxmlformats.org/drawingml/2006/main" sz="4500" i="1">
                      <a:solidFill>
                        <a:srgbClr val="000000"/>
                      </a:solidFill>
                      <a:latin typeface="Cambria Math" panose="02040503050406030204" pitchFamily="18" charset="0"/>
                    </a:rPr>
                    <m:t>0</m:t>
                  </m:r>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m:t>
                  </m:r>
                </m:oMath>
              </m:oMathPara>
            </a14:m>
          </a:p>
          <a:p>
            <a:pPr marL="1392642" indent="-1392642" defTabSz="2292038">
              <a:lnSpc>
                <a:spcPct val="90000"/>
              </a:lnSpc>
              <a:spcBef>
                <a:spcPts val="4200"/>
              </a:spcBef>
              <a:defRPr sz="4512">
                <a:solidFill>
                  <a:srgbClr val="000000"/>
                </a:solidFill>
              </a:defRPr>
            </a:pPr>
            <a:r>
              <a:t>Normalize by the total number of word bigram types</a:t>
            </a:r>
          </a:p>
          <a:p>
            <a:pPr lvl="1" marL="2403965" indent="-1243433" defTabSz="2292038">
              <a:lnSpc>
                <a:spcPct val="90000"/>
              </a:lnSpc>
              <a:spcBef>
                <a:spcPts val="4200"/>
              </a:spcBef>
              <a:defRPr sz="4512">
                <a:solidFill>
                  <a:srgbClr val="000000"/>
                </a:solidFill>
              </a:defRPr>
            </a:pPr>
            <a14:m>
              <m:oMathPara>
                <m:oMathParaPr>
                  <m:jc m:val="left"/>
                </m:oMathParaPr>
                <m:oMath>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m:t>
                  </m:r>
                  <m:sSub>
                    <m:e>
                      <m:r>
                        <a:rPr xmlns:a="http://schemas.openxmlformats.org/drawingml/2006/main" sz="4500" i="1">
                          <a:solidFill>
                            <a:srgbClr val="000000"/>
                          </a:solidFill>
                          <a:latin typeface="Cambria Math" panose="02040503050406030204" pitchFamily="18" charset="0"/>
                        </a:rPr>
                        <m:t>w</m:t>
                      </m:r>
                    </m:e>
                    <m:sub>
                      <m:r>
                        <a:rPr xmlns:a="http://schemas.openxmlformats.org/drawingml/2006/main" sz="4500" i="1">
                          <a:solidFill>
                            <a:srgbClr val="000000"/>
                          </a:solidFill>
                          <a:latin typeface="Cambria Math" panose="02040503050406030204" pitchFamily="18" charset="0"/>
                        </a:rPr>
                        <m:t>j</m:t>
                      </m:r>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1</m:t>
                      </m:r>
                    </m:sub>
                  </m:sSub>
                  <m:r>
                    <a:rPr xmlns:a="http://schemas.openxmlformats.org/drawingml/2006/main" sz="4500" i="1">
                      <a:solidFill>
                        <a:srgbClr val="000000"/>
                      </a:solidFill>
                      <a:latin typeface="Cambria Math" panose="02040503050406030204" pitchFamily="18" charset="0"/>
                    </a:rPr>
                    <m:t>,</m:t>
                  </m:r>
                  <m:sSub>
                    <m:e>
                      <m:r>
                        <a:rPr xmlns:a="http://schemas.openxmlformats.org/drawingml/2006/main" sz="4500" i="1">
                          <a:solidFill>
                            <a:srgbClr val="000000"/>
                          </a:solidFill>
                          <a:latin typeface="Cambria Math" panose="02040503050406030204" pitchFamily="18" charset="0"/>
                        </a:rPr>
                        <m:t>w</m:t>
                      </m:r>
                    </m:e>
                    <m:sub>
                      <m:r>
                        <a:rPr xmlns:a="http://schemas.openxmlformats.org/drawingml/2006/main" sz="4500" i="1">
                          <a:solidFill>
                            <a:srgbClr val="000000"/>
                          </a:solidFill>
                          <a:latin typeface="Cambria Math" panose="02040503050406030204" pitchFamily="18" charset="0"/>
                        </a:rPr>
                        <m:t>j</m:t>
                      </m:r>
                    </m:sub>
                  </m:sSub>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c</m:t>
                  </m:r>
                  <m:r>
                    <a:rPr xmlns:a="http://schemas.openxmlformats.org/drawingml/2006/main" sz="4500" i="1">
                      <a:solidFill>
                        <a:srgbClr val="000000"/>
                      </a:solidFill>
                      <a:latin typeface="Cambria Math" panose="02040503050406030204" pitchFamily="18" charset="0"/>
                    </a:rPr>
                    <m:t>(</m:t>
                  </m:r>
                  <m:sSub>
                    <m:e>
                      <m:r>
                        <a:rPr xmlns:a="http://schemas.openxmlformats.org/drawingml/2006/main" sz="4500" i="1">
                          <a:solidFill>
                            <a:srgbClr val="000000"/>
                          </a:solidFill>
                          <a:latin typeface="Cambria Math" panose="02040503050406030204" pitchFamily="18" charset="0"/>
                        </a:rPr>
                        <m:t>w</m:t>
                      </m:r>
                    </m:e>
                    <m:sub>
                      <m:r>
                        <a:rPr xmlns:a="http://schemas.openxmlformats.org/drawingml/2006/main" sz="4500" i="1">
                          <a:solidFill>
                            <a:srgbClr val="000000"/>
                          </a:solidFill>
                          <a:latin typeface="Cambria Math" panose="02040503050406030204" pitchFamily="18" charset="0"/>
                        </a:rPr>
                        <m:t>j</m:t>
                      </m:r>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1</m:t>
                      </m:r>
                    </m:sub>
                  </m:sSub>
                  <m:r>
                    <a:rPr xmlns:a="http://schemas.openxmlformats.org/drawingml/2006/main" sz="4500" i="1">
                      <a:solidFill>
                        <a:srgbClr val="000000"/>
                      </a:solidFill>
                      <a:latin typeface="Cambria Math" panose="02040503050406030204" pitchFamily="18" charset="0"/>
                    </a:rPr>
                    <m:t>,</m:t>
                  </m:r>
                  <m:sSub>
                    <m:e>
                      <m:r>
                        <a:rPr xmlns:a="http://schemas.openxmlformats.org/drawingml/2006/main" sz="4500" i="1">
                          <a:solidFill>
                            <a:srgbClr val="000000"/>
                          </a:solidFill>
                          <a:latin typeface="Cambria Math" panose="02040503050406030204" pitchFamily="18" charset="0"/>
                        </a:rPr>
                        <m:t>w</m:t>
                      </m:r>
                    </m:e>
                    <m:sub>
                      <m:r>
                        <a:rPr xmlns:a="http://schemas.openxmlformats.org/drawingml/2006/main" sz="4500" i="1">
                          <a:solidFill>
                            <a:srgbClr val="000000"/>
                          </a:solidFill>
                          <a:latin typeface="Cambria Math" panose="02040503050406030204" pitchFamily="18" charset="0"/>
                        </a:rPr>
                        <m:t>j</m:t>
                      </m:r>
                    </m:sub>
                  </m:sSub>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&gt;</m:t>
                  </m:r>
                  <m:r>
                    <a:rPr xmlns:a="http://schemas.openxmlformats.org/drawingml/2006/main" sz="4500" i="1">
                      <a:solidFill>
                        <a:srgbClr val="000000"/>
                      </a:solidFill>
                      <a:latin typeface="Cambria Math" panose="02040503050406030204" pitchFamily="18" charset="0"/>
                    </a:rPr>
                    <m:t>0</m:t>
                  </m:r>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m:t>
                  </m:r>
                </m:oMath>
              </m:oMathPara>
            </a14:m>
          </a:p>
          <a:p>
            <a:pPr marL="1392642" indent="-1392642" defTabSz="2292038">
              <a:lnSpc>
                <a:spcPct val="90000"/>
              </a:lnSpc>
              <a:spcBef>
                <a:spcPts val="4200"/>
              </a:spcBef>
              <a:defRPr sz="4512">
                <a:solidFill>
                  <a:srgbClr val="000000"/>
                </a:solidFill>
              </a:defRPr>
            </a:pPr>
            <a14:m>
              <m:oMathPara>
                <m:oMathParaPr>
                  <m:jc m:val="left"/>
                </m:oMathParaPr>
                <m:oMath>
                  <m:sSub>
                    <m:e>
                      <m:r>
                        <a:rPr xmlns:a="http://schemas.openxmlformats.org/drawingml/2006/main" sz="4500" i="1">
                          <a:solidFill>
                            <a:srgbClr val="000000"/>
                          </a:solidFill>
                          <a:latin typeface="Cambria Math" panose="02040503050406030204" pitchFamily="18" charset="0"/>
                        </a:rPr>
                        <m:t>P</m:t>
                      </m:r>
                    </m:e>
                    <m:sub>
                      <m:r>
                        <a:rPr xmlns:a="http://schemas.openxmlformats.org/drawingml/2006/main" sz="4500" i="1">
                          <a:solidFill>
                            <a:srgbClr val="000000"/>
                          </a:solidFill>
                          <a:latin typeface="Cambria Math" panose="02040503050406030204" pitchFamily="18" charset="0"/>
                        </a:rPr>
                        <m:t>C</m:t>
                      </m:r>
                      <m:r>
                        <a:rPr xmlns:a="http://schemas.openxmlformats.org/drawingml/2006/main" sz="4500" i="1">
                          <a:solidFill>
                            <a:srgbClr val="000000"/>
                          </a:solidFill>
                          <a:latin typeface="Cambria Math" panose="02040503050406030204" pitchFamily="18" charset="0"/>
                        </a:rPr>
                        <m:t>O</m:t>
                      </m:r>
                      <m:r>
                        <a:rPr xmlns:a="http://schemas.openxmlformats.org/drawingml/2006/main" sz="4500" i="1">
                          <a:solidFill>
                            <a:srgbClr val="000000"/>
                          </a:solidFill>
                          <a:latin typeface="Cambria Math" panose="02040503050406030204" pitchFamily="18" charset="0"/>
                        </a:rPr>
                        <m:t>N</m:t>
                      </m:r>
                      <m:r>
                        <a:rPr xmlns:a="http://schemas.openxmlformats.org/drawingml/2006/main" sz="4500" i="1">
                          <a:solidFill>
                            <a:srgbClr val="000000"/>
                          </a:solidFill>
                          <a:latin typeface="Cambria Math" panose="02040503050406030204" pitchFamily="18" charset="0"/>
                        </a:rPr>
                        <m:t>T</m:t>
                      </m:r>
                      <m:r>
                        <a:rPr xmlns:a="http://schemas.openxmlformats.org/drawingml/2006/main" sz="4500" i="1">
                          <a:solidFill>
                            <a:srgbClr val="000000"/>
                          </a:solidFill>
                          <a:latin typeface="Cambria Math" panose="02040503050406030204" pitchFamily="18" charset="0"/>
                        </a:rPr>
                        <m:t>I</m:t>
                      </m:r>
                      <m:r>
                        <a:rPr xmlns:a="http://schemas.openxmlformats.org/drawingml/2006/main" sz="4500" i="1">
                          <a:solidFill>
                            <a:srgbClr val="000000"/>
                          </a:solidFill>
                          <a:latin typeface="Cambria Math" panose="02040503050406030204" pitchFamily="18" charset="0"/>
                        </a:rPr>
                        <m:t>N</m:t>
                      </m:r>
                      <m:r>
                        <a:rPr xmlns:a="http://schemas.openxmlformats.org/drawingml/2006/main" sz="4500" i="1">
                          <a:solidFill>
                            <a:srgbClr val="000000"/>
                          </a:solidFill>
                          <a:latin typeface="Cambria Math" panose="02040503050406030204" pitchFamily="18" charset="0"/>
                        </a:rPr>
                        <m:t>U</m:t>
                      </m:r>
                      <m:r>
                        <a:rPr xmlns:a="http://schemas.openxmlformats.org/drawingml/2006/main" sz="4500" i="1">
                          <a:solidFill>
                            <a:srgbClr val="000000"/>
                          </a:solidFill>
                          <a:latin typeface="Cambria Math" panose="02040503050406030204" pitchFamily="18" charset="0"/>
                        </a:rPr>
                        <m:t>A</m:t>
                      </m:r>
                      <m:r>
                        <a:rPr xmlns:a="http://schemas.openxmlformats.org/drawingml/2006/main" sz="4500" i="1">
                          <a:solidFill>
                            <a:srgbClr val="000000"/>
                          </a:solidFill>
                          <a:latin typeface="Cambria Math" panose="02040503050406030204" pitchFamily="18" charset="0"/>
                        </a:rPr>
                        <m:t>T</m:t>
                      </m:r>
                      <m:r>
                        <a:rPr xmlns:a="http://schemas.openxmlformats.org/drawingml/2006/main" sz="4500" i="1">
                          <a:solidFill>
                            <a:srgbClr val="000000"/>
                          </a:solidFill>
                          <a:latin typeface="Cambria Math" panose="02040503050406030204" pitchFamily="18" charset="0"/>
                        </a:rPr>
                        <m:t>I</m:t>
                      </m:r>
                      <m:r>
                        <a:rPr xmlns:a="http://schemas.openxmlformats.org/drawingml/2006/main" sz="4500" i="1">
                          <a:solidFill>
                            <a:srgbClr val="000000"/>
                          </a:solidFill>
                          <a:latin typeface="Cambria Math" panose="02040503050406030204" pitchFamily="18" charset="0"/>
                        </a:rPr>
                        <m:t>O</m:t>
                      </m:r>
                      <m:r>
                        <a:rPr xmlns:a="http://schemas.openxmlformats.org/drawingml/2006/main" sz="4500" i="1">
                          <a:solidFill>
                            <a:srgbClr val="000000"/>
                          </a:solidFill>
                          <a:latin typeface="Cambria Math" panose="02040503050406030204" pitchFamily="18" charset="0"/>
                        </a:rPr>
                        <m:t>N</m:t>
                      </m:r>
                    </m:sub>
                  </m:sSub>
                  <m:r>
                    <a:rPr xmlns:a="http://schemas.openxmlformats.org/drawingml/2006/main" sz="4500" i="1">
                      <a:solidFill>
                        <a:srgbClr val="000000"/>
                      </a:solidFill>
                      <a:latin typeface="Cambria Math" panose="02040503050406030204" pitchFamily="18" charset="0"/>
                    </a:rPr>
                    <m:t>(</m:t>
                  </m:r>
                  <m:sSub>
                    <m:e>
                      <m:r>
                        <a:rPr xmlns:a="http://schemas.openxmlformats.org/drawingml/2006/main" sz="4500" i="1">
                          <a:solidFill>
                            <a:srgbClr val="000000"/>
                          </a:solidFill>
                          <a:latin typeface="Cambria Math" panose="02040503050406030204" pitchFamily="18" charset="0"/>
                        </a:rPr>
                        <m:t>w</m:t>
                      </m:r>
                    </m:e>
                    <m:sub>
                      <m:r>
                        <a:rPr xmlns:a="http://schemas.openxmlformats.org/drawingml/2006/main" sz="4500" i="1">
                          <a:solidFill>
                            <a:srgbClr val="000000"/>
                          </a:solidFill>
                          <a:latin typeface="Cambria Math" panose="02040503050406030204" pitchFamily="18" charset="0"/>
                        </a:rPr>
                        <m:t>i</m:t>
                      </m:r>
                    </m:sub>
                  </m:sSub>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m:t>
                  </m:r>
                  <m:f>
                    <m:fPr>
                      <m:ctrlPr>
                        <a:rPr xmlns:a="http://schemas.openxmlformats.org/drawingml/2006/main" sz="4500" i="1">
                          <a:solidFill>
                            <a:srgbClr val="000000"/>
                          </a:solidFill>
                          <a:latin typeface="Cambria Math" panose="02040503050406030204" pitchFamily="18" charset="0"/>
                        </a:rPr>
                      </m:ctrlPr>
                      <m:type m:val="bar"/>
                    </m:fPr>
                    <m:num>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m:t>
                      </m:r>
                      <m:sSub>
                        <m:e>
                          <m:r>
                            <a:rPr xmlns:a="http://schemas.openxmlformats.org/drawingml/2006/main" sz="4500" i="1">
                              <a:solidFill>
                                <a:srgbClr val="000000"/>
                              </a:solidFill>
                              <a:latin typeface="Cambria Math" panose="02040503050406030204" pitchFamily="18" charset="0"/>
                            </a:rPr>
                            <m:t>w</m:t>
                          </m:r>
                        </m:e>
                        <m:sub>
                          <m:r>
                            <a:rPr xmlns:a="http://schemas.openxmlformats.org/drawingml/2006/main" sz="4500" i="1">
                              <a:solidFill>
                                <a:srgbClr val="000000"/>
                              </a:solidFill>
                              <a:latin typeface="Cambria Math" panose="02040503050406030204" pitchFamily="18" charset="0"/>
                            </a:rPr>
                            <m:t>i</m:t>
                          </m:r>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1</m:t>
                          </m:r>
                        </m:sub>
                      </m:sSub>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c</m:t>
                      </m:r>
                      <m:r>
                        <a:rPr xmlns:a="http://schemas.openxmlformats.org/drawingml/2006/main" sz="4500" i="1">
                          <a:solidFill>
                            <a:srgbClr val="000000"/>
                          </a:solidFill>
                          <a:latin typeface="Cambria Math" panose="02040503050406030204" pitchFamily="18" charset="0"/>
                        </a:rPr>
                        <m:t>(</m:t>
                      </m:r>
                      <m:sSub>
                        <m:e>
                          <m:r>
                            <a:rPr xmlns:a="http://schemas.openxmlformats.org/drawingml/2006/main" sz="4500" i="1">
                              <a:solidFill>
                                <a:srgbClr val="000000"/>
                              </a:solidFill>
                              <a:latin typeface="Cambria Math" panose="02040503050406030204" pitchFamily="18" charset="0"/>
                            </a:rPr>
                            <m:t>w</m:t>
                          </m:r>
                        </m:e>
                        <m:sub>
                          <m:r>
                            <a:rPr xmlns:a="http://schemas.openxmlformats.org/drawingml/2006/main" sz="4500" i="1">
                              <a:solidFill>
                                <a:srgbClr val="000000"/>
                              </a:solidFill>
                              <a:latin typeface="Cambria Math" panose="02040503050406030204" pitchFamily="18" charset="0"/>
                            </a:rPr>
                            <m:t>i</m:t>
                          </m:r>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1</m:t>
                          </m:r>
                        </m:sub>
                      </m:sSub>
                      <m:r>
                        <a:rPr xmlns:a="http://schemas.openxmlformats.org/drawingml/2006/main" sz="4500" i="1">
                          <a:solidFill>
                            <a:srgbClr val="000000"/>
                          </a:solidFill>
                          <a:latin typeface="Cambria Math" panose="02040503050406030204" pitchFamily="18" charset="0"/>
                        </a:rPr>
                        <m:t>,</m:t>
                      </m:r>
                      <m:sSub>
                        <m:e>
                          <m:r>
                            <a:rPr xmlns:a="http://schemas.openxmlformats.org/drawingml/2006/main" sz="4500" i="1">
                              <a:solidFill>
                                <a:srgbClr val="000000"/>
                              </a:solidFill>
                              <a:latin typeface="Cambria Math" panose="02040503050406030204" pitchFamily="18" charset="0"/>
                            </a:rPr>
                            <m:t>w</m:t>
                          </m:r>
                        </m:e>
                        <m:sub>
                          <m:r>
                            <a:rPr xmlns:a="http://schemas.openxmlformats.org/drawingml/2006/main" sz="4500" i="1">
                              <a:solidFill>
                                <a:srgbClr val="000000"/>
                              </a:solidFill>
                              <a:latin typeface="Cambria Math" panose="02040503050406030204" pitchFamily="18" charset="0"/>
                            </a:rPr>
                            <m:t>i</m:t>
                          </m:r>
                        </m:sub>
                      </m:sSub>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&gt;</m:t>
                      </m:r>
                      <m:r>
                        <a:rPr xmlns:a="http://schemas.openxmlformats.org/drawingml/2006/main" sz="4500" i="1">
                          <a:solidFill>
                            <a:srgbClr val="000000"/>
                          </a:solidFill>
                          <a:latin typeface="Cambria Math" panose="02040503050406030204" pitchFamily="18" charset="0"/>
                        </a:rPr>
                        <m:t>0</m:t>
                      </m:r>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m:t>
                      </m:r>
                    </m:num>
                    <m:den>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m:t>
                      </m:r>
                      <m:sSub>
                        <m:e>
                          <m:r>
                            <a:rPr xmlns:a="http://schemas.openxmlformats.org/drawingml/2006/main" sz="4500" i="1">
                              <a:solidFill>
                                <a:srgbClr val="000000"/>
                              </a:solidFill>
                              <a:latin typeface="Cambria Math" panose="02040503050406030204" pitchFamily="18" charset="0"/>
                            </a:rPr>
                            <m:t>w</m:t>
                          </m:r>
                        </m:e>
                        <m:sub>
                          <m:r>
                            <a:rPr xmlns:a="http://schemas.openxmlformats.org/drawingml/2006/main" sz="4500" i="1">
                              <a:solidFill>
                                <a:srgbClr val="000000"/>
                              </a:solidFill>
                              <a:latin typeface="Cambria Math" panose="02040503050406030204" pitchFamily="18" charset="0"/>
                            </a:rPr>
                            <m:t>j</m:t>
                          </m:r>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1</m:t>
                          </m:r>
                        </m:sub>
                      </m:sSub>
                      <m:r>
                        <a:rPr xmlns:a="http://schemas.openxmlformats.org/drawingml/2006/main" sz="4500" i="1">
                          <a:solidFill>
                            <a:srgbClr val="000000"/>
                          </a:solidFill>
                          <a:latin typeface="Cambria Math" panose="02040503050406030204" pitchFamily="18" charset="0"/>
                        </a:rPr>
                        <m:t>,</m:t>
                      </m:r>
                      <m:sSub>
                        <m:e>
                          <m:r>
                            <a:rPr xmlns:a="http://schemas.openxmlformats.org/drawingml/2006/main" sz="4500" i="1">
                              <a:solidFill>
                                <a:srgbClr val="000000"/>
                              </a:solidFill>
                              <a:latin typeface="Cambria Math" panose="02040503050406030204" pitchFamily="18" charset="0"/>
                            </a:rPr>
                            <m:t>w</m:t>
                          </m:r>
                        </m:e>
                        <m:sub>
                          <m:r>
                            <a:rPr xmlns:a="http://schemas.openxmlformats.org/drawingml/2006/main" sz="4500" i="1">
                              <a:solidFill>
                                <a:srgbClr val="000000"/>
                              </a:solidFill>
                              <a:latin typeface="Cambria Math" panose="02040503050406030204" pitchFamily="18" charset="0"/>
                            </a:rPr>
                            <m:t>j</m:t>
                          </m:r>
                        </m:sub>
                      </m:sSub>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c</m:t>
                      </m:r>
                      <m:r>
                        <a:rPr xmlns:a="http://schemas.openxmlformats.org/drawingml/2006/main" sz="4500" i="1">
                          <a:solidFill>
                            <a:srgbClr val="000000"/>
                          </a:solidFill>
                          <a:latin typeface="Cambria Math" panose="02040503050406030204" pitchFamily="18" charset="0"/>
                        </a:rPr>
                        <m:t>(</m:t>
                      </m:r>
                      <m:sSub>
                        <m:e>
                          <m:r>
                            <a:rPr xmlns:a="http://schemas.openxmlformats.org/drawingml/2006/main" sz="4500" i="1">
                              <a:solidFill>
                                <a:srgbClr val="000000"/>
                              </a:solidFill>
                              <a:latin typeface="Cambria Math" panose="02040503050406030204" pitchFamily="18" charset="0"/>
                            </a:rPr>
                            <m:t>w</m:t>
                          </m:r>
                        </m:e>
                        <m:sub>
                          <m:r>
                            <a:rPr xmlns:a="http://schemas.openxmlformats.org/drawingml/2006/main" sz="4500" i="1">
                              <a:solidFill>
                                <a:srgbClr val="000000"/>
                              </a:solidFill>
                              <a:latin typeface="Cambria Math" panose="02040503050406030204" pitchFamily="18" charset="0"/>
                            </a:rPr>
                            <m:t>j</m:t>
                          </m:r>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1</m:t>
                          </m:r>
                        </m:sub>
                      </m:sSub>
                      <m:r>
                        <a:rPr xmlns:a="http://schemas.openxmlformats.org/drawingml/2006/main" sz="4500" i="1">
                          <a:solidFill>
                            <a:srgbClr val="000000"/>
                          </a:solidFill>
                          <a:latin typeface="Cambria Math" panose="02040503050406030204" pitchFamily="18" charset="0"/>
                        </a:rPr>
                        <m:t>,</m:t>
                      </m:r>
                      <m:sSub>
                        <m:e>
                          <m:r>
                            <a:rPr xmlns:a="http://schemas.openxmlformats.org/drawingml/2006/main" sz="4500" i="1">
                              <a:solidFill>
                                <a:srgbClr val="000000"/>
                              </a:solidFill>
                              <a:latin typeface="Cambria Math" panose="02040503050406030204" pitchFamily="18" charset="0"/>
                            </a:rPr>
                            <m:t>w</m:t>
                          </m:r>
                        </m:e>
                        <m:sub>
                          <m:r>
                            <a:rPr xmlns:a="http://schemas.openxmlformats.org/drawingml/2006/main" sz="4500" i="1">
                              <a:solidFill>
                                <a:srgbClr val="000000"/>
                              </a:solidFill>
                              <a:latin typeface="Cambria Math" panose="02040503050406030204" pitchFamily="18" charset="0"/>
                            </a:rPr>
                            <m:t>j</m:t>
                          </m:r>
                        </m:sub>
                      </m:sSub>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&gt;</m:t>
                      </m:r>
                      <m:r>
                        <a:rPr xmlns:a="http://schemas.openxmlformats.org/drawingml/2006/main" sz="4500" i="1">
                          <a:solidFill>
                            <a:srgbClr val="000000"/>
                          </a:solidFill>
                          <a:latin typeface="Cambria Math" panose="02040503050406030204" pitchFamily="18" charset="0"/>
                        </a:rPr>
                        <m:t>0</m:t>
                      </m:r>
                      <m:r>
                        <a:rPr xmlns:a="http://schemas.openxmlformats.org/drawingml/2006/main" sz="4500" i="1">
                          <a:solidFill>
                            <a:srgbClr val="000000"/>
                          </a:solidFill>
                          <a:latin typeface="Cambria Math" panose="02040503050406030204" pitchFamily="18" charset="0"/>
                        </a:rPr>
                        <m:t>}</m:t>
                      </m:r>
                      <m:r>
                        <a:rPr xmlns:a="http://schemas.openxmlformats.org/drawingml/2006/main" sz="4500" i="1">
                          <a:solidFill>
                            <a:srgbClr val="000000"/>
                          </a:solidFill>
                          <a:latin typeface="Cambria Math" panose="02040503050406030204" pitchFamily="18" charset="0"/>
                        </a:rPr>
                        <m:t>|</m:t>
                      </m:r>
                    </m:den>
                  </m:f>
                </m:oMath>
              </m:oMathPara>
            </a14:m>
            <a:endParaRPr sz="4800"/>
          </a:p>
        </p:txBody>
      </p:sp>
      <p:sp>
        <p:nvSpPr>
          <p:cNvPr id="57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2" name="Kneser-Ney Smoothing"/>
          <p:cNvSpPr txBox="1"/>
          <p:nvPr>
            <p:ph type="title"/>
          </p:nvPr>
        </p:nvSpPr>
        <p:spPr>
          <a:prstGeom prst="rect">
            <a:avLst/>
          </a:prstGeom>
        </p:spPr>
        <p:txBody>
          <a:bodyPr/>
          <a:lstStyle>
            <a:lvl1pPr defTabSz="1061763">
              <a:defRPr sz="7568"/>
            </a:lvl1pPr>
          </a:lstStyle>
          <a:p>
            <a:pPr/>
            <a:r>
              <a:t>Kneser-Ney Smoothing</a:t>
            </a:r>
          </a:p>
        </p:txBody>
      </p:sp>
      <p:sp>
        <p:nvSpPr>
          <p:cNvPr id="573" name="Alternative metaphor: the number of word types seen to precede wi…"/>
          <p:cNvSpPr txBox="1"/>
          <p:nvPr>
            <p:ph type="body" idx="1"/>
          </p:nvPr>
        </p:nvSpPr>
        <p:spPr>
          <a:prstGeom prst="rect">
            <a:avLst/>
          </a:prstGeom>
        </p:spPr>
        <p:txBody>
          <a:bodyPr/>
          <a:lstStyle/>
          <a:p>
            <a:pPr marL="1274119" indent="-1274119" defTabSz="2096971">
              <a:lnSpc>
                <a:spcPct val="90000"/>
              </a:lnSpc>
              <a:spcBef>
                <a:spcPts val="3800"/>
              </a:spcBef>
              <a:defRPr sz="4128">
                <a:solidFill>
                  <a:srgbClr val="000000"/>
                </a:solidFill>
              </a:defRPr>
            </a:pPr>
            <a:r>
              <a:t>Alternative metaphor: the number of word types seen to precede </a:t>
            </a:r>
            <a:r>
              <a:rPr i="1"/>
              <a:t>w</a:t>
            </a:r>
            <a:r>
              <a:rPr baseline="-5999" i="1"/>
              <a:t>i</a:t>
            </a:r>
          </a:p>
          <a:p>
            <a:pPr lvl="1" marL="2199372" indent="-1137608" defTabSz="2096971">
              <a:lnSpc>
                <a:spcPct val="90000"/>
              </a:lnSpc>
              <a:spcBef>
                <a:spcPts val="3800"/>
              </a:spcBef>
              <a:defRPr sz="4128">
                <a:solidFill>
                  <a:srgbClr val="000000"/>
                </a:solidFill>
              </a:defRPr>
            </a:pPr>
            <a14:m>
              <m:oMathPara>
                <m:oMathParaPr>
                  <m:jc m:val="left"/>
                </m:oMathParaPr>
                <m:oMath>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w</m:t>
                      </m:r>
                    </m:e>
                    <m:sub>
                      <m:r>
                        <a:rPr xmlns:a="http://schemas.openxmlformats.org/drawingml/2006/main" sz="4100" i="1">
                          <a:solidFill>
                            <a:srgbClr val="000000"/>
                          </a:solidFill>
                          <a:latin typeface="Cambria Math" panose="02040503050406030204" pitchFamily="18" charset="0"/>
                        </a:rPr>
                        <m:t>i</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c</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w</m:t>
                      </m:r>
                    </m:e>
                    <m:sub>
                      <m:r>
                        <a:rPr xmlns:a="http://schemas.openxmlformats.org/drawingml/2006/main" sz="4100" i="1">
                          <a:solidFill>
                            <a:srgbClr val="000000"/>
                          </a:solidFill>
                          <a:latin typeface="Cambria Math" panose="02040503050406030204" pitchFamily="18" charset="0"/>
                        </a:rPr>
                        <m:t>i</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w</m:t>
                      </m:r>
                    </m:e>
                    <m:sub>
                      <m:r>
                        <a:rPr xmlns:a="http://schemas.openxmlformats.org/drawingml/2006/main" sz="4100" i="1">
                          <a:solidFill>
                            <a:srgbClr val="000000"/>
                          </a:solidFill>
                          <a:latin typeface="Cambria Math" panose="02040503050406030204" pitchFamily="18" charset="0"/>
                        </a:rPr>
                        <m:t>i</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&gt;</m:t>
                  </m:r>
                  <m:r>
                    <a:rPr xmlns:a="http://schemas.openxmlformats.org/drawingml/2006/main" sz="4100" i="1">
                      <a:solidFill>
                        <a:srgbClr val="000000"/>
                      </a:solidFill>
                      <a:latin typeface="Cambria Math" panose="02040503050406030204" pitchFamily="18" charset="0"/>
                    </a:rPr>
                    <m:t>0</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oMath>
              </m:oMathPara>
            </a14:m>
          </a:p>
          <a:p>
            <a:pPr marL="1274119" indent="-1274119" defTabSz="2096971">
              <a:lnSpc>
                <a:spcPct val="90000"/>
              </a:lnSpc>
              <a:spcBef>
                <a:spcPts val="3800"/>
              </a:spcBef>
              <a:defRPr sz="4128">
                <a:solidFill>
                  <a:srgbClr val="000000"/>
                </a:solidFill>
              </a:defRPr>
            </a:pPr>
            <a:r>
              <a:t>Normalized by the number of words preceding all words</a:t>
            </a:r>
          </a:p>
          <a:p>
            <a:pPr lvl="1" marL="2199372" indent="-1137608" defTabSz="2096971">
              <a:lnSpc>
                <a:spcPct val="90000"/>
              </a:lnSpc>
              <a:spcBef>
                <a:spcPts val="3800"/>
              </a:spcBef>
              <a:defRPr sz="4128">
                <a:solidFill>
                  <a:srgbClr val="000000"/>
                </a:solidFill>
              </a:defRPr>
            </a:pPr>
            <a14:m>
              <m:oMathPara>
                <m:oMathParaPr>
                  <m:jc m:val="left"/>
                </m:oMathParaPr>
                <m:oMath>
                  <m:sSub>
                    <m:e>
                      <m:r>
                        <a:rPr xmlns:a="http://schemas.openxmlformats.org/drawingml/2006/main" sz="4100" i="1">
                          <a:solidFill>
                            <a:srgbClr val="000000"/>
                          </a:solidFill>
                          <a:latin typeface="Cambria Math" panose="02040503050406030204" pitchFamily="18" charset="0"/>
                        </a:rPr>
                        <m:t>P</m:t>
                      </m:r>
                    </m:e>
                    <m:sub>
                      <m:r>
                        <a:rPr xmlns:a="http://schemas.openxmlformats.org/drawingml/2006/main" sz="4100" i="1">
                          <a:solidFill>
                            <a:srgbClr val="000000"/>
                          </a:solidFill>
                          <a:latin typeface="Cambria Math" panose="02040503050406030204" pitchFamily="18" charset="0"/>
                        </a:rPr>
                        <m:t>C</m:t>
                      </m:r>
                      <m:r>
                        <a:rPr xmlns:a="http://schemas.openxmlformats.org/drawingml/2006/main" sz="4100" i="1">
                          <a:solidFill>
                            <a:srgbClr val="000000"/>
                          </a:solidFill>
                          <a:latin typeface="Cambria Math" panose="02040503050406030204" pitchFamily="18" charset="0"/>
                        </a:rPr>
                        <m:t>O</m:t>
                      </m:r>
                      <m:r>
                        <a:rPr xmlns:a="http://schemas.openxmlformats.org/drawingml/2006/main" sz="4100" i="1">
                          <a:solidFill>
                            <a:srgbClr val="000000"/>
                          </a:solidFill>
                          <a:latin typeface="Cambria Math" panose="02040503050406030204" pitchFamily="18" charset="0"/>
                        </a:rPr>
                        <m:t>N</m:t>
                      </m:r>
                      <m:r>
                        <a:rPr xmlns:a="http://schemas.openxmlformats.org/drawingml/2006/main" sz="4100" i="1">
                          <a:solidFill>
                            <a:srgbClr val="000000"/>
                          </a:solidFill>
                          <a:latin typeface="Cambria Math" panose="02040503050406030204" pitchFamily="18" charset="0"/>
                        </a:rPr>
                        <m:t>T</m:t>
                      </m:r>
                      <m:r>
                        <a:rPr xmlns:a="http://schemas.openxmlformats.org/drawingml/2006/main" sz="4100" i="1">
                          <a:solidFill>
                            <a:srgbClr val="000000"/>
                          </a:solidFill>
                          <a:latin typeface="Cambria Math" panose="02040503050406030204" pitchFamily="18" charset="0"/>
                        </a:rPr>
                        <m:t>I</m:t>
                      </m:r>
                      <m:r>
                        <a:rPr xmlns:a="http://schemas.openxmlformats.org/drawingml/2006/main" sz="4100" i="1">
                          <a:solidFill>
                            <a:srgbClr val="000000"/>
                          </a:solidFill>
                          <a:latin typeface="Cambria Math" panose="02040503050406030204" pitchFamily="18" charset="0"/>
                        </a:rPr>
                        <m:t>N</m:t>
                      </m:r>
                      <m:r>
                        <a:rPr xmlns:a="http://schemas.openxmlformats.org/drawingml/2006/main" sz="4100" i="1">
                          <a:solidFill>
                            <a:srgbClr val="000000"/>
                          </a:solidFill>
                          <a:latin typeface="Cambria Math" panose="02040503050406030204" pitchFamily="18" charset="0"/>
                        </a:rPr>
                        <m:t>U</m:t>
                      </m:r>
                      <m:r>
                        <a:rPr xmlns:a="http://schemas.openxmlformats.org/drawingml/2006/main" sz="4100" i="1">
                          <a:solidFill>
                            <a:srgbClr val="000000"/>
                          </a:solidFill>
                          <a:latin typeface="Cambria Math" panose="02040503050406030204" pitchFamily="18" charset="0"/>
                        </a:rPr>
                        <m:t>A</m:t>
                      </m:r>
                      <m:r>
                        <a:rPr xmlns:a="http://schemas.openxmlformats.org/drawingml/2006/main" sz="4100" i="1">
                          <a:solidFill>
                            <a:srgbClr val="000000"/>
                          </a:solidFill>
                          <a:latin typeface="Cambria Math" panose="02040503050406030204" pitchFamily="18" charset="0"/>
                        </a:rPr>
                        <m:t>T</m:t>
                      </m:r>
                      <m:r>
                        <a:rPr xmlns:a="http://schemas.openxmlformats.org/drawingml/2006/main" sz="4100" i="1">
                          <a:solidFill>
                            <a:srgbClr val="000000"/>
                          </a:solidFill>
                          <a:latin typeface="Cambria Math" panose="02040503050406030204" pitchFamily="18" charset="0"/>
                        </a:rPr>
                        <m:t>I</m:t>
                      </m:r>
                      <m:r>
                        <a:rPr xmlns:a="http://schemas.openxmlformats.org/drawingml/2006/main" sz="4100" i="1">
                          <a:solidFill>
                            <a:srgbClr val="000000"/>
                          </a:solidFill>
                          <a:latin typeface="Cambria Math" panose="02040503050406030204" pitchFamily="18" charset="0"/>
                        </a:rPr>
                        <m:t>O</m:t>
                      </m:r>
                      <m:r>
                        <a:rPr xmlns:a="http://schemas.openxmlformats.org/drawingml/2006/main" sz="4100" i="1">
                          <a:solidFill>
                            <a:srgbClr val="000000"/>
                          </a:solidFill>
                          <a:latin typeface="Cambria Math" panose="02040503050406030204" pitchFamily="18" charset="0"/>
                        </a:rPr>
                        <m:t>N</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w</m:t>
                      </m:r>
                    </m:e>
                    <m:sub>
                      <m:r>
                        <a:rPr xmlns:a="http://schemas.openxmlformats.org/drawingml/2006/main" sz="4100" i="1">
                          <a:solidFill>
                            <a:srgbClr val="000000"/>
                          </a:solidFill>
                          <a:latin typeface="Cambria Math" panose="02040503050406030204" pitchFamily="18" charset="0"/>
                        </a:rPr>
                        <m:t>i</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f>
                    <m:fPr>
                      <m:ctrlPr>
                        <a:rPr xmlns:a="http://schemas.openxmlformats.org/drawingml/2006/main" sz="4100" i="1">
                          <a:solidFill>
                            <a:srgbClr val="000000"/>
                          </a:solidFill>
                          <a:latin typeface="Cambria Math" panose="02040503050406030204" pitchFamily="18" charset="0"/>
                        </a:rPr>
                      </m:ctrlPr>
                      <m:type m:val="bar"/>
                    </m:fPr>
                    <m:num>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w</m:t>
                          </m:r>
                        </m:e>
                        <m:sub>
                          <m:r>
                            <a:rPr xmlns:a="http://schemas.openxmlformats.org/drawingml/2006/main" sz="4100" i="1">
                              <a:solidFill>
                                <a:srgbClr val="000000"/>
                              </a:solidFill>
                              <a:latin typeface="Cambria Math" panose="02040503050406030204" pitchFamily="18" charset="0"/>
                            </a:rPr>
                            <m:t>i</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c</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w</m:t>
                          </m:r>
                        </m:e>
                        <m:sub>
                          <m:r>
                            <a:rPr xmlns:a="http://schemas.openxmlformats.org/drawingml/2006/main" sz="4100" i="1">
                              <a:solidFill>
                                <a:srgbClr val="000000"/>
                              </a:solidFill>
                              <a:latin typeface="Cambria Math" panose="02040503050406030204" pitchFamily="18" charset="0"/>
                            </a:rPr>
                            <m:t>i</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w</m:t>
                          </m:r>
                        </m:e>
                        <m:sub>
                          <m:r>
                            <a:rPr xmlns:a="http://schemas.openxmlformats.org/drawingml/2006/main" sz="4100" i="1">
                              <a:solidFill>
                                <a:srgbClr val="000000"/>
                              </a:solidFill>
                              <a:latin typeface="Cambria Math" panose="02040503050406030204" pitchFamily="18" charset="0"/>
                            </a:rPr>
                            <m:t>i</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&gt;</m:t>
                      </m:r>
                      <m:r>
                        <a:rPr xmlns:a="http://schemas.openxmlformats.org/drawingml/2006/main" sz="4100" i="1">
                          <a:solidFill>
                            <a:srgbClr val="000000"/>
                          </a:solidFill>
                          <a:latin typeface="Cambria Math" panose="02040503050406030204" pitchFamily="18" charset="0"/>
                        </a:rPr>
                        <m:t>0</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num>
                    <m:den>
                      <m:sSub>
                        <m:e>
                          <m:r>
                            <a:rPr xmlns:a="http://schemas.openxmlformats.org/drawingml/2006/main" sz="4100" i="1">
                              <a:solidFill>
                                <a:srgbClr val="000000"/>
                              </a:solidFill>
                              <a:latin typeface="Cambria Math" panose="02040503050406030204" pitchFamily="18" charset="0"/>
                            </a:rPr>
                            <m:t>∑</m:t>
                          </m:r>
                        </m:e>
                        <m:sub>
                          <m:sSup>
                            <m:e>
                              <m:r>
                                <a:rPr xmlns:a="http://schemas.openxmlformats.org/drawingml/2006/main" sz="4100" i="1">
                                  <a:solidFill>
                                    <a:srgbClr val="000000"/>
                                  </a:solidFill>
                                  <a:latin typeface="Cambria Math" panose="02040503050406030204" pitchFamily="18" charset="0"/>
                                </a:rPr>
                                <m:t>w</m:t>
                              </m:r>
                            </m:e>
                            <m:sup>
                              <m:r>
                                <a:rPr xmlns:a="http://schemas.openxmlformats.org/drawingml/2006/main" sz="4100" i="1">
                                  <a:solidFill>
                                    <a:srgbClr val="000000"/>
                                  </a:solidFill>
                                  <a:latin typeface="Cambria Math" panose="02040503050406030204" pitchFamily="18" charset="0"/>
                                </a:rPr>
                                <m:t>′</m:t>
                              </m:r>
                            </m:sup>
                          </m:sSup>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Sup>
                        <m:e>
                          <m:r>
                            <a:rPr xmlns:a="http://schemas.openxmlformats.org/drawingml/2006/main" sz="4100" i="1">
                              <a:solidFill>
                                <a:srgbClr val="000000"/>
                              </a:solidFill>
                              <a:latin typeface="Cambria Math" panose="02040503050406030204" pitchFamily="18" charset="0"/>
                            </a:rPr>
                            <m:t>w</m:t>
                          </m:r>
                        </m:e>
                        <m:sub>
                          <m:r>
                            <a:rPr xmlns:a="http://schemas.openxmlformats.org/drawingml/2006/main" sz="4100" i="1">
                              <a:solidFill>
                                <a:srgbClr val="000000"/>
                              </a:solidFill>
                              <a:latin typeface="Cambria Math" panose="02040503050406030204" pitchFamily="18" charset="0"/>
                            </a:rPr>
                            <m:t>i</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1</m:t>
                          </m:r>
                        </m:sub>
                        <m:sup>
                          <m:r>
                            <a:rPr xmlns:a="http://schemas.openxmlformats.org/drawingml/2006/main" sz="4100" i="1">
                              <a:solidFill>
                                <a:srgbClr val="000000"/>
                              </a:solidFill>
                              <a:latin typeface="Cambria Math" panose="02040503050406030204" pitchFamily="18" charset="0"/>
                            </a:rPr>
                            <m:t>′</m:t>
                          </m:r>
                        </m:sup>
                      </m:sSubSup>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c</m:t>
                      </m:r>
                      <m:r>
                        <a:rPr xmlns:a="http://schemas.openxmlformats.org/drawingml/2006/main" sz="4100" i="1">
                          <a:solidFill>
                            <a:srgbClr val="000000"/>
                          </a:solidFill>
                          <a:latin typeface="Cambria Math" panose="02040503050406030204" pitchFamily="18" charset="0"/>
                        </a:rPr>
                        <m:t>(</m:t>
                      </m:r>
                      <m:sSubSup>
                        <m:e>
                          <m:r>
                            <a:rPr xmlns:a="http://schemas.openxmlformats.org/drawingml/2006/main" sz="4100" i="1">
                              <a:solidFill>
                                <a:srgbClr val="000000"/>
                              </a:solidFill>
                              <a:latin typeface="Cambria Math" panose="02040503050406030204" pitchFamily="18" charset="0"/>
                            </a:rPr>
                            <m:t>w</m:t>
                          </m:r>
                        </m:e>
                        <m:sub>
                          <m:r>
                            <a:rPr xmlns:a="http://schemas.openxmlformats.org/drawingml/2006/main" sz="4100" i="1">
                              <a:solidFill>
                                <a:srgbClr val="000000"/>
                              </a:solidFill>
                              <a:latin typeface="Cambria Math" panose="02040503050406030204" pitchFamily="18" charset="0"/>
                            </a:rPr>
                            <m:t>i</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1</m:t>
                          </m:r>
                        </m:sub>
                        <m:sup>
                          <m:r>
                            <a:rPr xmlns:a="http://schemas.openxmlformats.org/drawingml/2006/main" sz="4100" i="1">
                              <a:solidFill>
                                <a:srgbClr val="000000"/>
                              </a:solidFill>
                              <a:latin typeface="Cambria Math" panose="02040503050406030204" pitchFamily="18" charset="0"/>
                            </a:rPr>
                            <m:t>′</m:t>
                          </m:r>
                        </m:sup>
                      </m:sSubSup>
                      <m:r>
                        <a:rPr xmlns:a="http://schemas.openxmlformats.org/drawingml/2006/main" sz="4100" i="1">
                          <a:solidFill>
                            <a:srgbClr val="000000"/>
                          </a:solidFill>
                          <a:latin typeface="Cambria Math" panose="02040503050406030204" pitchFamily="18" charset="0"/>
                        </a:rPr>
                        <m:t>,</m:t>
                      </m:r>
                      <m:sSup>
                        <m:e>
                          <m:r>
                            <a:rPr xmlns:a="http://schemas.openxmlformats.org/drawingml/2006/main" sz="4100" i="1">
                              <a:solidFill>
                                <a:srgbClr val="000000"/>
                              </a:solidFill>
                              <a:latin typeface="Cambria Math" panose="02040503050406030204" pitchFamily="18" charset="0"/>
                            </a:rPr>
                            <m:t>w</m:t>
                          </m:r>
                        </m:e>
                        <m:sup>
                          <m:r>
                            <a:rPr xmlns:a="http://schemas.openxmlformats.org/drawingml/2006/main" sz="4100" i="1">
                              <a:solidFill>
                                <a:srgbClr val="000000"/>
                              </a:solidFill>
                              <a:latin typeface="Cambria Math" panose="02040503050406030204" pitchFamily="18" charset="0"/>
                            </a:rPr>
                            <m:t>′</m:t>
                          </m:r>
                        </m:sup>
                      </m:sSup>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&gt;</m:t>
                      </m:r>
                      <m:r>
                        <a:rPr xmlns:a="http://schemas.openxmlformats.org/drawingml/2006/main" sz="4100" i="1">
                          <a:solidFill>
                            <a:srgbClr val="000000"/>
                          </a:solidFill>
                          <a:latin typeface="Cambria Math" panose="02040503050406030204" pitchFamily="18" charset="0"/>
                        </a:rPr>
                        <m:t>0</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den>
                  </m:f>
                </m:oMath>
              </m:oMathPara>
            </a14:m>
          </a:p>
          <a:p>
            <a:pPr marL="1274119" indent="-1274119" defTabSz="2096971">
              <a:lnSpc>
                <a:spcPct val="90000"/>
              </a:lnSpc>
              <a:spcBef>
                <a:spcPts val="3800"/>
              </a:spcBef>
              <a:defRPr sz="4128">
                <a:solidFill>
                  <a:srgbClr val="000000"/>
                </a:solidFill>
              </a:defRPr>
            </a:pPr>
            <a:r>
              <a:t>A frequent word (e.g., Kong) in only one (or two) contexts (Hong, King) will have a low continuation probability</a:t>
            </a:r>
          </a:p>
        </p:txBody>
      </p:sp>
      <p:sp>
        <p:nvSpPr>
          <p:cNvPr id="57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6" name="Kneser-Ney Smoothing"/>
          <p:cNvSpPr txBox="1"/>
          <p:nvPr>
            <p:ph type="title"/>
          </p:nvPr>
        </p:nvSpPr>
        <p:spPr>
          <a:prstGeom prst="rect">
            <a:avLst/>
          </a:prstGeom>
        </p:spPr>
        <p:txBody>
          <a:bodyPr/>
          <a:lstStyle>
            <a:lvl1pPr defTabSz="1061763">
              <a:defRPr sz="7568"/>
            </a:lvl1pPr>
          </a:lstStyle>
          <a:p>
            <a:pPr/>
            <a:r>
              <a:t>Kneser-Ney Smoothing</a:t>
            </a:r>
          </a:p>
        </p:txBody>
      </p:sp>
      <p:sp>
        <p:nvSpPr>
          <p:cNvPr id="577" name="San + Francisco ✅…"/>
          <p:cNvSpPr txBox="1"/>
          <p:nvPr>
            <p:ph type="body" idx="1"/>
          </p:nvPr>
        </p:nvSpPr>
        <p:spPr>
          <a:prstGeom prst="rect">
            <a:avLst/>
          </a:prstGeom>
        </p:spPr>
        <p:txBody>
          <a:bodyPr/>
          <a:lstStyle/>
          <a:p>
            <a:pPr marL="1096335" indent="-1096335" defTabSz="1804370">
              <a:lnSpc>
                <a:spcPct val="90000"/>
              </a:lnSpc>
              <a:spcBef>
                <a:spcPts val="3300"/>
              </a:spcBef>
              <a:defRPr sz="3552">
                <a:solidFill>
                  <a:srgbClr val="000000"/>
                </a:solidFill>
              </a:defRPr>
            </a:pPr>
            <a:r>
              <a:t>San + Francisco ✅ </a:t>
            </a:r>
          </a:p>
          <a:p>
            <a:pPr marL="1096335" indent="-1096335" defTabSz="1804370">
              <a:lnSpc>
                <a:spcPct val="90000"/>
              </a:lnSpc>
              <a:spcBef>
                <a:spcPts val="3300"/>
              </a:spcBef>
              <a:defRPr sz="3552">
                <a:solidFill>
                  <a:srgbClr val="000000"/>
                </a:solidFill>
              </a:defRPr>
            </a:pPr>
            <a:r>
              <a:t>Francisco + Ortega ✅ </a:t>
            </a:r>
          </a:p>
          <a:p>
            <a:pPr marL="1096335" indent="-1096335" defTabSz="1804370">
              <a:lnSpc>
                <a:spcPct val="90000"/>
              </a:lnSpc>
              <a:spcBef>
                <a:spcPts val="3300"/>
              </a:spcBef>
              <a:defRPr sz="3552">
                <a:solidFill>
                  <a:srgbClr val="000000"/>
                </a:solidFill>
              </a:defRPr>
            </a:pPr>
            <a:r>
              <a:t>San + Ortega ❌</a:t>
            </a:r>
          </a:p>
          <a:p>
            <a:pPr marL="1096335" indent="-1096335" defTabSz="1804370">
              <a:lnSpc>
                <a:spcPct val="90000"/>
              </a:lnSpc>
              <a:spcBef>
                <a:spcPts val="3300"/>
              </a:spcBef>
              <a:defRPr sz="3552">
                <a:solidFill>
                  <a:srgbClr val="000000"/>
                </a:solidFill>
              </a:defRPr>
            </a:pPr>
            <a:r>
              <a:t>So, P</a:t>
            </a:r>
            <a:r>
              <a:rPr baseline="-5999"/>
              <a:t>CONTINUATION</a:t>
            </a:r>
            <a:r>
              <a:t>(Francisco) &lt; P</a:t>
            </a:r>
            <a:r>
              <a:rPr baseline="-5999"/>
              <a:t>CONTINUATION</a:t>
            </a:r>
            <a:r>
              <a:t>(Ortega) (or most other last names)</a:t>
            </a:r>
          </a:p>
          <a:p>
            <a:pPr marL="1096335" indent="-1096335" defTabSz="1804370">
              <a:lnSpc>
                <a:spcPct val="90000"/>
              </a:lnSpc>
              <a:spcBef>
                <a:spcPts val="3300"/>
              </a:spcBef>
              <a:defRPr sz="3552">
                <a:solidFill>
                  <a:srgbClr val="000000"/>
                </a:solidFill>
              </a:defRPr>
            </a:pPr>
            <a:r>
              <a:t>This is because “San Francisco” is such a common bigram</a:t>
            </a:r>
          </a:p>
          <a:p>
            <a:pPr lvl="1" marL="1892483" indent="-978872" defTabSz="1804370">
              <a:lnSpc>
                <a:spcPct val="90000"/>
              </a:lnSpc>
              <a:spcBef>
                <a:spcPts val="3300"/>
              </a:spcBef>
              <a:defRPr sz="3552">
                <a:solidFill>
                  <a:srgbClr val="000000"/>
                </a:solidFill>
              </a:defRPr>
            </a:pPr>
            <a:r>
              <a:t>The “Hong Kong” of Californian cities</a:t>
            </a:r>
          </a:p>
          <a:p>
            <a:pPr marL="1096335" indent="-1096335" defTabSz="1804370">
              <a:lnSpc>
                <a:spcPct val="90000"/>
              </a:lnSpc>
              <a:spcBef>
                <a:spcPts val="3300"/>
              </a:spcBef>
              <a:defRPr sz="3552">
                <a:solidFill>
                  <a:srgbClr val="000000"/>
                </a:solidFill>
              </a:defRPr>
            </a:pPr>
            <a:r>
              <a:t>Other first names don’t have this issue (especially those that don’t follow “San”)</a:t>
            </a:r>
          </a:p>
        </p:txBody>
      </p:sp>
      <p:sp>
        <p:nvSpPr>
          <p:cNvPr id="57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0" name="Kneser-Ney Smoothing"/>
          <p:cNvSpPr txBox="1"/>
          <p:nvPr>
            <p:ph type="title"/>
          </p:nvPr>
        </p:nvSpPr>
        <p:spPr>
          <a:prstGeom prst="rect">
            <a:avLst/>
          </a:prstGeom>
        </p:spPr>
        <p:txBody>
          <a:bodyPr/>
          <a:lstStyle>
            <a:lvl1pPr defTabSz="1061763">
              <a:defRPr sz="7568"/>
            </a:lvl1pPr>
          </a:lstStyle>
          <a:p>
            <a:pPr/>
            <a:r>
              <a:t>Kneser-Ney Smoothing</a:t>
            </a:r>
          </a:p>
        </p:txBody>
      </p:sp>
      <p:sp>
        <p:nvSpPr>
          <p:cNvPr id="581" name="λ is normalizing constant; the probability mass we’ve discounted"/>
          <p:cNvSpPr txBox="1"/>
          <p:nvPr>
            <p:ph type="body" idx="1"/>
          </p:nvPr>
        </p:nvSpPr>
        <p:spPr>
          <a:prstGeom prst="rect">
            <a:avLst/>
          </a:prstGeom>
        </p:spPr>
        <p:txBody>
          <a:bodyPr/>
          <a:lstStyle/>
          <a:p>
            <a:pPr marL="1481534" indent="-1481534" defTabSz="2438338">
              <a:lnSpc>
                <a:spcPct val="90000"/>
              </a:lnSpc>
              <a:spcBef>
                <a:spcPts val="4500"/>
              </a:spcBef>
              <a:defRPr sz="4800">
                <a:solidFill>
                  <a:srgbClr val="000000"/>
                </a:solidFill>
              </a:defRPr>
            </a:pPr>
            <a14:m>
              <m:oMathPara>
                <m:oMathParaPr>
                  <m:jc m:val="left"/>
                </m:oMathParaPr>
                <m:oMath>
                  <m:sSub>
                    <m:e>
                      <m:r>
                        <a:rPr xmlns:a="http://schemas.openxmlformats.org/drawingml/2006/main" sz="4800" i="1">
                          <a:solidFill>
                            <a:srgbClr val="000000"/>
                          </a:solidFill>
                          <a:latin typeface="Cambria Math" panose="02040503050406030204" pitchFamily="18" charset="0"/>
                        </a:rPr>
                        <m:t>P</m:t>
                      </m:r>
                    </m:e>
                    <m:sub>
                      <m:r>
                        <a:rPr xmlns:a="http://schemas.openxmlformats.org/drawingml/2006/main" sz="4800" i="1">
                          <a:solidFill>
                            <a:srgbClr val="000000"/>
                          </a:solidFill>
                          <a:latin typeface="Cambria Math" panose="02040503050406030204" pitchFamily="18" charset="0"/>
                        </a:rPr>
                        <m:t>K</m:t>
                      </m:r>
                      <m:r>
                        <a:rPr xmlns:a="http://schemas.openxmlformats.org/drawingml/2006/main" sz="4800" i="1">
                          <a:solidFill>
                            <a:srgbClr val="000000"/>
                          </a:solidFill>
                          <a:latin typeface="Cambria Math" panose="02040503050406030204" pitchFamily="18" charset="0"/>
                        </a:rPr>
                        <m:t>N</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i</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i</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f>
                    <m:fPr>
                      <m:ctrlPr>
                        <a:rPr xmlns:a="http://schemas.openxmlformats.org/drawingml/2006/main" sz="4800" i="1">
                          <a:solidFill>
                            <a:srgbClr val="000000"/>
                          </a:solidFill>
                          <a:latin typeface="Cambria Math" panose="02040503050406030204" pitchFamily="18" charset="0"/>
                        </a:rPr>
                      </m:ctrlPr>
                      <m:type m:val="bar"/>
                    </m:fPr>
                    <m:num>
                      <m:r>
                        <a:rPr xmlns:a="http://schemas.openxmlformats.org/drawingml/2006/main" sz="4800" i="1">
                          <a:solidFill>
                            <a:srgbClr val="000000"/>
                          </a:solidFill>
                          <a:latin typeface="Cambria Math" panose="02040503050406030204" pitchFamily="18" charset="0"/>
                        </a:rPr>
                        <m:t>m</m:t>
                      </m:r>
                      <m:r>
                        <a:rPr xmlns:a="http://schemas.openxmlformats.org/drawingml/2006/main" sz="4800" i="1">
                          <a:solidFill>
                            <a:srgbClr val="000000"/>
                          </a:solidFill>
                          <a:latin typeface="Cambria Math" panose="02040503050406030204" pitchFamily="18" charset="0"/>
                        </a:rPr>
                        <m:t>a</m:t>
                      </m:r>
                      <m:r>
                        <a:rPr xmlns:a="http://schemas.openxmlformats.org/drawingml/2006/main" sz="4800" i="1">
                          <a:solidFill>
                            <a:srgbClr val="000000"/>
                          </a:solidFill>
                          <a:latin typeface="Cambria Math" panose="02040503050406030204" pitchFamily="18" charset="0"/>
                        </a:rPr>
                        <m:t>x</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c</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i</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i</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d</m:t>
                      </m:r>
                      <m:r>
                        <a:rPr xmlns:a="http://schemas.openxmlformats.org/drawingml/2006/main" sz="4800" i="1">
                          <a:solidFill>
                            <a:srgbClr val="000000"/>
                          </a:solidFill>
                          <a:latin typeface="Cambria Math" panose="02040503050406030204" pitchFamily="18" charset="0"/>
                        </a:rPr>
                        <m:t>,0</m:t>
                      </m:r>
                      <m:r>
                        <a:rPr xmlns:a="http://schemas.openxmlformats.org/drawingml/2006/main" sz="4800" i="1">
                          <a:solidFill>
                            <a:srgbClr val="000000"/>
                          </a:solidFill>
                          <a:latin typeface="Cambria Math" panose="02040503050406030204" pitchFamily="18" charset="0"/>
                        </a:rPr>
                        <m:t>)</m:t>
                      </m:r>
                    </m:num>
                    <m:den>
                      <m:r>
                        <a:rPr xmlns:a="http://schemas.openxmlformats.org/drawingml/2006/main" sz="4800" i="1">
                          <a:solidFill>
                            <a:srgbClr val="000000"/>
                          </a:solidFill>
                          <a:latin typeface="Cambria Math" panose="02040503050406030204" pitchFamily="18" charset="0"/>
                        </a:rPr>
                        <m:t>c</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i</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den>
                  </m:f>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λ</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i</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P</m:t>
                      </m:r>
                    </m:e>
                    <m:sub>
                      <m:r>
                        <a:rPr xmlns:a="http://schemas.openxmlformats.org/drawingml/2006/main" sz="4800" i="1">
                          <a:solidFill>
                            <a:srgbClr val="000000"/>
                          </a:solidFill>
                          <a:latin typeface="Cambria Math" panose="02040503050406030204" pitchFamily="18" charset="0"/>
                        </a:rPr>
                        <m:t>C</m:t>
                      </m:r>
                      <m:r>
                        <a:rPr xmlns:a="http://schemas.openxmlformats.org/drawingml/2006/main" sz="4800" i="1">
                          <a:solidFill>
                            <a:srgbClr val="000000"/>
                          </a:solidFill>
                          <a:latin typeface="Cambria Math" panose="02040503050406030204" pitchFamily="18" charset="0"/>
                        </a:rPr>
                        <m:t>O</m:t>
                      </m:r>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T</m:t>
                      </m:r>
                      <m:r>
                        <a:rPr xmlns:a="http://schemas.openxmlformats.org/drawingml/2006/main" sz="4800" i="1">
                          <a:solidFill>
                            <a:srgbClr val="000000"/>
                          </a:solidFill>
                          <a:latin typeface="Cambria Math" panose="02040503050406030204" pitchFamily="18" charset="0"/>
                        </a:rPr>
                        <m:t>I</m:t>
                      </m:r>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U</m:t>
                      </m:r>
                      <m:r>
                        <a:rPr xmlns:a="http://schemas.openxmlformats.org/drawingml/2006/main" sz="4800" i="1">
                          <a:solidFill>
                            <a:srgbClr val="000000"/>
                          </a:solidFill>
                          <a:latin typeface="Cambria Math" panose="02040503050406030204" pitchFamily="18" charset="0"/>
                        </a:rPr>
                        <m:t>A</m:t>
                      </m:r>
                      <m:r>
                        <a:rPr xmlns:a="http://schemas.openxmlformats.org/drawingml/2006/main" sz="4800" i="1">
                          <a:solidFill>
                            <a:srgbClr val="000000"/>
                          </a:solidFill>
                          <a:latin typeface="Cambria Math" panose="02040503050406030204" pitchFamily="18" charset="0"/>
                        </a:rPr>
                        <m:t>T</m:t>
                      </m:r>
                      <m:r>
                        <a:rPr xmlns:a="http://schemas.openxmlformats.org/drawingml/2006/main" sz="4800" i="1">
                          <a:solidFill>
                            <a:srgbClr val="000000"/>
                          </a:solidFill>
                          <a:latin typeface="Cambria Math" panose="02040503050406030204" pitchFamily="18" charset="0"/>
                        </a:rPr>
                        <m:t>I</m:t>
                      </m:r>
                      <m:r>
                        <a:rPr xmlns:a="http://schemas.openxmlformats.org/drawingml/2006/main" sz="4800" i="1">
                          <a:solidFill>
                            <a:srgbClr val="000000"/>
                          </a:solidFill>
                          <a:latin typeface="Cambria Math" panose="02040503050406030204" pitchFamily="18" charset="0"/>
                        </a:rPr>
                        <m:t>O</m:t>
                      </m:r>
                      <m:r>
                        <a:rPr xmlns:a="http://schemas.openxmlformats.org/drawingml/2006/main" sz="4800" i="1">
                          <a:solidFill>
                            <a:srgbClr val="000000"/>
                          </a:solidFill>
                          <a:latin typeface="Cambria Math" panose="02040503050406030204" pitchFamily="18" charset="0"/>
                        </a:rPr>
                        <m:t>N</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i</m:t>
                      </m:r>
                    </m:sub>
                  </m:sSub>
                  <m:r>
                    <a:rPr xmlns:a="http://schemas.openxmlformats.org/drawingml/2006/main" sz="4800" i="1">
                      <a:solidFill>
                        <a:srgbClr val="000000"/>
                      </a:solidFill>
                      <a:latin typeface="Cambria Math" panose="02040503050406030204" pitchFamily="18" charset="0"/>
                    </a:rPr>
                    <m:t>)</m:t>
                  </m:r>
                </m:oMath>
              </m:oMathPara>
            </a14:m>
          </a:p>
          <a:p>
            <a:pPr marL="1481534" indent="-1481534" defTabSz="2438338">
              <a:lnSpc>
                <a:spcPct val="90000"/>
              </a:lnSpc>
              <a:spcBef>
                <a:spcPts val="4500"/>
              </a:spcBef>
              <a:defRPr sz="4800">
                <a:solidFill>
                  <a:srgbClr val="000000"/>
                </a:solidFill>
              </a:defRPr>
            </a:pPr>
            <a:r>
              <a:t>λ is normalizing constant; the probability mass we’ve discounted</a:t>
            </a:r>
          </a:p>
          <a:p>
            <a:pPr lvl="1" marL="2557410" indent="-1322801" defTabSz="2438338">
              <a:lnSpc>
                <a:spcPct val="90000"/>
              </a:lnSpc>
              <a:spcBef>
                <a:spcPts val="4500"/>
              </a:spcBef>
              <a:defRPr sz="4800">
                <a:solidFill>
                  <a:srgbClr val="000000"/>
                </a:solidFill>
              </a:defRPr>
            </a:pPr>
            <a14:m>
              <m:oMathPara>
                <m:oMathParaPr>
                  <m:jc m:val="left"/>
                </m:oMathParaPr>
                <m:oMath>
                  <m:r>
                    <a:rPr xmlns:a="http://schemas.openxmlformats.org/drawingml/2006/main" sz="4800" i="1">
                      <a:solidFill>
                        <a:srgbClr val="000000"/>
                      </a:solidFill>
                      <a:latin typeface="Cambria Math" panose="02040503050406030204" pitchFamily="18" charset="0"/>
                    </a:rPr>
                    <m:t>λ</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i</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f>
                    <m:fPr>
                      <m:ctrlPr>
                        <a:rPr xmlns:a="http://schemas.openxmlformats.org/drawingml/2006/main" sz="4800" i="1">
                          <a:solidFill>
                            <a:srgbClr val="000000"/>
                          </a:solidFill>
                          <a:latin typeface="Cambria Math" panose="02040503050406030204" pitchFamily="18" charset="0"/>
                        </a:rPr>
                      </m:ctrlPr>
                      <m:type m:val="bar"/>
                    </m:fPr>
                    <m:num>
                      <m:r>
                        <a:rPr xmlns:a="http://schemas.openxmlformats.org/drawingml/2006/main" sz="4800" i="1">
                          <a:solidFill>
                            <a:srgbClr val="000000"/>
                          </a:solidFill>
                          <a:latin typeface="Cambria Math" panose="02040503050406030204" pitchFamily="18" charset="0"/>
                        </a:rPr>
                        <m:t>d</m:t>
                      </m:r>
                    </m:num>
                    <m:den>
                      <m:r>
                        <a:rPr xmlns:a="http://schemas.openxmlformats.org/drawingml/2006/main" sz="4800" i="1">
                          <a:solidFill>
                            <a:srgbClr val="000000"/>
                          </a:solidFill>
                          <a:latin typeface="Cambria Math" panose="02040503050406030204" pitchFamily="18" charset="0"/>
                        </a:rPr>
                        <m:t>c</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i</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den>
                  </m:f>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i</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c</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i</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i</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&gt;</m:t>
                  </m:r>
                  <m:r>
                    <a:rPr xmlns:a="http://schemas.openxmlformats.org/drawingml/2006/main" sz="4800" i="1">
                      <a:solidFill>
                        <a:srgbClr val="000000"/>
                      </a:solidFill>
                      <a:latin typeface="Cambria Math" panose="02040503050406030204" pitchFamily="18" charset="0"/>
                    </a:rPr>
                    <m:t>0</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oMath>
              </m:oMathPara>
            </a14:m>
          </a:p>
        </p:txBody>
      </p:sp>
      <p:sp>
        <p:nvSpPr>
          <p:cNvPr id="58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83" name="normalized discount"/>
          <p:cNvSpPr txBox="1"/>
          <p:nvPr/>
        </p:nvSpPr>
        <p:spPr>
          <a:xfrm>
            <a:off x="5985047" y="10367869"/>
            <a:ext cx="3224480" cy="51561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hueOff val="-82419"/>
                    <a:satOff val="-9513"/>
                    <a:lumOff val="-16343"/>
                  </a:schemeClr>
                </a:solidFill>
                <a:latin typeface="Poppins Regular"/>
                <a:ea typeface="Poppins Regular"/>
                <a:cs typeface="Poppins Regular"/>
                <a:sym typeface="Poppins Regular"/>
              </a:defRPr>
            </a:lvl1pPr>
          </a:lstStyle>
          <a:p>
            <a:pPr/>
            <a:r>
              <a:t>normalized discount</a:t>
            </a:r>
          </a:p>
        </p:txBody>
      </p:sp>
      <p:sp>
        <p:nvSpPr>
          <p:cNvPr id="584" name="# word types that can follow wi-1…"/>
          <p:cNvSpPr txBox="1"/>
          <p:nvPr/>
        </p:nvSpPr>
        <p:spPr>
          <a:xfrm>
            <a:off x="14539442" y="8830996"/>
            <a:ext cx="6557773" cy="140461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solidFill>
                  <a:schemeClr val="accent5">
                    <a:hueOff val="-82419"/>
                    <a:satOff val="-9513"/>
                    <a:lumOff val="-16343"/>
                  </a:schemeClr>
                </a:solidFill>
                <a:latin typeface="Poppins Regular"/>
                <a:ea typeface="Poppins Regular"/>
                <a:cs typeface="Poppins Regular"/>
                <a:sym typeface="Poppins Regular"/>
              </a:defRPr>
            </a:pPr>
            <a:r>
              <a:t># word types that can follow w</a:t>
            </a:r>
            <a:r>
              <a:rPr baseline="-5999"/>
              <a:t>i-1</a:t>
            </a:r>
          </a:p>
          <a:p>
            <a:pPr algn="l">
              <a:defRPr>
                <a:solidFill>
                  <a:schemeClr val="accent5">
                    <a:hueOff val="-82419"/>
                    <a:satOff val="-9513"/>
                    <a:lumOff val="-16343"/>
                  </a:schemeClr>
                </a:solidFill>
                <a:latin typeface="Poppins Regular"/>
                <a:ea typeface="Poppins Regular"/>
                <a:cs typeface="Poppins Regular"/>
                <a:sym typeface="Poppins Regular"/>
              </a:defRPr>
            </a:pPr>
            <a:r>
              <a:t>= # word types we discounted</a:t>
            </a:r>
          </a:p>
          <a:p>
            <a:pPr algn="l">
              <a:defRPr>
                <a:solidFill>
                  <a:schemeClr val="accent5">
                    <a:hueOff val="-82419"/>
                    <a:satOff val="-9513"/>
                    <a:lumOff val="-16343"/>
                  </a:schemeClr>
                </a:solidFill>
                <a:latin typeface="Poppins Regular"/>
                <a:ea typeface="Poppins Regular"/>
                <a:cs typeface="Poppins Regular"/>
                <a:sym typeface="Poppins Regular"/>
              </a:defRPr>
            </a:pPr>
            <a:r>
              <a:t>= # times we applied normalized discount</a:t>
            </a:r>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6" name="Kneser-Ney Smoothing"/>
          <p:cNvSpPr txBox="1"/>
          <p:nvPr>
            <p:ph type="title"/>
          </p:nvPr>
        </p:nvSpPr>
        <p:spPr>
          <a:prstGeom prst="rect">
            <a:avLst/>
          </a:prstGeom>
        </p:spPr>
        <p:txBody>
          <a:bodyPr/>
          <a:lstStyle>
            <a:lvl1pPr defTabSz="1061763">
              <a:defRPr sz="7568"/>
            </a:lvl1pPr>
          </a:lstStyle>
          <a:p>
            <a:pPr/>
            <a:r>
              <a:t>Kneser-Ney Smoothing</a:t>
            </a:r>
          </a:p>
        </p:txBody>
      </p:sp>
      <p:sp>
        <p:nvSpPr>
          <p:cNvPr id="587" name="Continuation count = number of unique single word contexts for •"/>
          <p:cNvSpPr txBox="1"/>
          <p:nvPr>
            <p:ph type="body" idx="1"/>
          </p:nvPr>
        </p:nvSpPr>
        <p:spPr>
          <a:prstGeom prst="rect">
            <a:avLst/>
          </a:prstGeom>
        </p:spPr>
        <p:txBody>
          <a:bodyPr/>
          <a:lstStyle/>
          <a:p>
            <a:pPr marL="1481534" indent="-1481534" defTabSz="2438338">
              <a:lnSpc>
                <a:spcPct val="90000"/>
              </a:lnSpc>
              <a:spcBef>
                <a:spcPts val="4500"/>
              </a:spcBef>
              <a:defRPr sz="4800">
                <a:solidFill>
                  <a:srgbClr val="000000"/>
                </a:solidFill>
              </a:defRPr>
            </a:pPr>
            <a14:m>
              <m:oMathPara>
                <m:oMathParaPr>
                  <m:jc m:val="left"/>
                </m:oMathParaPr>
                <m:oMath>
                  <m:sSub>
                    <m:e>
                      <m:r>
                        <a:rPr xmlns:a="http://schemas.openxmlformats.org/drawingml/2006/main" sz="4800" i="1">
                          <a:solidFill>
                            <a:srgbClr val="000000"/>
                          </a:solidFill>
                          <a:latin typeface="Cambria Math" panose="02040503050406030204" pitchFamily="18" charset="0"/>
                        </a:rPr>
                        <m:t>P</m:t>
                      </m:r>
                    </m:e>
                    <m:sub>
                      <m:r>
                        <a:rPr xmlns:a="http://schemas.openxmlformats.org/drawingml/2006/main" sz="4800" i="1">
                          <a:solidFill>
                            <a:srgbClr val="000000"/>
                          </a:solidFill>
                          <a:latin typeface="Cambria Math" panose="02040503050406030204" pitchFamily="18" charset="0"/>
                        </a:rPr>
                        <m:t>K</m:t>
                      </m:r>
                      <m:r>
                        <a:rPr xmlns:a="http://schemas.openxmlformats.org/drawingml/2006/main" sz="4800" i="1">
                          <a:solidFill>
                            <a:srgbClr val="000000"/>
                          </a:solidFill>
                          <a:latin typeface="Cambria Math" panose="02040503050406030204" pitchFamily="18" charset="0"/>
                        </a:rPr>
                        <m:t>N</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i</m:t>
                      </m:r>
                    </m:sub>
                  </m:sSub>
                  <m:r>
                    <a:rPr xmlns:a="http://schemas.openxmlformats.org/drawingml/2006/main" sz="4800" i="1">
                      <a:solidFill>
                        <a:srgbClr val="000000"/>
                      </a:solidFill>
                      <a:latin typeface="Cambria Math" panose="02040503050406030204" pitchFamily="18" charset="0"/>
                    </a:rPr>
                    <m:t>|</m:t>
                  </m:r>
                  <m:sSubSup>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i</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up>
                      <m:r>
                        <a:rPr xmlns:a="http://schemas.openxmlformats.org/drawingml/2006/main" sz="4800" i="1">
                          <a:solidFill>
                            <a:srgbClr val="000000"/>
                          </a:solidFill>
                          <a:latin typeface="Cambria Math" panose="02040503050406030204" pitchFamily="18" charset="0"/>
                        </a:rPr>
                        <m:t>i</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p>
                  </m:sSubSup>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f>
                    <m:fPr>
                      <m:ctrlPr>
                        <a:rPr xmlns:a="http://schemas.openxmlformats.org/drawingml/2006/main" sz="4800" i="1">
                          <a:solidFill>
                            <a:srgbClr val="000000"/>
                          </a:solidFill>
                          <a:latin typeface="Cambria Math" panose="02040503050406030204" pitchFamily="18" charset="0"/>
                        </a:rPr>
                      </m:ctrlPr>
                      <m:type m:val="bar"/>
                    </m:fPr>
                    <m:num>
                      <m:r>
                        <a:rPr xmlns:a="http://schemas.openxmlformats.org/drawingml/2006/main" sz="4800" i="1">
                          <a:solidFill>
                            <a:srgbClr val="000000"/>
                          </a:solidFill>
                          <a:latin typeface="Cambria Math" panose="02040503050406030204" pitchFamily="18" charset="0"/>
                        </a:rPr>
                        <m:t>m</m:t>
                      </m:r>
                      <m:r>
                        <a:rPr xmlns:a="http://schemas.openxmlformats.org/drawingml/2006/main" sz="4800" i="1">
                          <a:solidFill>
                            <a:srgbClr val="000000"/>
                          </a:solidFill>
                          <a:latin typeface="Cambria Math" panose="02040503050406030204" pitchFamily="18" charset="0"/>
                        </a:rPr>
                        <m:t>a</m:t>
                      </m:r>
                      <m:r>
                        <a:rPr xmlns:a="http://schemas.openxmlformats.org/drawingml/2006/main" sz="4800" i="1">
                          <a:solidFill>
                            <a:srgbClr val="000000"/>
                          </a:solidFill>
                          <a:latin typeface="Cambria Math" panose="02040503050406030204" pitchFamily="18" charset="0"/>
                        </a:rPr>
                        <m:t>x</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c</m:t>
                          </m:r>
                        </m:e>
                        <m:sub>
                          <m:r>
                            <a:rPr xmlns:a="http://schemas.openxmlformats.org/drawingml/2006/main" sz="4800" i="1">
                              <a:solidFill>
                                <a:srgbClr val="000000"/>
                              </a:solidFill>
                              <a:latin typeface="Cambria Math" panose="02040503050406030204" pitchFamily="18" charset="0"/>
                            </a:rPr>
                            <m:t>K</m:t>
                          </m:r>
                          <m:r>
                            <a:rPr xmlns:a="http://schemas.openxmlformats.org/drawingml/2006/main" sz="4800" i="1">
                              <a:solidFill>
                                <a:srgbClr val="000000"/>
                              </a:solidFill>
                              <a:latin typeface="Cambria Math" panose="02040503050406030204" pitchFamily="18" charset="0"/>
                            </a:rPr>
                            <m:t>N</m:t>
                          </m:r>
                        </m:sub>
                      </m:sSub>
                      <m:r>
                        <a:rPr xmlns:a="http://schemas.openxmlformats.org/drawingml/2006/main" sz="4800" i="1">
                          <a:solidFill>
                            <a:srgbClr val="000000"/>
                          </a:solidFill>
                          <a:latin typeface="Cambria Math" panose="02040503050406030204" pitchFamily="18" charset="0"/>
                        </a:rPr>
                        <m:t>(</m:t>
                      </m:r>
                      <m:sSubSup>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i</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up>
                          <m:r>
                            <a:rPr xmlns:a="http://schemas.openxmlformats.org/drawingml/2006/main" sz="4800" i="1">
                              <a:solidFill>
                                <a:srgbClr val="000000"/>
                              </a:solidFill>
                              <a:latin typeface="Cambria Math" panose="02040503050406030204" pitchFamily="18" charset="0"/>
                            </a:rPr>
                            <m:t>i</m:t>
                          </m:r>
                        </m:sup>
                      </m:sSubSup>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d</m:t>
                      </m:r>
                      <m:r>
                        <a:rPr xmlns:a="http://schemas.openxmlformats.org/drawingml/2006/main" sz="4800" i="1">
                          <a:solidFill>
                            <a:srgbClr val="000000"/>
                          </a:solidFill>
                          <a:latin typeface="Cambria Math" panose="02040503050406030204" pitchFamily="18" charset="0"/>
                        </a:rPr>
                        <m:t>,0</m:t>
                      </m:r>
                      <m:r>
                        <a:rPr xmlns:a="http://schemas.openxmlformats.org/drawingml/2006/main" sz="4800" i="1">
                          <a:solidFill>
                            <a:srgbClr val="000000"/>
                          </a:solidFill>
                          <a:latin typeface="Cambria Math" panose="02040503050406030204" pitchFamily="18" charset="0"/>
                        </a:rPr>
                        <m:t>)</m:t>
                      </m:r>
                    </m:num>
                    <m:den>
                      <m:sSub>
                        <m:e>
                          <m:r>
                            <a:rPr xmlns:a="http://schemas.openxmlformats.org/drawingml/2006/main" sz="4800" i="1">
                              <a:solidFill>
                                <a:srgbClr val="000000"/>
                              </a:solidFill>
                              <a:latin typeface="Cambria Math" panose="02040503050406030204" pitchFamily="18" charset="0"/>
                            </a:rPr>
                            <m:t>c</m:t>
                          </m:r>
                        </m:e>
                        <m:sub>
                          <m:r>
                            <a:rPr xmlns:a="http://schemas.openxmlformats.org/drawingml/2006/main" sz="4800" i="1">
                              <a:solidFill>
                                <a:srgbClr val="000000"/>
                              </a:solidFill>
                              <a:latin typeface="Cambria Math" panose="02040503050406030204" pitchFamily="18" charset="0"/>
                            </a:rPr>
                            <m:t>K</m:t>
                          </m:r>
                          <m:r>
                            <a:rPr xmlns:a="http://schemas.openxmlformats.org/drawingml/2006/main" sz="4800" i="1">
                              <a:solidFill>
                                <a:srgbClr val="000000"/>
                              </a:solidFill>
                              <a:latin typeface="Cambria Math" panose="02040503050406030204" pitchFamily="18" charset="0"/>
                            </a:rPr>
                            <m:t>N</m:t>
                          </m:r>
                        </m:sub>
                      </m:sSub>
                      <m:r>
                        <a:rPr xmlns:a="http://schemas.openxmlformats.org/drawingml/2006/main" sz="4800" i="1">
                          <a:solidFill>
                            <a:srgbClr val="000000"/>
                          </a:solidFill>
                          <a:latin typeface="Cambria Math" panose="02040503050406030204" pitchFamily="18" charset="0"/>
                        </a:rPr>
                        <m:t>(</m:t>
                      </m:r>
                      <m:sSubSup>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i</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up>
                          <m:r>
                            <a:rPr xmlns:a="http://schemas.openxmlformats.org/drawingml/2006/main" sz="4800" i="1">
                              <a:solidFill>
                                <a:srgbClr val="000000"/>
                              </a:solidFill>
                              <a:latin typeface="Cambria Math" panose="02040503050406030204" pitchFamily="18" charset="0"/>
                            </a:rPr>
                            <m:t>i</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p>
                      </m:sSubSup>
                      <m:r>
                        <a:rPr xmlns:a="http://schemas.openxmlformats.org/drawingml/2006/main" sz="4800" i="1">
                          <a:solidFill>
                            <a:srgbClr val="000000"/>
                          </a:solidFill>
                          <a:latin typeface="Cambria Math" panose="02040503050406030204" pitchFamily="18" charset="0"/>
                        </a:rPr>
                        <m:t>)</m:t>
                      </m:r>
                    </m:den>
                  </m:f>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λ</m:t>
                  </m:r>
                  <m:r>
                    <a:rPr xmlns:a="http://schemas.openxmlformats.org/drawingml/2006/main" sz="4800" i="1">
                      <a:solidFill>
                        <a:srgbClr val="000000"/>
                      </a:solidFill>
                      <a:latin typeface="Cambria Math" panose="02040503050406030204" pitchFamily="18" charset="0"/>
                    </a:rPr>
                    <m:t>(</m:t>
                  </m:r>
                  <m:sSubSup>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i</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up>
                      <m:r>
                        <a:rPr xmlns:a="http://schemas.openxmlformats.org/drawingml/2006/main" sz="4800" i="1">
                          <a:solidFill>
                            <a:srgbClr val="000000"/>
                          </a:solidFill>
                          <a:latin typeface="Cambria Math" panose="02040503050406030204" pitchFamily="18" charset="0"/>
                        </a:rPr>
                        <m:t>i</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p>
                  </m:sSubSup>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P</m:t>
                      </m:r>
                    </m:e>
                    <m:sub>
                      <m:r>
                        <a:rPr xmlns:a="http://schemas.openxmlformats.org/drawingml/2006/main" sz="4800" i="1">
                          <a:solidFill>
                            <a:srgbClr val="000000"/>
                          </a:solidFill>
                          <a:latin typeface="Cambria Math" panose="02040503050406030204" pitchFamily="18" charset="0"/>
                        </a:rPr>
                        <m:t>K</m:t>
                      </m:r>
                      <m:r>
                        <a:rPr xmlns:a="http://schemas.openxmlformats.org/drawingml/2006/main" sz="4800" i="1">
                          <a:solidFill>
                            <a:srgbClr val="000000"/>
                          </a:solidFill>
                          <a:latin typeface="Cambria Math" panose="02040503050406030204" pitchFamily="18" charset="0"/>
                        </a:rPr>
                        <m:t>N</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i</m:t>
                      </m:r>
                    </m:sub>
                  </m:sSub>
                  <m:r>
                    <a:rPr xmlns:a="http://schemas.openxmlformats.org/drawingml/2006/main" sz="4800" i="1">
                      <a:solidFill>
                        <a:srgbClr val="000000"/>
                      </a:solidFill>
                      <a:latin typeface="Cambria Math" panose="02040503050406030204" pitchFamily="18" charset="0"/>
                    </a:rPr>
                    <m:t>|</m:t>
                  </m:r>
                  <m:sSubSup>
                    <m:e>
                      <m:r>
                        <a:rPr xmlns:a="http://schemas.openxmlformats.org/drawingml/2006/main" sz="4800" i="1">
                          <a:solidFill>
                            <a:srgbClr val="000000"/>
                          </a:solidFill>
                          <a:latin typeface="Cambria Math" panose="02040503050406030204" pitchFamily="18" charset="0"/>
                        </a:rPr>
                        <m:t>w</m:t>
                      </m:r>
                    </m:e>
                    <m:sub>
                      <m:r>
                        <a:rPr xmlns:a="http://schemas.openxmlformats.org/drawingml/2006/main" sz="4800" i="1">
                          <a:solidFill>
                            <a:srgbClr val="000000"/>
                          </a:solidFill>
                          <a:latin typeface="Cambria Math" panose="02040503050406030204" pitchFamily="18" charset="0"/>
                        </a:rPr>
                        <m:t>i</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2</m:t>
                      </m:r>
                    </m:sub>
                    <m:sup>
                      <m:r>
                        <a:rPr xmlns:a="http://schemas.openxmlformats.org/drawingml/2006/main" sz="4800" i="1">
                          <a:solidFill>
                            <a:srgbClr val="000000"/>
                          </a:solidFill>
                          <a:latin typeface="Cambria Math" panose="02040503050406030204" pitchFamily="18" charset="0"/>
                        </a:rPr>
                        <m:t>i</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p>
                  </m:sSubSup>
                  <m:r>
                    <a:rPr xmlns:a="http://schemas.openxmlformats.org/drawingml/2006/main" sz="4800" i="1">
                      <a:solidFill>
                        <a:srgbClr val="000000"/>
                      </a:solidFill>
                      <a:latin typeface="Cambria Math" panose="02040503050406030204" pitchFamily="18" charset="0"/>
                    </a:rPr>
                    <m:t>)</m:t>
                  </m:r>
                </m:oMath>
              </m:oMathPara>
            </a14:m>
          </a:p>
          <a:p>
            <a:pPr marL="1481534" indent="-1481534" defTabSz="2438338">
              <a:lnSpc>
                <a:spcPct val="90000"/>
              </a:lnSpc>
              <a:spcBef>
                <a:spcPts val="4500"/>
              </a:spcBef>
              <a:defRPr sz="4800">
                <a:solidFill>
                  <a:srgbClr val="000000"/>
                </a:solidFill>
              </a:defRPr>
            </a:pPr>
            <a14:m>
              <m:oMathPara>
                <m:oMathParaPr>
                  <m:jc m:val="left"/>
                </m:oMathParaPr>
                <m:oMath>
                  <m:sSub>
                    <m:e>
                      <m:r>
                        <a:rPr xmlns:a="http://schemas.openxmlformats.org/drawingml/2006/main" sz="4800" i="1">
                          <a:solidFill>
                            <a:srgbClr val="000000"/>
                          </a:solidFill>
                          <a:latin typeface="Cambria Math" panose="02040503050406030204" pitchFamily="18" charset="0"/>
                        </a:rPr>
                        <m:t>c</m:t>
                      </m:r>
                    </m:e>
                    <m:sub>
                      <m:r>
                        <a:rPr xmlns:a="http://schemas.openxmlformats.org/drawingml/2006/main" sz="4800" i="1">
                          <a:solidFill>
                            <a:srgbClr val="000000"/>
                          </a:solidFill>
                          <a:latin typeface="Cambria Math" panose="02040503050406030204" pitchFamily="18" charset="0"/>
                        </a:rPr>
                        <m:t>K</m:t>
                      </m:r>
                      <m:r>
                        <a:rPr xmlns:a="http://schemas.openxmlformats.org/drawingml/2006/main" sz="4800" i="1">
                          <a:solidFill>
                            <a:srgbClr val="000000"/>
                          </a:solidFill>
                          <a:latin typeface="Cambria Math" panose="02040503050406030204" pitchFamily="18" charset="0"/>
                        </a:rPr>
                        <m:t>N</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c</m:t>
                  </m:r>
                  <m:r>
                    <a:rPr xmlns:a="http://schemas.openxmlformats.org/drawingml/2006/main" sz="4800" i="1">
                      <a:solidFill>
                        <a:srgbClr val="000000"/>
                      </a:solidFill>
                      <a:latin typeface="Cambria Math" panose="02040503050406030204" pitchFamily="18" charset="0"/>
                    </a:rPr>
                    <m:t>o</m:t>
                  </m:r>
                  <m:r>
                    <a:rPr xmlns:a="http://schemas.openxmlformats.org/drawingml/2006/main" sz="4800" i="1">
                      <a:solidFill>
                        <a:srgbClr val="000000"/>
                      </a:solidFill>
                      <a:latin typeface="Cambria Math" panose="02040503050406030204" pitchFamily="18" charset="0"/>
                    </a:rPr>
                    <m:t>u</m:t>
                  </m:r>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r>
                    <m:rPr>
                      <m:nor/>
                    </m:rPr>
                    <a:rPr xmlns:a="http://schemas.openxmlformats.org/drawingml/2006/main" sz="4800" i="1">
                      <a:solidFill>
                        <a:srgbClr val="000000"/>
                      </a:solidFill>
                      <a:latin typeface="Cambria Math" panose="02040503050406030204" pitchFamily="18" charset="0"/>
                    </a:rPr>
                    <m:t>for the highest order N</m:t>
                  </m:r>
                </m:oMath>
              </m:oMathPara>
            </a14:m>
          </a:p>
          <a:p>
            <a:pPr marL="1481534" indent="-1481534" defTabSz="2438338">
              <a:lnSpc>
                <a:spcPct val="90000"/>
              </a:lnSpc>
              <a:spcBef>
                <a:spcPts val="4500"/>
              </a:spcBef>
              <a:defRPr sz="4800">
                <a:solidFill>
                  <a:srgbClr val="000000"/>
                </a:solidFill>
              </a:defRPr>
            </a:pPr>
            <a14:m>
              <m:oMathPara>
                <m:oMathParaPr>
                  <m:jc m:val="left"/>
                </m:oMathParaPr>
                <m:oMath>
                  <m:sSub>
                    <m:e>
                      <m:r>
                        <a:rPr xmlns:a="http://schemas.openxmlformats.org/drawingml/2006/main" sz="4800" i="1">
                          <a:solidFill>
                            <a:srgbClr val="000000"/>
                          </a:solidFill>
                          <a:latin typeface="Cambria Math" panose="02040503050406030204" pitchFamily="18" charset="0"/>
                        </a:rPr>
                        <m:t>c</m:t>
                      </m:r>
                    </m:e>
                    <m:sub>
                      <m:r>
                        <a:rPr xmlns:a="http://schemas.openxmlformats.org/drawingml/2006/main" sz="4800" i="1">
                          <a:solidFill>
                            <a:srgbClr val="000000"/>
                          </a:solidFill>
                          <a:latin typeface="Cambria Math" panose="02040503050406030204" pitchFamily="18" charset="0"/>
                        </a:rPr>
                        <m:t>K</m:t>
                      </m:r>
                      <m:r>
                        <a:rPr xmlns:a="http://schemas.openxmlformats.org/drawingml/2006/main" sz="4800" i="1">
                          <a:solidFill>
                            <a:srgbClr val="000000"/>
                          </a:solidFill>
                          <a:latin typeface="Cambria Math" panose="02040503050406030204" pitchFamily="18" charset="0"/>
                        </a:rPr>
                        <m:t>N</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c</m:t>
                  </m:r>
                  <m:r>
                    <a:rPr xmlns:a="http://schemas.openxmlformats.org/drawingml/2006/main" sz="4800" i="1">
                      <a:solidFill>
                        <a:srgbClr val="000000"/>
                      </a:solidFill>
                      <a:latin typeface="Cambria Math" panose="02040503050406030204" pitchFamily="18" charset="0"/>
                    </a:rPr>
                    <m:t>o</m:t>
                  </m:r>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t</m:t>
                  </m:r>
                  <m:r>
                    <a:rPr xmlns:a="http://schemas.openxmlformats.org/drawingml/2006/main" sz="4800" i="1">
                      <a:solidFill>
                        <a:srgbClr val="000000"/>
                      </a:solidFill>
                      <a:latin typeface="Cambria Math" panose="02040503050406030204" pitchFamily="18" charset="0"/>
                    </a:rPr>
                    <m:t>i</m:t>
                  </m:r>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u</m:t>
                  </m:r>
                  <m:r>
                    <a:rPr xmlns:a="http://schemas.openxmlformats.org/drawingml/2006/main" sz="4800" i="1">
                      <a:solidFill>
                        <a:srgbClr val="000000"/>
                      </a:solidFill>
                      <a:latin typeface="Cambria Math" panose="02040503050406030204" pitchFamily="18" charset="0"/>
                    </a:rPr>
                    <m:t>a</m:t>
                  </m:r>
                  <m:r>
                    <a:rPr xmlns:a="http://schemas.openxmlformats.org/drawingml/2006/main" sz="4800" i="1">
                      <a:solidFill>
                        <a:srgbClr val="000000"/>
                      </a:solidFill>
                      <a:latin typeface="Cambria Math" panose="02040503050406030204" pitchFamily="18" charset="0"/>
                    </a:rPr>
                    <m:t>t</m:t>
                  </m:r>
                  <m:r>
                    <a:rPr xmlns:a="http://schemas.openxmlformats.org/drawingml/2006/main" sz="4800" i="1">
                      <a:solidFill>
                        <a:srgbClr val="000000"/>
                      </a:solidFill>
                      <a:latin typeface="Cambria Math" panose="02040503050406030204" pitchFamily="18" charset="0"/>
                    </a:rPr>
                    <m:t>i</m:t>
                  </m:r>
                  <m:r>
                    <a:rPr xmlns:a="http://schemas.openxmlformats.org/drawingml/2006/main" sz="4800" i="1">
                      <a:solidFill>
                        <a:srgbClr val="000000"/>
                      </a:solidFill>
                      <a:latin typeface="Cambria Math" panose="02040503050406030204" pitchFamily="18" charset="0"/>
                    </a:rPr>
                    <m:t>o</m:t>
                  </m:r>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_</m:t>
                  </m:r>
                  <m:r>
                    <a:rPr xmlns:a="http://schemas.openxmlformats.org/drawingml/2006/main" sz="4800" i="1">
                      <a:solidFill>
                        <a:srgbClr val="000000"/>
                      </a:solidFill>
                      <a:latin typeface="Cambria Math" panose="02040503050406030204" pitchFamily="18" charset="0"/>
                    </a:rPr>
                    <m:t>c</m:t>
                  </m:r>
                  <m:r>
                    <a:rPr xmlns:a="http://schemas.openxmlformats.org/drawingml/2006/main" sz="4800" i="1">
                      <a:solidFill>
                        <a:srgbClr val="000000"/>
                      </a:solidFill>
                      <a:latin typeface="Cambria Math" panose="02040503050406030204" pitchFamily="18" charset="0"/>
                    </a:rPr>
                    <m:t>o</m:t>
                  </m:r>
                  <m:r>
                    <a:rPr xmlns:a="http://schemas.openxmlformats.org/drawingml/2006/main" sz="4800" i="1">
                      <a:solidFill>
                        <a:srgbClr val="000000"/>
                      </a:solidFill>
                      <a:latin typeface="Cambria Math" panose="02040503050406030204" pitchFamily="18" charset="0"/>
                    </a:rPr>
                    <m:t>u</m:t>
                  </m:r>
                  <m:r>
                    <a:rPr xmlns:a="http://schemas.openxmlformats.org/drawingml/2006/main" sz="4800" i="1">
                      <a:solidFill>
                        <a:srgbClr val="000000"/>
                      </a:solidFill>
                      <a:latin typeface="Cambria Math" panose="02040503050406030204" pitchFamily="18" charset="0"/>
                    </a:rPr>
                    <m:t>n</m:t>
                  </m:r>
                  <m:r>
                    <a:rPr xmlns:a="http://schemas.openxmlformats.org/drawingml/2006/main" sz="4800" i="1">
                      <a:solidFill>
                        <a:srgbClr val="000000"/>
                      </a:solidFill>
                      <a:latin typeface="Cambria Math" panose="02040503050406030204" pitchFamily="18" charset="0"/>
                    </a:rPr>
                    <m:t>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r>
                    <m:rPr>
                      <m:nor/>
                    </m:rPr>
                    <a:rPr xmlns:a="http://schemas.openxmlformats.org/drawingml/2006/main" sz="4800" i="1">
                      <a:solidFill>
                        <a:srgbClr val="000000"/>
                      </a:solidFill>
                      <a:latin typeface="Cambria Math" panose="02040503050406030204" pitchFamily="18" charset="0"/>
                    </a:rPr>
                    <m:t>for lower order N</m:t>
                  </m:r>
                </m:oMath>
              </m:oMathPara>
            </a14:m>
          </a:p>
          <a:p>
            <a:pPr marL="1481534" indent="-1481534" defTabSz="2438338">
              <a:lnSpc>
                <a:spcPct val="90000"/>
              </a:lnSpc>
              <a:spcBef>
                <a:spcPts val="4500"/>
              </a:spcBef>
              <a:defRPr sz="4800">
                <a:solidFill>
                  <a:srgbClr val="000000"/>
                </a:solidFill>
              </a:defRPr>
            </a:pPr>
            <a:r>
              <a:t>Continuation count = number of unique single word contexts for •</a:t>
            </a:r>
          </a:p>
        </p:txBody>
      </p:sp>
      <p:sp>
        <p:nvSpPr>
          <p:cNvPr id="58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The Chain Rule"/>
          <p:cNvSpPr txBox="1"/>
          <p:nvPr>
            <p:ph type="title"/>
          </p:nvPr>
        </p:nvSpPr>
        <p:spPr>
          <a:prstGeom prst="rect">
            <a:avLst/>
          </a:prstGeom>
        </p:spPr>
        <p:txBody>
          <a:bodyPr/>
          <a:lstStyle>
            <a:lvl1pPr defTabSz="1061763">
              <a:defRPr sz="7568"/>
            </a:lvl1pPr>
          </a:lstStyle>
          <a:p>
            <a:pPr/>
            <a:r>
              <a:t>The Chain Rule</a:t>
            </a:r>
          </a:p>
        </p:txBody>
      </p:sp>
      <p:sp>
        <p:nvSpPr>
          <p:cNvPr id="276" name="Definition of conditional probability: P(B|A) = P(B,A)/P(A)…"/>
          <p:cNvSpPr txBox="1"/>
          <p:nvPr>
            <p:ph type="body" idx="1"/>
          </p:nvPr>
        </p:nvSpPr>
        <p:spPr>
          <a:prstGeom prst="rect">
            <a:avLst/>
          </a:prstGeom>
        </p:spPr>
        <p:txBody>
          <a:bodyPr/>
          <a:lstStyle/>
          <a:p>
            <a:pPr marL="1392642" indent="-1392642" defTabSz="2292038">
              <a:lnSpc>
                <a:spcPct val="90000"/>
              </a:lnSpc>
              <a:spcBef>
                <a:spcPts val="4200"/>
              </a:spcBef>
              <a:defRPr sz="4512">
                <a:solidFill>
                  <a:srgbClr val="000000"/>
                </a:solidFill>
              </a:defRPr>
            </a:pPr>
            <a:r>
              <a:t>Definition of conditional probability: </a:t>
            </a:r>
            <a:r>
              <a:rPr>
                <a:latin typeface="Poppins Bold"/>
                <a:ea typeface="Poppins Bold"/>
                <a:cs typeface="Poppins Bold"/>
                <a:sym typeface="Poppins Bold"/>
              </a:rPr>
              <a:t>P(B|A) = P(B,A)/P(A)</a:t>
            </a:r>
          </a:p>
          <a:p>
            <a:pPr marL="1392642" indent="-1392642" defTabSz="2292038">
              <a:lnSpc>
                <a:spcPct val="90000"/>
              </a:lnSpc>
              <a:spcBef>
                <a:spcPts val="4200"/>
              </a:spcBef>
              <a:defRPr sz="4512">
                <a:solidFill>
                  <a:srgbClr val="000000"/>
                </a:solidFill>
              </a:defRPr>
            </a:pPr>
            <a:r>
              <a:t>Rewriting: </a:t>
            </a:r>
            <a:r>
              <a:rPr>
                <a:latin typeface="Poppins Bold"/>
                <a:ea typeface="Poppins Bold"/>
                <a:cs typeface="Poppins Bold"/>
                <a:sym typeface="Poppins Bold"/>
              </a:rPr>
              <a:t>P(B,A) = P(B|A) * P(A) = P(A,B) = P(A) * P(B|A)</a:t>
            </a:r>
            <a:endParaRPr>
              <a:latin typeface="Poppins Bold"/>
              <a:ea typeface="Poppins Bold"/>
              <a:cs typeface="Poppins Bold"/>
              <a:sym typeface="Poppins Bold"/>
            </a:endParaRPr>
          </a:p>
          <a:p>
            <a:pPr marL="1392642" indent="-1392642" defTabSz="2292038">
              <a:lnSpc>
                <a:spcPct val="90000"/>
              </a:lnSpc>
              <a:spcBef>
                <a:spcPts val="4200"/>
              </a:spcBef>
              <a:defRPr sz="4512">
                <a:solidFill>
                  <a:srgbClr val="000000"/>
                </a:solidFill>
              </a:defRPr>
            </a:pPr>
            <a:r>
              <a:t>With more variables: </a:t>
            </a:r>
            <a:r>
              <a:rPr>
                <a:latin typeface="Poppins Bold"/>
                <a:ea typeface="Poppins Bold"/>
                <a:cs typeface="Poppins Bold"/>
                <a:sym typeface="Poppins Bold"/>
              </a:rPr>
              <a:t>P(A,B,C,D) = P(A) * P(B|A) * P(C|A,B) * P(D|A,B,C)</a:t>
            </a:r>
            <a:endParaRPr>
              <a:latin typeface="Poppins Bold"/>
              <a:ea typeface="Poppins Bold"/>
              <a:cs typeface="Poppins Bold"/>
              <a:sym typeface="Poppins Bold"/>
            </a:endParaRPr>
          </a:p>
          <a:p>
            <a:pPr marL="1392642" indent="-1392642" defTabSz="2292038">
              <a:lnSpc>
                <a:spcPct val="90000"/>
              </a:lnSpc>
              <a:spcBef>
                <a:spcPts val="4200"/>
              </a:spcBef>
              <a:defRPr sz="4512">
                <a:solidFill>
                  <a:srgbClr val="000000"/>
                </a:solidFill>
              </a:defRPr>
            </a:pPr>
            <a:r>
              <a:t>Generalized Chain Rule:</a:t>
            </a:r>
          </a:p>
          <a:p>
            <a:pPr lvl="1" marL="2403965" indent="-1243433" defTabSz="2292038">
              <a:lnSpc>
                <a:spcPct val="90000"/>
              </a:lnSpc>
              <a:spcBef>
                <a:spcPts val="4200"/>
              </a:spcBef>
              <a:defRPr sz="4512">
                <a:solidFill>
                  <a:srgbClr val="000000"/>
                </a:solidFill>
              </a:defRPr>
            </a:pPr>
            <a:r>
              <a:t>P(x</a:t>
            </a:r>
            <a:r>
              <a:rPr baseline="-5999"/>
              <a:t>1</a:t>
            </a:r>
            <a:r>
              <a:t>,x</a:t>
            </a:r>
            <a:r>
              <a:rPr baseline="-5999"/>
              <a:t>2</a:t>
            </a:r>
            <a:r>
              <a:t>,x</a:t>
            </a:r>
            <a:r>
              <a:rPr baseline="-5999"/>
              <a:t>3</a:t>
            </a:r>
            <a:r>
              <a:t>,…,x</a:t>
            </a:r>
            <a:r>
              <a:rPr baseline="-5999"/>
              <a:t>n</a:t>
            </a:r>
            <a:r>
              <a:t>) = P(x</a:t>
            </a:r>
            <a:r>
              <a:rPr baseline="-5999"/>
              <a:t>1</a:t>
            </a:r>
            <a:r>
              <a:t>) * P(x</a:t>
            </a:r>
            <a:r>
              <a:rPr baseline="-5999"/>
              <a:t>2</a:t>
            </a:r>
            <a:r>
              <a:t>|x</a:t>
            </a:r>
            <a:r>
              <a:rPr baseline="-5999"/>
              <a:t>1</a:t>
            </a:r>
            <a:r>
              <a:t>) * P(x</a:t>
            </a:r>
            <a:r>
              <a:rPr baseline="-5999"/>
              <a:t>3</a:t>
            </a:r>
            <a:r>
              <a:t>|x</a:t>
            </a:r>
            <a:r>
              <a:rPr baseline="-5999"/>
              <a:t>1</a:t>
            </a:r>
            <a:r>
              <a:t>,x</a:t>
            </a:r>
            <a:r>
              <a:rPr baseline="-5999"/>
              <a:t>2</a:t>
            </a:r>
            <a:r>
              <a:t>) * … * P(x</a:t>
            </a:r>
            <a:r>
              <a:rPr baseline="-5999"/>
              <a:t>n</a:t>
            </a:r>
            <a:r>
              <a:t>|x</a:t>
            </a:r>
            <a:r>
              <a:rPr baseline="-5999"/>
              <a:t>1</a:t>
            </a:r>
            <a:r>
              <a:t>,x</a:t>
            </a:r>
            <a:r>
              <a:rPr baseline="-5999"/>
              <a:t>2</a:t>
            </a:r>
            <a:r>
              <a:t>,…,x</a:t>
            </a:r>
            <a:r>
              <a:rPr baseline="-5999"/>
              <a:t>n-1</a:t>
            </a:r>
            <a:r>
              <a:t>)</a:t>
            </a:r>
          </a:p>
        </p:txBody>
      </p:sp>
      <p:sp>
        <p:nvSpPr>
          <p:cNvPr id="277" name="Slide Number"/>
          <p:cNvSpPr txBox="1"/>
          <p:nvPr>
            <p:ph type="sldNum" sz="quarter" idx="2"/>
          </p:nvPr>
        </p:nvSpPr>
        <p:spPr>
          <a:xfrm>
            <a:off x="23836541" y="13003336"/>
            <a:ext cx="301909" cy="48620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0" name="Questions?"/>
          <p:cNvSpPr txBox="1"/>
          <p:nvPr>
            <p:ph type="title"/>
          </p:nvPr>
        </p:nvSpPr>
        <p:spPr>
          <a:prstGeom prst="rect">
            <a:avLst/>
          </a:prstGeom>
        </p:spPr>
        <p:txBody>
          <a:bodyPr/>
          <a:lstStyle>
            <a:lvl1pPr defTabSz="1061763">
              <a:defRPr sz="7568"/>
            </a:lvl1pPr>
          </a:lstStyle>
          <a:p>
            <a:pPr/>
            <a:r>
              <a:t>Questions?</a:t>
            </a:r>
          </a:p>
        </p:txBody>
      </p:sp>
      <p:sp>
        <p:nvSpPr>
          <p:cNvPr id="591" name="Slide Number"/>
          <p:cNvSpPr txBox="1"/>
          <p:nvPr>
            <p:ph type="sldNum" sz="quarter" idx="4294967295"/>
          </p:nvPr>
        </p:nvSpPr>
        <p:spPr>
          <a:xfrm>
            <a:off x="23638773" y="13003336"/>
            <a:ext cx="499677" cy="486207"/>
          </a:xfrm>
          <a:prstGeom prst="rect">
            <a:avLst/>
          </a:prstGeom>
          <a:extLst>
            <a:ext uri="{C572A759-6A51-4108-AA02-DFA0A04FC94B}">
              <ma14:wrappingTextBoxFlag xmlns:ma14="http://schemas.microsoft.com/office/mac/drawingml/2011/main" val="1"/>
            </a:ext>
          </a:extLst>
        </p:spPr>
        <p:txBody>
          <a:bodyPr lIns="45719" tIns="45719" rIns="45719" bIns="45719" anchor="ctr"/>
          <a:lstStyle>
            <a:lvl1pPr algn="r" defTabSz="898799">
              <a:defRPr sz="2800">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The Chain Rule"/>
          <p:cNvSpPr txBox="1"/>
          <p:nvPr>
            <p:ph type="title"/>
          </p:nvPr>
        </p:nvSpPr>
        <p:spPr>
          <a:prstGeom prst="rect">
            <a:avLst/>
          </a:prstGeom>
        </p:spPr>
        <p:txBody>
          <a:bodyPr/>
          <a:lstStyle>
            <a:lvl1pPr defTabSz="1061763">
              <a:defRPr sz="7568"/>
            </a:lvl1pPr>
          </a:lstStyle>
          <a:p>
            <a:pPr/>
            <a:r>
              <a:t>The Chain Rule</a:t>
            </a:r>
          </a:p>
        </p:txBody>
      </p:sp>
      <p:sp>
        <p:nvSpPr>
          <p:cNvPr id="280" name="P(“its water is so transparent”) = P(its) * P(water|its) * P(is|its water) * P(so|its water is) * P(transparent|its water is so)…"/>
          <p:cNvSpPr txBox="1"/>
          <p:nvPr>
            <p:ph type="body" idx="1"/>
          </p:nvPr>
        </p:nvSpPr>
        <p:spPr>
          <a:prstGeom prst="rect">
            <a:avLst/>
          </a:prstGeom>
        </p:spPr>
        <p:txBody>
          <a:bodyPr/>
          <a:lstStyle/>
          <a:p>
            <a:pPr marL="1185227" indent="-1185227" defTabSz="1950671">
              <a:lnSpc>
                <a:spcPct val="90000"/>
              </a:lnSpc>
              <a:spcBef>
                <a:spcPts val="3600"/>
              </a:spcBef>
              <a:defRPr sz="3840">
                <a:solidFill>
                  <a:srgbClr val="000000"/>
                </a:solidFill>
              </a:defRPr>
            </a:pPr>
            <a14:m>
              <m:oMathPara>
                <m:oMathParaPr>
                  <m:jc m:val="left"/>
                </m:oMathParaPr>
                <m:oMath>
                  <m:r>
                    <a:rPr xmlns:a="http://schemas.openxmlformats.org/drawingml/2006/main" sz="3800" i="1">
                      <a:solidFill>
                        <a:srgbClr val="000000"/>
                      </a:solidFill>
                      <a:latin typeface="Cambria Math" panose="02040503050406030204" pitchFamily="18" charset="0"/>
                    </a:rPr>
                    <m:t>P</m:t>
                  </m:r>
                  <m:r>
                    <a:rPr xmlns:a="http://schemas.openxmlformats.org/drawingml/2006/main" sz="3800" i="1">
                      <a:solidFill>
                        <a:srgbClr val="000000"/>
                      </a:solidFill>
                      <a:latin typeface="Cambria Math" panose="02040503050406030204" pitchFamily="18" charset="0"/>
                    </a:rPr>
                    <m:t>(</m:t>
                  </m:r>
                  <m:sSub>
                    <m:e>
                      <m:r>
                        <a:rPr xmlns:a="http://schemas.openxmlformats.org/drawingml/2006/main" sz="3800" i="1">
                          <a:solidFill>
                            <a:srgbClr val="000000"/>
                          </a:solidFill>
                          <a:latin typeface="Cambria Math" panose="02040503050406030204" pitchFamily="18" charset="0"/>
                        </a:rPr>
                        <m:t>w</m:t>
                      </m:r>
                    </m:e>
                    <m:sub>
                      <m:r>
                        <a:rPr xmlns:a="http://schemas.openxmlformats.org/drawingml/2006/main" sz="3800" i="1">
                          <a:solidFill>
                            <a:srgbClr val="000000"/>
                          </a:solidFill>
                          <a:latin typeface="Cambria Math" panose="02040503050406030204" pitchFamily="18" charset="0"/>
                        </a:rPr>
                        <m:t>1</m:t>
                      </m:r>
                    </m:sub>
                  </m:sSub>
                  <m:r>
                    <a:rPr xmlns:a="http://schemas.openxmlformats.org/drawingml/2006/main" sz="3800" i="1">
                      <a:solidFill>
                        <a:srgbClr val="000000"/>
                      </a:solidFill>
                      <a:latin typeface="Cambria Math" panose="02040503050406030204" pitchFamily="18" charset="0"/>
                    </a:rPr>
                    <m:t>,</m:t>
                  </m:r>
                  <m:sSub>
                    <m:e>
                      <m:r>
                        <a:rPr xmlns:a="http://schemas.openxmlformats.org/drawingml/2006/main" sz="3800" i="1">
                          <a:solidFill>
                            <a:srgbClr val="000000"/>
                          </a:solidFill>
                          <a:latin typeface="Cambria Math" panose="02040503050406030204" pitchFamily="18" charset="0"/>
                        </a:rPr>
                        <m:t>w</m:t>
                      </m:r>
                    </m:e>
                    <m:sub>
                      <m:r>
                        <a:rPr xmlns:a="http://schemas.openxmlformats.org/drawingml/2006/main" sz="3800" i="1">
                          <a:solidFill>
                            <a:srgbClr val="000000"/>
                          </a:solidFill>
                          <a:latin typeface="Cambria Math" panose="02040503050406030204" pitchFamily="18" charset="0"/>
                        </a:rPr>
                        <m:t>2</m:t>
                      </m:r>
                    </m:sub>
                  </m:sSub>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m:t>
                  </m:r>
                  <m:sSub>
                    <m:e>
                      <m:r>
                        <a:rPr xmlns:a="http://schemas.openxmlformats.org/drawingml/2006/main" sz="3800" i="1">
                          <a:solidFill>
                            <a:srgbClr val="000000"/>
                          </a:solidFill>
                          <a:latin typeface="Cambria Math" panose="02040503050406030204" pitchFamily="18" charset="0"/>
                        </a:rPr>
                        <m:t>w</m:t>
                      </m:r>
                    </m:e>
                    <m:sub>
                      <m:r>
                        <a:rPr xmlns:a="http://schemas.openxmlformats.org/drawingml/2006/main" sz="3800" i="1">
                          <a:solidFill>
                            <a:srgbClr val="000000"/>
                          </a:solidFill>
                          <a:latin typeface="Cambria Math" panose="02040503050406030204" pitchFamily="18" charset="0"/>
                        </a:rPr>
                        <m:t>n</m:t>
                      </m:r>
                    </m:sub>
                  </m:sSub>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m:t>
                  </m:r>
                  <m:limLow>
                    <m:e>
                      <m:r>
                        <a:rPr xmlns:a="http://schemas.openxmlformats.org/drawingml/2006/main" sz="3800" i="1">
                          <a:solidFill>
                            <a:srgbClr val="000000"/>
                          </a:solidFill>
                          <a:latin typeface="Cambria Math" panose="02040503050406030204" pitchFamily="18" charset="0"/>
                        </a:rPr>
                        <m:t>∏</m:t>
                      </m:r>
                    </m:e>
                    <m:lim>
                      <m:r>
                        <a:rPr xmlns:a="http://schemas.openxmlformats.org/drawingml/2006/main" sz="3800" i="1">
                          <a:solidFill>
                            <a:srgbClr val="000000"/>
                          </a:solidFill>
                          <a:latin typeface="Cambria Math" panose="02040503050406030204" pitchFamily="18" charset="0"/>
                        </a:rPr>
                        <m:t>i</m:t>
                      </m:r>
                    </m:lim>
                  </m:limLow>
                  <m:r>
                    <a:rPr xmlns:a="http://schemas.openxmlformats.org/drawingml/2006/main" sz="3800" i="1">
                      <a:solidFill>
                        <a:srgbClr val="000000"/>
                      </a:solidFill>
                      <a:latin typeface="Cambria Math" panose="02040503050406030204" pitchFamily="18" charset="0"/>
                    </a:rPr>
                    <m:t>P</m:t>
                  </m:r>
                  <m:r>
                    <a:rPr xmlns:a="http://schemas.openxmlformats.org/drawingml/2006/main" sz="3800" i="1">
                      <a:solidFill>
                        <a:srgbClr val="000000"/>
                      </a:solidFill>
                      <a:latin typeface="Cambria Math" panose="02040503050406030204" pitchFamily="18" charset="0"/>
                    </a:rPr>
                    <m:t>(</m:t>
                  </m:r>
                  <m:sSub>
                    <m:e>
                      <m:r>
                        <a:rPr xmlns:a="http://schemas.openxmlformats.org/drawingml/2006/main" sz="3800" i="1">
                          <a:solidFill>
                            <a:srgbClr val="000000"/>
                          </a:solidFill>
                          <a:latin typeface="Cambria Math" panose="02040503050406030204" pitchFamily="18" charset="0"/>
                        </a:rPr>
                        <m:t>w</m:t>
                      </m:r>
                    </m:e>
                    <m:sub>
                      <m:r>
                        <a:rPr xmlns:a="http://schemas.openxmlformats.org/drawingml/2006/main" sz="3800" i="1">
                          <a:solidFill>
                            <a:srgbClr val="000000"/>
                          </a:solidFill>
                          <a:latin typeface="Cambria Math" panose="02040503050406030204" pitchFamily="18" charset="0"/>
                        </a:rPr>
                        <m:t>i</m:t>
                      </m:r>
                    </m:sub>
                  </m:sSub>
                  <m:r>
                    <a:rPr xmlns:a="http://schemas.openxmlformats.org/drawingml/2006/main" sz="3800" i="1">
                      <a:solidFill>
                        <a:srgbClr val="000000"/>
                      </a:solidFill>
                      <a:latin typeface="Cambria Math" panose="02040503050406030204" pitchFamily="18" charset="0"/>
                    </a:rPr>
                    <m:t>|</m:t>
                  </m:r>
                  <m:sSub>
                    <m:e>
                      <m:r>
                        <a:rPr xmlns:a="http://schemas.openxmlformats.org/drawingml/2006/main" sz="3800" i="1">
                          <a:solidFill>
                            <a:srgbClr val="000000"/>
                          </a:solidFill>
                          <a:latin typeface="Cambria Math" panose="02040503050406030204" pitchFamily="18" charset="0"/>
                        </a:rPr>
                        <m:t>w</m:t>
                      </m:r>
                    </m:e>
                    <m:sub>
                      <m:r>
                        <a:rPr xmlns:a="http://schemas.openxmlformats.org/drawingml/2006/main" sz="3800" i="1">
                          <a:solidFill>
                            <a:srgbClr val="000000"/>
                          </a:solidFill>
                          <a:latin typeface="Cambria Math" panose="02040503050406030204" pitchFamily="18" charset="0"/>
                        </a:rPr>
                        <m:t>1</m:t>
                      </m:r>
                    </m:sub>
                  </m:sSub>
                  <m:r>
                    <a:rPr xmlns:a="http://schemas.openxmlformats.org/drawingml/2006/main" sz="3800" i="1">
                      <a:solidFill>
                        <a:srgbClr val="000000"/>
                      </a:solidFill>
                      <a:latin typeface="Cambria Math" panose="02040503050406030204" pitchFamily="18" charset="0"/>
                    </a:rPr>
                    <m:t>.</m:t>
                  </m:r>
                  <m:sSub>
                    <m:e>
                      <m:r>
                        <a:rPr xmlns:a="http://schemas.openxmlformats.org/drawingml/2006/main" sz="3800" i="1">
                          <a:solidFill>
                            <a:srgbClr val="000000"/>
                          </a:solidFill>
                          <a:latin typeface="Cambria Math" panose="02040503050406030204" pitchFamily="18" charset="0"/>
                        </a:rPr>
                        <m:t>w</m:t>
                      </m:r>
                    </m:e>
                    <m:sub>
                      <m:r>
                        <a:rPr xmlns:a="http://schemas.openxmlformats.org/drawingml/2006/main" sz="3800" i="1">
                          <a:solidFill>
                            <a:srgbClr val="000000"/>
                          </a:solidFill>
                          <a:latin typeface="Cambria Math" panose="02040503050406030204" pitchFamily="18" charset="0"/>
                        </a:rPr>
                        <m:t>2</m:t>
                      </m:r>
                    </m:sub>
                  </m:sSub>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m:t>
                  </m:r>
                  <m:sSub>
                    <m:e>
                      <m:r>
                        <a:rPr xmlns:a="http://schemas.openxmlformats.org/drawingml/2006/main" sz="3800" i="1">
                          <a:solidFill>
                            <a:srgbClr val="000000"/>
                          </a:solidFill>
                          <a:latin typeface="Cambria Math" panose="02040503050406030204" pitchFamily="18" charset="0"/>
                        </a:rPr>
                        <m:t>w</m:t>
                      </m:r>
                    </m:e>
                    <m:sub>
                      <m:r>
                        <a:rPr xmlns:a="http://schemas.openxmlformats.org/drawingml/2006/main" sz="3800" i="1">
                          <a:solidFill>
                            <a:srgbClr val="000000"/>
                          </a:solidFill>
                          <a:latin typeface="Cambria Math" panose="02040503050406030204" pitchFamily="18" charset="0"/>
                        </a:rPr>
                        <m:t>i</m:t>
                      </m:r>
                      <m:r>
                        <a:rPr xmlns:a="http://schemas.openxmlformats.org/drawingml/2006/main" sz="3800" i="1">
                          <a:solidFill>
                            <a:srgbClr val="000000"/>
                          </a:solidFill>
                          <a:latin typeface="Cambria Math" panose="02040503050406030204" pitchFamily="18" charset="0"/>
                        </a:rPr>
                        <m:t>-</m:t>
                      </m:r>
                      <m:r>
                        <a:rPr xmlns:a="http://schemas.openxmlformats.org/drawingml/2006/main" sz="3800" i="1">
                          <a:solidFill>
                            <a:srgbClr val="000000"/>
                          </a:solidFill>
                          <a:latin typeface="Cambria Math" panose="02040503050406030204" pitchFamily="18" charset="0"/>
                        </a:rPr>
                        <m:t>1</m:t>
                      </m:r>
                    </m:sub>
                  </m:sSub>
                  <m:r>
                    <a:rPr xmlns:a="http://schemas.openxmlformats.org/drawingml/2006/main" sz="3800" i="1">
                      <a:solidFill>
                        <a:srgbClr val="000000"/>
                      </a:solidFill>
                      <a:latin typeface="Cambria Math" panose="02040503050406030204" pitchFamily="18" charset="0"/>
                    </a:rPr>
                    <m:t>)</m:t>
                  </m:r>
                </m:oMath>
              </m:oMathPara>
            </a14:m>
          </a:p>
          <a:p>
            <a:pPr marL="1185227" indent="-1185227" defTabSz="1950671">
              <a:lnSpc>
                <a:spcPct val="90000"/>
              </a:lnSpc>
              <a:spcBef>
                <a:spcPts val="3600"/>
              </a:spcBef>
              <a:defRPr sz="3840">
                <a:solidFill>
                  <a:srgbClr val="000000"/>
                </a:solidFill>
              </a:defRPr>
            </a:pPr>
            <a:r>
              <a:t>P(“its water is so transparent”) = P(its) * P(water|its) * P(is|its water) * P(so|its water is) * P(transparent|its water is so)</a:t>
            </a:r>
          </a:p>
          <a:p>
            <a:pPr marL="1185227" indent="-1185227" defTabSz="1950671">
              <a:lnSpc>
                <a:spcPct val="90000"/>
              </a:lnSpc>
              <a:spcBef>
                <a:spcPts val="3600"/>
              </a:spcBef>
              <a:defRPr sz="3840">
                <a:solidFill>
                  <a:srgbClr val="000000"/>
                </a:solidFill>
              </a:defRPr>
            </a:pPr>
            <a:r>
              <a:t>How do we estimate these probabilities?</a:t>
            </a:r>
          </a:p>
          <a:p>
            <a:pPr marL="1185227" indent="-1185227" defTabSz="1950671">
              <a:lnSpc>
                <a:spcPct val="90000"/>
              </a:lnSpc>
              <a:spcBef>
                <a:spcPts val="3600"/>
              </a:spcBef>
              <a:defRPr sz="3840">
                <a:solidFill>
                  <a:srgbClr val="000000"/>
                </a:solidFill>
              </a:defRPr>
            </a:pPr>
            <a:r>
              <a:t>P(X|Y) = C(X,Y)/C(Y) so could we just count and divide?</a:t>
            </a:r>
          </a:p>
          <a:p>
            <a:pPr marL="1185227" indent="-1185227" defTabSz="1950671">
              <a:lnSpc>
                <a:spcPct val="90000"/>
              </a:lnSpc>
              <a:spcBef>
                <a:spcPts val="3600"/>
              </a:spcBef>
              <a:defRPr sz="3840">
                <a:solidFill>
                  <a:srgbClr val="000000"/>
                </a:solidFill>
              </a:defRPr>
            </a:pPr>
            <a:r>
              <a:t>P(the|its water is so transparent that) = C(its water is so transparent that, the)/C(its water is so transparent that)?</a:t>
            </a:r>
          </a:p>
        </p:txBody>
      </p:sp>
      <p:sp>
        <p:nvSpPr>
          <p:cNvPr id="281" name="Slide Number"/>
          <p:cNvSpPr txBox="1"/>
          <p:nvPr>
            <p:ph type="sldNum" sz="quarter" idx="2"/>
          </p:nvPr>
        </p:nvSpPr>
        <p:spPr>
          <a:xfrm>
            <a:off x="23836541" y="13003336"/>
            <a:ext cx="301909" cy="486207"/>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0_BasicColor">
  <a:themeElements>
    <a:clrScheme name="30_BasicColor">
      <a:dk1>
        <a:srgbClr val="5E5E5E"/>
      </a:dk1>
      <a:lt1>
        <a:srgbClr val="003462"/>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0_BasicColor">
  <a:themeElements>
    <a:clrScheme name="30_BasicColor">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