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72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86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1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0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ive Bayes Classification for Sentiment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8798"/>
            </a:lvl1pPr>
          </a:lstStyle>
          <a:p>
            <a:pPr/>
            <a:r>
              <a:t>Naive Bayes Classification for Sentiment Analysis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Based on slides by Ken Lai, Brandeis University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 Naive Bayes</a:t>
            </a:r>
          </a:p>
        </p:txBody>
      </p:sp>
      <p:sp>
        <p:nvSpPr>
          <p:cNvPr id="277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280" name="It’s all counting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It’s all counting!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P(NEG) = 3/5 = .6</a:t>
            </a:r>
          </a:p>
        </p:txBody>
      </p:sp>
      <p:graphicFrame>
        <p:nvGraphicFramePr>
          <p:cNvPr id="281" name="Table 1"/>
          <p:cNvGraphicFramePr/>
          <p:nvPr/>
        </p:nvGraphicFramePr>
        <p:xfrm>
          <a:off x="12530472" y="4254854"/>
          <a:ext cx="10985501" cy="825601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137388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Document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Class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just plain boring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entirely predictable and lacks energy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 surprises and very few laughs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very powerful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 most fun film of the summer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284" name="P(NEG) = 3/5 = .6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sSup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P(NEG) = 3/5 = .6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P(“boring”|NEG) = 1/14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P(“and”|NEG) = 2/14 (!)</a:t>
            </a:r>
          </a:p>
        </p:txBody>
      </p:sp>
      <p:graphicFrame>
        <p:nvGraphicFramePr>
          <p:cNvPr id="285" name="Table 1"/>
          <p:cNvGraphicFramePr/>
          <p:nvPr/>
        </p:nvGraphicFramePr>
        <p:xfrm>
          <a:off x="12530472" y="4254854"/>
          <a:ext cx="10985501" cy="825601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137388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Document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Class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just plain boring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entirely predictable and lacks energy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 surprises and very few laughs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very powerful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 most fun film of the summer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288" name="P(NEG) = 3/5 = .6; P(POS) = 2/5 = .4…"/>
          <p:cNvSpPr txBox="1"/>
          <p:nvPr>
            <p:ph type="body" sz="half" idx="1"/>
          </p:nvPr>
        </p:nvSpPr>
        <p:spPr>
          <a:xfrm>
            <a:off x="1619468" y="5342182"/>
            <a:ext cx="10711052" cy="7112001"/>
          </a:xfrm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P(NEG) = 3/5 = .6; P(POS) = 2/5 = .4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P(“very”|NEG) = 1/14</a:t>
            </a:r>
            <a:br/>
            <a:r>
              <a:t>P(“very”|POS) = 1/9</a:t>
            </a:r>
            <a:br/>
            <a:r>
              <a:t>P(“powerful”|POS) = 1/9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What is ĉ</a:t>
            </a:r>
            <a:r>
              <a:rPr baseline="-5999"/>
              <a:t>NB</a:t>
            </a:r>
            <a:r>
              <a:t>(“very powerful”)?</a:t>
            </a:r>
          </a:p>
        </p:txBody>
      </p:sp>
      <p:graphicFrame>
        <p:nvGraphicFramePr>
          <p:cNvPr id="289" name="Table 1"/>
          <p:cNvGraphicFramePr/>
          <p:nvPr/>
        </p:nvGraphicFramePr>
        <p:xfrm>
          <a:off x="12530472" y="4254854"/>
          <a:ext cx="10985501" cy="825601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137388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Document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Class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just plain boring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entirely predictable and lacks energy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 surprises and very few laughs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very powerful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 most fun film of the summer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292" name="P(NEG) = 3/5 = .6; P(POS) = 2/5 = .4; P(“very”|NEG) = 1/14; P(“very”|POS) = 1/9; P(“powerful”|POS) = 1/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P(NEG) = 3/5 = .6; P(POS) = 2/5 = .4; P(“very”|NEG) = 1/14; P(“very”|POS) = 1/9; P(“powerful”|POS) = 1/9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P(NEG)*P(“very”|NEG)*P(“powerful”|NEG) = 3/5 * 1/14 * 0/14 = 0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P(POS)*P(“very”|POS)*P(“powerful”|POS) = 2/5 * 1/9 * 1/9 = 2/405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ĉ</a:t>
            </a:r>
            <a:r>
              <a:rPr baseline="-5999"/>
              <a:t>NB</a:t>
            </a:r>
            <a:r>
              <a:t>(“very powerful”) = POS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295" name="What if wi does not appear in any documents of class c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What if </a:t>
            </a:r>
            <a:r>
              <a:rPr i="1"/>
              <a:t>w</a:t>
            </a:r>
            <a:r>
              <a:rPr baseline="-5999" i="1"/>
              <a:t>i</a:t>
            </a:r>
            <a:r>
              <a:t> does not appear in any documents of class </a:t>
            </a:r>
            <a:r>
              <a:rPr i="1"/>
              <a:t>c</a:t>
            </a:r>
            <a:r>
              <a:t>?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P(“powerful”|NEG) = 0/14 = 0 → P̂(</a:t>
            </a:r>
            <a:r>
              <a:rPr i="1"/>
              <a:t>w</a:t>
            </a:r>
            <a:r>
              <a:rPr baseline="-5999" i="1"/>
              <a:t>i</a:t>
            </a:r>
            <a:r>
              <a:t>|</a:t>
            </a:r>
            <a:r>
              <a:rPr i="1"/>
              <a:t>c</a:t>
            </a:r>
            <a:r>
              <a:t>) = 0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Suppose we observe a movie review D’</a:t>
            </a:r>
            <a:r>
              <a:rPr baseline="63342" sz="789"/>
              <a:t> </a:t>
            </a:r>
            <a:r>
              <a:t>=“just fun”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Is the review positive or negative?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P(NEG|“just fun”) = P(NEG)*P(“just”|NEG)*P(“fun”|NEG) = 3/5 * 1/14 * 0/14 = 0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P(POS|“just fun”) = P(POS)*P(“just”|POS)*P(“fun”|POS) = 2/5 * 0/9 * 1/9 = 0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argmax(0,0) =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298" name="Laplace (add-1) smoothing: +1 all word cou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Laplace (add-1) smoothing: +1 all word counts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den>
                  </m:f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301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sSup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xmlns:a="http://schemas.openxmlformats.org/drawingml/2006/mai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den>
                  </m:f>
                </m:oMath>
              </m:oMathPara>
            </a14:m>
          </a:p>
        </p:txBody>
      </p:sp>
      <p:graphicFrame>
        <p:nvGraphicFramePr>
          <p:cNvPr id="302" name="Table 1"/>
          <p:cNvGraphicFramePr/>
          <p:nvPr/>
        </p:nvGraphicFramePr>
        <p:xfrm>
          <a:off x="3902808" y="8907755"/>
          <a:ext cx="16591084" cy="37367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8289191"/>
                <a:gridCol w="8289191"/>
              </a:tblGrid>
              <a:tr h="62067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Document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Class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just plain boring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entirely predictable and lacks energy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 surprises and very few laughs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very powerful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 most fun film of the summer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305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sSup>
                            <m:e>
                              <m:r>
                                <a:rPr xmlns:a="http://schemas.openxmlformats.org/drawingml/2006/mai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xmlns:a="http://schemas.openxmlformats.org/drawingml/2006/mai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li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den>
                  </m:f>
                </m:oMath>
              </m:oMathPara>
            </a14:m>
          </a:p>
        </p:txBody>
      </p:sp>
      <p:graphicFrame>
        <p:nvGraphicFramePr>
          <p:cNvPr id="306" name="Table 1"/>
          <p:cNvGraphicFramePr/>
          <p:nvPr/>
        </p:nvGraphicFramePr>
        <p:xfrm>
          <a:off x="3902808" y="8907755"/>
          <a:ext cx="16591084" cy="37367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8289191"/>
                <a:gridCol w="8289191"/>
              </a:tblGrid>
              <a:tr h="62067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Document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Class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just plain boring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entirely predictable and lacks energy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 surprises and very few laughs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very powerful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0679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 most fun film of the summer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07" name="P(NEG) = 3/5 = .6; P(POS) = 2/5 = .4"/>
          <p:cNvSpPr txBox="1"/>
          <p:nvPr/>
        </p:nvSpPr>
        <p:spPr>
          <a:xfrm>
            <a:off x="13801273" y="5634675"/>
            <a:ext cx="9022081" cy="81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P(NEG) = 3/5 = .6; P(POS) = 2/5 = .4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310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pic>
        <p:nvPicPr>
          <p:cNvPr id="3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0147" y="5513637"/>
            <a:ext cx="11423706" cy="2868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2682" y="9738224"/>
            <a:ext cx="13458636" cy="2868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Naive Bayes</a:t>
            </a:r>
          </a:p>
        </p:txBody>
      </p:sp>
      <p:sp>
        <p:nvSpPr>
          <p:cNvPr id="252" name="Suppose we observe a movie revie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Suppose we observe a movie review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d</a:t>
            </a:r>
            <a:r>
              <a:t> =“predictable with no fun”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Is the review positive or negative?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315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lim>
                  </m:limLow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</m:t>
                  </m:r>
                </m:oMath>
              </m:oMathPara>
            </a14:m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lim>
                  </m:limLow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</m:oMath>
              </m:oMathPara>
            </a14:m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</m:t>
                  </m:r>
                </m:oMath>
              </m:oMathPara>
            </a14:m>
            <a:endParaRPr sz="4800"/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622" y="5259637"/>
            <a:ext cx="12236756" cy="2868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31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lim>
                  </m:limLow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</m:t>
                  </m:r>
                </m:oMath>
              </m:oMathPara>
            </a14:m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lim>
                  </m:limLow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</m:oMath>
              </m:oMathPara>
            </a14:m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</m:t>
                  </m:r>
                </m:oMath>
              </m:oMathPara>
            </a14:m>
            <a:endParaRPr sz="4800"/>
          </a:p>
        </p:txBody>
      </p:sp>
      <p:pic>
        <p:nvPicPr>
          <p:cNvPr id="3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0570" y="5259637"/>
            <a:ext cx="14842860" cy="2868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rain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Training Naive Bayes</a:t>
            </a:r>
          </a:p>
        </p:txBody>
      </p:sp>
      <p:sp>
        <p:nvSpPr>
          <p:cNvPr id="323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lim>
                  </m:limLow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</m:t>
                  </m:r>
                </m:oMath>
              </m:oMathPara>
            </a14:m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lim>
                  </m:limLow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</m:oMath>
              </m:oMathPara>
            </a14:m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</m:t>
                  </m:r>
                </m:oMath>
              </m:oMathPara>
            </a14:m>
            <a:endParaRPr sz="4800"/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8859" y="5259637"/>
            <a:ext cx="11306282" cy="2868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st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 Naive Bayes</a:t>
            </a:r>
          </a:p>
        </p:txBody>
      </p:sp>
      <p:sp>
        <p:nvSpPr>
          <p:cNvPr id="327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st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Testing Naive Bayes</a:t>
            </a:r>
          </a:p>
        </p:txBody>
      </p:sp>
      <p:sp>
        <p:nvSpPr>
          <p:cNvPr id="330" name="Suppose we observe a movie review d = “predictable and no fun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Suppose we observe a movie review </a:t>
            </a:r>
            <a:r>
              <a:rPr i="1"/>
              <a:t>d</a:t>
            </a:r>
            <a:r>
              <a:t> = “predictable and no fun”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Is the review positive or negative?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P(NEG|d) ∝ 3/5 * 2/34 * 3/34 * 2/34 * 1/34 = 36/6681680 ≈ 5.3 x 10</a:t>
            </a:r>
            <a:r>
              <a:rPr baseline="31999"/>
              <a:t>-5</a:t>
            </a:r>
            <a:endParaRPr baseline="31999"/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P(POS|d) ∝ 2/5 * 1/29 * 1/29 * 1/29 * 2/29 = 4/3536405 ≈ 1.1 x 10</a:t>
            </a:r>
            <a:r>
              <a:rPr baseline="31999"/>
              <a:t>-5</a:t>
            </a:r>
            <a:endParaRPr baseline="31999"/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negative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sting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Testing Naive Bayes</a:t>
            </a:r>
          </a:p>
        </p:txBody>
      </p:sp>
      <p:sp>
        <p:nvSpPr>
          <p:cNvPr id="333" name="Is a review “just fun” positive or negativ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Is a review “just fun” positive or negative?</a:t>
            </a:r>
          </a:p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P(NEG|“just fun”) = P(NEG)*P(“just”|NEG)*P(“fun”|NEG) = 3/5 * 2/34 * 1/34</a:t>
            </a:r>
            <a:br/>
            <a:r>
              <a:t>= 6/5780 ≈ 0.0010438</a:t>
            </a:r>
          </a:p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P(POS|“just fun”) = P(POS)*P(“just”|POS)*P(“fun”|POS) = 2/5 * 1/29 * 2/29</a:t>
            </a:r>
            <a:br/>
            <a:r>
              <a:t>= 4/4205 ≈ 0.0009512</a:t>
            </a:r>
          </a:p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negative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Words and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Words and Features</a:t>
            </a:r>
          </a:p>
        </p:txBody>
      </p:sp>
      <p:sp>
        <p:nvSpPr>
          <p:cNvPr id="336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Words and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Words and Features</a:t>
            </a:r>
          </a:p>
        </p:txBody>
      </p:sp>
      <p:sp>
        <p:nvSpPr>
          <p:cNvPr id="339" name="Not all features are (necessarily) wor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Not all features are (necessarily) words</a:t>
            </a:r>
          </a:p>
          <a:p>
            <a:pPr lvl="1" marL="1534446" indent="-79368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Character n-grams, specific phrases, non-linguistic features, etc.</a:t>
            </a:r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Not all words are (necessarily) features</a:t>
            </a:r>
          </a:p>
          <a:p>
            <a:pPr lvl="1" marL="1534446" indent="-79368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Ignore unknown words</a:t>
            </a:r>
          </a:p>
          <a:p>
            <a:pPr lvl="1" marL="1534446" indent="-79368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Ignore non-feature words</a:t>
            </a:r>
          </a:p>
          <a:p>
            <a:pPr lvl="2" marL="2116477" indent="-634941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e>
                              <m:r>
                                <a:rPr xmlns:a="http://schemas.openxmlformats.org/drawingml/2006/main"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2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1534446" indent="-79368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rPr i="1"/>
              <a:t>V</a:t>
            </a:r>
            <a:r>
              <a:t> should still be the entire vocabulary</a:t>
            </a:r>
          </a:p>
          <a:p>
            <a:pPr lvl="2" marL="2116477" indent="-634941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Other words are still there even if you don’t use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Working With Lo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Working With Logs</a:t>
            </a:r>
          </a:p>
        </p:txBody>
      </p:sp>
      <p:sp>
        <p:nvSpPr>
          <p:cNvPr id="342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Working With Lo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Working With Logs</a:t>
            </a:r>
          </a:p>
        </p:txBody>
      </p:sp>
      <p:sp>
        <p:nvSpPr>
          <p:cNvPr id="345" name="If x * y = z, then log(x) + log(y) = log(z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If x * y = z, then log(x) + log(y) = log(z)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Avoid floating-point underflow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(Do not need to do this for HW1)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Naive Bayes</a:t>
            </a:r>
          </a:p>
        </p:txBody>
      </p:sp>
      <p:sp>
        <p:nvSpPr>
          <p:cNvPr id="255" name="Training data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Training data:</a:t>
            </a:r>
          </a:p>
        </p:txBody>
      </p:sp>
      <p:graphicFrame>
        <p:nvGraphicFramePr>
          <p:cNvPr id="256" name="Table 1"/>
          <p:cNvGraphicFramePr/>
          <p:nvPr/>
        </p:nvGraphicFramePr>
        <p:xfrm>
          <a:off x="7975600" y="4254854"/>
          <a:ext cx="10985500" cy="825601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137388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Document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Class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just plain boring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entirely predictable and lacks energy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 surprises and very few laughs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negative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very powerful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the most fun film of the summer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positive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More Rea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More Reading</a:t>
            </a:r>
          </a:p>
        </p:txBody>
      </p:sp>
      <p:sp>
        <p:nvSpPr>
          <p:cNvPr id="348" name="Jurafsky and Martin, Chapter 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Jurafsky and Martin, Chapter 4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Eisenstein, Chapter 2, Section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351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Naive Bayes</a:t>
            </a:r>
          </a:p>
        </p:txBody>
      </p:sp>
      <p:sp>
        <p:nvSpPr>
          <p:cNvPr id="259" name="Naive Bayes models are generati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Naive Bayes models are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generative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Assume the data are generated according to an underlying distribution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Multinomial Naive Bayes</a:t>
            </a:r>
            <a:r>
              <a:t>: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Documents are bags of words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Data generated by multinomial distribution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“rolling a |</a:t>
            </a:r>
            <a:r>
              <a:rPr i="1"/>
              <a:t>V</a:t>
            </a:r>
            <a:r>
              <a:t>|-sided die </a:t>
            </a:r>
            <a:r>
              <a:rPr i="1"/>
              <a:t>n</a:t>
            </a:r>
            <a:r>
              <a:t> times”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i="1" sz="3552">
                <a:solidFill>
                  <a:srgbClr val="000000"/>
                </a:solidFill>
              </a:defRPr>
            </a:pPr>
            <a:r>
              <a:t>V</a:t>
            </a:r>
            <a:r>
              <a:rPr i="0"/>
              <a:t> = vocabulary, </a:t>
            </a:r>
            <a:r>
              <a:t>n</a:t>
            </a:r>
            <a:r>
              <a:rPr i="0"/>
              <a:t> = length of document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Multinomial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Naive Bayes</a:t>
            </a:r>
          </a:p>
        </p:txBody>
      </p:sp>
      <p:sp>
        <p:nvSpPr>
          <p:cNvPr id="262" name="c = negati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rPr i="1"/>
              <a:t>c</a:t>
            </a:r>
            <a:r>
              <a:t> = negative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rPr i="1"/>
              <a:t>d</a:t>
            </a:r>
            <a:r>
              <a:t> = “predictable with no fun”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rPr i="1"/>
              <a:t>w</a:t>
            </a:r>
            <a:r>
              <a:rPr baseline="-5999" i="1"/>
              <a:t>1</a:t>
            </a:r>
            <a:r>
              <a:t> = predictable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rPr i="1"/>
              <a:t>w</a:t>
            </a:r>
            <a:r>
              <a:rPr baseline="-5999" i="1"/>
              <a:t>2</a:t>
            </a:r>
            <a:r>
              <a:t> = with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rPr i="1"/>
              <a:t>w</a:t>
            </a:r>
            <a:r>
              <a:rPr baseline="-5999" i="1"/>
              <a:t>3</a:t>
            </a:r>
            <a:r>
              <a:t> = no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rPr i="1"/>
              <a:t>w</a:t>
            </a:r>
            <a:r>
              <a:rPr baseline="-5999" i="1"/>
              <a:t>4</a:t>
            </a:r>
            <a:r>
              <a:t> = fun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Multinomial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Naive Bayes</a:t>
            </a:r>
          </a:p>
        </p:txBody>
      </p:sp>
      <p:sp>
        <p:nvSpPr>
          <p:cNvPr id="265" name="Bayes’ Theor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Bayes’ Theorem: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What about P(d)?</a:t>
            </a:r>
          </a:p>
          <a:p>
            <a:pPr lvl="1" marL="2097076" indent="-1084696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P(d) is the probability of the document (words)</a:t>
            </a:r>
          </a:p>
          <a:p>
            <a:pPr lvl="1" marL="2097076" indent="-1084696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So it is the same regardless of the class</a:t>
            </a:r>
          </a:p>
          <a:p>
            <a:pPr lvl="1" marL="2097076" indent="-1084696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∝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Multinomial Naive Ba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Naive Bayes</a:t>
            </a:r>
          </a:p>
        </p:txBody>
      </p:sp>
      <p:sp>
        <p:nvSpPr>
          <p:cNvPr id="268" name="Remember chain rule: P(x1,x2,x3,…,xn) = P(x1) * P(x2|x1) * … * P(xn|x1,x2,…,xn-1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limUpp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                                                      </a:t>
            </a:r>
            <a14:m>
              <m:oMath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sSub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Remember chain rule: P(x</a:t>
            </a:r>
            <a:r>
              <a:rPr baseline="-5999"/>
              <a:t>1</a:t>
            </a:r>
            <a:r>
              <a:t>,x</a:t>
            </a:r>
            <a:r>
              <a:rPr baseline="-5999"/>
              <a:t>2</a:t>
            </a:r>
            <a:r>
              <a:t>,x</a:t>
            </a:r>
            <a:r>
              <a:rPr baseline="-5999"/>
              <a:t>3</a:t>
            </a:r>
            <a:r>
              <a:t>,…,x</a:t>
            </a:r>
            <a:r>
              <a:rPr baseline="-5999"/>
              <a:t>n</a:t>
            </a:r>
            <a:r>
              <a:t>) = P(x</a:t>
            </a:r>
            <a:r>
              <a:rPr baseline="-5999"/>
              <a:t>1</a:t>
            </a:r>
            <a:r>
              <a:t>) * P(x</a:t>
            </a:r>
            <a:r>
              <a:rPr baseline="-5999"/>
              <a:t>2</a:t>
            </a:r>
            <a:r>
              <a:t>|x</a:t>
            </a:r>
            <a:r>
              <a:rPr baseline="-5999"/>
              <a:t>1</a:t>
            </a:r>
            <a:r>
              <a:t>) * … * P(x</a:t>
            </a:r>
            <a:r>
              <a:rPr baseline="-5999"/>
              <a:t>n</a:t>
            </a:r>
            <a:r>
              <a:t>|x</a:t>
            </a:r>
            <a:r>
              <a:rPr baseline="-5999"/>
              <a:t>1</a:t>
            </a:r>
            <a:r>
              <a:t>,x</a:t>
            </a:r>
            <a:r>
              <a:rPr baseline="-5999"/>
              <a:t>2</a:t>
            </a:r>
            <a:r>
              <a:t>,…,x</a:t>
            </a:r>
            <a:r>
              <a:rPr baseline="-5999"/>
              <a:t>n-1</a:t>
            </a:r>
            <a:r>
              <a:t>)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P(x</a:t>
            </a:r>
            <a:r>
              <a:rPr baseline="-5999"/>
              <a:t>1</a:t>
            </a:r>
            <a:r>
              <a:t>,x</a:t>
            </a:r>
            <a:r>
              <a:rPr baseline="-5999"/>
              <a:t>2</a:t>
            </a:r>
            <a:r>
              <a:t>,x</a:t>
            </a:r>
            <a:r>
              <a:rPr baseline="-5999"/>
              <a:t>3</a:t>
            </a:r>
            <a:r>
              <a:t>,…,x</a:t>
            </a:r>
            <a:r>
              <a:rPr baseline="-5999"/>
              <a:t>n</a:t>
            </a:r>
            <a:r>
              <a:t>|c) = P(x</a:t>
            </a:r>
            <a:r>
              <a:rPr baseline="-5999"/>
              <a:t>1</a:t>
            </a:r>
            <a:r>
              <a:t>|c) * P(x</a:t>
            </a:r>
            <a:r>
              <a:rPr baseline="-5999"/>
              <a:t>2</a:t>
            </a:r>
            <a:r>
              <a:t>|x</a:t>
            </a:r>
            <a:r>
              <a:rPr baseline="-5999"/>
              <a:t>1</a:t>
            </a:r>
            <a:r>
              <a:t>,c) * … * P(x</a:t>
            </a:r>
            <a:r>
              <a:rPr baseline="-5999"/>
              <a:t>n</a:t>
            </a:r>
            <a:r>
              <a:t>|x</a:t>
            </a:r>
            <a:r>
              <a:rPr baseline="-5999"/>
              <a:t>1</a:t>
            </a:r>
            <a:r>
              <a:t>,x</a:t>
            </a:r>
            <a:r>
              <a:rPr baseline="-5999"/>
              <a:t>2</a:t>
            </a:r>
            <a:r>
              <a:t>,…,x</a:t>
            </a:r>
            <a:r>
              <a:rPr baseline="-5999"/>
              <a:t>n-1</a:t>
            </a:r>
            <a:r>
              <a:t>,c)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Sup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sSub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Why’s It Naiv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Why’s It Naive?</a:t>
            </a:r>
          </a:p>
        </p:txBody>
      </p:sp>
      <p:sp>
        <p:nvSpPr>
          <p:cNvPr id="271" name="Documents are bags of wor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Documents are bags of words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Position doesn’t matter (BoW assumption)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“dog bites man” = “man bites dog”</a:t>
            </a:r>
          </a:p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Features (words) are independent given the class</a:t>
            </a:r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P(w</a:t>
            </a:r>
            <a:r>
              <a:rPr baseline="-5999"/>
              <a:t>1</a:t>
            </a:r>
            <a:r>
              <a:t>|w</a:t>
            </a:r>
            <a:r>
              <a:rPr baseline="-5999"/>
              <a:t>2</a:t>
            </a:r>
            <a:r>
              <a:t>,c) = P(w</a:t>
            </a:r>
            <a:r>
              <a:rPr baseline="-5999"/>
              <a:t>1</a:t>
            </a:r>
            <a:r>
              <a:t>,c): w</a:t>
            </a:r>
            <a:r>
              <a:rPr baseline="-5999"/>
              <a:t>2</a:t>
            </a:r>
            <a:r>
              <a:t> contributes nothing toward knowing w</a:t>
            </a:r>
            <a:r>
              <a:rPr baseline="-5999"/>
              <a:t>1</a:t>
            </a:r>
            <a:endParaRPr baseline="-5999"/>
          </a:p>
          <a:p>
            <a:pPr lvl="1" marL="1636742" indent="-846592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“The movie was boring and predictable” vs. “The movie was fun but predictable”:</a:t>
            </a:r>
          </a:p>
          <a:p>
            <a:pPr lvl="2" marL="2257575" indent="-677270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P(“predictable”|“boring”, NEG) = P(“predictable”|NEG)</a:t>
            </a:r>
          </a:p>
          <a:p>
            <a:pPr lvl="2" marL="2257575" indent="-677270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P(“predictable”|“fun”, POS) = P(“predictable”|POS)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Why’s It Naiv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Why’s It Naive?</a:t>
            </a:r>
          </a:p>
        </p:txBody>
      </p:sp>
      <p:sp>
        <p:nvSpPr>
          <p:cNvPr id="274" name="BoW assumption: Documents are bags of wor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BoW assumption: Documents are bags of words</a:t>
            </a: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Naive Bayes Assumption: Features (words) are independent given the class</a:t>
            </a: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Document probability: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Sup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bSup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