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163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50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75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7112001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18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9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9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200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1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02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1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2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30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31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3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4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.tif"/><Relationship Id="rId10" Type="http://schemas.openxmlformats.org/officeDocument/2006/relationships/image" Target="../media/image10.png"/><Relationship Id="rId11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Relationship Id="rId9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Bayes’ Theorem</a:t>
            </a:r>
          </a:p>
        </p:txBody>
      </p:sp>
      <p:sp>
        <p:nvSpPr>
          <p:cNvPr id="248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/>
            <a:r>
              <a:t>CS 542 - Natural Language Processing</a:t>
            </a:r>
          </a:p>
          <a:p>
            <a:pPr/>
            <a:r>
              <a:t>Prof. Nikhil Krishnaswamy, Colorado State University</a:t>
            </a:r>
          </a:p>
        </p:txBody>
      </p:sp>
      <p:sp>
        <p:nvSpPr>
          <p:cNvPr id="2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69419" y="7955994"/>
            <a:ext cx="6426201" cy="406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Bayes’ Theorem</a:t>
            </a:r>
          </a:p>
        </p:txBody>
      </p:sp>
      <p:sp>
        <p:nvSpPr>
          <p:cNvPr id="300" name="We know all terms on right except P(F = orange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lvl1pPr>
            <a:lvl2pPr marL="2557410" indent="-1322801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lvl2pPr>
          </a:lstStyle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blue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orange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orange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blue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blue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orange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lvl="1"/>
            <a:r>
              <a:t>We know all terms on right except P(F = orange)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5680" y="7949644"/>
            <a:ext cx="6451601" cy="407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Square Square" descr="Square Squar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15680" y="9302194"/>
            <a:ext cx="1371601" cy="1371601"/>
          </a:xfrm>
          <a:prstGeom prst="rect">
            <a:avLst/>
          </a:prstGeom>
        </p:spPr>
      </p:pic>
      <p:pic>
        <p:nvPicPr>
          <p:cNvPr id="305" name="Rectangle Rectangle" descr="Rectangle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29995" y="5308555"/>
            <a:ext cx="5555481" cy="749156"/>
          </a:xfrm>
          <a:prstGeom prst="rect">
            <a:avLst/>
          </a:prstGeom>
        </p:spPr>
      </p:pic>
      <p:pic>
        <p:nvPicPr>
          <p:cNvPr id="307" name="Square Square" descr="Square Squar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455121" y="9302194"/>
            <a:ext cx="1371601" cy="1371601"/>
          </a:xfrm>
          <a:prstGeom prst="rect">
            <a:avLst/>
          </a:prstGeom>
        </p:spPr>
      </p:pic>
      <p:pic>
        <p:nvPicPr>
          <p:cNvPr id="309" name="Rectangle Rectangle" descr="Rectangle Rectangl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587458" y="5320331"/>
            <a:ext cx="2571460" cy="724680"/>
          </a:xfrm>
          <a:prstGeom prst="rect">
            <a:avLst/>
          </a:prstGeom>
        </p:spPr>
      </p:pic>
      <p:sp>
        <p:nvSpPr>
          <p:cNvPr id="311" name="Conditional probability table"/>
          <p:cNvSpPr txBox="1"/>
          <p:nvPr/>
        </p:nvSpPr>
        <p:spPr>
          <a:xfrm>
            <a:off x="5567448" y="12109112"/>
            <a:ext cx="4468064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Conditional probability table</a:t>
            </a:r>
          </a:p>
        </p:txBody>
      </p:sp>
      <p:sp>
        <p:nvSpPr>
          <p:cNvPr id="312" name="Joint probability table"/>
          <p:cNvSpPr txBox="1"/>
          <p:nvPr/>
        </p:nvSpPr>
        <p:spPr>
          <a:xfrm>
            <a:off x="14861466" y="12109112"/>
            <a:ext cx="344210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Joint probability 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9419" y="7955994"/>
            <a:ext cx="6426201" cy="406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Bayes’ Theorem</a:t>
            </a:r>
          </a:p>
        </p:txBody>
      </p:sp>
      <p:sp>
        <p:nvSpPr>
          <p:cNvPr id="316" name="We know all terms on right except P(F = orange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blue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orange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orange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blue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blue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orange</m:t>
                      </m:r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3800">
                <a:solidFill>
                  <a:srgbClr val="000000"/>
                </a:solidFill>
              </a:defRPr>
            </a:pPr>
            <a:r>
              <a:t>We know all terms on right except P(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)</a:t>
            </a:r>
          </a:p>
        </p:txBody>
      </p:sp>
      <p:sp>
        <p:nvSpPr>
          <p:cNvPr id="317" name="Slide Number"/>
          <p:cNvSpPr txBox="1"/>
          <p:nvPr>
            <p:ph type="sldNum" sz="quarter" idx="2"/>
          </p:nvPr>
        </p:nvSpPr>
        <p:spPr>
          <a:xfrm>
            <a:off x="23665165" y="13003336"/>
            <a:ext cx="473285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5680" y="7949644"/>
            <a:ext cx="6451601" cy="407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Square Square" descr="Square Squar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5680" y="9302194"/>
            <a:ext cx="1371601" cy="1371601"/>
          </a:xfrm>
          <a:prstGeom prst="rect">
            <a:avLst/>
          </a:prstGeom>
        </p:spPr>
      </p:pic>
      <p:pic>
        <p:nvPicPr>
          <p:cNvPr id="321" name="Rectangle Rectangle" descr="Rectangle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77479" y="4147462"/>
            <a:ext cx="3374106" cy="934780"/>
          </a:xfrm>
          <a:prstGeom prst="rect">
            <a:avLst/>
          </a:prstGeom>
        </p:spPr>
      </p:pic>
      <p:pic>
        <p:nvPicPr>
          <p:cNvPr id="323" name="Square Square" descr="Square Squar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995121" y="9302194"/>
            <a:ext cx="1371601" cy="1371601"/>
          </a:xfrm>
          <a:prstGeom prst="rect">
            <a:avLst/>
          </a:prstGeom>
        </p:spPr>
      </p:pic>
      <p:pic>
        <p:nvPicPr>
          <p:cNvPr id="325" name="Rectangle Rectangle" descr="Rectangle Rectangl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84530" y="9187420"/>
            <a:ext cx="1553901" cy="2809712"/>
          </a:xfrm>
          <a:prstGeom prst="rect">
            <a:avLst/>
          </a:prstGeom>
        </p:spPr>
      </p:pic>
      <p:pic>
        <p:nvPicPr>
          <p:cNvPr id="327" name="Rectangle Rectangle" descr="Rectangle Rectangl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455121" y="9302194"/>
            <a:ext cx="1371601" cy="2706262"/>
          </a:xfrm>
          <a:prstGeom prst="rect">
            <a:avLst/>
          </a:prstGeom>
        </p:spPr>
      </p:pic>
      <p:sp>
        <p:nvSpPr>
          <p:cNvPr id="329" name="Conditional probability table"/>
          <p:cNvSpPr txBox="1"/>
          <p:nvPr/>
        </p:nvSpPr>
        <p:spPr>
          <a:xfrm>
            <a:off x="3027448" y="12109112"/>
            <a:ext cx="4468064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Conditional probability table</a:t>
            </a:r>
          </a:p>
        </p:txBody>
      </p:sp>
      <p:sp>
        <p:nvSpPr>
          <p:cNvPr id="330" name="Joint probability table"/>
          <p:cNvSpPr txBox="1"/>
          <p:nvPr/>
        </p:nvSpPr>
        <p:spPr>
          <a:xfrm>
            <a:off x="17401466" y="12109112"/>
            <a:ext cx="344210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Joint probability table</a:t>
            </a:r>
          </a:p>
        </p:txBody>
      </p:sp>
      <p:grpSp>
        <p:nvGrpSpPr>
          <p:cNvPr id="333" name="Group"/>
          <p:cNvGrpSpPr/>
          <p:nvPr/>
        </p:nvGrpSpPr>
        <p:grpSpPr>
          <a:xfrm>
            <a:off x="9425406" y="8120485"/>
            <a:ext cx="5976215" cy="5042653"/>
            <a:chOff x="-232714" y="-27126"/>
            <a:chExt cx="5976213" cy="5042651"/>
          </a:xfrm>
        </p:grpSpPr>
        <p:pic>
          <p:nvPicPr>
            <p:cNvPr id="331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25522" r="0" b="12639"/>
            <a:stretch>
              <a:fillRect/>
            </a:stretch>
          </p:blipFill>
          <p:spPr>
            <a:xfrm>
              <a:off x="43545" y="543835"/>
              <a:ext cx="5423508" cy="4471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2" name="How do I know which one to sum over?"/>
            <p:cNvSpPr txBox="1"/>
            <p:nvPr/>
          </p:nvSpPr>
          <p:spPr>
            <a:xfrm>
              <a:off x="-232715" y="-27127"/>
              <a:ext cx="5976214" cy="515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How do I know which one to sum over?</a:t>
              </a:r>
            </a:p>
          </p:txBody>
        </p:sp>
      </p:grpSp>
      <p:pic>
        <p:nvPicPr>
          <p:cNvPr id="334" name="Rectangle Rectangle" descr="Rectangle Rectangl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129995" y="5308555"/>
            <a:ext cx="5555481" cy="749156"/>
          </a:xfrm>
          <a:prstGeom prst="rect">
            <a:avLst/>
          </a:prstGeom>
        </p:spPr>
      </p:pic>
      <p:pic>
        <p:nvPicPr>
          <p:cNvPr id="336" name="Rectangle Rectangle" descr="Rectangle Rectangle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4587458" y="5320331"/>
            <a:ext cx="2571460" cy="7246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12121" y="8717994"/>
            <a:ext cx="6426201" cy="406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Bayes’ Theorem</a:t>
            </a:r>
          </a:p>
        </p:txBody>
      </p:sp>
      <p:sp>
        <p:nvSpPr>
          <p:cNvPr id="341" name="You do not have to die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2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blue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orange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orange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blue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blue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orange</m:t>
                      </m:r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lvl="1" marL="2557409" indent="-1322800" defTabSz="2438338">
              <a:lnSpc>
                <a:spcPct val="90000"/>
              </a:lnSpc>
              <a:spcBef>
                <a:spcPts val="4500"/>
              </a:spcBef>
              <a:defRPr sz="3200">
                <a:solidFill>
                  <a:srgbClr val="000000"/>
                </a:solidFill>
              </a:defRPr>
            </a:pPr>
            <a:r>
              <a:t>You do not have to die!</a:t>
            </a:r>
          </a:p>
          <a:p>
            <a:pPr lvl="1" marL="2557409" indent="-1322800" defTabSz="2438338">
              <a:lnSpc>
                <a:spcPct val="90000"/>
              </a:lnSpc>
              <a:spcBef>
                <a:spcPts val="4500"/>
              </a:spcBef>
              <a:defRPr sz="3200">
                <a:solidFill>
                  <a:srgbClr val="000000"/>
                </a:solidFill>
              </a:defRPr>
            </a:pPr>
            <a:r>
              <a:t>Sum over the joint probabilities because only the sum of joint probabilities are guaranteed to sum to 1!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7680" y="8711644"/>
            <a:ext cx="6451601" cy="407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Square Square" descr="Square Squar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7680" y="10064194"/>
            <a:ext cx="1371601" cy="1371601"/>
          </a:xfrm>
          <a:prstGeom prst="rect">
            <a:avLst/>
          </a:prstGeom>
        </p:spPr>
      </p:pic>
      <p:pic>
        <p:nvPicPr>
          <p:cNvPr id="346" name="Rectangle Rectangle" descr="Rectangle Rectang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59799" y="5297766"/>
            <a:ext cx="4562145" cy="636157"/>
          </a:xfrm>
          <a:prstGeom prst="rect">
            <a:avLst/>
          </a:prstGeom>
        </p:spPr>
      </p:pic>
      <p:pic>
        <p:nvPicPr>
          <p:cNvPr id="348" name="Square Square" descr="Square Squar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392121" y="10064194"/>
            <a:ext cx="1371601" cy="1371601"/>
          </a:xfrm>
          <a:prstGeom prst="rect">
            <a:avLst/>
          </a:prstGeom>
        </p:spPr>
      </p:pic>
      <p:pic>
        <p:nvPicPr>
          <p:cNvPr id="350" name="Rectangle Rectangle" descr="Rectangle Rectangl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10037" y="5296994"/>
            <a:ext cx="2127755" cy="637702"/>
          </a:xfrm>
          <a:prstGeom prst="rect">
            <a:avLst/>
          </a:prstGeom>
        </p:spPr>
      </p:pic>
      <p:pic>
        <p:nvPicPr>
          <p:cNvPr id="352" name="Rectangle Rectangle" descr="Rectangle Rectangl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852121" y="10064194"/>
            <a:ext cx="1371601" cy="2706262"/>
          </a:xfrm>
          <a:prstGeom prst="rect">
            <a:avLst/>
          </a:prstGeom>
        </p:spPr>
      </p:pic>
      <p:sp>
        <p:nvSpPr>
          <p:cNvPr id="354" name="Conditional probability table"/>
          <p:cNvSpPr txBox="1"/>
          <p:nvPr/>
        </p:nvSpPr>
        <p:spPr>
          <a:xfrm>
            <a:off x="11409448" y="12871112"/>
            <a:ext cx="4468064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Conditional probability table</a:t>
            </a:r>
          </a:p>
        </p:txBody>
      </p:sp>
      <p:sp>
        <p:nvSpPr>
          <p:cNvPr id="355" name="Joint probability table"/>
          <p:cNvSpPr txBox="1"/>
          <p:nvPr/>
        </p:nvSpPr>
        <p:spPr>
          <a:xfrm>
            <a:off x="18798466" y="12871112"/>
            <a:ext cx="3442107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Joint probability table</a:t>
            </a:r>
          </a:p>
        </p:txBody>
      </p:sp>
      <p:pic>
        <p:nvPicPr>
          <p:cNvPr id="356" name="Rectangle Rectangle" descr="Rectangle Rectangl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132747" y="5986128"/>
            <a:ext cx="2934852" cy="6361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Bayes’ Theorem in NL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Bayes’ Theorem in NLP</a:t>
            </a:r>
          </a:p>
        </p:txBody>
      </p:sp>
      <p:sp>
        <p:nvSpPr>
          <p:cNvPr id="360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Who Car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Who Cares?</a:t>
            </a:r>
          </a:p>
        </p:txBody>
      </p:sp>
      <p:sp>
        <p:nvSpPr>
          <p:cNvPr id="363" name="Example: machine trans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Example: machine translation</a:t>
            </a:r>
          </a:p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Shannon’s noisy channel model: what is the intended word given the “scrambled” word that was received?</a:t>
            </a:r>
          </a:p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“Scrambling” → translation</a:t>
            </a:r>
          </a:p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∴ 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|“</a:t>
            </a:r>
            <a:r>
              <a:rPr i="1"/>
              <a:t>les idées vertes incolores dorment furieusement</a:t>
            </a:r>
            <a:r>
              <a:t>”) = P(“</a:t>
            </a:r>
            <a:r>
              <a:rPr i="1"/>
              <a:t>les idées vertes incolores dorment furieusement</a:t>
            </a:r>
            <a:r>
              <a:t>”|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 / P(“</a:t>
            </a:r>
            <a:r>
              <a:rPr i="1"/>
              <a:t>les idées vertes incolores dorment furieusement</a:t>
            </a:r>
            <a:r>
              <a:t>”)</a:t>
            </a:r>
          </a:p>
        </p:txBody>
      </p:sp>
      <p:sp>
        <p:nvSpPr>
          <p:cNvPr id="3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Who Car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Who Cares?</a:t>
            </a:r>
          </a:p>
        </p:txBody>
      </p:sp>
      <p:sp>
        <p:nvSpPr>
          <p:cNvPr id="367" name="P(English sentence|“les idées vertes incolores dorment furieusement”) = P(“les idées vertes incolores dorment furieusement”|English sentence)P(English sentence) / P(“les idées vertes incolores dorment furieusement”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44488" indent="-1244488" defTabSz="2048204">
              <a:lnSpc>
                <a:spcPct val="90000"/>
              </a:lnSpc>
              <a:spcBef>
                <a:spcPts val="3700"/>
              </a:spcBef>
              <a:defRPr sz="4032">
                <a:solidFill>
                  <a:srgbClr val="000000"/>
                </a:solidFill>
              </a:defRPr>
            </a:pPr>
            <a:r>
              <a:t>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|“</a:t>
            </a:r>
            <a:r>
              <a:rPr i="1"/>
              <a:t>les idées vertes incolores dorment furieusement</a:t>
            </a:r>
            <a:r>
              <a:t>”) = P(“</a:t>
            </a:r>
            <a:r>
              <a:rPr i="1"/>
              <a:t>les idées vertes incolores dorment furieusement</a:t>
            </a:r>
            <a:r>
              <a:t>”|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 / P(“</a:t>
            </a:r>
            <a:r>
              <a:rPr i="1"/>
              <a:t>les idées vertes incolores dorment furieusement</a:t>
            </a:r>
            <a:r>
              <a:t>”)</a:t>
            </a:r>
          </a:p>
          <a:p>
            <a:pPr marL="1244488" indent="-1244488" defTabSz="2048204">
              <a:lnSpc>
                <a:spcPct val="90000"/>
              </a:lnSpc>
              <a:spcBef>
                <a:spcPts val="3700"/>
              </a:spcBef>
              <a:defRPr sz="4032">
                <a:solidFill>
                  <a:srgbClr val="000000"/>
                </a:solidFill>
              </a:defRPr>
            </a:pPr>
            <a:r>
              <a:t>P(“</a:t>
            </a:r>
            <a:r>
              <a:rPr i="1"/>
              <a:t>les idées vertes incolores dorment furieusement</a:t>
            </a:r>
            <a:r>
              <a:t>”) is constant (base rate of sentence occurrence in French)</a:t>
            </a:r>
          </a:p>
          <a:p>
            <a:pPr marL="1244488" indent="-1244488" defTabSz="2048204">
              <a:lnSpc>
                <a:spcPct val="90000"/>
              </a:lnSpc>
              <a:spcBef>
                <a:spcPts val="3700"/>
              </a:spcBef>
              <a:defRPr sz="4032">
                <a:solidFill>
                  <a:srgbClr val="000000"/>
                </a:solidFill>
              </a:defRPr>
            </a:pPr>
            <a:r>
              <a:t>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|“</a:t>
            </a:r>
            <a:r>
              <a:rPr i="1"/>
              <a:t>les idées vertes incolores dorment furieusement</a:t>
            </a:r>
            <a:r>
              <a:t>”) </a:t>
            </a:r>
            <a:r>
              <a:rPr sz="5712"/>
              <a:t>∝</a:t>
            </a:r>
            <a:r>
              <a:t> P(“</a:t>
            </a:r>
            <a:r>
              <a:rPr i="1"/>
              <a:t>les idées vertes incolores dorment furieusement</a:t>
            </a:r>
            <a:r>
              <a:t>”|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 </a:t>
            </a:r>
            <a:r>
              <a:rPr strike="sngStrike"/>
              <a:t>/ P(“</a:t>
            </a:r>
            <a:r>
              <a:rPr i="1" strike="sngStrike"/>
              <a:t>les idées vertes incolores dorment furieusement</a:t>
            </a:r>
            <a:r>
              <a:rPr strike="sngStrike"/>
              <a:t>”)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Who Car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Who Cares?</a:t>
            </a:r>
          </a:p>
        </p:txBody>
      </p:sp>
      <p:sp>
        <p:nvSpPr>
          <p:cNvPr id="371" name="Now I’m just trying to maximiz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Now I’m just trying to maximize:</a:t>
            </a:r>
          </a:p>
          <a:p>
            <a:pPr lvl="1" marL="1534446" indent="-79368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|“</a:t>
            </a:r>
            <a:r>
              <a:rPr i="1"/>
              <a:t>les idées vertes incolores dorment furieusement</a:t>
            </a:r>
            <a:r>
              <a:t>”)</a:t>
            </a:r>
          </a:p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Which is the same as maximizing:</a:t>
            </a:r>
          </a:p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P(“</a:t>
            </a:r>
            <a:r>
              <a:rPr i="1"/>
              <a:t>les idées vertes incolores dorment furieusement</a:t>
            </a:r>
            <a:r>
              <a:t>”|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</a:t>
            </a:r>
          </a:p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So what do I do?</a:t>
            </a:r>
          </a:p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Remember, P(A,B) = P(A|B)P(B)</a:t>
            </a:r>
          </a:p>
          <a:p>
            <a:pPr lvl="1" marL="1534446" indent="-79368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P(“</a:t>
            </a:r>
            <a:r>
              <a:rPr i="1"/>
              <a:t>les idées vertes incolores dorment furieusement</a:t>
            </a:r>
            <a:r>
              <a:t>”|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 = P(“</a:t>
            </a:r>
            <a:r>
              <a:rPr i="1"/>
              <a:t>les idées vertes incolores dorment furieusement</a:t>
            </a:r>
            <a:r>
              <a:t>”,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English sentence</a:t>
            </a:r>
            <a:r>
              <a:t>)</a:t>
            </a:r>
          </a:p>
          <a:p>
            <a:pPr lvl="1" marL="1534446" indent="-79368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I simply try to find the English sentence that co-occurs most frequently with the French sentence</a:t>
            </a:r>
          </a:p>
        </p:txBody>
      </p:sp>
      <p:sp>
        <p:nvSpPr>
          <p:cNvPr id="3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Mutual Inform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Mutual Information</a:t>
            </a:r>
          </a:p>
        </p:txBody>
      </p:sp>
      <p:sp>
        <p:nvSpPr>
          <p:cNvPr id="375" name="If two events co-occur frequently, they probably share some inform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If two events co-occur frequently, they probably share some information</a:t>
            </a:r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“Rocks fall” + “everyone dies” co-occur frequently</a:t>
            </a:r>
          </a:p>
          <a:p>
            <a:pPr lvl="1" marL="2173798" indent="-1124380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P(“rocks fall”) = 1, P(“everyone dies”) = .9</a:t>
            </a:r>
          </a:p>
          <a:p>
            <a:pPr lvl="1" marL="2173798" indent="-1124380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Doesn’t necessarily follow that if P(“everyone dies”) = 1 ~ High P(“rocks fall”)</a:t>
            </a:r>
          </a:p>
          <a:p>
            <a:pPr marL="1259304" indent="-1259304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Why?</a:t>
            </a:r>
          </a:p>
          <a:p>
            <a:pPr lvl="1" marL="2173798" indent="-1124380" defTabSz="2072588">
              <a:lnSpc>
                <a:spcPct val="90000"/>
              </a:lnSpc>
              <a:spcBef>
                <a:spcPts val="3800"/>
              </a:spcBef>
              <a:defRPr sz="4080">
                <a:solidFill>
                  <a:srgbClr val="000000"/>
                </a:solidFill>
              </a:defRPr>
            </a:pPr>
            <a:r>
              <a:t>Dependencies may occur between two events</a:t>
            </a:r>
          </a:p>
        </p:txBody>
      </p:sp>
      <p:sp>
        <p:nvSpPr>
          <p:cNvPr id="3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Mutual Inform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Mutual Information</a:t>
            </a:r>
          </a:p>
        </p:txBody>
      </p:sp>
      <p:sp>
        <p:nvSpPr>
          <p:cNvPr id="379" name="What is the base rate of “everyone dies”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66704" indent="-1066704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What is the base rate of “everyone dies”?</a:t>
            </a:r>
          </a:p>
          <a:p>
            <a:pPr marL="1066704" indent="-1066704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If P(“everyone dies”) is very low</a:t>
            </a:r>
          </a:p>
          <a:p>
            <a:pPr lvl="1" marL="1841335" indent="-952416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P(“everyone dies”|“rocks fall”) = P(“rocks fall”|“everyone dies”)P(“everyone dies”) / P(“rocks fall”)</a:t>
            </a:r>
          </a:p>
          <a:p>
            <a:pPr lvl="1" marL="1841335" indent="-952416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P(“everyone dies”|“rocks fall”) may be low regardless of the other values</a:t>
            </a:r>
          </a:p>
          <a:p>
            <a:pPr lvl="1" marL="1841335" indent="-952416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P(“everyone dies”|“rocks fall”) depends on P(“rocks fall”|“everyone dies”)</a:t>
            </a:r>
          </a:p>
          <a:p>
            <a:pPr lvl="1" marL="1841335" indent="-952416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Maximizing P(A|B) = P(B|A)*C means simultaneously finding the right values of A and B s.t. P(A|B) = max(P(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r>
              <a:t>|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B</a:t>
            </a:r>
            <a:r>
              <a:t>))</a:t>
            </a:r>
          </a:p>
        </p:txBody>
      </p:sp>
      <p:sp>
        <p:nvSpPr>
          <p:cNvPr id="3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3" name="IMG_8021.jpeg" descr="IMG_8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1704" y="3379106"/>
            <a:ext cx="12340592" cy="9255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oxes of Fru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Boxes of Fruit</a:t>
            </a:r>
          </a:p>
        </p:txBody>
      </p:sp>
      <p:sp>
        <p:nvSpPr>
          <p:cNvPr id="252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254" name="Table 1"/>
          <p:cNvGraphicFramePr/>
          <p:nvPr/>
        </p:nvGraphicFramePr>
        <p:xfrm>
          <a:off x="7795475" y="6943106"/>
          <a:ext cx="8805750" cy="554479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758609"/>
                <a:gridCol w="1758609"/>
                <a:gridCol w="1758609"/>
                <a:gridCol w="1758609"/>
                <a:gridCol w="1758609"/>
              </a:tblGrid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Apple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Orange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Strawberry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∑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Blue jar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Red jar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55" name="Count of fruit in each jar"/>
          <p:cNvSpPr txBox="1"/>
          <p:nvPr/>
        </p:nvSpPr>
        <p:spPr>
          <a:xfrm>
            <a:off x="10300258" y="12471036"/>
            <a:ext cx="3783484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Count of fruit in each jar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828" y="3337057"/>
            <a:ext cx="9925641" cy="3462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386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xes of Fru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Boxes of Fruit</a:t>
            </a:r>
          </a:p>
        </p:txBody>
      </p:sp>
      <p:sp>
        <p:nvSpPr>
          <p:cNvPr id="259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60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828" y="3337057"/>
            <a:ext cx="9925641" cy="346243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2" name="Table 1"/>
          <p:cNvGraphicFramePr/>
          <p:nvPr/>
        </p:nvGraphicFramePr>
        <p:xfrm>
          <a:off x="13008123" y="6949457"/>
          <a:ext cx="8805751" cy="554479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758609"/>
                <a:gridCol w="1758609"/>
                <a:gridCol w="1758609"/>
                <a:gridCol w="1758609"/>
                <a:gridCol w="1758609"/>
              </a:tblGrid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Apple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Orange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Strawberry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∑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Blue jar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0.167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0.333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Red jar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0.167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0.333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63" name="Probabilities of pulling a given fruit from a given jar"/>
          <p:cNvSpPr txBox="1"/>
          <p:nvPr/>
        </p:nvSpPr>
        <p:spPr>
          <a:xfrm>
            <a:off x="13915297" y="12631513"/>
            <a:ext cx="697870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Probabilities of pulling a given fruit from a given jar</a:t>
            </a:r>
          </a:p>
        </p:txBody>
      </p:sp>
      <p:graphicFrame>
        <p:nvGraphicFramePr>
          <p:cNvPr id="264" name="Table 1-1"/>
          <p:cNvGraphicFramePr/>
          <p:nvPr/>
        </p:nvGraphicFramePr>
        <p:xfrm>
          <a:off x="2582826" y="6943107"/>
          <a:ext cx="8805751" cy="554479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758609"/>
                <a:gridCol w="1758609"/>
                <a:gridCol w="1758609"/>
                <a:gridCol w="1758609"/>
                <a:gridCol w="1758609"/>
              </a:tblGrid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Apple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Orange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Strawberry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∑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Blue jar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Red jar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65" name="Count of fruit in each jar"/>
          <p:cNvSpPr txBox="1"/>
          <p:nvPr/>
        </p:nvSpPr>
        <p:spPr>
          <a:xfrm>
            <a:off x="5285120" y="12625163"/>
            <a:ext cx="3388463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Count of fruit in each jar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Boxes of Fru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Boxes of Fruit</a:t>
            </a:r>
          </a:p>
        </p:txBody>
      </p:sp>
      <p:sp>
        <p:nvSpPr>
          <p:cNvPr id="268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69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828" y="3337058"/>
            <a:ext cx="9925641" cy="34624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71" name="Table 1"/>
          <p:cNvGraphicFramePr/>
          <p:nvPr/>
        </p:nvGraphicFramePr>
        <p:xfrm>
          <a:off x="13008123" y="6949457"/>
          <a:ext cx="8805751" cy="554479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758609"/>
                <a:gridCol w="1758609"/>
                <a:gridCol w="1758609"/>
                <a:gridCol w="1758609"/>
                <a:gridCol w="1758609"/>
              </a:tblGrid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Apple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Orange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Strawberry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∑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Blue jar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Red jar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0.067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0.133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72" name="Joint probabilities of choosing a jar and pulling a given fruit from that jar…"/>
          <p:cNvSpPr txBox="1"/>
          <p:nvPr/>
        </p:nvSpPr>
        <p:spPr>
          <a:xfrm>
            <a:off x="11846315" y="12439287"/>
            <a:ext cx="11116666" cy="96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Joint probabilities of choosing a jar and pulling a given fruit from that jar</a:t>
            </a:r>
          </a:p>
          <a:p>
            <a: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[= P(choosing jar J)*P(pulling fruit F from jar J)] </a:t>
            </a:r>
          </a:p>
        </p:txBody>
      </p:sp>
      <p:graphicFrame>
        <p:nvGraphicFramePr>
          <p:cNvPr id="273" name="Table 1-1"/>
          <p:cNvGraphicFramePr/>
          <p:nvPr/>
        </p:nvGraphicFramePr>
        <p:xfrm>
          <a:off x="2582826" y="6943107"/>
          <a:ext cx="8805751" cy="554479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758609"/>
                <a:gridCol w="1758609"/>
                <a:gridCol w="1758609"/>
                <a:gridCol w="1758609"/>
                <a:gridCol w="1758609"/>
              </a:tblGrid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Apple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Orange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Strawberry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2400"/>
                        <a:t>∑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Blue jar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44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Red jar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74" name="Count of fruit in each jar"/>
          <p:cNvSpPr txBox="1"/>
          <p:nvPr/>
        </p:nvSpPr>
        <p:spPr>
          <a:xfrm>
            <a:off x="5087610" y="12471037"/>
            <a:ext cx="3783483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Count of fruit in each jar</a:t>
            </a:r>
          </a:p>
        </p:txBody>
      </p:sp>
      <p:graphicFrame>
        <p:nvGraphicFramePr>
          <p:cNvPr id="275" name="Table 2"/>
          <p:cNvGraphicFramePr/>
          <p:nvPr/>
        </p:nvGraphicFramePr>
        <p:xfrm>
          <a:off x="2571340" y="4791104"/>
          <a:ext cx="8828724" cy="234504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4408011"/>
                <a:gridCol w="4408011"/>
              </a:tblGrid>
              <a:tr h="91216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P(blue jar)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b="1" sz="3200"/>
                        <a:t>P(red jar)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12169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Bayes’ Theorem</a:t>
            </a:r>
          </a:p>
        </p:txBody>
      </p:sp>
      <p:sp>
        <p:nvSpPr>
          <p:cNvPr id="278" name="P(F = orange,J = blue) = P(F = orange|J = blue)P(J = blu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P(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,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) = P(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|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)P(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)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Since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P(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,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) = P(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,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)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and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P(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,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) = P(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|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)P(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)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we know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P(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|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)P(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) = P(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|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)P(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)</a:t>
            </a:r>
          </a:p>
        </p:txBody>
      </p:sp>
      <p:sp>
        <p:nvSpPr>
          <p:cNvPr id="279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Bayes’ Theorem</a:t>
            </a:r>
          </a:p>
        </p:txBody>
      </p:sp>
      <p:sp>
        <p:nvSpPr>
          <p:cNvPr id="282" name="P(J = blue|F = orange)P(F = orange) = P(F = orange|J = blue)P(J = blu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P(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|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)P(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) = P(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|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)P(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J = blue</a:t>
            </a:r>
            <a:r>
              <a:t>)</a:t>
            </a: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Dividing both sides by P(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 = orange</a:t>
            </a:r>
            <a:r>
              <a:t>) gives us</a:t>
            </a: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Bayes’ Rule: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nor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blue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nor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orange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orange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blue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blue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orange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Simplified: 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blue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nor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orange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orange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blue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blue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orange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General form: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  <a:endParaRPr sz="4800"/>
          </a:p>
        </p:txBody>
      </p:sp>
      <p:sp>
        <p:nvSpPr>
          <p:cNvPr id="283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Bayes’ Theorem</a:t>
            </a:r>
          </a:p>
        </p:txBody>
      </p:sp>
      <p:sp>
        <p:nvSpPr>
          <p:cNvPr id="286" name="Posterior probability (  = prior probability   times evidence ( 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44488" indent="-1244488" defTabSz="2048204">
              <a:lnSpc>
                <a:spcPct val="90000"/>
              </a:lnSpc>
              <a:spcBef>
                <a:spcPts val="3700"/>
              </a:spcBef>
              <a:defRPr sz="403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marL="1244488" indent="-1244488" defTabSz="2048204">
              <a:lnSpc>
                <a:spcPct val="90000"/>
              </a:lnSpc>
              <a:spcBef>
                <a:spcPts val="3700"/>
              </a:spcBef>
              <a:defRPr sz="4032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Posterior probability</a:t>
            </a:r>
            <a:r>
              <a:t> (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=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prior probability</a:t>
            </a:r>
            <a:r>
              <a:t>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times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evidence</a:t>
            </a:r>
            <a:r>
              <a:t> (</a:t>
            </a:r>
            <a14:m>
              <m:oMath>
                <m:f>
                  <m:fPr>
                    <m:ctrl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  <a:r>
              <a:t>)</a:t>
            </a:r>
          </a:p>
          <a:p>
            <a:pPr marL="1244488" indent="-1244488" defTabSz="2048204">
              <a:lnSpc>
                <a:spcPct val="90000"/>
              </a:lnSpc>
              <a:spcBef>
                <a:spcPts val="3700"/>
              </a:spcBef>
              <a:defRPr sz="4032">
                <a:solidFill>
                  <a:srgbClr val="000000"/>
                </a:solidFill>
              </a:defRPr>
            </a:pPr>
            <a:r>
              <a:t>Prior probability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= </a:t>
            </a:r>
            <a:r>
              <a:rPr i="1"/>
              <a:t>initial degree of belief in A </a:t>
            </a:r>
            <a:r>
              <a:t>(i.e., base rate of A)</a:t>
            </a:r>
            <a:endParaRPr i="1"/>
          </a:p>
          <a:p>
            <a:pPr marL="1244488" indent="-1244488" defTabSz="2048204">
              <a:lnSpc>
                <a:spcPct val="90000"/>
              </a:lnSpc>
              <a:spcBef>
                <a:spcPts val="3700"/>
              </a:spcBef>
              <a:defRPr sz="4032">
                <a:solidFill>
                  <a:srgbClr val="000000"/>
                </a:solidFill>
              </a:defRPr>
            </a:pPr>
            <a:r>
              <a:t>Evidence (</a:t>
            </a:r>
            <a14:m>
              <m:oMath>
                <m:f>
                  <m:fPr>
                    <m:ctrlP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  <a:r>
              <a:t>) = </a:t>
            </a:r>
            <a:r>
              <a:rPr i="1"/>
              <a:t>support B provides for A </a:t>
            </a:r>
            <a:r>
              <a:t>(= probability of B given A divided by initial degree of belief in B)</a:t>
            </a:r>
            <a:endParaRPr sz="4800"/>
          </a:p>
        </p:txBody>
      </p:sp>
      <p:sp>
        <p:nvSpPr>
          <p:cNvPr id="287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Bayes’ Theorem</a:t>
            </a:r>
          </a:p>
        </p:txBody>
      </p:sp>
      <p:sp>
        <p:nvSpPr>
          <p:cNvPr id="290" name="If I know the posterior probability of one event given another, I can flip th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If I know the posterior probability of one event given another, I can flip them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Multiply both sides by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Divide both sides by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Bayes’ Theorem</a:t>
            </a:r>
          </a:p>
        </p:txBody>
      </p:sp>
      <p:sp>
        <p:nvSpPr>
          <p:cNvPr id="294" name="Relationship between conditional probabilities of two ev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Relationship between conditional probabilities of two events</a:t>
            </a: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Back to our boxes of fruit…</a:t>
            </a: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9893" y="7973089"/>
            <a:ext cx="9404213" cy="3280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