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4" name="Shape 244"/>
          <p:cNvSpPr/>
          <p:nvPr>
            <p:ph type="sldImg"/>
          </p:nvPr>
        </p:nvSpPr>
        <p:spPr>
          <a:xfrm>
            <a:off x="1143000" y="685800"/>
            <a:ext cx="4572000" cy="3429000"/>
          </a:xfrm>
          <a:prstGeom prst="rect">
            <a:avLst/>
          </a:prstGeom>
        </p:spPr>
        <p:txBody>
          <a:bodyPr/>
          <a:lstStyle/>
          <a:p>
            <a:pPr/>
          </a:p>
        </p:txBody>
      </p:sp>
      <p:sp>
        <p:nvSpPr>
          <p:cNvPr id="245" name="Shape 2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617931575_1991x1322.jpg"/>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740627569_2880x1920.jpg"/>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996267730_2880x1920.jpg"/>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996267730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Green-Photo">
    <p:bg>
      <p:bgPr>
        <a:solidFill>
          <a:srgbClr val="1E4D2B"/>
        </a:solidFill>
      </p:bgPr>
    </p:bg>
    <p:spTree>
      <p:nvGrpSpPr>
        <p:cNvPr id="1" name=""/>
        <p:cNvGrpSpPr/>
        <p:nvPr/>
      </p:nvGrpSpPr>
      <p:grpSpPr>
        <a:xfrm>
          <a:off x="0" y="0"/>
          <a:ext cx="0" cy="0"/>
          <a:chOff x="0" y="0"/>
          <a:chExt cx="0" cy="0"/>
        </a:xfrm>
      </p:grpSpPr>
      <p:grpSp>
        <p:nvGrpSpPr>
          <p:cNvPr id="162" name="Group 44"/>
          <p:cNvGrpSpPr/>
          <p:nvPr/>
        </p:nvGrpSpPr>
        <p:grpSpPr>
          <a:xfrm>
            <a:off x="0" y="1448"/>
            <a:ext cx="7384309" cy="1066798"/>
            <a:chOff x="0" y="0"/>
            <a:chExt cx="7384308" cy="1066796"/>
          </a:xfrm>
        </p:grpSpPr>
        <p:sp>
          <p:nvSpPr>
            <p:cNvPr id="149" name="Rectangle 45"/>
            <p:cNvSpPr/>
            <p:nvPr/>
          </p:nvSpPr>
          <p:spPr>
            <a:xfrm rot="16200000">
              <a:off x="-249788"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0" name="Rectangle 46"/>
            <p:cNvSpPr/>
            <p:nvPr/>
          </p:nvSpPr>
          <p:spPr>
            <a:xfrm rot="16200000">
              <a:off x="318303"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1" name="Rectangle 47"/>
            <p:cNvSpPr/>
            <p:nvPr/>
          </p:nvSpPr>
          <p:spPr>
            <a:xfrm rot="16200000">
              <a:off x="886394"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2" name="Rectangle 48"/>
            <p:cNvSpPr/>
            <p:nvPr/>
          </p:nvSpPr>
          <p:spPr>
            <a:xfrm rot="16200000">
              <a:off x="1454485"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3" name="Rectangle 49"/>
            <p:cNvSpPr/>
            <p:nvPr/>
          </p:nvSpPr>
          <p:spPr>
            <a:xfrm rot="16200000">
              <a:off x="2022576"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4" name="Rectangle 50"/>
            <p:cNvSpPr/>
            <p:nvPr/>
          </p:nvSpPr>
          <p:spPr>
            <a:xfrm rot="16200000">
              <a:off x="2590667"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5" name="Rectangle 51"/>
            <p:cNvSpPr/>
            <p:nvPr/>
          </p:nvSpPr>
          <p:spPr>
            <a:xfrm rot="16200000">
              <a:off x="3158758" y="249788"/>
              <a:ext cx="1066798" cy="567222"/>
            </a:xfrm>
            <a:prstGeom prst="rect">
              <a:avLst/>
            </a:prstGeom>
            <a:solidFill>
              <a:srgbClr val="82C403"/>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6" name="Rectangle 52"/>
            <p:cNvSpPr/>
            <p:nvPr/>
          </p:nvSpPr>
          <p:spPr>
            <a:xfrm rot="16200000">
              <a:off x="372684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7" name="Rectangle 53"/>
            <p:cNvSpPr/>
            <p:nvPr/>
          </p:nvSpPr>
          <p:spPr>
            <a:xfrm rot="16200000">
              <a:off x="4294940"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8" name="Rectangle 54"/>
            <p:cNvSpPr/>
            <p:nvPr/>
          </p:nvSpPr>
          <p:spPr>
            <a:xfrm rot="16200000">
              <a:off x="4863031"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9" name="Rectangle 55"/>
            <p:cNvSpPr/>
            <p:nvPr/>
          </p:nvSpPr>
          <p:spPr>
            <a:xfrm rot="16200000">
              <a:off x="5431121"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60" name="Rectangle 56"/>
            <p:cNvSpPr/>
            <p:nvPr/>
          </p:nvSpPr>
          <p:spPr>
            <a:xfrm rot="16200000">
              <a:off x="5999213"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61" name="Rectangle 57"/>
            <p:cNvSpPr/>
            <p:nvPr/>
          </p:nvSpPr>
          <p:spPr>
            <a:xfrm rot="16200000">
              <a:off x="656729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grpSp>
      <p:pic>
        <p:nvPicPr>
          <p:cNvPr id="163" name="Picture 66" descr="Picture 66"/>
          <p:cNvPicPr>
            <a:picLocks noChangeAspect="1"/>
          </p:cNvPicPr>
          <p:nvPr/>
        </p:nvPicPr>
        <p:blipFill>
          <a:blip r:embed="rId2">
            <a:extLst/>
          </a:blip>
          <a:srcRect l="3233" t="0" r="0" b="2225"/>
          <a:stretch>
            <a:fillRect/>
          </a:stretch>
        </p:blipFill>
        <p:spPr>
          <a:xfrm>
            <a:off x="7384309" y="-1"/>
            <a:ext cx="17002868" cy="1064131"/>
          </a:xfrm>
          <a:prstGeom prst="rect">
            <a:avLst/>
          </a:prstGeom>
          <a:ln w="12700">
            <a:miter lim="400000"/>
          </a:ln>
        </p:spPr>
      </p:pic>
      <p:sp>
        <p:nvSpPr>
          <p:cNvPr id="164" name="Rectangle 58"/>
          <p:cNvSpPr/>
          <p:nvPr/>
        </p:nvSpPr>
        <p:spPr>
          <a:xfrm>
            <a:off x="-4333" y="1066798"/>
            <a:ext cx="567224" cy="10224083"/>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sp>
        <p:nvSpPr>
          <p:cNvPr id="165" name="Two-lineSection Headline"/>
          <p:cNvSpPr txBox="1"/>
          <p:nvPr>
            <p:ph type="title" hasCustomPrompt="1"/>
          </p:nvPr>
        </p:nvSpPr>
        <p:spPr>
          <a:xfrm>
            <a:off x="1703403" y="4230666"/>
            <a:ext cx="12781376" cy="2893101"/>
          </a:xfrm>
          <a:prstGeom prst="rect">
            <a:avLst/>
          </a:prstGeom>
        </p:spPr>
        <p:txBody>
          <a:bodyPr lIns="91439" tIns="91439" rIns="91439" bIns="91439" anchor="b"/>
          <a:lstStyle>
            <a:lvl1pPr defTabSz="1234609">
              <a:lnSpc>
                <a:spcPct val="100000"/>
              </a:lnSpc>
              <a:defRPr b="0" spc="0" sz="8800">
                <a:solidFill>
                  <a:srgbClr val="FFFFFF"/>
                </a:solidFill>
                <a:latin typeface="Poppins Regular"/>
                <a:ea typeface="Poppins Regular"/>
                <a:cs typeface="Poppins Regular"/>
                <a:sym typeface="Poppins Regular"/>
              </a:defRPr>
            </a:lvl1pPr>
          </a:lstStyle>
          <a:p>
            <a:pPr/>
            <a:r>
              <a:t>Two-lineSection Headline</a:t>
            </a:r>
          </a:p>
        </p:txBody>
      </p:sp>
      <p:sp>
        <p:nvSpPr>
          <p:cNvPr id="166" name="Body Level One…"/>
          <p:cNvSpPr txBox="1"/>
          <p:nvPr>
            <p:ph type="body" sz="quarter" idx="1" hasCustomPrompt="1"/>
          </p:nvPr>
        </p:nvSpPr>
        <p:spPr>
          <a:xfrm>
            <a:off x="1703403" y="7615746"/>
            <a:ext cx="12781376" cy="750976"/>
          </a:xfrm>
          <a:prstGeom prst="rect">
            <a:avLst/>
          </a:prstGeom>
        </p:spPr>
        <p:txBody>
          <a:bodyPr lIns="91439" tIns="91439" rIns="91439" bIns="91439"/>
          <a:lstStyle>
            <a:lvl1pPr marL="0" indent="0" defTabSz="1234609">
              <a:lnSpc>
                <a:spcPct val="120000"/>
              </a:lnSpc>
              <a:spcBef>
                <a:spcPts val="1000"/>
              </a:spcBef>
              <a:buSzTx/>
              <a:buNone/>
              <a:defRPr sz="3200">
                <a:solidFill>
                  <a:srgbClr val="CFFC00"/>
                </a:solidFill>
                <a:latin typeface="Poppins Regular"/>
                <a:ea typeface="Poppins Regular"/>
                <a:cs typeface="Poppins Regular"/>
                <a:sym typeface="Poppins Regular"/>
              </a:defRPr>
            </a:lvl1pPr>
            <a:lvl2pPr marL="2116476" indent="-881867" defTabSz="1234609">
              <a:lnSpc>
                <a:spcPct val="120000"/>
              </a:lnSpc>
              <a:spcBef>
                <a:spcPts val="1000"/>
              </a:spcBef>
              <a:buSzPct val="100000"/>
              <a:buChar char="–"/>
              <a:defRPr sz="3200">
                <a:solidFill>
                  <a:srgbClr val="CFFC00"/>
                </a:solidFill>
                <a:latin typeface="Poppins Regular"/>
                <a:ea typeface="Poppins Regular"/>
                <a:cs typeface="Poppins Regular"/>
                <a:sym typeface="Poppins Regular"/>
              </a:defRPr>
            </a:lvl2pPr>
            <a:lvl3pPr marL="3174717" indent="-705490" defTabSz="1234609">
              <a:lnSpc>
                <a:spcPct val="120000"/>
              </a:lnSpc>
              <a:spcBef>
                <a:spcPts val="1000"/>
              </a:spcBef>
              <a:buSzPct val="100000"/>
              <a:defRPr sz="3200">
                <a:solidFill>
                  <a:srgbClr val="CFFC00"/>
                </a:solidFill>
                <a:latin typeface="Poppins Regular"/>
                <a:ea typeface="Poppins Regular"/>
                <a:cs typeface="Poppins Regular"/>
                <a:sym typeface="Poppins Regular"/>
              </a:defRPr>
            </a:lvl3pPr>
            <a:lvl4pPr marL="4409327" indent="-705490" defTabSz="1234609">
              <a:lnSpc>
                <a:spcPct val="120000"/>
              </a:lnSpc>
              <a:spcBef>
                <a:spcPts val="1000"/>
              </a:spcBef>
              <a:buSzPct val="100000"/>
              <a:buChar char="–"/>
              <a:defRPr sz="3200">
                <a:solidFill>
                  <a:srgbClr val="CFFC00"/>
                </a:solidFill>
                <a:latin typeface="Poppins Regular"/>
                <a:ea typeface="Poppins Regular"/>
                <a:cs typeface="Poppins Regular"/>
                <a:sym typeface="Poppins Regular"/>
              </a:defRPr>
            </a:lvl4pPr>
            <a:lvl5pPr marL="5619614" indent="-681162" defTabSz="1234609">
              <a:lnSpc>
                <a:spcPct val="120000"/>
              </a:lnSpc>
              <a:spcBef>
                <a:spcPts val="1000"/>
              </a:spcBef>
              <a:buSzPct val="100000"/>
              <a:buChar char="»"/>
              <a:defRPr sz="3200">
                <a:solidFill>
                  <a:srgbClr val="CFFC00"/>
                </a:solidFill>
                <a:latin typeface="Poppins Regular"/>
                <a:ea typeface="Poppins Regular"/>
                <a:cs typeface="Poppins Regular"/>
                <a:sym typeface="Poppins Regular"/>
              </a:defRPr>
            </a:lvl5pPr>
          </a:lstStyle>
          <a:p>
            <a:pPr/>
            <a:r>
              <a:t>Section subheadline</a:t>
            </a:r>
          </a:p>
          <a:p>
            <a:pPr lvl="1"/>
            <a:r>
              <a:t/>
            </a:r>
          </a:p>
          <a:p>
            <a:pPr lvl="2"/>
            <a:r>
              <a:t/>
            </a:r>
          </a:p>
          <a:p>
            <a:pPr lvl="3"/>
            <a:r>
              <a:t/>
            </a:r>
          </a:p>
          <a:p>
            <a:pPr lvl="4"/>
            <a:r>
              <a:t/>
            </a:r>
          </a:p>
        </p:txBody>
      </p:sp>
      <p:sp>
        <p:nvSpPr>
          <p:cNvPr id="167" name="Rectangle 43"/>
          <p:cNvSpPr/>
          <p:nvPr/>
        </p:nvSpPr>
        <p:spPr>
          <a:xfrm>
            <a:off x="18266725" y="1065027"/>
            <a:ext cx="616689" cy="10223632"/>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pic>
        <p:nvPicPr>
          <p:cNvPr id="168" name="Picture 61" descr="Picture 61"/>
          <p:cNvPicPr>
            <a:picLocks noChangeAspect="1"/>
          </p:cNvPicPr>
          <p:nvPr/>
        </p:nvPicPr>
        <p:blipFill>
          <a:blip r:embed="rId3">
            <a:extLst/>
          </a:blip>
          <a:srcRect l="2279" t="0" r="0" b="0"/>
          <a:stretch>
            <a:fillRect/>
          </a:stretch>
        </p:blipFill>
        <p:spPr>
          <a:xfrm>
            <a:off x="18883421" y="1065901"/>
            <a:ext cx="5503753" cy="10224081"/>
          </a:xfrm>
          <a:prstGeom prst="rect">
            <a:avLst/>
          </a:prstGeom>
          <a:ln w="12700">
            <a:miter lim="400000"/>
          </a:ln>
        </p:spPr>
      </p:pic>
      <p:pic>
        <p:nvPicPr>
          <p:cNvPr id="169" name="Picture 1" descr="Picture 1"/>
          <p:cNvPicPr>
            <a:picLocks noChangeAspect="1"/>
          </p:cNvPicPr>
          <p:nvPr/>
        </p:nvPicPr>
        <p:blipFill>
          <a:blip r:embed="rId4">
            <a:extLst/>
          </a:blip>
          <a:stretch>
            <a:fillRect/>
          </a:stretch>
        </p:blipFill>
        <p:spPr>
          <a:xfrm>
            <a:off x="20095517" y="4680739"/>
            <a:ext cx="3077305" cy="3077305"/>
          </a:xfrm>
          <a:prstGeom prst="rect">
            <a:avLst/>
          </a:prstGeom>
          <a:ln w="12700">
            <a:miter lim="400000"/>
          </a:ln>
        </p:spPr>
      </p:pic>
      <p:pic>
        <p:nvPicPr>
          <p:cNvPr id="170" name="Picture 64" descr="Picture 64"/>
          <p:cNvPicPr>
            <a:picLocks noChangeAspect="1"/>
          </p:cNvPicPr>
          <p:nvPr/>
        </p:nvPicPr>
        <p:blipFill>
          <a:blip r:embed="rId5">
            <a:extLst/>
          </a:blip>
          <a:stretch>
            <a:fillRect/>
          </a:stretch>
        </p:blipFill>
        <p:spPr>
          <a:xfrm>
            <a:off x="-2" y="11279230"/>
            <a:ext cx="11866556" cy="2436769"/>
          </a:xfrm>
          <a:prstGeom prst="rect">
            <a:avLst/>
          </a:prstGeom>
          <a:ln w="12700">
            <a:miter lim="400000"/>
          </a:ln>
        </p:spPr>
      </p:pic>
      <p:pic>
        <p:nvPicPr>
          <p:cNvPr id="171" name="Picture 74" descr="Picture 74"/>
          <p:cNvPicPr>
            <a:picLocks noChangeAspect="1"/>
          </p:cNvPicPr>
          <p:nvPr/>
        </p:nvPicPr>
        <p:blipFill>
          <a:blip r:embed="rId6">
            <a:extLst/>
          </a:blip>
          <a:srcRect l="0" t="0" r="0" b="156"/>
          <a:stretch>
            <a:fillRect/>
          </a:stretch>
        </p:blipFill>
        <p:spPr>
          <a:xfrm>
            <a:off x="11866553" y="11279254"/>
            <a:ext cx="12520622" cy="2436745"/>
          </a:xfrm>
          <a:prstGeom prst="rect">
            <a:avLst/>
          </a:prstGeom>
          <a:ln w="12700">
            <a:miter lim="400000"/>
          </a:ln>
        </p:spPr>
      </p:pic>
      <p:sp>
        <p:nvSpPr>
          <p:cNvPr id="172" name="Slide Number"/>
          <p:cNvSpPr txBox="1"/>
          <p:nvPr>
            <p:ph type="sldNum" sz="quarter" idx="2"/>
          </p:nvPr>
        </p:nvSpPr>
        <p:spPr>
          <a:xfrm>
            <a:off x="247140" y="13003336"/>
            <a:ext cx="499676" cy="486207"/>
          </a:xfrm>
          <a:prstGeom prst="rect">
            <a:avLst/>
          </a:prstGeom>
        </p:spPr>
        <p:txBody>
          <a:bodyPr lIns="45719" tIns="45719" rIns="45719" bIns="45719" anchor="ctr"/>
          <a:lstStyle>
            <a:lvl1pPr algn="l" defTabSz="898799">
              <a:defRPr sz="28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1E4D2B"/>
        </a:solidFill>
      </p:bgPr>
    </p:bg>
    <p:spTree>
      <p:nvGrpSpPr>
        <p:cNvPr id="1" name=""/>
        <p:cNvGrpSpPr/>
        <p:nvPr/>
      </p:nvGrpSpPr>
      <p:grpSpPr>
        <a:xfrm>
          <a:off x="0" y="0"/>
          <a:ext cx="0" cy="0"/>
          <a:chOff x="0" y="0"/>
          <a:chExt cx="0" cy="0"/>
        </a:xfrm>
      </p:grpSpPr>
      <p:sp>
        <p:nvSpPr>
          <p:cNvPr id="179" name="“Quote”"/>
          <p:cNvSpPr txBox="1"/>
          <p:nvPr>
            <p:ph type="title" hasCustomPrompt="1"/>
          </p:nvPr>
        </p:nvSpPr>
        <p:spPr>
          <a:xfrm>
            <a:off x="3594646" y="5063294"/>
            <a:ext cx="17197885" cy="1538884"/>
          </a:xfrm>
          <a:prstGeom prst="rect">
            <a:avLst/>
          </a:prstGeom>
        </p:spPr>
        <p:txBody>
          <a:bodyPr lIns="91439" tIns="91439" rIns="91439" bIns="91439" anchor="ctr"/>
          <a:lstStyle>
            <a:lvl1pPr algn="ctr" defTabSz="1234609">
              <a:lnSpc>
                <a:spcPct val="100000"/>
              </a:lnSpc>
              <a:defRPr b="0" spc="0" sz="8800">
                <a:solidFill>
                  <a:srgbClr val="FFFFFF"/>
                </a:solidFill>
                <a:latin typeface="Poppins Regular"/>
                <a:ea typeface="Poppins Regular"/>
                <a:cs typeface="Poppins Regular"/>
                <a:sym typeface="Poppins Regular"/>
              </a:defRPr>
            </a:lvl1pPr>
          </a:lstStyle>
          <a:p>
            <a:pPr/>
            <a:r>
              <a:t>“Quote”</a:t>
            </a:r>
          </a:p>
        </p:txBody>
      </p:sp>
      <p:grpSp>
        <p:nvGrpSpPr>
          <p:cNvPr id="193" name="Group 3"/>
          <p:cNvGrpSpPr/>
          <p:nvPr/>
        </p:nvGrpSpPr>
        <p:grpSpPr>
          <a:xfrm>
            <a:off x="0" y="12649203"/>
            <a:ext cx="7384309" cy="1066798"/>
            <a:chOff x="0" y="0"/>
            <a:chExt cx="7384308" cy="1066796"/>
          </a:xfrm>
        </p:grpSpPr>
        <p:sp>
          <p:nvSpPr>
            <p:cNvPr id="180" name="Rectangle 4"/>
            <p:cNvSpPr/>
            <p:nvPr/>
          </p:nvSpPr>
          <p:spPr>
            <a:xfrm rot="16200000">
              <a:off x="-249788"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1" name="Rectangle 5"/>
            <p:cNvSpPr/>
            <p:nvPr/>
          </p:nvSpPr>
          <p:spPr>
            <a:xfrm rot="16200000">
              <a:off x="318303"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2" name="Rectangle 6"/>
            <p:cNvSpPr/>
            <p:nvPr/>
          </p:nvSpPr>
          <p:spPr>
            <a:xfrm rot="16200000">
              <a:off x="886394"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3" name="Rectangle 8"/>
            <p:cNvSpPr/>
            <p:nvPr/>
          </p:nvSpPr>
          <p:spPr>
            <a:xfrm rot="16200000">
              <a:off x="1454485"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4" name="Rectangle 9"/>
            <p:cNvSpPr/>
            <p:nvPr/>
          </p:nvSpPr>
          <p:spPr>
            <a:xfrm rot="16200000">
              <a:off x="2022576"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5" name="Rectangle 10"/>
            <p:cNvSpPr/>
            <p:nvPr/>
          </p:nvSpPr>
          <p:spPr>
            <a:xfrm rot="16200000">
              <a:off x="2590667"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6" name="Rectangle 11"/>
            <p:cNvSpPr/>
            <p:nvPr/>
          </p:nvSpPr>
          <p:spPr>
            <a:xfrm rot="16200000">
              <a:off x="3158758" y="249788"/>
              <a:ext cx="1066798" cy="567222"/>
            </a:xfrm>
            <a:prstGeom prst="rect">
              <a:avLst/>
            </a:prstGeom>
            <a:solidFill>
              <a:srgbClr val="82C403"/>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7" name="Rectangle 12"/>
            <p:cNvSpPr/>
            <p:nvPr/>
          </p:nvSpPr>
          <p:spPr>
            <a:xfrm rot="16200000">
              <a:off x="372684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8" name="Rectangle 13"/>
            <p:cNvSpPr/>
            <p:nvPr/>
          </p:nvSpPr>
          <p:spPr>
            <a:xfrm rot="16200000">
              <a:off x="4294940"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9" name="Rectangle 14"/>
            <p:cNvSpPr/>
            <p:nvPr/>
          </p:nvSpPr>
          <p:spPr>
            <a:xfrm rot="16200000">
              <a:off x="4863031"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90" name="Rectangle 15"/>
            <p:cNvSpPr/>
            <p:nvPr/>
          </p:nvSpPr>
          <p:spPr>
            <a:xfrm rot="16200000">
              <a:off x="5431121"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91" name="Rectangle 16"/>
            <p:cNvSpPr/>
            <p:nvPr/>
          </p:nvSpPr>
          <p:spPr>
            <a:xfrm rot="16200000">
              <a:off x="5999213"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92" name="Rectangle 17"/>
            <p:cNvSpPr/>
            <p:nvPr/>
          </p:nvSpPr>
          <p:spPr>
            <a:xfrm rot="16200000">
              <a:off x="656729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grpSp>
      <p:pic>
        <p:nvPicPr>
          <p:cNvPr id="194" name="Picture 2" descr="Picture 2"/>
          <p:cNvPicPr>
            <a:picLocks noChangeAspect="1"/>
          </p:cNvPicPr>
          <p:nvPr/>
        </p:nvPicPr>
        <p:blipFill>
          <a:blip r:embed="rId2">
            <a:extLst/>
          </a:blip>
          <a:srcRect l="3233" t="0" r="0" b="2225"/>
          <a:stretch>
            <a:fillRect/>
          </a:stretch>
        </p:blipFill>
        <p:spPr>
          <a:xfrm>
            <a:off x="7384309" y="12647754"/>
            <a:ext cx="17002868" cy="1064130"/>
          </a:xfrm>
          <a:prstGeom prst="rect">
            <a:avLst/>
          </a:prstGeom>
          <a:ln w="12700">
            <a:miter lim="400000"/>
          </a:ln>
        </p:spPr>
      </p:pic>
      <p:sp>
        <p:nvSpPr>
          <p:cNvPr id="195" name="Slide Number"/>
          <p:cNvSpPr txBox="1"/>
          <p:nvPr>
            <p:ph type="sldNum" sz="quarter" idx="2"/>
          </p:nvPr>
        </p:nvSpPr>
        <p:spPr>
          <a:xfrm>
            <a:off x="23638773" y="13003336"/>
            <a:ext cx="499677" cy="486207"/>
          </a:xfrm>
          <a:prstGeom prst="rect">
            <a:avLst/>
          </a:prstGeom>
        </p:spPr>
        <p:txBody>
          <a:bodyPr lIns="45719" tIns="45719" rIns="45719" bIns="45719" anchor="ctr"/>
          <a:lstStyle>
            <a:lvl1pPr algn="r" defTabSz="898799">
              <a:defRPr sz="28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p Bar and Content">
    <p:spTree>
      <p:nvGrpSpPr>
        <p:cNvPr id="1" name=""/>
        <p:cNvGrpSpPr/>
        <p:nvPr/>
      </p:nvGrpSpPr>
      <p:grpSpPr>
        <a:xfrm>
          <a:off x="0" y="0"/>
          <a:ext cx="0" cy="0"/>
          <a:chOff x="0" y="0"/>
          <a:chExt cx="0" cy="0"/>
        </a:xfrm>
      </p:grpSpPr>
      <p:pic>
        <p:nvPicPr>
          <p:cNvPr id="202" name="Picture 2" descr="Picture 2"/>
          <p:cNvPicPr>
            <a:picLocks noChangeAspect="1"/>
          </p:cNvPicPr>
          <p:nvPr/>
        </p:nvPicPr>
        <p:blipFill>
          <a:blip r:embed="rId2">
            <a:extLst/>
          </a:blip>
          <a:stretch>
            <a:fillRect/>
          </a:stretch>
        </p:blipFill>
        <p:spPr>
          <a:xfrm>
            <a:off x="1587" y="0"/>
            <a:ext cx="24385588" cy="13716893"/>
          </a:xfrm>
          <a:prstGeom prst="rect">
            <a:avLst/>
          </a:prstGeom>
          <a:ln w="12700">
            <a:miter lim="400000"/>
          </a:ln>
        </p:spPr>
      </p:pic>
      <p:pic>
        <p:nvPicPr>
          <p:cNvPr id="203" name="Picture 7" descr="Picture 7"/>
          <p:cNvPicPr>
            <a:picLocks noChangeAspect="1"/>
          </p:cNvPicPr>
          <p:nvPr/>
        </p:nvPicPr>
        <p:blipFill>
          <a:blip r:embed="rId3">
            <a:extLst/>
          </a:blip>
          <a:stretch>
            <a:fillRect/>
          </a:stretch>
        </p:blipFill>
        <p:spPr>
          <a:xfrm>
            <a:off x="21518467" y="1348236"/>
            <a:ext cx="1446029" cy="1446029"/>
          </a:xfrm>
          <a:prstGeom prst="rect">
            <a:avLst/>
          </a:prstGeom>
          <a:ln w="12700">
            <a:miter lim="400000"/>
          </a:ln>
        </p:spPr>
      </p:pic>
      <p:sp>
        <p:nvSpPr>
          <p:cNvPr id="204" name="Headline"/>
          <p:cNvSpPr txBox="1"/>
          <p:nvPr>
            <p:ph type="title" hasCustomPrompt="1"/>
          </p:nvPr>
        </p:nvSpPr>
        <p:spPr>
          <a:xfrm>
            <a:off x="1619470" y="3409600"/>
            <a:ext cx="21876636" cy="1538884"/>
          </a:xfrm>
          <a:prstGeom prst="rect">
            <a:avLst/>
          </a:prstGeom>
        </p:spPr>
        <p:txBody>
          <a:bodyPr lIns="91439" tIns="91439" rIns="91439" bIns="91439"/>
          <a:lstStyle>
            <a:lvl1pPr defTabSz="1234609">
              <a:lnSpc>
                <a:spcPct val="100000"/>
              </a:lnSpc>
              <a:defRPr b="0" spc="0" sz="8800">
                <a:solidFill>
                  <a:srgbClr val="1E4D2B"/>
                </a:solidFill>
                <a:latin typeface="Poppins Regular"/>
                <a:ea typeface="Poppins Regular"/>
                <a:cs typeface="Poppins Regular"/>
                <a:sym typeface="Poppins Regular"/>
              </a:defRPr>
            </a:lvl1pPr>
          </a:lstStyle>
          <a:p>
            <a:pPr/>
            <a:r>
              <a:t>Headline</a:t>
            </a:r>
          </a:p>
        </p:txBody>
      </p:sp>
      <p:sp>
        <p:nvSpPr>
          <p:cNvPr id="205" name="Body Level One…"/>
          <p:cNvSpPr txBox="1"/>
          <p:nvPr>
            <p:ph type="body" idx="1" hasCustomPrompt="1"/>
          </p:nvPr>
        </p:nvSpPr>
        <p:spPr>
          <a:xfrm>
            <a:off x="1619468" y="5342182"/>
            <a:ext cx="21876637" cy="7112001"/>
          </a:xfrm>
          <a:prstGeom prst="rect">
            <a:avLst/>
          </a:prstGeom>
        </p:spPr>
        <p:txBody>
          <a:bodyPr lIns="91439" tIns="91439" rIns="91439" bIns="91439"/>
          <a:lstStyle>
            <a:lvl1pPr marL="925958" indent="-925958" defTabSz="1234609">
              <a:lnSpc>
                <a:spcPct val="120000"/>
              </a:lnSpc>
              <a:spcBef>
                <a:spcPts val="1000"/>
              </a:spcBef>
              <a:buSzPct val="100000"/>
              <a:buFont typeface="Arial"/>
              <a:defRPr sz="3000">
                <a:solidFill>
                  <a:srgbClr val="59595B"/>
                </a:solidFill>
                <a:latin typeface="Poppins Regular"/>
                <a:ea typeface="Poppins Regular"/>
                <a:cs typeface="Poppins Regular"/>
                <a:sym typeface="Poppins Regular"/>
              </a:defRPr>
            </a:lvl1pPr>
            <a:lvl2pPr marL="2061359" indent="-826750" defTabSz="1234609">
              <a:lnSpc>
                <a:spcPct val="120000"/>
              </a:lnSpc>
              <a:spcBef>
                <a:spcPts val="1000"/>
              </a:spcBef>
              <a:buSzPct val="100000"/>
              <a:buFont typeface="Arial"/>
              <a:buChar char="–"/>
              <a:defRPr sz="3000">
                <a:solidFill>
                  <a:srgbClr val="59595B"/>
                </a:solidFill>
                <a:latin typeface="Poppins Regular"/>
                <a:ea typeface="Poppins Regular"/>
                <a:cs typeface="Poppins Regular"/>
                <a:sym typeface="Poppins Regular"/>
              </a:defRPr>
            </a:lvl2pPr>
            <a:lvl3pPr marL="3130624" indent="-661397" defTabSz="1234609">
              <a:lnSpc>
                <a:spcPct val="120000"/>
              </a:lnSpc>
              <a:spcBef>
                <a:spcPts val="1000"/>
              </a:spcBef>
              <a:buSzPct val="100000"/>
              <a:buFont typeface="Arial"/>
              <a:defRPr sz="3000">
                <a:solidFill>
                  <a:srgbClr val="59595B"/>
                </a:solidFill>
                <a:latin typeface="Poppins Regular"/>
                <a:ea typeface="Poppins Regular"/>
                <a:cs typeface="Poppins Regular"/>
                <a:sym typeface="Poppins Regular"/>
              </a:defRPr>
            </a:lvl3pPr>
            <a:lvl4pPr marL="4365233" indent="-661397" defTabSz="1234609">
              <a:lnSpc>
                <a:spcPct val="120000"/>
              </a:lnSpc>
              <a:spcBef>
                <a:spcPts val="1000"/>
              </a:spcBef>
              <a:buSzPct val="100000"/>
              <a:buFont typeface="Arial"/>
              <a:buChar char="–"/>
              <a:defRPr sz="3000">
                <a:solidFill>
                  <a:srgbClr val="59595B"/>
                </a:solidFill>
                <a:latin typeface="Poppins Regular"/>
                <a:ea typeface="Poppins Regular"/>
                <a:cs typeface="Poppins Regular"/>
                <a:sym typeface="Poppins Regular"/>
              </a:defRPr>
            </a:lvl4pPr>
            <a:lvl5pPr marL="5577042" indent="-638590" defTabSz="1234609">
              <a:lnSpc>
                <a:spcPct val="120000"/>
              </a:lnSpc>
              <a:spcBef>
                <a:spcPts val="1000"/>
              </a:spcBef>
              <a:buSzPct val="100000"/>
              <a:buFont typeface="Arial"/>
              <a:buChar char="»"/>
              <a:defRPr sz="3000">
                <a:solidFill>
                  <a:srgbClr val="59595B"/>
                </a:solidFill>
                <a:latin typeface="Poppins Regular"/>
                <a:ea typeface="Poppins Regular"/>
                <a:cs typeface="Poppins Regular"/>
                <a:sym typeface="Poppins Regular"/>
              </a:defRPr>
            </a:lvl5pPr>
          </a:lstStyle>
          <a:p>
            <a:pPr/>
            <a:r>
              <a:t>Copy</a:t>
            </a:r>
          </a:p>
          <a:p>
            <a:pPr lvl="1"/>
            <a:r>
              <a:t/>
            </a:r>
          </a:p>
          <a:p>
            <a:pPr lvl="2"/>
            <a:r>
              <a:t/>
            </a:r>
          </a:p>
          <a:p>
            <a:pPr lvl="3"/>
            <a:r>
              <a:t/>
            </a:r>
          </a:p>
          <a:p>
            <a:pPr lvl="4"/>
            <a:r>
              <a:t/>
            </a:r>
          </a:p>
        </p:txBody>
      </p:sp>
      <p:sp>
        <p:nvSpPr>
          <p:cNvPr id="206" name="Slide Number"/>
          <p:cNvSpPr txBox="1"/>
          <p:nvPr>
            <p:ph type="sldNum" sz="quarter" idx="2"/>
          </p:nvPr>
        </p:nvSpPr>
        <p:spPr>
          <a:xfrm>
            <a:off x="23638773" y="13003336"/>
            <a:ext cx="499677" cy="486207"/>
          </a:xfrm>
          <a:prstGeom prst="rect">
            <a:avLst/>
          </a:prstGeom>
        </p:spPr>
        <p:txBody>
          <a:bodyPr lIns="45719" tIns="45719" rIns="45719" bIns="45719" anchor="ctr"/>
          <a:lstStyle>
            <a:lvl1pPr algn="r" defTabSz="898799">
              <a:defRPr sz="2800">
                <a:solidFill>
                  <a:srgbClr val="99999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orizontal Title-Photo">
    <p:bg>
      <p:bgPr>
        <a:solidFill>
          <a:srgbClr val="1E4D2B"/>
        </a:solidFill>
      </p:bgPr>
    </p:bg>
    <p:spTree>
      <p:nvGrpSpPr>
        <p:cNvPr id="1" name=""/>
        <p:cNvGrpSpPr/>
        <p:nvPr/>
      </p:nvGrpSpPr>
      <p:grpSpPr>
        <a:xfrm>
          <a:off x="0" y="0"/>
          <a:ext cx="0" cy="0"/>
          <a:chOff x="0" y="0"/>
          <a:chExt cx="0" cy="0"/>
        </a:xfrm>
      </p:grpSpPr>
      <p:grpSp>
        <p:nvGrpSpPr>
          <p:cNvPr id="226" name="Group 44"/>
          <p:cNvGrpSpPr/>
          <p:nvPr/>
        </p:nvGrpSpPr>
        <p:grpSpPr>
          <a:xfrm>
            <a:off x="0" y="1448"/>
            <a:ext cx="7384309" cy="1066798"/>
            <a:chOff x="0" y="0"/>
            <a:chExt cx="7384308" cy="1066796"/>
          </a:xfrm>
        </p:grpSpPr>
        <p:sp>
          <p:nvSpPr>
            <p:cNvPr id="213" name="Rectangle 45"/>
            <p:cNvSpPr/>
            <p:nvPr/>
          </p:nvSpPr>
          <p:spPr>
            <a:xfrm rot="16200000">
              <a:off x="-249788"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4" name="Rectangle 46"/>
            <p:cNvSpPr/>
            <p:nvPr/>
          </p:nvSpPr>
          <p:spPr>
            <a:xfrm rot="16200000">
              <a:off x="318303"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5" name="Rectangle 47"/>
            <p:cNvSpPr/>
            <p:nvPr/>
          </p:nvSpPr>
          <p:spPr>
            <a:xfrm rot="16200000">
              <a:off x="886394"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6" name="Rectangle 48"/>
            <p:cNvSpPr/>
            <p:nvPr/>
          </p:nvSpPr>
          <p:spPr>
            <a:xfrm rot="16200000">
              <a:off x="1454485"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7" name="Rectangle 49"/>
            <p:cNvSpPr/>
            <p:nvPr/>
          </p:nvSpPr>
          <p:spPr>
            <a:xfrm rot="16200000">
              <a:off x="2022576"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8" name="Rectangle 50"/>
            <p:cNvSpPr/>
            <p:nvPr/>
          </p:nvSpPr>
          <p:spPr>
            <a:xfrm rot="16200000">
              <a:off x="2590667"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9" name="Rectangle 51"/>
            <p:cNvSpPr/>
            <p:nvPr/>
          </p:nvSpPr>
          <p:spPr>
            <a:xfrm rot="16200000">
              <a:off x="3158758" y="249788"/>
              <a:ext cx="1066798" cy="567222"/>
            </a:xfrm>
            <a:prstGeom prst="rect">
              <a:avLst/>
            </a:prstGeom>
            <a:solidFill>
              <a:srgbClr val="82C403"/>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20" name="Rectangle 52"/>
            <p:cNvSpPr/>
            <p:nvPr/>
          </p:nvSpPr>
          <p:spPr>
            <a:xfrm rot="16200000">
              <a:off x="372684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21" name="Rectangle 53"/>
            <p:cNvSpPr/>
            <p:nvPr/>
          </p:nvSpPr>
          <p:spPr>
            <a:xfrm rot="16200000">
              <a:off x="4294940"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22" name="Rectangle 54"/>
            <p:cNvSpPr/>
            <p:nvPr/>
          </p:nvSpPr>
          <p:spPr>
            <a:xfrm rot="16200000">
              <a:off x="4863031"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23" name="Rectangle 55"/>
            <p:cNvSpPr/>
            <p:nvPr/>
          </p:nvSpPr>
          <p:spPr>
            <a:xfrm rot="16200000">
              <a:off x="5431121"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24" name="Rectangle 56"/>
            <p:cNvSpPr/>
            <p:nvPr/>
          </p:nvSpPr>
          <p:spPr>
            <a:xfrm rot="16200000">
              <a:off x="5999213"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25" name="Rectangle 57"/>
            <p:cNvSpPr/>
            <p:nvPr/>
          </p:nvSpPr>
          <p:spPr>
            <a:xfrm rot="16200000">
              <a:off x="656729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grpSp>
      <p:pic>
        <p:nvPicPr>
          <p:cNvPr id="227" name="Picture 66" descr="Picture 66"/>
          <p:cNvPicPr>
            <a:picLocks noChangeAspect="1"/>
          </p:cNvPicPr>
          <p:nvPr/>
        </p:nvPicPr>
        <p:blipFill>
          <a:blip r:embed="rId2">
            <a:extLst/>
          </a:blip>
          <a:srcRect l="3233" t="0" r="0" b="2225"/>
          <a:stretch>
            <a:fillRect/>
          </a:stretch>
        </p:blipFill>
        <p:spPr>
          <a:xfrm>
            <a:off x="7384309" y="-1"/>
            <a:ext cx="17002868" cy="1064131"/>
          </a:xfrm>
          <a:prstGeom prst="rect">
            <a:avLst/>
          </a:prstGeom>
          <a:ln w="12700">
            <a:miter lim="400000"/>
          </a:ln>
        </p:spPr>
      </p:pic>
      <p:sp>
        <p:nvSpPr>
          <p:cNvPr id="228" name="Rectangle 58"/>
          <p:cNvSpPr/>
          <p:nvPr/>
        </p:nvSpPr>
        <p:spPr>
          <a:xfrm>
            <a:off x="-4333" y="1066798"/>
            <a:ext cx="567224" cy="10224083"/>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sp>
        <p:nvSpPr>
          <p:cNvPr id="229" name="TextBox 60"/>
          <p:cNvSpPr txBox="1"/>
          <p:nvPr/>
        </p:nvSpPr>
        <p:spPr>
          <a:xfrm rot="16200000">
            <a:off x="-1661584" y="3013451"/>
            <a:ext cx="3979633" cy="3011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898799">
              <a:defRPr spc="300" sz="1500">
                <a:solidFill>
                  <a:srgbClr val="1E4D2B"/>
                </a:solidFill>
                <a:latin typeface="Arial"/>
                <a:ea typeface="Arial"/>
                <a:cs typeface="Arial"/>
                <a:sym typeface="Arial"/>
              </a:defRPr>
            </a:lvl1pPr>
          </a:lstStyle>
          <a:p>
            <a:pPr/>
            <a:r>
              <a:t>COLORADO STATE UNIVERSITY</a:t>
            </a:r>
          </a:p>
        </p:txBody>
      </p:sp>
      <p:sp>
        <p:nvSpPr>
          <p:cNvPr id="230" name="Two-linePresentation Title"/>
          <p:cNvSpPr txBox="1"/>
          <p:nvPr>
            <p:ph type="title" hasCustomPrompt="1"/>
          </p:nvPr>
        </p:nvSpPr>
        <p:spPr>
          <a:xfrm>
            <a:off x="1678427" y="4690728"/>
            <a:ext cx="15373947" cy="3447099"/>
          </a:xfrm>
          <a:prstGeom prst="rect">
            <a:avLst/>
          </a:prstGeom>
        </p:spPr>
        <p:txBody>
          <a:bodyPr lIns="91439" tIns="91439" rIns="91439" bIns="91439" anchor="b"/>
          <a:lstStyle>
            <a:lvl1pPr defTabSz="1234609">
              <a:lnSpc>
                <a:spcPct val="100000"/>
              </a:lnSpc>
              <a:defRPr b="0" spc="0" sz="10600">
                <a:solidFill>
                  <a:srgbClr val="FFFFFF"/>
                </a:solidFill>
                <a:latin typeface="Poppins Regular"/>
                <a:ea typeface="Poppins Regular"/>
                <a:cs typeface="Poppins Regular"/>
                <a:sym typeface="Poppins Regular"/>
              </a:defRPr>
            </a:lvl1pPr>
          </a:lstStyle>
          <a:p>
            <a:pPr/>
            <a:r>
              <a:t>Two-linePresentation Title</a:t>
            </a:r>
          </a:p>
        </p:txBody>
      </p:sp>
      <p:sp>
        <p:nvSpPr>
          <p:cNvPr id="231" name="Straight Connector 10"/>
          <p:cNvSpPr/>
          <p:nvPr/>
        </p:nvSpPr>
        <p:spPr>
          <a:xfrm>
            <a:off x="1680677" y="8592656"/>
            <a:ext cx="1608207" cy="1"/>
          </a:xfrm>
          <a:prstGeom prst="line">
            <a:avLst/>
          </a:prstGeom>
          <a:ln w="28575">
            <a:solidFill>
              <a:srgbClr val="CFFC00"/>
            </a:solidFill>
          </a:ln>
        </p:spPr>
        <p:txBody>
          <a:bodyPr lIns="45719" rIns="45719"/>
          <a:lstStyle/>
          <a:p>
            <a:pPr algn="l" defTabSz="898799">
              <a:defRPr sz="3500">
                <a:solidFill>
                  <a:srgbClr val="59595B"/>
                </a:solidFill>
                <a:latin typeface="Arial"/>
                <a:ea typeface="Arial"/>
                <a:cs typeface="Arial"/>
                <a:sym typeface="Arial"/>
              </a:defRPr>
            </a:pPr>
          </a:p>
        </p:txBody>
      </p:sp>
      <p:sp>
        <p:nvSpPr>
          <p:cNvPr id="232" name="Body Level One…"/>
          <p:cNvSpPr txBox="1"/>
          <p:nvPr>
            <p:ph type="body" sz="quarter" idx="1" hasCustomPrompt="1"/>
          </p:nvPr>
        </p:nvSpPr>
        <p:spPr>
          <a:xfrm>
            <a:off x="1680677" y="9028687"/>
            <a:ext cx="15373946" cy="750976"/>
          </a:xfrm>
          <a:prstGeom prst="rect">
            <a:avLst/>
          </a:prstGeom>
        </p:spPr>
        <p:txBody>
          <a:bodyPr lIns="91439" tIns="91439" rIns="91439" bIns="91439"/>
          <a:lstStyle>
            <a:lvl1pPr marL="0" indent="0"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1pPr>
            <a:lvl2pPr marL="0" indent="1234609"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2pPr>
            <a:lvl3pPr marL="0" indent="2469226"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3pPr>
            <a:lvl4pPr marL="0" indent="3703835"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4pPr>
            <a:lvl5pPr marL="0" indent="4938450"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5pPr>
          </a:lstStyle>
          <a:p>
            <a:pPr/>
            <a:r>
              <a:t>Subheadline, name, or date</a:t>
            </a:r>
          </a:p>
          <a:p>
            <a:pPr lvl="1"/>
            <a:r>
              <a:t/>
            </a:r>
          </a:p>
          <a:p>
            <a:pPr lvl="2"/>
            <a:r>
              <a:t/>
            </a:r>
          </a:p>
          <a:p>
            <a:pPr lvl="3"/>
            <a:r>
              <a:t/>
            </a:r>
          </a:p>
          <a:p>
            <a:pPr lvl="4"/>
            <a:r>
              <a:t/>
            </a:r>
          </a:p>
        </p:txBody>
      </p:sp>
      <p:sp>
        <p:nvSpPr>
          <p:cNvPr id="233" name="Rectangle 43"/>
          <p:cNvSpPr/>
          <p:nvPr/>
        </p:nvSpPr>
        <p:spPr>
          <a:xfrm>
            <a:off x="18266725" y="1065027"/>
            <a:ext cx="616689" cy="10223632"/>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pic>
        <p:nvPicPr>
          <p:cNvPr id="234" name="Picture 61" descr="Picture 61"/>
          <p:cNvPicPr>
            <a:picLocks noChangeAspect="1"/>
          </p:cNvPicPr>
          <p:nvPr/>
        </p:nvPicPr>
        <p:blipFill>
          <a:blip r:embed="rId3">
            <a:extLst/>
          </a:blip>
          <a:srcRect l="2279" t="0" r="0" b="0"/>
          <a:stretch>
            <a:fillRect/>
          </a:stretch>
        </p:blipFill>
        <p:spPr>
          <a:xfrm>
            <a:off x="18883421" y="1065901"/>
            <a:ext cx="5503753" cy="10224081"/>
          </a:xfrm>
          <a:prstGeom prst="rect">
            <a:avLst/>
          </a:prstGeom>
          <a:ln w="12700">
            <a:miter lim="400000"/>
          </a:ln>
        </p:spPr>
      </p:pic>
      <p:pic>
        <p:nvPicPr>
          <p:cNvPr id="235" name="Picture 3" descr="Picture 3"/>
          <p:cNvPicPr>
            <a:picLocks noChangeAspect="1"/>
          </p:cNvPicPr>
          <p:nvPr/>
        </p:nvPicPr>
        <p:blipFill>
          <a:blip r:embed="rId4">
            <a:extLst/>
          </a:blip>
          <a:stretch>
            <a:fillRect/>
          </a:stretch>
        </p:blipFill>
        <p:spPr>
          <a:xfrm>
            <a:off x="20095517" y="4680739"/>
            <a:ext cx="3077305" cy="3077305"/>
          </a:xfrm>
          <a:prstGeom prst="rect">
            <a:avLst/>
          </a:prstGeom>
          <a:ln w="12700">
            <a:miter lim="400000"/>
          </a:ln>
        </p:spPr>
      </p:pic>
      <p:pic>
        <p:nvPicPr>
          <p:cNvPr id="236" name="Picture 64" descr="Picture 64"/>
          <p:cNvPicPr>
            <a:picLocks noChangeAspect="1"/>
          </p:cNvPicPr>
          <p:nvPr/>
        </p:nvPicPr>
        <p:blipFill>
          <a:blip r:embed="rId5">
            <a:extLst/>
          </a:blip>
          <a:stretch>
            <a:fillRect/>
          </a:stretch>
        </p:blipFill>
        <p:spPr>
          <a:xfrm>
            <a:off x="-2" y="11279230"/>
            <a:ext cx="11866556" cy="2436769"/>
          </a:xfrm>
          <a:prstGeom prst="rect">
            <a:avLst/>
          </a:prstGeom>
          <a:ln w="12700">
            <a:miter lim="400000"/>
          </a:ln>
        </p:spPr>
      </p:pic>
      <p:pic>
        <p:nvPicPr>
          <p:cNvPr id="237" name="Picture 74" descr="Picture 74"/>
          <p:cNvPicPr>
            <a:picLocks noChangeAspect="1"/>
          </p:cNvPicPr>
          <p:nvPr/>
        </p:nvPicPr>
        <p:blipFill>
          <a:blip r:embed="rId6">
            <a:extLst/>
          </a:blip>
          <a:srcRect l="0" t="0" r="0" b="156"/>
          <a:stretch>
            <a:fillRect/>
          </a:stretch>
        </p:blipFill>
        <p:spPr>
          <a:xfrm>
            <a:off x="11866553" y="11279254"/>
            <a:ext cx="12520622" cy="2436745"/>
          </a:xfrm>
          <a:prstGeom prst="rect">
            <a:avLst/>
          </a:prstGeom>
          <a:ln w="12700">
            <a:miter lim="400000"/>
          </a:ln>
        </p:spPr>
      </p:pic>
      <p:sp>
        <p:nvSpPr>
          <p:cNvPr id="238" name="Slide Number"/>
          <p:cNvSpPr txBox="1"/>
          <p:nvPr>
            <p:ph type="sldNum" sz="quarter" idx="2"/>
          </p:nvPr>
        </p:nvSpPr>
        <p:spPr>
          <a:xfrm>
            <a:off x="11785600" y="12344400"/>
            <a:ext cx="5689600" cy="736601"/>
          </a:xfrm>
          <a:prstGeom prst="rect">
            <a:avLst/>
          </a:prstGeom>
        </p:spPr>
        <p:txBody>
          <a:bodyPr lIns="45719" tIns="45719" rIns="45719" bIns="45719" anchor="ctr"/>
          <a:lstStyle>
            <a:lvl1pPr algn="r" defTabSz="898799">
              <a:defRPr sz="1200">
                <a:solidFill>
                  <a:srgbClr val="59595B"/>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627569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136959463_1989x1321.jpg"/>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17931575_1991x1322.jpg"/>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inguistics in the Age of AI"/>
          <p:cNvSpPr txBox="1"/>
          <p:nvPr>
            <p:ph type="title"/>
          </p:nvPr>
        </p:nvSpPr>
        <p:spPr>
          <a:prstGeom prst="rect">
            <a:avLst/>
          </a:prstGeom>
        </p:spPr>
        <p:txBody>
          <a:bodyPr/>
          <a:lstStyle>
            <a:lvl1pPr defTabSz="1074109">
              <a:defRPr sz="9222"/>
            </a:lvl1pPr>
          </a:lstStyle>
          <a:p>
            <a:pPr/>
            <a:r>
              <a:t>Linguistics in the Age of AI</a:t>
            </a:r>
          </a:p>
        </p:txBody>
      </p:sp>
      <p:sp>
        <p:nvSpPr>
          <p:cNvPr id="248" name="CS 542 - Natural Language Processing…"/>
          <p:cNvSpPr txBox="1"/>
          <p:nvPr>
            <p:ph type="body" sz="quarter" idx="1"/>
          </p:nvPr>
        </p:nvSpPr>
        <p:spPr>
          <a:xfrm>
            <a:off x="1680677" y="9028687"/>
            <a:ext cx="15373946" cy="1828801"/>
          </a:xfrm>
          <a:prstGeom prst="rect">
            <a:avLst/>
          </a:prstGeom>
        </p:spPr>
        <p:txBody>
          <a:bodyPr/>
          <a:lstStyle/>
          <a:p>
            <a:pPr defTabSz="888918">
              <a:spcBef>
                <a:spcPts val="700"/>
              </a:spcBef>
              <a:defRPr sz="2304"/>
            </a:pPr>
            <a:r>
              <a:t>CS 542 - Natural Language Processing</a:t>
            </a:r>
          </a:p>
          <a:p>
            <a:pPr defTabSz="888918">
              <a:spcBef>
                <a:spcPts val="700"/>
              </a:spcBef>
              <a:defRPr sz="2304"/>
            </a:pPr>
            <a:r>
              <a:t>Prof. Nikhil Krishnaswamy, Colorado State University</a:t>
            </a:r>
          </a:p>
          <a:p>
            <a:pPr defTabSz="888918">
              <a:spcBef>
                <a:spcPts val="700"/>
              </a:spcBef>
              <a:defRPr sz="2304"/>
            </a:pPr>
            <a:r>
              <a:t>Partially adapted from slides from James Pustejovsky, Brandeis University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75" name="1950s-early ’60s: “Speech and Language Processing” (SLP) had clearly split into two camps…"/>
          <p:cNvSpPr txBox="1"/>
          <p:nvPr>
            <p:ph type="body" idx="1"/>
          </p:nvPr>
        </p:nvSpPr>
        <p:spPr>
          <a:prstGeom prst="rect">
            <a:avLst/>
          </a:prstGeom>
        </p:spPr>
        <p:txBody>
          <a:bodyPr/>
          <a:lstStyle/>
          <a:p>
            <a:pPr marL="916699" indent="-916699" defTabSz="1222262">
              <a:spcBef>
                <a:spcPts val="900"/>
              </a:spcBef>
              <a:defRPr sz="2970"/>
            </a:pPr>
            <a:r>
              <a:t>1950s-early ’60s: “Speech and Language Processing” (</a:t>
            </a:r>
            <a:r>
              <a:rPr i="1"/>
              <a:t>SLP</a:t>
            </a:r>
            <a:r>
              <a:t>) had clearly split into two camps</a:t>
            </a:r>
          </a:p>
          <a:p>
            <a:pPr lvl="1" marL="2040746" indent="-818483" defTabSz="1222262">
              <a:spcBef>
                <a:spcPts val="900"/>
              </a:spcBef>
              <a:defRPr sz="2970"/>
            </a:pPr>
            <a:r>
              <a:t>Symbolic and stochastic</a:t>
            </a:r>
          </a:p>
          <a:p>
            <a:pPr marL="916699" indent="-916699" defTabSz="1222262">
              <a:spcBef>
                <a:spcPts val="900"/>
              </a:spcBef>
              <a:defRPr sz="2970"/>
            </a:pPr>
            <a:r>
              <a:t>Symbolic lines of research:</a:t>
            </a:r>
          </a:p>
          <a:p>
            <a:pPr lvl="1" marL="2040746" indent="-818483" defTabSz="1222262">
              <a:spcBef>
                <a:spcPts val="900"/>
              </a:spcBef>
              <a:defRPr sz="2970"/>
            </a:pPr>
            <a:r>
              <a:t>The </a:t>
            </a:r>
            <a:r>
              <a:rPr>
                <a:latin typeface="Poppins Bold"/>
                <a:ea typeface="Poppins Bold"/>
                <a:cs typeface="Poppins Bold"/>
                <a:sym typeface="Poppins Bold"/>
              </a:rPr>
              <a:t>first </a:t>
            </a:r>
            <a:r>
              <a:t>was the work of Chomsky and others on formal language theory and generative syntax throughout the late 1950s and early to mid 1960s, and the work of many linguistics and computer scientists on parsing algorithms, initially top-down and bottom-up and then via dynamic programming</a:t>
            </a:r>
            <a:endParaRPr sz="1188">
              <a:latin typeface="Times Roman"/>
              <a:ea typeface="Times Roman"/>
              <a:cs typeface="Times Roman"/>
              <a:sym typeface="Times Roman"/>
            </a:endParaRPr>
          </a:p>
          <a:p>
            <a:pPr lvl="1" marL="2040746" indent="-818483" defTabSz="1222262">
              <a:spcBef>
                <a:spcPts val="900"/>
              </a:spcBef>
              <a:defRPr sz="2970"/>
            </a:pPr>
            <a:r>
              <a:t>One of the earliest complete parsing systems was Zellig Harris’s Transformations and Discourse Analysis Project (TDAP), which was implemented between June 1958 and July 1959 at the University of Pennsylvania (Harris, 1962)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78" name="Symbolic lines of research:…"/>
          <p:cNvSpPr txBox="1"/>
          <p:nvPr>
            <p:ph type="body" idx="1"/>
          </p:nvPr>
        </p:nvSpPr>
        <p:spPr>
          <a:prstGeom prst="rect">
            <a:avLst/>
          </a:prstGeom>
        </p:spPr>
        <p:txBody>
          <a:bodyPr/>
          <a:lstStyle/>
          <a:p>
            <a:pPr marL="777805" indent="-777805" defTabSz="1037071">
              <a:spcBef>
                <a:spcPts val="800"/>
              </a:spcBef>
              <a:defRPr sz="2520"/>
            </a:pPr>
            <a:r>
              <a:t>Symbolic lines of research:</a:t>
            </a:r>
          </a:p>
          <a:p>
            <a:pPr marL="777805" indent="-777805" defTabSz="1037071">
              <a:spcBef>
                <a:spcPts val="800"/>
              </a:spcBef>
              <a:defRPr sz="2520"/>
            </a:pPr>
            <a:r>
              <a:t>The </a:t>
            </a:r>
            <a:r>
              <a:rPr>
                <a:latin typeface="Poppins Bold"/>
                <a:ea typeface="Poppins Bold"/>
                <a:cs typeface="Poppins Bold"/>
                <a:sym typeface="Poppins Bold"/>
              </a:rPr>
              <a:t>second</a:t>
            </a:r>
            <a:r>
              <a:t> line of research was the new field of artificial intelligence</a:t>
            </a:r>
            <a:endParaRPr sz="1008">
              <a:latin typeface="Times Roman"/>
              <a:ea typeface="Times Roman"/>
              <a:cs typeface="Times Roman"/>
              <a:sym typeface="Times Roman"/>
            </a:endParaRPr>
          </a:p>
          <a:p>
            <a:pPr lvl="1" marL="1731542" indent="-694470" defTabSz="1037071">
              <a:spcBef>
                <a:spcPts val="800"/>
              </a:spcBef>
              <a:defRPr sz="2520"/>
            </a:pPr>
            <a:r>
              <a:t>Summer, 1956: John McCarthy, Marvin Minsky, Claude Shannon, and Nathaniel Rochester brought together a group of researchers for a two-month workshop on what they decided to call </a:t>
            </a:r>
            <a:r>
              <a:rPr>
                <a:latin typeface="Poppins Bold"/>
                <a:ea typeface="Poppins Bold"/>
                <a:cs typeface="Poppins Bold"/>
                <a:sym typeface="Poppins Bold"/>
              </a:rPr>
              <a:t>artificial intelligence</a:t>
            </a:r>
            <a:r>
              <a:t> (AI)</a:t>
            </a:r>
            <a:endParaRPr sz="1008">
              <a:latin typeface="Times Roman"/>
              <a:ea typeface="Times Roman"/>
              <a:cs typeface="Times Roman"/>
              <a:sym typeface="Times Roman"/>
            </a:endParaRPr>
          </a:p>
          <a:p>
            <a:pPr lvl="1" marL="1731542" indent="-694470" defTabSz="1037071">
              <a:spcBef>
                <a:spcPts val="800"/>
              </a:spcBef>
              <a:defRPr sz="2520"/>
            </a:pPr>
            <a:r>
              <a:t>Although AI always included a minority of researchers focusing on stochastic and statistical algorithms (include probabilistic models and neural nets), the </a:t>
            </a:r>
            <a:r>
              <a:rPr>
                <a:latin typeface="Poppins Bold"/>
                <a:ea typeface="Poppins Bold"/>
                <a:cs typeface="Poppins Bold"/>
                <a:sym typeface="Poppins Bold"/>
              </a:rPr>
              <a:t>major focus of the new field was the work on reasoning and logic </a:t>
            </a:r>
            <a:r>
              <a:t>typified by Newell and Simon’s work on the Logic Theorist and the General Problem Solver</a:t>
            </a:r>
            <a:endParaRPr sz="1008">
              <a:latin typeface="Times Roman"/>
              <a:ea typeface="Times Roman"/>
              <a:cs typeface="Times Roman"/>
              <a:sym typeface="Times Roman"/>
            </a:endParaRPr>
          </a:p>
          <a:p>
            <a:pPr lvl="1" marL="1731542" indent="-694470" defTabSz="1037071">
              <a:spcBef>
                <a:spcPts val="800"/>
              </a:spcBef>
              <a:defRPr sz="2520"/>
            </a:pPr>
            <a:r>
              <a:t>At this point </a:t>
            </a:r>
            <a:r>
              <a:t>early natural language understanding systems were built</a:t>
            </a:r>
            <a:endParaRPr sz="1008">
              <a:latin typeface="Times Roman"/>
              <a:ea typeface="Times Roman"/>
              <a:cs typeface="Times Roman"/>
              <a:sym typeface="Times Roman"/>
            </a:endParaRPr>
          </a:p>
          <a:p>
            <a:pPr lvl="1" marL="1731542" indent="-694470" defTabSz="1037071">
              <a:spcBef>
                <a:spcPts val="800"/>
              </a:spcBef>
              <a:defRPr sz="2520"/>
            </a:pPr>
            <a:r>
              <a:t>These were simple systems that worked in single domains mainly by a combination of pattern matching and keyword search with simple heuristics for reasoning and question-answering</a:t>
            </a:r>
            <a:endParaRPr sz="1008">
              <a:latin typeface="Times Roman"/>
              <a:ea typeface="Times Roman"/>
              <a:cs typeface="Times Roman"/>
              <a:sym typeface="Times Roman"/>
            </a:endParaRPr>
          </a:p>
          <a:p>
            <a:pPr lvl="1" marL="1731542" indent="-694470" defTabSz="1037071">
              <a:spcBef>
                <a:spcPts val="800"/>
              </a:spcBef>
              <a:defRPr sz="2520"/>
            </a:pPr>
            <a:r>
              <a:t>By the late 1960s more formal logical systems were developed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81" name="The stochastic paradigm took hold mainly in departments of statistics and of electrical engineering…"/>
          <p:cNvSpPr txBox="1"/>
          <p:nvPr>
            <p:ph type="body" idx="1"/>
          </p:nvPr>
        </p:nvSpPr>
        <p:spPr>
          <a:prstGeom prst="rect">
            <a:avLst/>
          </a:prstGeom>
        </p:spPr>
        <p:txBody>
          <a:bodyPr/>
          <a:lstStyle/>
          <a:p>
            <a:pPr marL="833363" indent="-833363" defTabSz="1111148">
              <a:spcBef>
                <a:spcPts val="900"/>
              </a:spcBef>
              <a:defRPr sz="2700"/>
            </a:pPr>
            <a:r>
              <a:t>The </a:t>
            </a:r>
            <a:r>
              <a:rPr>
                <a:latin typeface="Poppins Bold"/>
                <a:ea typeface="Poppins Bold"/>
                <a:cs typeface="Poppins Bold"/>
                <a:sym typeface="Poppins Bold"/>
              </a:rPr>
              <a:t>stochastic</a:t>
            </a:r>
            <a:r>
              <a:t> paradigm took hold mainly in departments of statistics and of electrical engineering </a:t>
            </a:r>
            <a:endParaRPr sz="1079">
              <a:latin typeface="Times Roman"/>
              <a:ea typeface="Times Roman"/>
              <a:cs typeface="Times Roman"/>
              <a:sym typeface="Times Roman"/>
            </a:endParaRPr>
          </a:p>
          <a:p>
            <a:pPr marL="833363" indent="-833363" defTabSz="1111148">
              <a:spcBef>
                <a:spcPts val="900"/>
              </a:spcBef>
              <a:defRPr sz="2700"/>
            </a:pPr>
            <a:r>
              <a:t>By the late 1950s the Bayesian method was beginning to be applied to the </a:t>
            </a:r>
            <a:r>
              <a:rPr>
                <a:latin typeface="Poppins Bold"/>
                <a:ea typeface="Poppins Bold"/>
                <a:cs typeface="Poppins Bold"/>
                <a:sym typeface="Poppins Bold"/>
              </a:rPr>
              <a:t>problem of optical character recognition</a:t>
            </a:r>
            <a:endParaRPr sz="1079">
              <a:latin typeface="Times Roman"/>
              <a:ea typeface="Times Roman"/>
              <a:cs typeface="Times Roman"/>
              <a:sym typeface="Times Roman"/>
            </a:endParaRPr>
          </a:p>
          <a:p>
            <a:pPr marL="833363" indent="-833363" defTabSz="1111148">
              <a:spcBef>
                <a:spcPts val="900"/>
              </a:spcBef>
              <a:defRPr sz="2700"/>
            </a:pPr>
            <a:r>
              <a:t>Bledsoe and Browning (1959) built a Bayesian system for text-recognition that used a large dictionary and computed the likelihood of each observed letter sequence given each word in the dictionary by multiplying the likelihoods for each letter</a:t>
            </a:r>
            <a:endParaRPr sz="1079">
              <a:latin typeface="Times Roman"/>
              <a:ea typeface="Times Roman"/>
              <a:cs typeface="Times Roman"/>
              <a:sym typeface="Times Roman"/>
            </a:endParaRPr>
          </a:p>
          <a:p>
            <a:pPr marL="833363" indent="-833363" defTabSz="1111148">
              <a:spcBef>
                <a:spcPts val="900"/>
              </a:spcBef>
              <a:defRPr sz="2700"/>
            </a:pPr>
            <a:r>
              <a:t>Mosteller and Wallace (1964) applied Bayesian methods to the problem of authorship attribution on </a:t>
            </a:r>
            <a:r>
              <a:rPr i="1"/>
              <a:t>The Federalist Papers</a:t>
            </a:r>
            <a:endParaRPr sz="1079">
              <a:latin typeface="Times Roman"/>
              <a:ea typeface="Times Roman"/>
              <a:cs typeface="Times Roman"/>
              <a:sym typeface="Times Roman"/>
            </a:endParaRPr>
          </a:p>
          <a:p>
            <a:pPr marL="833363" indent="-833363" defTabSz="1111148">
              <a:spcBef>
                <a:spcPts val="900"/>
              </a:spcBef>
              <a:defRPr sz="2700"/>
            </a:pPr>
            <a:r>
              <a:t>The 1960s also saw the rise of the first serious testable psychological models of human language processing based on transformational grammar, as well as the first on-line corpora: the Brown corpus of American English, a 1 million word collection of samples from 500 written texts from different genres (newspaper, novels, non- fiction, academic, etc.), which was assembled at Brown University in 1963–64 (Kučera and Francis, 1967; Francis, 1979; Francis and Kučera, 1982), and William S. Y. Wang’s 1967 DOC (Dictionary on Computer), an on-line Chinese dialect dictionary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84" name="The next period saw an explosion in research in SLP and the development of a number of research paradigms that still dominate the field…"/>
          <p:cNvSpPr txBox="1"/>
          <p:nvPr>
            <p:ph type="body" idx="1"/>
          </p:nvPr>
        </p:nvSpPr>
        <p:spPr>
          <a:prstGeom prst="rect">
            <a:avLst/>
          </a:prstGeom>
        </p:spPr>
        <p:txBody>
          <a:bodyPr/>
          <a:lstStyle/>
          <a:p>
            <a:pPr marL="916699" indent="-916699" defTabSz="1222262">
              <a:spcBef>
                <a:spcPts val="900"/>
              </a:spcBef>
              <a:defRPr sz="2970"/>
            </a:pPr>
            <a:r>
              <a:t>The next period saw an explosion in research in SLP and the development of a number of </a:t>
            </a:r>
            <a:r>
              <a:rPr>
                <a:latin typeface="Poppins Bold"/>
                <a:ea typeface="Poppins Bold"/>
                <a:cs typeface="Poppins Bold"/>
                <a:sym typeface="Poppins Bold"/>
              </a:rPr>
              <a:t>research paradigms </a:t>
            </a:r>
            <a:r>
              <a:t>that still dominate the field </a:t>
            </a:r>
            <a:endParaRPr sz="1188">
              <a:latin typeface="Times Roman"/>
              <a:ea typeface="Times Roman"/>
              <a:cs typeface="Times Roman"/>
              <a:sym typeface="Times Roman"/>
            </a:endParaRPr>
          </a:p>
          <a:p>
            <a:pPr marL="916699" indent="-916699" defTabSz="1222262">
              <a:spcBef>
                <a:spcPts val="900"/>
              </a:spcBef>
              <a:defRPr sz="2970"/>
            </a:pPr>
            <a:r>
              <a:t>The </a:t>
            </a:r>
            <a:r>
              <a:rPr>
                <a:latin typeface="Poppins Bold"/>
                <a:ea typeface="Poppins Bold"/>
                <a:cs typeface="Poppins Bold"/>
                <a:sym typeface="Poppins Bold"/>
              </a:rPr>
              <a:t>stochastic </a:t>
            </a:r>
            <a:r>
              <a:t>paradigm played a huge role in the development of </a:t>
            </a:r>
            <a:r>
              <a:rPr i="1"/>
              <a:t>speech recognition </a:t>
            </a:r>
            <a:r>
              <a:t>algorithms in this period</a:t>
            </a:r>
            <a:endParaRPr sz="1188">
              <a:latin typeface="Times Roman"/>
              <a:ea typeface="Times Roman"/>
              <a:cs typeface="Times Roman"/>
              <a:sym typeface="Times Roman"/>
            </a:endParaRPr>
          </a:p>
          <a:p>
            <a:pPr lvl="1" marL="2040746" indent="-818483" defTabSz="1222262">
              <a:spcBef>
                <a:spcPts val="900"/>
              </a:spcBef>
              <a:defRPr sz="2970"/>
            </a:pPr>
            <a:r>
              <a:t>particularly the use of the </a:t>
            </a:r>
            <a:r>
              <a:rPr i="1"/>
              <a:t>Hidden Markov Model </a:t>
            </a:r>
            <a:r>
              <a:t>and the metaphors of the noisy channel and decoding, developed independently by Jelinek, Bahl, Mercer, and colleagues at IBM’s Thomas J. Watson Research Center, and by Baker at Carnegie Mellon University, who was influenced by the work of Baum and colleagues at the Institute for Defense Analyses in Princeton</a:t>
            </a:r>
            <a:endParaRPr sz="1188">
              <a:latin typeface="Times Roman"/>
              <a:ea typeface="Times Roman"/>
              <a:cs typeface="Times Roman"/>
              <a:sym typeface="Times Roman"/>
            </a:endParaRPr>
          </a:p>
          <a:p>
            <a:pPr lvl="1" marL="2040746" indent="-818483" defTabSz="1222262">
              <a:spcBef>
                <a:spcPts val="900"/>
              </a:spcBef>
              <a:defRPr sz="2970"/>
            </a:pPr>
            <a:r>
              <a:t>AT&amp;T’s Bell Laboratories was also a center for work on speech recognition and synthesis; see Rabiner and Juang (1993) for descriptions of the wide range of this work</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87" name="Natural Language Understanding took off during this period…"/>
          <p:cNvSpPr txBox="1"/>
          <p:nvPr>
            <p:ph type="body" idx="1"/>
          </p:nvPr>
        </p:nvSpPr>
        <p:spPr>
          <a:prstGeom prst="rect">
            <a:avLst/>
          </a:prstGeom>
        </p:spPr>
        <p:txBody>
          <a:bodyPr/>
          <a:lstStyle/>
          <a:p>
            <a:pPr marL="657430" indent="-657430" defTabSz="876572">
              <a:spcBef>
                <a:spcPts val="700"/>
              </a:spcBef>
              <a:defRPr sz="2130"/>
            </a:pPr>
            <a:r>
              <a:rPr>
                <a:latin typeface="Poppins Bold"/>
                <a:ea typeface="Poppins Bold"/>
                <a:cs typeface="Poppins Bold"/>
                <a:sym typeface="Poppins Bold"/>
              </a:rPr>
              <a:t>Natural Language Understanding</a:t>
            </a:r>
            <a:r>
              <a:t> took off during this period</a:t>
            </a:r>
          </a:p>
          <a:p>
            <a:pPr marL="657430" indent="-657430" defTabSz="876572">
              <a:spcBef>
                <a:spcPts val="700"/>
              </a:spcBef>
              <a:defRPr sz="2130"/>
            </a:pPr>
            <a:r>
              <a:t>Terry Winograd’s SHRDLU system, which simulated a robot embedded in a world of toy blocks (Winograd, 1972)</a:t>
            </a:r>
            <a:endParaRPr sz="1420"/>
          </a:p>
          <a:p>
            <a:pPr lvl="1" marL="1463565" indent="-586993" defTabSz="876572">
              <a:spcBef>
                <a:spcPts val="700"/>
              </a:spcBef>
              <a:defRPr sz="2130"/>
            </a:pPr>
            <a:r>
              <a:t>able to accept natural language text commands </a:t>
            </a:r>
            <a:r>
              <a:rPr i="1"/>
              <a:t>(Move the red block on top of the smaller green one) </a:t>
            </a:r>
            <a:r>
              <a:t>of a hitherto unseen complexity and sophistication</a:t>
            </a:r>
          </a:p>
          <a:p>
            <a:pPr lvl="1" marL="1463565" indent="-586993" defTabSz="876572">
              <a:spcBef>
                <a:spcPts val="700"/>
              </a:spcBef>
              <a:defRPr sz="2130"/>
            </a:pPr>
            <a:r>
              <a:t>His system was also the first to attempt to build an extensive (for the time) grammar of English, based on Halliday’s systemic grammar</a:t>
            </a:r>
            <a:endParaRPr sz="851">
              <a:latin typeface="Times Roman"/>
              <a:ea typeface="Times Roman"/>
              <a:cs typeface="Times Roman"/>
              <a:sym typeface="Times Roman"/>
            </a:endParaRPr>
          </a:p>
          <a:p>
            <a:pPr marL="657430" indent="-657430" defTabSz="876572">
              <a:spcBef>
                <a:spcPts val="700"/>
              </a:spcBef>
              <a:defRPr sz="2130"/>
            </a:pPr>
            <a:r>
              <a:t>Winograd’s model made it clear that the problem of parsing was well-enough understood to begin to focus on semantics and discourse models</a:t>
            </a:r>
            <a:endParaRPr sz="851">
              <a:latin typeface="Times Roman"/>
              <a:ea typeface="Times Roman"/>
              <a:cs typeface="Times Roman"/>
              <a:sym typeface="Times Roman"/>
            </a:endParaRPr>
          </a:p>
          <a:p>
            <a:pPr marL="657430" indent="-657430" defTabSz="876572">
              <a:spcBef>
                <a:spcPts val="700"/>
              </a:spcBef>
              <a:defRPr sz="2130"/>
            </a:pPr>
            <a:r>
              <a:t>Roger Schank and his colleagues and students (the </a:t>
            </a:r>
            <a:r>
              <a:rPr i="1"/>
              <a:t>Yale School</a:t>
            </a:r>
            <a:r>
              <a:t>) built a series of language understanding programs that focused on human conceptual knowledge </a:t>
            </a:r>
            <a:r>
              <a:rPr sz="851">
                <a:latin typeface="Times Roman"/>
                <a:ea typeface="Times Roman"/>
                <a:cs typeface="Times Roman"/>
                <a:sym typeface="Times Roman"/>
              </a:rPr>
              <a:t> </a:t>
            </a:r>
            <a:r>
              <a:t>such as scripts, plans and goals, and human memory organization (Schank and Albelson, 1977; Schank and Riesbeck, 1981; Cullingford, 1981; Wilensky, 1983; Lehnert, 1977)</a:t>
            </a:r>
            <a:endParaRPr sz="851">
              <a:latin typeface="Times Roman"/>
              <a:ea typeface="Times Roman"/>
              <a:cs typeface="Times Roman"/>
              <a:sym typeface="Times Roman"/>
            </a:endParaRPr>
          </a:p>
          <a:p>
            <a:pPr marL="657430" indent="-657430" defTabSz="876572">
              <a:spcBef>
                <a:spcPts val="700"/>
              </a:spcBef>
              <a:defRPr sz="2130"/>
            </a:pPr>
            <a:r>
              <a:t>This work often used network-based semantics (Quillian, 1968; Norman and Rumelhart, 1975; Schank, 1972; Wilks, 1975a, b; Kintsch, 1974) and began to incorporate Fillmore’s notion of </a:t>
            </a:r>
            <a:r>
              <a:rPr i="1"/>
              <a:t>case roles </a:t>
            </a:r>
            <a:r>
              <a:t>(Fillmore, 1968) into their representations (Simmons, 1973) </a:t>
            </a:r>
            <a:endParaRPr sz="851">
              <a:latin typeface="Times Roman"/>
              <a:ea typeface="Times Roman"/>
              <a:cs typeface="Times Roman"/>
              <a:sym typeface="Times Roman"/>
            </a:endParaRPr>
          </a:p>
          <a:p>
            <a:pPr marL="657430" indent="-657430" defTabSz="876572">
              <a:spcBef>
                <a:spcPts val="700"/>
              </a:spcBef>
              <a:defRPr sz="2130"/>
            </a:pPr>
            <a:r>
              <a:t>The logic-based and natural-language understanding paradigms were unified on systems that used predicate logic as a semantic representation, such as the LUNAR question-answering system (Woods, 1967, 1973)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90" name="This next decade saw the return of two classes of models which had lost popularity in the late 1950s and early 1960s, partially due to theoretical arguments against them such as Chomsky’s influential review of Skinner’s Verbal Behavior (Chomsky, 1959)…"/>
          <p:cNvSpPr txBox="1"/>
          <p:nvPr>
            <p:ph type="body" idx="1"/>
          </p:nvPr>
        </p:nvSpPr>
        <p:spPr>
          <a:prstGeom prst="rect">
            <a:avLst/>
          </a:prstGeom>
        </p:spPr>
        <p:txBody>
          <a:bodyPr/>
          <a:lstStyle/>
          <a:p>
            <a:pPr marL="805584" indent="-805584" defTabSz="1074109">
              <a:spcBef>
                <a:spcPts val="800"/>
              </a:spcBef>
              <a:defRPr sz="2610"/>
            </a:pPr>
            <a:r>
              <a:t>This next decade saw the return of two classes of models which had lost popularity in the late 1950s and early 1960s, partially due to theoretical arguments against them such as Chomsky’s influential review of Skinner’s </a:t>
            </a:r>
            <a:r>
              <a:rPr i="1"/>
              <a:t>Verbal Behavior </a:t>
            </a:r>
            <a:r>
              <a:t>(Chomsky, 1959) </a:t>
            </a:r>
            <a:endParaRPr sz="1044">
              <a:latin typeface="Times Roman"/>
              <a:ea typeface="Times Roman"/>
              <a:cs typeface="Times Roman"/>
              <a:sym typeface="Times Roman"/>
            </a:endParaRPr>
          </a:p>
          <a:p>
            <a:pPr marL="805584" indent="-805584" defTabSz="1074109">
              <a:spcBef>
                <a:spcPts val="800"/>
              </a:spcBef>
              <a:defRPr sz="2610"/>
            </a:pPr>
            <a:r>
              <a:t>The </a:t>
            </a:r>
            <a:r>
              <a:rPr>
                <a:latin typeface="Poppins Bold"/>
                <a:ea typeface="Poppins Bold"/>
                <a:cs typeface="Poppins Bold"/>
                <a:sym typeface="Poppins Bold"/>
              </a:rPr>
              <a:t>first</a:t>
            </a:r>
            <a:r>
              <a:t> class was finite-state models, which began to receive attention again after work on finite-state phonology and morphology by Kaplan and Kay (1981) and finite- state models of syntax by Church (1980)</a:t>
            </a:r>
            <a:endParaRPr sz="1044">
              <a:latin typeface="Times Roman"/>
              <a:ea typeface="Times Roman"/>
              <a:cs typeface="Times Roman"/>
              <a:sym typeface="Times Roman"/>
            </a:endParaRPr>
          </a:p>
          <a:p>
            <a:pPr marL="805584" indent="-805584" defTabSz="1074109">
              <a:spcBef>
                <a:spcPts val="800"/>
              </a:spcBef>
              <a:defRPr sz="2610"/>
            </a:pPr>
            <a:r>
              <a:t>The </a:t>
            </a:r>
            <a:r>
              <a:rPr>
                <a:latin typeface="Poppins Bold"/>
                <a:ea typeface="Poppins Bold"/>
                <a:cs typeface="Poppins Bold"/>
                <a:sym typeface="Poppins Bold"/>
              </a:rPr>
              <a:t>second</a:t>
            </a:r>
            <a:r>
              <a:t> trend in this period was what has been called the “return of empiricism”; most notably here was the rise of probabilistic models throughout speech and language processing, influenced strongly by the work at the IBM Thomas J. Watson Research Center on probabilistic models of speech recognition</a:t>
            </a:r>
            <a:endParaRPr sz="1044">
              <a:latin typeface="Times Roman"/>
              <a:ea typeface="Times Roman"/>
              <a:cs typeface="Times Roman"/>
              <a:sym typeface="Times Roman"/>
            </a:endParaRPr>
          </a:p>
          <a:p>
            <a:pPr marL="805584" indent="-805584" defTabSz="1074109">
              <a:spcBef>
                <a:spcPts val="800"/>
              </a:spcBef>
              <a:defRPr sz="2610"/>
            </a:pPr>
            <a:r>
              <a:t>These probabilistic methods and other such data-driven approaches spread into part-of- speech tagging, parsing and attachment ambiguities, and connectionist approaches from speech recognition to semantics</a:t>
            </a:r>
            <a:endParaRPr sz="1044">
              <a:latin typeface="Times Roman"/>
              <a:ea typeface="Times Roman"/>
              <a:cs typeface="Times Roman"/>
              <a:sym typeface="Times Roman"/>
            </a:endParaRPr>
          </a:p>
          <a:p>
            <a:pPr marL="805584" indent="-805584" defTabSz="1074109">
              <a:spcBef>
                <a:spcPts val="800"/>
              </a:spcBef>
              <a:defRPr sz="2610"/>
            </a:pPr>
            <a:r>
              <a:t>This period also saw considerable work on natural language generation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93" name="By the last five years of the millennium it was clear that the field was vastly changing…"/>
          <p:cNvSpPr txBox="1"/>
          <p:nvPr>
            <p:ph type="body" idx="1"/>
          </p:nvPr>
        </p:nvSpPr>
        <p:spPr>
          <a:prstGeom prst="rect">
            <a:avLst/>
          </a:prstGeom>
        </p:spPr>
        <p:txBody>
          <a:bodyPr/>
          <a:lstStyle/>
          <a:p>
            <a:pPr marL="861141" indent="-861141" defTabSz="1148186">
              <a:spcBef>
                <a:spcPts val="900"/>
              </a:spcBef>
              <a:defRPr sz="2790"/>
            </a:pPr>
            <a:r>
              <a:t>By the last five years of the millennium it was clear that the field was vastly changing</a:t>
            </a:r>
            <a:endParaRPr sz="1116">
              <a:latin typeface="Times Roman"/>
              <a:ea typeface="Times Roman"/>
              <a:cs typeface="Times Roman"/>
              <a:sym typeface="Times Roman"/>
            </a:endParaRPr>
          </a:p>
          <a:p>
            <a:pPr marL="861141" indent="-861141" defTabSz="1148186">
              <a:spcBef>
                <a:spcPts val="900"/>
              </a:spcBef>
              <a:defRPr sz="2790"/>
            </a:pPr>
            <a:r>
              <a:t>First, probabilistic and data-driven models had become quite standard throughout NLP </a:t>
            </a:r>
            <a:endParaRPr sz="1116">
              <a:latin typeface="Times Roman"/>
              <a:ea typeface="Times Roman"/>
              <a:cs typeface="Times Roman"/>
              <a:sym typeface="Times Roman"/>
            </a:endParaRPr>
          </a:p>
          <a:p>
            <a:pPr marL="861141" indent="-861141" defTabSz="1148186">
              <a:spcBef>
                <a:spcPts val="900"/>
              </a:spcBef>
              <a:defRPr sz="2790"/>
            </a:pPr>
            <a:r>
              <a:t>Algorithms for parsing, part-of-speech tagging, reference resolution, and discourse processing all began to incorporate probabilities, and employ evaluation methodologies borrowed from speech recognition and information retrieval</a:t>
            </a:r>
            <a:endParaRPr sz="1116">
              <a:latin typeface="Times Roman"/>
              <a:ea typeface="Times Roman"/>
              <a:cs typeface="Times Roman"/>
              <a:sym typeface="Times Roman"/>
            </a:endParaRPr>
          </a:p>
          <a:p>
            <a:pPr marL="861141" indent="-861141" defTabSz="1148186">
              <a:spcBef>
                <a:spcPts val="900"/>
              </a:spcBef>
              <a:defRPr sz="2790"/>
            </a:pPr>
            <a:r>
              <a:t>Second, increases in the speed and memory of computers had allowed commercial exploitation of a number of subareas of speech and language processing, in particular speech recognition and spelling and grammar checking</a:t>
            </a:r>
            <a:endParaRPr sz="1116">
              <a:latin typeface="Times Roman"/>
              <a:ea typeface="Times Roman"/>
              <a:cs typeface="Times Roman"/>
              <a:sym typeface="Times Roman"/>
            </a:endParaRPr>
          </a:p>
          <a:p>
            <a:pPr marL="861141" indent="-861141" defTabSz="1148186">
              <a:spcBef>
                <a:spcPts val="900"/>
              </a:spcBef>
              <a:defRPr sz="2790"/>
            </a:pPr>
            <a:r>
              <a:t>Speech and language processing algorithms began to be applied to Augmentative and Alternative Communication (AAC)</a:t>
            </a:r>
            <a:endParaRPr sz="1116">
              <a:latin typeface="Times Roman"/>
              <a:ea typeface="Times Roman"/>
              <a:cs typeface="Times Roman"/>
              <a:sym typeface="Times Roman"/>
            </a:endParaRPr>
          </a:p>
          <a:p>
            <a:pPr marL="861141" indent="-861141" defTabSz="1148186">
              <a:spcBef>
                <a:spcPts val="900"/>
              </a:spcBef>
              <a:defRPr sz="2790"/>
            </a:pPr>
            <a:r>
              <a:t>Finally, the rise of the Web emphasized the need for language-based information retrieval and information extraction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A History of Data"/>
          <p:cNvSpPr txBox="1"/>
          <p:nvPr>
            <p:ph type="title"/>
          </p:nvPr>
        </p:nvSpPr>
        <p:spPr>
          <a:prstGeom prst="rect">
            <a:avLst/>
          </a:prstGeom>
        </p:spPr>
        <p:txBody>
          <a:bodyPr/>
          <a:lstStyle/>
          <a:p>
            <a:pPr/>
            <a:r>
              <a:t>A History of Data</a:t>
            </a:r>
          </a:p>
        </p:txBody>
      </p:sp>
      <p:sp>
        <p:nvSpPr>
          <p:cNvPr id="296" name="Subheadline, name, or dat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ationalists vs. Empiricists"/>
          <p:cNvSpPr txBox="1"/>
          <p:nvPr>
            <p:ph type="title"/>
          </p:nvPr>
        </p:nvSpPr>
        <p:spPr>
          <a:prstGeom prst="rect">
            <a:avLst/>
          </a:prstGeom>
        </p:spPr>
        <p:txBody>
          <a:bodyPr/>
          <a:lstStyle>
            <a:lvl1pPr defTabSz="1061763">
              <a:defRPr sz="7568"/>
            </a:lvl1pPr>
          </a:lstStyle>
          <a:p>
            <a:pPr/>
            <a:r>
              <a:t>Rationalists vs. Empiricists</a:t>
            </a:r>
          </a:p>
        </p:txBody>
      </p:sp>
      <p:sp>
        <p:nvSpPr>
          <p:cNvPr id="299" name="Chomsky emphasized “creativity” of language, as manifested in recursive generative rules…"/>
          <p:cNvSpPr txBox="1"/>
          <p:nvPr>
            <p:ph type="body" idx="1"/>
          </p:nvPr>
        </p:nvSpPr>
        <p:spPr>
          <a:prstGeom prst="rect">
            <a:avLst/>
          </a:prstGeom>
        </p:spPr>
        <p:txBody>
          <a:bodyPr/>
          <a:lstStyle/>
          <a:p>
            <a:pPr/>
            <a:r>
              <a:t>Chomsky emphasized “creativity” of language, as manifested in recursive generative rules </a:t>
            </a:r>
            <a:endParaRPr sz="1200">
              <a:latin typeface="Times Roman"/>
              <a:ea typeface="Times Roman"/>
              <a:cs typeface="Times Roman"/>
              <a:sym typeface="Times Roman"/>
            </a:endParaRPr>
          </a:p>
          <a:p>
            <a:pPr lvl="1"/>
            <a:r>
              <a:t>S</a:t>
            </a:r>
            <a:r>
              <a:rPr>
                <a:latin typeface="Wingdings"/>
                <a:ea typeface="Wingdings"/>
                <a:cs typeface="Wingdings"/>
                <a:sym typeface="Wingdings"/>
              </a:rPr>
              <a:t>à</a:t>
            </a:r>
            <a:r>
              <a:t>NP VP, VP</a:t>
            </a:r>
            <a:r>
              <a:rPr>
                <a:latin typeface="Wingdings"/>
                <a:ea typeface="Wingdings"/>
                <a:cs typeface="Wingdings"/>
                <a:sym typeface="Wingdings"/>
              </a:rPr>
              <a:t>à</a:t>
            </a:r>
            <a:r>
              <a:t>VP NP</a:t>
            </a:r>
          </a:p>
          <a:p>
            <a:pPr/>
            <a:r>
              <a:t>Empiricists emphasize common language patterns (e.g., collocations) and predictability of language</a:t>
            </a:r>
            <a:endParaRPr sz="1200">
              <a:latin typeface="Times Roman"/>
              <a:ea typeface="Times Roman"/>
              <a:cs typeface="Times Roman"/>
              <a:sym typeface="Times Roman"/>
            </a:endParaRPr>
          </a:p>
          <a:p>
            <a:pPr lvl="1"/>
            <a:r>
              <a:t>“[A]bout half of the letters or words we choose in writing or speaking (although we are not ordinarily aware of it) are really controlled by the statistical structure of the language.” - Warren Weaver, pioneer of MT (1949)</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ationalists vs. Empiricists"/>
          <p:cNvSpPr txBox="1"/>
          <p:nvPr>
            <p:ph type="title"/>
          </p:nvPr>
        </p:nvSpPr>
        <p:spPr>
          <a:prstGeom prst="rect">
            <a:avLst/>
          </a:prstGeom>
        </p:spPr>
        <p:txBody>
          <a:bodyPr/>
          <a:lstStyle>
            <a:lvl1pPr defTabSz="1061763">
              <a:defRPr sz="7568"/>
            </a:lvl1pPr>
          </a:lstStyle>
          <a:p>
            <a:pPr/>
            <a:r>
              <a:t>Rationalists vs. Empiricists</a:t>
            </a:r>
          </a:p>
        </p:txBody>
      </p:sp>
      <p:sp>
        <p:nvSpPr>
          <p:cNvPr id="302" name="Chomsky (1957):…"/>
          <p:cNvSpPr txBox="1"/>
          <p:nvPr>
            <p:ph type="body" idx="1"/>
          </p:nvPr>
        </p:nvSpPr>
        <p:spPr>
          <a:prstGeom prst="rect">
            <a:avLst/>
          </a:prstGeom>
        </p:spPr>
        <p:txBody>
          <a:bodyPr/>
          <a:lstStyle/>
          <a:p>
            <a:pPr/>
            <a:r>
              <a:t>Chomsky (1957): </a:t>
            </a:r>
            <a:endParaRPr sz="1200">
              <a:latin typeface="Times Roman"/>
              <a:ea typeface="Times Roman"/>
              <a:cs typeface="Times Roman"/>
              <a:sym typeface="Times Roman"/>
            </a:endParaRPr>
          </a:p>
          <a:p>
            <a:pPr lvl="1"/>
            <a:r>
              <a:rPr i="1"/>
              <a:t>I think that we are forced to conclude that grammar is autonomous and independent of meaning</a:t>
            </a:r>
            <a:r>
              <a:t> </a:t>
            </a:r>
            <a:endParaRPr sz="1200">
              <a:latin typeface="Times Roman"/>
              <a:ea typeface="Times Roman"/>
              <a:cs typeface="Times Roman"/>
              <a:sym typeface="Times Roman"/>
            </a:endParaRPr>
          </a:p>
          <a:p>
            <a:pPr/>
            <a:r>
              <a:t>Corpus linguist John Sinclair (1991):</a:t>
            </a:r>
          </a:p>
          <a:p>
            <a:pPr lvl="1"/>
            <a:r>
              <a:rPr i="1"/>
              <a:t>It is folly to decouple lexis and syntax, or either of those and semantics. The realization of meaning is far more explicit than is suggested by abstract grammars. The model of a highly generalized formal syntax, with slots into which fall neat lists of words, is suitable only in rare uses and specialized texts. By far the majority of text is made of the occurrence of common words in common patterns. Most everyday words do not have an independent meaning, or meanings, but are components of a rich repertoire of multi-word patterns that make up text.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How Linguists Collect Data"/>
          <p:cNvSpPr txBox="1"/>
          <p:nvPr>
            <p:ph type="title"/>
          </p:nvPr>
        </p:nvSpPr>
        <p:spPr>
          <a:prstGeom prst="rect">
            <a:avLst/>
          </a:prstGeom>
        </p:spPr>
        <p:txBody>
          <a:bodyPr/>
          <a:lstStyle>
            <a:lvl1pPr defTabSz="1049417">
              <a:defRPr sz="7480"/>
            </a:lvl1pPr>
          </a:lstStyle>
          <a:p>
            <a:pPr/>
            <a:r>
              <a:t>How Linguists Collect Data</a:t>
            </a:r>
          </a:p>
        </p:txBody>
      </p:sp>
      <p:sp>
        <p:nvSpPr>
          <p:cNvPr id="251"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Rationalists vs. Empiricists"/>
          <p:cNvSpPr txBox="1"/>
          <p:nvPr>
            <p:ph type="title"/>
          </p:nvPr>
        </p:nvSpPr>
        <p:spPr>
          <a:prstGeom prst="rect">
            <a:avLst/>
          </a:prstGeom>
        </p:spPr>
        <p:txBody>
          <a:bodyPr/>
          <a:lstStyle>
            <a:lvl1pPr defTabSz="1061763">
              <a:defRPr sz="7568"/>
            </a:lvl1pPr>
          </a:lstStyle>
          <a:p>
            <a:pPr/>
            <a:r>
              <a:t>Rationalists vs. Empiricists</a:t>
            </a:r>
          </a:p>
        </p:txBody>
      </p:sp>
      <p:sp>
        <p:nvSpPr>
          <p:cNvPr id="305" name="Language is something in people’s minds – a set of rules and principles that allows them to make grammaticality judgments and produce and understand sentences that they have never heard before…"/>
          <p:cNvSpPr txBox="1"/>
          <p:nvPr>
            <p:ph type="body" idx="1"/>
          </p:nvPr>
        </p:nvSpPr>
        <p:spPr>
          <a:prstGeom prst="rect">
            <a:avLst/>
          </a:prstGeom>
        </p:spPr>
        <p:txBody>
          <a:bodyPr/>
          <a:lstStyle/>
          <a:p>
            <a:pPr/>
            <a:r>
              <a:t>Language is something in people’s minds – a set of rules and principles that allows them to make grammaticality judgments and produce and understand sentences that they have never heard before</a:t>
            </a:r>
          </a:p>
          <a:p>
            <a:pPr lvl="1"/>
            <a:r>
              <a:t>i-language or internal language</a:t>
            </a:r>
          </a:p>
          <a:p>
            <a:pPr/>
            <a:r>
              <a:t>We study i-language asking people to give grammaticality judgments</a:t>
            </a:r>
          </a:p>
          <a:p>
            <a:pPr/>
            <a:r>
              <a:t>A corpus (a collection of texts or speech) is e-language, or external language</a:t>
            </a:r>
          </a:p>
          <a:p>
            <a:pPr lvl="1"/>
            <a:r>
              <a:t>It is not the object of study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ationalists vs. Empiricists"/>
          <p:cNvSpPr txBox="1"/>
          <p:nvPr>
            <p:ph type="title"/>
          </p:nvPr>
        </p:nvSpPr>
        <p:spPr>
          <a:prstGeom prst="rect">
            <a:avLst/>
          </a:prstGeom>
        </p:spPr>
        <p:txBody>
          <a:bodyPr/>
          <a:lstStyle>
            <a:lvl1pPr defTabSz="1061763">
              <a:defRPr sz="7568"/>
            </a:lvl1pPr>
          </a:lstStyle>
          <a:p>
            <a:pPr/>
            <a:r>
              <a:t>Rationalists vs. Empiricists</a:t>
            </a:r>
          </a:p>
        </p:txBody>
      </p:sp>
      <p:sp>
        <p:nvSpPr>
          <p:cNvPr id="308" name="Corpora are objects of study…"/>
          <p:cNvSpPr txBox="1"/>
          <p:nvPr>
            <p:ph type="body" idx="1"/>
          </p:nvPr>
        </p:nvSpPr>
        <p:spPr>
          <a:prstGeom prst="rect">
            <a:avLst/>
          </a:prstGeom>
        </p:spPr>
        <p:txBody>
          <a:bodyPr/>
          <a:lstStyle/>
          <a:p>
            <a:pPr/>
            <a:r>
              <a:t>Corpora are objects of study</a:t>
            </a:r>
          </a:p>
          <a:p>
            <a:pPr/>
            <a:r>
              <a:t>We study language by examining patterns in corpora (collections of text or speech)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Rationalists vs. Empiricists"/>
          <p:cNvSpPr txBox="1"/>
          <p:nvPr>
            <p:ph type="title"/>
          </p:nvPr>
        </p:nvSpPr>
        <p:spPr>
          <a:prstGeom prst="rect">
            <a:avLst/>
          </a:prstGeom>
        </p:spPr>
        <p:txBody>
          <a:bodyPr/>
          <a:lstStyle>
            <a:lvl1pPr defTabSz="1061763">
              <a:defRPr sz="7568"/>
            </a:lvl1pPr>
          </a:lstStyle>
          <a:p>
            <a:pPr/>
            <a:r>
              <a:t>Rationalists vs. Empiricists</a:t>
            </a:r>
          </a:p>
        </p:txBody>
      </p:sp>
      <p:sp>
        <p:nvSpPr>
          <p:cNvPr id="311" name="Infinite, creative capacity…"/>
          <p:cNvSpPr txBox="1"/>
          <p:nvPr>
            <p:ph type="body" idx="1"/>
          </p:nvPr>
        </p:nvSpPr>
        <p:spPr>
          <a:prstGeom prst="rect">
            <a:avLst/>
          </a:prstGeom>
        </p:spPr>
        <p:txBody>
          <a:bodyPr/>
          <a:lstStyle/>
          <a:p>
            <a:pPr/>
            <a:r>
              <a:t>Infinite, creative capacity</a:t>
            </a:r>
          </a:p>
          <a:p>
            <a:pPr lvl="1"/>
            <a:r>
              <a:t>People can produce and understand sentences that have never been uttered before</a:t>
            </a:r>
          </a:p>
          <a:p>
            <a:pPr lvl="1"/>
            <a:r>
              <a:t>They are not repeating memorized patterns, but applying productive rules </a:t>
            </a:r>
            <a:br>
              <a:rPr sz="1200">
                <a:latin typeface="Times Roman"/>
                <a:ea typeface="Times Roman"/>
                <a:cs typeface="Times Roman"/>
                <a:sym typeface="Times Roman"/>
              </a:rPr>
            </a:br>
            <a:endParaRPr sz="1200">
              <a:latin typeface="Times Roman"/>
              <a:ea typeface="Times Roman"/>
              <a:cs typeface="Times Roman"/>
              <a:sym typeface="Times Roman"/>
            </a:endParaRPr>
          </a:p>
          <a:p>
            <a:pPr/>
            <a:r>
              <a:t>Leads people to wonder about things that don’t exist in a corpus: *Who did you see Pat and? </a:t>
            </a:r>
            <a:endParaRPr sz="1200">
              <a:latin typeface="Times Roman"/>
              <a:ea typeface="Times Roman"/>
              <a:cs typeface="Times Roman"/>
              <a:sym typeface="Times Roman"/>
            </a:endParaRPr>
          </a:p>
          <a:p>
            <a:pPr/>
            <a:r>
              <a:t>Probability is not grammaticality: grammatical sentences may have very low probability</a:t>
            </a:r>
            <a:endParaRPr sz="1200">
              <a:latin typeface="Times Roman"/>
              <a:ea typeface="Times Roman"/>
              <a:cs typeface="Times Roman"/>
              <a:sym typeface="Times Roman"/>
            </a:endParaRPr>
          </a:p>
          <a:p>
            <a:pPr/>
            <a:r>
              <a:t>Probability reflects facts about the world, but grammaticality is independent of context</a:t>
            </a:r>
            <a:endParaRPr sz="1200">
              <a:latin typeface="Times Roman"/>
              <a:ea typeface="Times Roman"/>
              <a:cs typeface="Times Roman"/>
              <a:sym typeface="Times Roman"/>
            </a:endParaRPr>
          </a:p>
          <a:p>
            <a:pPr lvl="1"/>
            <a:r>
              <a:t>Clyde is an African elephant</a:t>
            </a:r>
            <a:endParaRPr sz="1200">
              <a:latin typeface="Times Roman"/>
              <a:ea typeface="Times Roman"/>
              <a:cs typeface="Times Roman"/>
              <a:sym typeface="Times Roman"/>
            </a:endParaRPr>
          </a:p>
          <a:p>
            <a:pPr lvl="1"/>
            <a:r>
              <a:t>Clyde is a pink elephant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Rationalists vs. Empiricists"/>
          <p:cNvSpPr txBox="1"/>
          <p:nvPr>
            <p:ph type="title"/>
          </p:nvPr>
        </p:nvSpPr>
        <p:spPr>
          <a:prstGeom prst="rect">
            <a:avLst/>
          </a:prstGeom>
        </p:spPr>
        <p:txBody>
          <a:bodyPr/>
          <a:lstStyle>
            <a:lvl1pPr defTabSz="1061763">
              <a:defRPr sz="7568"/>
            </a:lvl1pPr>
          </a:lstStyle>
          <a:p>
            <a:pPr/>
            <a:r>
              <a:t>Rationalists vs. Empiricists</a:t>
            </a:r>
          </a:p>
        </p:txBody>
      </p:sp>
      <p:sp>
        <p:nvSpPr>
          <p:cNvPr id="314" name="Frequency of occurrence in a corpus is easier to measure reliably than a grammaticality judgment…"/>
          <p:cNvSpPr txBox="1"/>
          <p:nvPr>
            <p:ph type="body" idx="1"/>
          </p:nvPr>
        </p:nvSpPr>
        <p:spPr>
          <a:prstGeom prst="rect">
            <a:avLst/>
          </a:prstGeom>
        </p:spPr>
        <p:txBody>
          <a:bodyPr/>
          <a:lstStyle/>
          <a:p>
            <a:pPr/>
            <a:r>
              <a:t>Frequency of occurrence in a corpus is easier to measure reliably than a grammaticality judgment</a:t>
            </a:r>
            <a:endParaRPr sz="1200">
              <a:latin typeface="Times Roman"/>
              <a:ea typeface="Times Roman"/>
              <a:cs typeface="Times Roman"/>
              <a:sym typeface="Times Roman"/>
            </a:endParaRPr>
          </a:p>
          <a:p>
            <a:pPr/>
            <a:r>
              <a:t>Many ungrammatical sentences turn out to be acceptable in the right context</a:t>
            </a:r>
          </a:p>
          <a:p>
            <a:pPr/>
            <a:r>
              <a:t>Identifying the right context turns out to be an interesting question that does not arise in the rationalist approach</a:t>
            </a:r>
            <a:endParaRPr>
              <a:latin typeface="Helvetica"/>
              <a:ea typeface="Helvetica"/>
              <a:cs typeface="Helvetica"/>
              <a:sym typeface="Helvetica"/>
            </a:endParaRPr>
          </a:p>
          <a:p>
            <a:pPr lvl="1"/>
            <a:r>
              <a:t>I gave her the book</a:t>
            </a:r>
          </a:p>
          <a:p>
            <a:pPr lvl="1"/>
            <a:r>
              <a:t>I gave the book to her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tructuralist Tradition"/>
          <p:cNvSpPr txBox="1"/>
          <p:nvPr>
            <p:ph type="title"/>
          </p:nvPr>
        </p:nvSpPr>
        <p:spPr>
          <a:prstGeom prst="rect">
            <a:avLst/>
          </a:prstGeom>
        </p:spPr>
        <p:txBody>
          <a:bodyPr/>
          <a:lstStyle>
            <a:lvl1pPr defTabSz="1061763">
              <a:defRPr sz="7568"/>
            </a:lvl1pPr>
          </a:lstStyle>
          <a:p>
            <a:pPr/>
            <a:r>
              <a:t>Structuralist Tradition</a:t>
            </a:r>
          </a:p>
        </p:txBody>
      </p:sp>
      <p:sp>
        <p:nvSpPr>
          <p:cNvPr id="317" name="Language can be explained in probabilistic, behaviorist terms…"/>
          <p:cNvSpPr txBox="1"/>
          <p:nvPr>
            <p:ph type="body" idx="1"/>
          </p:nvPr>
        </p:nvSpPr>
        <p:spPr>
          <a:prstGeom prst="rect">
            <a:avLst/>
          </a:prstGeom>
        </p:spPr>
        <p:txBody>
          <a:bodyPr/>
          <a:lstStyle/>
          <a:p>
            <a:pPr/>
            <a:r>
              <a:t>Language can be explained in probabilistic, behaviorist terms</a:t>
            </a:r>
            <a:endParaRPr sz="1200">
              <a:latin typeface="Times Roman"/>
              <a:ea typeface="Times Roman"/>
              <a:cs typeface="Times Roman"/>
              <a:sym typeface="Times Roman"/>
            </a:endParaRPr>
          </a:p>
          <a:p>
            <a:pPr/>
            <a:r>
              <a:t>Languages are diverse systems learned from the environment</a:t>
            </a:r>
          </a:p>
          <a:p>
            <a:pPr/>
            <a:r>
              <a:t>Aim was to describe the diversity of linguistic behavior</a:t>
            </a:r>
          </a:p>
          <a:p>
            <a:pPr lvl="1"/>
            <a:r>
              <a:t>Analyze linguistic structure in formal terms – producing formal descriptions of grammar (including phonetics, morphology, syntax, etc.)</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Early Computational Models"/>
          <p:cNvSpPr txBox="1"/>
          <p:nvPr>
            <p:ph type="title"/>
          </p:nvPr>
        </p:nvSpPr>
        <p:spPr>
          <a:prstGeom prst="rect">
            <a:avLst/>
          </a:prstGeom>
        </p:spPr>
        <p:txBody>
          <a:bodyPr/>
          <a:lstStyle>
            <a:lvl1pPr defTabSz="1061763">
              <a:defRPr sz="7568"/>
            </a:lvl1pPr>
          </a:lstStyle>
          <a:p>
            <a:pPr/>
            <a:r>
              <a:t>Early Computational Models</a:t>
            </a:r>
          </a:p>
        </p:txBody>
      </p:sp>
      <p:sp>
        <p:nvSpPr>
          <p:cNvPr id="320" name="Empirical and statistical methods were popular in the 1950s…"/>
          <p:cNvSpPr txBox="1"/>
          <p:nvPr>
            <p:ph type="body" idx="1"/>
          </p:nvPr>
        </p:nvSpPr>
        <p:spPr>
          <a:prstGeom prst="rect">
            <a:avLst/>
          </a:prstGeom>
        </p:spPr>
        <p:txBody>
          <a:bodyPr/>
          <a:lstStyle/>
          <a:p>
            <a:pPr/>
            <a:r>
              <a:t>Empirical and statistical methods were popular in the 1950s</a:t>
            </a:r>
          </a:p>
          <a:p>
            <a:pPr/>
            <a:r>
              <a:t>Shannon's information-theoretic approach to language</a:t>
            </a:r>
          </a:p>
          <a:p>
            <a:pPr lvl="1"/>
            <a:r>
              <a:rPr i="1"/>
              <a:t>All of us were convinced that speech, in English or any other language, was a Markov process. From this to the conviction that ... the set of all English sentences can be generated by a Markov source was only a small step. (Bar-Hillel, 1975)</a:t>
            </a:r>
            <a:endParaRPr i="1"/>
          </a:p>
          <a:p>
            <a:pPr/>
            <a:r>
              <a:t>Early machine translation efforts of 1950s and 1960s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Chomsky Battles the Corpus Linguists"/>
          <p:cNvSpPr txBox="1"/>
          <p:nvPr>
            <p:ph type="title"/>
          </p:nvPr>
        </p:nvSpPr>
        <p:spPr>
          <a:prstGeom prst="rect">
            <a:avLst/>
          </a:prstGeom>
        </p:spPr>
        <p:txBody>
          <a:bodyPr/>
          <a:lstStyle>
            <a:lvl1pPr defTabSz="1061763">
              <a:defRPr sz="7568"/>
            </a:lvl1pPr>
          </a:lstStyle>
          <a:p>
            <a:pPr/>
            <a:r>
              <a:t>Chomsky Battles the Corpus Linguists</a:t>
            </a:r>
          </a:p>
        </p:txBody>
      </p:sp>
      <p:sp>
        <p:nvSpPr>
          <p:cNvPr id="323" name="Popularity of empirical and statistical methods faded in the 1960s under the ‘cognitive revolution’…"/>
          <p:cNvSpPr txBox="1"/>
          <p:nvPr>
            <p:ph type="body" idx="1"/>
          </p:nvPr>
        </p:nvSpPr>
        <p:spPr>
          <a:prstGeom prst="rect">
            <a:avLst/>
          </a:prstGeom>
        </p:spPr>
        <p:txBody>
          <a:bodyPr/>
          <a:lstStyle/>
          <a:p>
            <a:pPr/>
            <a:r>
              <a:t>Popularity of empirical and statistical methods faded in the 1960s under the ‘cognitive revolution’</a:t>
            </a:r>
          </a:p>
          <a:p>
            <a:pPr/>
            <a:r>
              <a:t>Chomsky’s mentalistic, generative approach to language revolutionized linguistics and cognitive science in the 20th century </a:t>
            </a:r>
            <a:endParaRPr sz="1200">
              <a:latin typeface="Times Roman"/>
              <a:ea typeface="Times Roman"/>
              <a:cs typeface="Times Roman"/>
              <a:sym typeface="Times Roman"/>
            </a:endParaRPr>
          </a:p>
          <a:p>
            <a:pPr/>
            <a:r>
              <a:t>Influential Events</a:t>
            </a:r>
          </a:p>
          <a:p>
            <a:pPr lvl="1"/>
            <a:r>
              <a:t>Chomsky’s </a:t>
            </a:r>
            <a:r>
              <a:rPr i="1"/>
              <a:t>Syntactic Structures</a:t>
            </a:r>
            <a:r>
              <a:t> </a:t>
            </a:r>
            <a:r>
              <a:t>(1957) and </a:t>
            </a:r>
            <a:r>
              <a:rPr i="1"/>
              <a:t>Aspects of the Theory of Syntax</a:t>
            </a:r>
            <a:r>
              <a:t> </a:t>
            </a:r>
            <a:r>
              <a:t>(1965) </a:t>
            </a:r>
            <a:endParaRPr sz="1200">
              <a:latin typeface="Times Roman"/>
              <a:ea typeface="Times Roman"/>
              <a:cs typeface="Times Roman"/>
              <a:sym typeface="Times Roman"/>
            </a:endParaRPr>
          </a:p>
          <a:p>
            <a:pPr lvl="1"/>
            <a:r>
              <a:t>Chomsky &amp; Miller’s critiques of statistical language models</a:t>
            </a:r>
          </a:p>
          <a:p>
            <a:pPr lvl="1"/>
            <a:r>
              <a:t>Chomsky's critique of Skinner's </a:t>
            </a:r>
            <a:r>
              <a:rPr i="1"/>
              <a:t>Verbal Behavior</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Chomsky Battles the Corpus Linguists"/>
          <p:cNvSpPr txBox="1"/>
          <p:nvPr>
            <p:ph type="title"/>
          </p:nvPr>
        </p:nvSpPr>
        <p:spPr>
          <a:prstGeom prst="rect">
            <a:avLst/>
          </a:prstGeom>
        </p:spPr>
        <p:txBody>
          <a:bodyPr/>
          <a:lstStyle>
            <a:lvl1pPr defTabSz="1061763">
              <a:defRPr sz="7568"/>
            </a:lvl1pPr>
          </a:lstStyle>
          <a:p>
            <a:pPr/>
            <a:r>
              <a:t>Chomsky Battles the Corpus Linguists</a:t>
            </a:r>
          </a:p>
        </p:txBody>
      </p:sp>
      <p:sp>
        <p:nvSpPr>
          <p:cNvPr id="326" name="I had no personal interest in the experimental studies and technological advances. [...] As for machine translation and related enterprises, this seemed to me pointless, as well as probably quite hopeless. [...] I could not fail to be aware of the fermen"/>
          <p:cNvSpPr txBox="1"/>
          <p:nvPr>
            <p:ph type="body" idx="1"/>
          </p:nvPr>
        </p:nvSpPr>
        <p:spPr>
          <a:prstGeom prst="rect">
            <a:avLst/>
          </a:prstGeom>
        </p:spPr>
        <p:txBody>
          <a:bodyPr/>
          <a:lstStyle/>
          <a:p>
            <a:pPr marL="0" indent="0" defTabSz="457200">
              <a:lnSpc>
                <a:spcPct val="100000"/>
              </a:lnSpc>
              <a:spcBef>
                <a:spcPts val="1200"/>
              </a:spcBef>
              <a:buSzTx/>
              <a:buFontTx/>
              <a:buNone/>
              <a:defRPr i="1" sz="5733">
                <a:solidFill>
                  <a:srgbClr val="000000"/>
                </a:solidFill>
              </a:defRPr>
            </a:pPr>
            <a:r>
              <a:t>I had no personal interest in the experimental studies and technological advances. [...] As for machine translation and related enterprises, this seemed to me pointless, as well as probably quite hopeless. [...] I could not fail to be aware of the ferment and excitement [in the early 1950s]. But I felt myself no part of it. </a:t>
            </a:r>
            <a:r>
              <a:rPr i="0"/>
              <a:t>(Chomsky, 1975)</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yntactic Structures"/>
          <p:cNvSpPr txBox="1"/>
          <p:nvPr>
            <p:ph type="title"/>
          </p:nvPr>
        </p:nvSpPr>
        <p:spPr>
          <a:prstGeom prst="rect">
            <a:avLst/>
          </a:prstGeom>
        </p:spPr>
        <p:txBody>
          <a:bodyPr/>
          <a:lstStyle>
            <a:lvl1pPr defTabSz="1061763">
              <a:defRPr sz="7568"/>
            </a:lvl1pPr>
          </a:lstStyle>
          <a:p>
            <a:pPr/>
            <a:r>
              <a:t>Syntactic Structures</a:t>
            </a:r>
          </a:p>
        </p:txBody>
      </p:sp>
      <p:sp>
        <p:nvSpPr>
          <p:cNvPr id="329" name="From now on I will consider a language to be a set (finite or infinite) of sentences, each finite in length and constructed out of a finite set of elements.…"/>
          <p:cNvSpPr txBox="1"/>
          <p:nvPr>
            <p:ph type="body" idx="1"/>
          </p:nvPr>
        </p:nvSpPr>
        <p:spPr>
          <a:prstGeom prst="rect">
            <a:avLst/>
          </a:prstGeom>
        </p:spPr>
        <p:txBody>
          <a:bodyPr/>
          <a:lstStyle/>
          <a:p>
            <a:pPr marL="0" indent="0" defTabSz="333756">
              <a:lnSpc>
                <a:spcPct val="100000"/>
              </a:lnSpc>
              <a:spcBef>
                <a:spcPts val="800"/>
              </a:spcBef>
              <a:buSzTx/>
              <a:buFontTx/>
              <a:buNone/>
              <a:defRPr i="1" sz="4185">
                <a:solidFill>
                  <a:srgbClr val="000000"/>
                </a:solidFill>
              </a:defRPr>
            </a:pPr>
            <a:r>
              <a:t>From now on I will consider a language to be a set (finite or infinite) of sentences, each finite in length and constructed out of a finite set of elements. </a:t>
            </a:r>
            <a:endParaRPr i="0" sz="2336"/>
          </a:p>
          <a:p>
            <a:pPr marL="0" indent="0" defTabSz="333756">
              <a:lnSpc>
                <a:spcPct val="100000"/>
              </a:lnSpc>
              <a:spcBef>
                <a:spcPts val="800"/>
              </a:spcBef>
              <a:buSzTx/>
              <a:buFontTx/>
              <a:buNone/>
              <a:defRPr i="1" sz="4185">
                <a:solidFill>
                  <a:srgbClr val="000000"/>
                </a:solidFill>
              </a:defRPr>
            </a:pPr>
            <a:r>
              <a:t>The fundamental aim in the linguistic analysis of a language L is to separate the grammatical sequences which are the sentences of L from the ungrammatical sequences which are not sentences of L and to study the structure of the grammatical sequences. </a:t>
            </a:r>
            <a:endParaRPr i="0" sz="2336"/>
          </a:p>
          <a:p>
            <a:pPr marL="0" indent="0" defTabSz="333756">
              <a:lnSpc>
                <a:spcPct val="100000"/>
              </a:lnSpc>
              <a:spcBef>
                <a:spcPts val="800"/>
              </a:spcBef>
              <a:buSzTx/>
              <a:buFontTx/>
              <a:buNone/>
              <a:defRPr i="1" sz="4185">
                <a:solidFill>
                  <a:srgbClr val="000000"/>
                </a:solidFill>
              </a:defRPr>
            </a:pPr>
            <a:r>
              <a:t>On what basis do we actually go about separating grammatical sequences from ungrammatical sequences? </a:t>
            </a:r>
            <a:endParaRPr i="0" sz="876"/>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yntactic Structures"/>
          <p:cNvSpPr txBox="1"/>
          <p:nvPr>
            <p:ph type="title"/>
          </p:nvPr>
        </p:nvSpPr>
        <p:spPr>
          <a:prstGeom prst="rect">
            <a:avLst/>
          </a:prstGeom>
        </p:spPr>
        <p:txBody>
          <a:bodyPr/>
          <a:lstStyle>
            <a:lvl1pPr defTabSz="1061763">
              <a:defRPr sz="7568"/>
            </a:lvl1pPr>
          </a:lstStyle>
          <a:p>
            <a:pPr/>
            <a:r>
              <a:t>Syntactic Structures</a:t>
            </a:r>
          </a:p>
        </p:txBody>
      </p:sp>
      <p:sp>
        <p:nvSpPr>
          <p:cNvPr id="332" name="First, it is obvious that the set of grammatical sentences cannot be identified with any. . . finite and somewhat accidental corpus of observed utterances. . .…"/>
          <p:cNvSpPr txBox="1"/>
          <p:nvPr>
            <p:ph type="body" idx="1"/>
          </p:nvPr>
        </p:nvSpPr>
        <p:spPr>
          <a:prstGeom prst="rect">
            <a:avLst/>
          </a:prstGeom>
        </p:spPr>
        <p:txBody>
          <a:bodyPr/>
          <a:lstStyle/>
          <a:p>
            <a:pPr marL="0" indent="0" defTabSz="333756">
              <a:lnSpc>
                <a:spcPct val="100000"/>
              </a:lnSpc>
              <a:spcBef>
                <a:spcPts val="800"/>
              </a:spcBef>
              <a:buSzTx/>
              <a:buFontTx/>
              <a:buNone/>
              <a:defRPr i="1" sz="4185">
                <a:solidFill>
                  <a:srgbClr val="000000"/>
                </a:solidFill>
              </a:defRPr>
            </a:pPr>
            <a:r>
              <a:t>First, it is obvious that the set of grammatical sentences</a:t>
            </a:r>
            <a:r>
              <a:rPr i="0" sz="2336"/>
              <a:t> </a:t>
            </a:r>
            <a:r>
              <a:rPr>
                <a:solidFill>
                  <a:schemeClr val="accent5">
                    <a:hueOff val="-82419"/>
                    <a:satOff val="-9513"/>
                    <a:lumOff val="-16343"/>
                  </a:schemeClr>
                </a:solidFill>
              </a:rPr>
              <a:t>cannot be identified with any. . . finite and somewhat accidental corpus of observed utterances. . . </a:t>
            </a:r>
            <a:endParaRPr i="0" sz="2336"/>
          </a:p>
          <a:p>
            <a:pPr marL="0" indent="0" defTabSz="333756">
              <a:lnSpc>
                <a:spcPct val="100000"/>
              </a:lnSpc>
              <a:spcBef>
                <a:spcPts val="800"/>
              </a:spcBef>
              <a:buSzTx/>
              <a:buFontTx/>
              <a:buNone/>
              <a:defRPr i="1" sz="4185">
                <a:solidFill>
                  <a:srgbClr val="000000"/>
                </a:solidFill>
              </a:defRPr>
            </a:pPr>
            <a:r>
              <a:t>Second, the notion “grammatical” cannot be identified with “meaningful” or “significant” in any semantic sense. </a:t>
            </a:r>
            <a:endParaRPr i="0" sz="2336"/>
          </a:p>
          <a:p>
            <a:pPr marL="0" indent="0" defTabSz="333756">
              <a:lnSpc>
                <a:spcPct val="100000"/>
              </a:lnSpc>
              <a:spcBef>
                <a:spcPts val="800"/>
              </a:spcBef>
              <a:buSzTx/>
              <a:buFontTx/>
              <a:buNone/>
              <a:defRPr i="1" sz="4185">
                <a:solidFill>
                  <a:srgbClr val="000000"/>
                </a:solidFill>
              </a:defRPr>
            </a:pPr>
            <a:r>
              <a:t>Sentences (1) and (2) are equally nonsensical, but any speaker of English will recognize that only the former is grammatical. </a:t>
            </a:r>
            <a:endParaRPr i="0" sz="2336"/>
          </a:p>
          <a:p>
            <a:pPr marL="0" indent="0" defTabSz="333756">
              <a:lnSpc>
                <a:spcPct val="100000"/>
              </a:lnSpc>
              <a:spcBef>
                <a:spcPts val="800"/>
              </a:spcBef>
              <a:buSzTx/>
              <a:buFontTx/>
              <a:buNone/>
              <a:defRPr i="1" sz="4185">
                <a:solidFill>
                  <a:srgbClr val="000000"/>
                </a:solidFill>
              </a:defRPr>
            </a:pPr>
            <a:r>
              <a:t>(1) Colorless green ideas sleep furiously. (2) Furiously sleep ideas green colorless. </a:t>
            </a:r>
            <a:endParaRPr i="0" sz="2336"/>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Investigate hypotheses by consulting native speakers’ intuitions"/>
          <p:cNvSpPr txBox="1"/>
          <p:nvPr>
            <p:ph type="title"/>
          </p:nvPr>
        </p:nvSpPr>
        <p:spPr>
          <a:prstGeom prst="rect">
            <a:avLst/>
          </a:prstGeom>
        </p:spPr>
        <p:txBody>
          <a:bodyPr/>
          <a:lstStyle>
            <a:lvl1pPr defTabSz="753111">
              <a:defRPr sz="5368"/>
            </a:lvl1pPr>
          </a:lstStyle>
          <a:p>
            <a:pPr/>
            <a:r>
              <a:t>Investigate hypotheses by consulting native speakers’ intuitions </a:t>
            </a:r>
            <a:endParaRPr sz="732">
              <a:latin typeface="Times Roman"/>
              <a:ea typeface="Times Roman"/>
              <a:cs typeface="Times Roman"/>
              <a:sym typeface="Times Roman"/>
            </a:endParaRPr>
          </a:p>
        </p:txBody>
      </p:sp>
      <p:sp>
        <p:nvSpPr>
          <p:cNvPr id="254" name="Most linguists assume that people can distinguish strings of words that are sentences of their language from strings of words that are not sentences of their language…"/>
          <p:cNvSpPr txBox="1"/>
          <p:nvPr>
            <p:ph type="body" idx="1"/>
          </p:nvPr>
        </p:nvSpPr>
        <p:spPr>
          <a:prstGeom prst="rect">
            <a:avLst/>
          </a:prstGeom>
        </p:spPr>
        <p:txBody>
          <a:bodyPr/>
          <a:lstStyle/>
          <a:p>
            <a:pPr/>
            <a:r>
              <a:t>Most linguists assume that people can distinguish strings of words that are sentences of their language from strings of words that are not sentences of their language</a:t>
            </a:r>
          </a:p>
          <a:p>
            <a:pPr lvl="1"/>
            <a:r>
              <a:t>So imagine that you are a machine or a classifier that takes a sentence as input, and returns “accept” or “reject” as output</a:t>
            </a:r>
          </a:p>
          <a:p>
            <a:pPr lvl="1"/>
            <a:r>
              <a:t>Automata</a:t>
            </a:r>
          </a:p>
          <a:p>
            <a:pPr lvl="1"/>
            <a:r>
              <a:t>√ The student read a book</a:t>
            </a:r>
          </a:p>
          <a:p>
            <a:pPr lvl="1"/>
            <a:r>
              <a:t>* Student the a book read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yntactic Structures"/>
          <p:cNvSpPr txBox="1"/>
          <p:nvPr>
            <p:ph type="title"/>
          </p:nvPr>
        </p:nvSpPr>
        <p:spPr>
          <a:prstGeom prst="rect">
            <a:avLst/>
          </a:prstGeom>
        </p:spPr>
        <p:txBody>
          <a:bodyPr/>
          <a:lstStyle>
            <a:lvl1pPr defTabSz="1061763">
              <a:defRPr sz="7568"/>
            </a:lvl1pPr>
          </a:lstStyle>
          <a:p>
            <a:pPr/>
            <a:r>
              <a:t>Syntactic Structures</a:t>
            </a:r>
          </a:p>
        </p:txBody>
      </p:sp>
      <p:sp>
        <p:nvSpPr>
          <p:cNvPr id="335" name="Third, the notion “grammatical in English” cannot be identified in any way with the notion “high order of statistical approximation to English.” It is fair to assume that neither sentence (1) nor (2) (nor indeed any part of these sentences) has ever occu"/>
          <p:cNvSpPr txBox="1"/>
          <p:nvPr>
            <p:ph type="body" idx="1"/>
          </p:nvPr>
        </p:nvSpPr>
        <p:spPr>
          <a:prstGeom prst="rect">
            <a:avLst/>
          </a:prstGeom>
        </p:spPr>
        <p:txBody>
          <a:bodyPr/>
          <a:lstStyle/>
          <a:p>
            <a:pPr marL="0" indent="0" defTabSz="365760">
              <a:lnSpc>
                <a:spcPct val="100000"/>
              </a:lnSpc>
              <a:spcBef>
                <a:spcPts val="900"/>
              </a:spcBef>
              <a:buSzTx/>
              <a:buFontTx/>
              <a:buNone/>
              <a:defRPr i="1" sz="4586">
                <a:solidFill>
                  <a:srgbClr val="000000"/>
                </a:solidFill>
              </a:defRPr>
            </a:pPr>
            <a:r>
              <a:t>Third, </a:t>
            </a:r>
            <a:r>
              <a:rPr>
                <a:solidFill>
                  <a:srgbClr val="FF0000"/>
                </a:solidFill>
              </a:rPr>
              <a:t>the notion “grammatical in English” cannot be identified in any way with the notion “high order of statistical approximation to English.” </a:t>
            </a:r>
            <a:r>
              <a:t>It is fair to assume that neither sentence (1) nor (2) (nor indeed any part of these sentences) has ever occurred in an English discourse. </a:t>
            </a:r>
            <a:endParaRPr i="0" sz="2560"/>
          </a:p>
          <a:p>
            <a:pPr marL="0" indent="0" defTabSz="365760">
              <a:lnSpc>
                <a:spcPct val="100000"/>
              </a:lnSpc>
              <a:spcBef>
                <a:spcPts val="900"/>
              </a:spcBef>
              <a:buSzTx/>
              <a:buFontTx/>
              <a:buNone/>
              <a:defRPr i="1" sz="4586">
                <a:solidFill>
                  <a:srgbClr val="FF0000"/>
                </a:solidFill>
              </a:defRPr>
            </a:pPr>
            <a:r>
              <a:t>Hence, in any statistical model for grammaticalness, these sentences will be ruled out on identical grounds as equally ‘remote’ from English. </a:t>
            </a:r>
            <a:r>
              <a:rPr>
                <a:solidFill>
                  <a:srgbClr val="000000"/>
                </a:solidFill>
              </a:rPr>
              <a:t>Yet (1), though nonsensical, is grammatical, while (2) is not. </a:t>
            </a:r>
            <a:endParaRPr i="0" sz="2560">
              <a:solidFill>
                <a:srgbClr val="000000"/>
              </a:solidFill>
            </a:endParaR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yntactic Structures"/>
          <p:cNvSpPr txBox="1"/>
          <p:nvPr>
            <p:ph type="title"/>
          </p:nvPr>
        </p:nvSpPr>
        <p:spPr>
          <a:prstGeom prst="rect">
            <a:avLst/>
          </a:prstGeom>
        </p:spPr>
        <p:txBody>
          <a:bodyPr/>
          <a:lstStyle>
            <a:lvl1pPr defTabSz="1061763">
              <a:defRPr sz="7568"/>
            </a:lvl1pPr>
          </a:lstStyle>
          <a:p>
            <a:pPr/>
            <a:r>
              <a:t>Syntactic Structures</a:t>
            </a:r>
          </a:p>
        </p:txBody>
      </p:sp>
      <p:sp>
        <p:nvSpPr>
          <p:cNvPr id="338" name="Evidently, one’s ability to produce and recognize grammatical utterances is not based on notions of statistical approximation and the like. . . I think that we are forced to conclude that grammar is autonomous and independent of meaning, and that probabi"/>
          <p:cNvSpPr txBox="1"/>
          <p:nvPr>
            <p:ph type="body" idx="1"/>
          </p:nvPr>
        </p:nvSpPr>
        <p:spPr>
          <a:prstGeom prst="rect">
            <a:avLst/>
          </a:prstGeom>
        </p:spPr>
        <p:txBody>
          <a:bodyPr/>
          <a:lstStyle/>
          <a:p>
            <a:pPr marL="0" indent="0" defTabSz="434340">
              <a:lnSpc>
                <a:spcPct val="100000"/>
              </a:lnSpc>
              <a:spcBef>
                <a:spcPts val="1100"/>
              </a:spcBef>
              <a:buSzTx/>
              <a:buFontTx/>
              <a:buNone/>
              <a:defRPr i="1" sz="5446">
                <a:solidFill>
                  <a:srgbClr val="000000"/>
                </a:solidFill>
              </a:defRPr>
            </a:pPr>
            <a:r>
              <a:t>Evidently, </a:t>
            </a:r>
            <a:r>
              <a:rPr>
                <a:solidFill>
                  <a:srgbClr val="FF0000"/>
                </a:solidFill>
              </a:rPr>
              <a:t>one’s ability to produce and recognize grammatical utterances is not based on notions of statistical approximation </a:t>
            </a:r>
            <a:r>
              <a:t>and the like. . . I think that we are forced to conclude that grammar is autonomous and independent of meaning, and that probabilistic models give no particular insight into some of the basic problems of syntactic structure.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Logical Structure of Language"/>
          <p:cNvSpPr txBox="1"/>
          <p:nvPr>
            <p:ph type="title"/>
          </p:nvPr>
        </p:nvSpPr>
        <p:spPr>
          <a:prstGeom prst="rect">
            <a:avLst/>
          </a:prstGeom>
        </p:spPr>
        <p:txBody>
          <a:bodyPr/>
          <a:lstStyle>
            <a:lvl1pPr defTabSz="1061763">
              <a:defRPr sz="7568"/>
            </a:lvl1pPr>
          </a:lstStyle>
          <a:p>
            <a:pPr/>
            <a:r>
              <a:t>Logical Structure of Language</a:t>
            </a:r>
          </a:p>
        </p:txBody>
      </p:sp>
      <p:sp>
        <p:nvSpPr>
          <p:cNvPr id="341" name="“Pirots karulize elatically.”"/>
          <p:cNvSpPr txBox="1"/>
          <p:nvPr>
            <p:ph type="body" idx="1"/>
          </p:nvPr>
        </p:nvSpPr>
        <p:spPr>
          <a:prstGeom prst="rect">
            <a:avLst/>
          </a:prstGeom>
        </p:spPr>
        <p:txBody>
          <a:bodyPr/>
          <a:lstStyle/>
          <a:p>
            <a:pPr marL="0" indent="0" algn="ctr" defTabSz="182880">
              <a:lnSpc>
                <a:spcPct val="100000"/>
              </a:lnSpc>
              <a:spcBef>
                <a:spcPts val="400"/>
              </a:spcBef>
              <a:buSzTx/>
              <a:buFontTx/>
              <a:buNone/>
              <a:defRPr sz="2880">
                <a:solidFill>
                  <a:srgbClr val="800000"/>
                </a:solidFill>
              </a:defRPr>
            </a:pPr>
            <a:r>
              <a:t>“Pirots karulize elatically.”</a:t>
            </a:r>
          </a:p>
          <a:p>
            <a:pPr marL="0" indent="0" algn="ctr" defTabSz="182880">
              <a:lnSpc>
                <a:spcPct val="100000"/>
              </a:lnSpc>
              <a:spcBef>
                <a:spcPts val="400"/>
              </a:spcBef>
              <a:buSzTx/>
              <a:buFontTx/>
              <a:buNone/>
              <a:defRPr sz="1280">
                <a:solidFill>
                  <a:srgbClr val="800000"/>
                </a:solidFill>
                <a:latin typeface="Arial"/>
                <a:ea typeface="Arial"/>
                <a:cs typeface="Arial"/>
                <a:sym typeface="Arial"/>
              </a:defRPr>
            </a:pPr>
          </a:p>
        </p:txBody>
      </p:sp>
      <p:pic>
        <p:nvPicPr>
          <p:cNvPr id="342" name="Image" descr="Image"/>
          <p:cNvPicPr>
            <a:picLocks noChangeAspect="1"/>
          </p:cNvPicPr>
          <p:nvPr/>
        </p:nvPicPr>
        <p:blipFill>
          <a:blip r:embed="rId2">
            <a:extLst/>
          </a:blip>
          <a:stretch>
            <a:fillRect/>
          </a:stretch>
        </p:blipFill>
        <p:spPr>
          <a:xfrm>
            <a:off x="1619468" y="5342181"/>
            <a:ext cx="21143328" cy="6928995"/>
          </a:xfrm>
          <a:prstGeom prst="rect">
            <a:avLst/>
          </a:prstGeom>
          <a:ln w="12700">
            <a:miter lim="400000"/>
          </a:ln>
        </p:spPr>
      </p:pic>
      <p:sp>
        <p:nvSpPr>
          <p:cNvPr id="343" name="Line"/>
          <p:cNvSpPr/>
          <p:nvPr/>
        </p:nvSpPr>
        <p:spPr>
          <a:xfrm>
            <a:off x="10571681" y="10616207"/>
            <a:ext cx="4466636" cy="1"/>
          </a:xfrm>
          <a:prstGeom prst="line">
            <a:avLst/>
          </a:prstGeom>
          <a:ln w="63500">
            <a:solidFill>
              <a:srgbClr val="000000"/>
            </a:solidFill>
            <a:miter lim="400000"/>
          </a:ln>
        </p:spPr>
        <p:txBody>
          <a:bodyPr lIns="50800" tIns="50800" rIns="50800" bIns="50800" anchor="ctr"/>
          <a:lstStyle/>
          <a:p>
            <a:pPr/>
          </a:p>
        </p:txBody>
      </p:sp>
      <p:sp>
        <p:nvSpPr>
          <p:cNvPr id="344" name="Line"/>
          <p:cNvSpPr/>
          <p:nvPr/>
        </p:nvSpPr>
        <p:spPr>
          <a:xfrm>
            <a:off x="16085886" y="7023100"/>
            <a:ext cx="1678556" cy="0"/>
          </a:xfrm>
          <a:prstGeom prst="line">
            <a:avLst/>
          </a:prstGeom>
          <a:ln w="63500">
            <a:solidFill>
              <a:srgbClr val="000000"/>
            </a:solidFill>
            <a:miter lim="400000"/>
          </a:ln>
        </p:spPr>
        <p:txBody>
          <a:bodyPr lIns="50800" tIns="50800" rIns="50800" bIns="50800" anchor="ctr"/>
          <a:lstStyle/>
          <a:p>
            <a:pPr/>
          </a:p>
        </p:txBody>
      </p:sp>
      <p:sp>
        <p:nvSpPr>
          <p:cNvPr id="345" name="Line"/>
          <p:cNvSpPr/>
          <p:nvPr/>
        </p:nvSpPr>
        <p:spPr>
          <a:xfrm>
            <a:off x="16724712" y="7727339"/>
            <a:ext cx="1678556" cy="1"/>
          </a:xfrm>
          <a:prstGeom prst="line">
            <a:avLst/>
          </a:prstGeom>
          <a:ln w="63500">
            <a:solidFill>
              <a:srgbClr val="000000"/>
            </a:solidFill>
            <a:miter lim="400000"/>
          </a:ln>
        </p:spPr>
        <p:txBody>
          <a:bodyPr lIns="50800" tIns="50800" rIns="50800" bIns="50800" anchor="ctr"/>
          <a:lstStyle/>
          <a:p>
            <a:pPr/>
          </a:p>
        </p:txBody>
      </p:sp>
      <p:pic>
        <p:nvPicPr>
          <p:cNvPr id="346" name="pasted-movie.png" descr="pasted-movie.png"/>
          <p:cNvPicPr>
            <a:picLocks noChangeAspect="1"/>
          </p:cNvPicPr>
          <p:nvPr/>
        </p:nvPicPr>
        <p:blipFill>
          <a:blip r:embed="rId3">
            <a:extLst/>
          </a:blip>
          <a:stretch>
            <a:fillRect/>
          </a:stretch>
        </p:blipFill>
        <p:spPr>
          <a:xfrm>
            <a:off x="3659031" y="6066930"/>
            <a:ext cx="17065938" cy="5662504"/>
          </a:xfrm>
          <a:prstGeom prst="rect">
            <a:avLst/>
          </a:prstGeom>
          <a:ln w="12700">
            <a:miter lim="400000"/>
          </a:ln>
        </p:spPr>
      </p:pic>
      <p:sp>
        <p:nvSpPr>
          <p:cNvPr id="347" name="Carnap, 1934"/>
          <p:cNvSpPr txBox="1"/>
          <p:nvPr/>
        </p:nvSpPr>
        <p:spPr>
          <a:xfrm>
            <a:off x="11117884" y="4822769"/>
            <a:ext cx="2148232" cy="5156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oppins Bold"/>
                <a:ea typeface="Poppins Bold"/>
                <a:cs typeface="Poppins Bold"/>
                <a:sym typeface="Poppins Bold"/>
              </a:defRPr>
            </a:lvl1pPr>
          </a:lstStyle>
          <a:p>
            <a:pPr/>
            <a:r>
              <a:t>Carnap, 1934</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Chomsky’s Claim"/>
          <p:cNvSpPr txBox="1"/>
          <p:nvPr>
            <p:ph type="title"/>
          </p:nvPr>
        </p:nvSpPr>
        <p:spPr>
          <a:prstGeom prst="rect">
            <a:avLst/>
          </a:prstGeom>
        </p:spPr>
        <p:txBody>
          <a:bodyPr/>
          <a:lstStyle>
            <a:lvl1pPr defTabSz="1061763">
              <a:defRPr sz="7568"/>
            </a:lvl1pPr>
          </a:lstStyle>
          <a:p>
            <a:pPr/>
            <a:r>
              <a:t>Chomsky’s Claim</a:t>
            </a:r>
          </a:p>
        </p:txBody>
      </p:sp>
      <p:sp>
        <p:nvSpPr>
          <p:cNvPr id="350" name=". . . in any statistical model for grammaticalness, these sentences will be ruled out on identical grounds as equally ‘remote’ from English.…"/>
          <p:cNvSpPr txBox="1"/>
          <p:nvPr>
            <p:ph type="body" sz="half" idx="1"/>
          </p:nvPr>
        </p:nvSpPr>
        <p:spPr>
          <a:xfrm>
            <a:off x="1619468" y="5342182"/>
            <a:ext cx="16108840" cy="7112001"/>
          </a:xfrm>
          <a:prstGeom prst="rect">
            <a:avLst/>
          </a:prstGeom>
        </p:spPr>
        <p:txBody>
          <a:bodyPr/>
          <a:lstStyle/>
          <a:p>
            <a:pPr marL="0" indent="0" defTabSz="438911">
              <a:lnSpc>
                <a:spcPct val="100000"/>
              </a:lnSpc>
              <a:spcBef>
                <a:spcPts val="1100"/>
              </a:spcBef>
              <a:buSzTx/>
              <a:buFontTx/>
              <a:buNone/>
              <a:defRPr i="1" sz="3583">
                <a:solidFill>
                  <a:srgbClr val="0000FF"/>
                </a:solidFill>
              </a:defRPr>
            </a:pPr>
            <a:r>
              <a:t>. . . in any statistical model for grammaticalness, these sentences will be ruled out on identical grounds as equally ‘remote’ from English. </a:t>
            </a:r>
          </a:p>
          <a:p>
            <a:pPr marL="438911" indent="-304800" defTabSz="438911">
              <a:lnSpc>
                <a:spcPct val="100000"/>
              </a:lnSpc>
              <a:spcBef>
                <a:spcPts val="1100"/>
              </a:spcBef>
              <a:buClr>
                <a:srgbClr val="000000"/>
              </a:buClr>
              <a:defRPr sz="4608">
                <a:solidFill>
                  <a:srgbClr val="000000"/>
                </a:solidFill>
              </a:defRPr>
            </a:pPr>
          </a:p>
          <a:p>
            <a:pPr lvl="1" marL="0" indent="438911" defTabSz="438911">
              <a:lnSpc>
                <a:spcPct val="100000"/>
              </a:lnSpc>
              <a:spcBef>
                <a:spcPts val="1100"/>
              </a:spcBef>
              <a:buSzTx/>
              <a:buFontTx/>
              <a:buNone/>
              <a:defRPr sz="3583">
                <a:solidFill>
                  <a:srgbClr val="000000"/>
                </a:solidFill>
              </a:defRPr>
            </a:pPr>
            <a:r>
              <a:t>This claim is false—all modern statistical models of language can assign probabilities to previously- unseen utterances.</a:t>
            </a:r>
          </a:p>
          <a:p>
            <a:pPr lvl="1" marL="0" indent="438911" defTabSz="438911">
              <a:lnSpc>
                <a:spcPct val="100000"/>
              </a:lnSpc>
              <a:spcBef>
                <a:spcPts val="1100"/>
              </a:spcBef>
              <a:buSzTx/>
              <a:buFontTx/>
              <a:buNone/>
              <a:defRPr sz="3583">
                <a:solidFill>
                  <a:srgbClr val="000000"/>
                </a:solidFill>
              </a:defRPr>
            </a:pPr>
          </a:p>
          <a:p>
            <a:pPr lvl="1" marL="0" indent="438911" defTabSz="438911">
              <a:lnSpc>
                <a:spcPct val="100000"/>
              </a:lnSpc>
              <a:spcBef>
                <a:spcPts val="1100"/>
              </a:spcBef>
              <a:buSzTx/>
              <a:buFontTx/>
              <a:buNone/>
              <a:defRPr sz="3583">
                <a:solidFill>
                  <a:srgbClr val="000000"/>
                </a:solidFill>
              </a:defRPr>
            </a:pPr>
            <a:r>
              <a:t>Whether or not these probabilities are accurate is up for debate, but for two distinct novel utterances, they would not be the same.</a:t>
            </a:r>
          </a:p>
        </p:txBody>
      </p:sp>
      <p:pic>
        <p:nvPicPr>
          <p:cNvPr id="351" name="Image" descr="Image"/>
          <p:cNvPicPr>
            <a:picLocks noChangeAspect="1"/>
          </p:cNvPicPr>
          <p:nvPr/>
        </p:nvPicPr>
        <p:blipFill>
          <a:blip r:embed="rId2">
            <a:extLst/>
          </a:blip>
          <a:srcRect l="0" t="15989" r="0" b="21470"/>
          <a:stretch>
            <a:fillRect/>
          </a:stretch>
        </p:blipFill>
        <p:spPr>
          <a:xfrm>
            <a:off x="18340447" y="6722711"/>
            <a:ext cx="5217985" cy="4351129"/>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Learning With Data"/>
          <p:cNvSpPr txBox="1"/>
          <p:nvPr>
            <p:ph type="title"/>
          </p:nvPr>
        </p:nvSpPr>
        <p:spPr>
          <a:prstGeom prst="rect">
            <a:avLst/>
          </a:prstGeom>
        </p:spPr>
        <p:txBody>
          <a:bodyPr/>
          <a:lstStyle/>
          <a:p>
            <a:pPr/>
            <a:r>
              <a:t>Learning With Data</a:t>
            </a:r>
          </a:p>
        </p:txBody>
      </p:sp>
      <p:sp>
        <p:nvSpPr>
          <p:cNvPr id="354" name="Subheadline, name, or dat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Refuting Chomsky"/>
          <p:cNvSpPr txBox="1"/>
          <p:nvPr>
            <p:ph type="title"/>
          </p:nvPr>
        </p:nvSpPr>
        <p:spPr>
          <a:prstGeom prst="rect">
            <a:avLst/>
          </a:prstGeom>
        </p:spPr>
        <p:txBody>
          <a:bodyPr/>
          <a:lstStyle>
            <a:lvl1pPr defTabSz="1061763">
              <a:defRPr sz="7568"/>
            </a:lvl1pPr>
          </a:lstStyle>
          <a:p>
            <a:pPr/>
            <a:r>
              <a:t>Refuting Chomsky</a:t>
            </a:r>
          </a:p>
        </p:txBody>
      </p:sp>
      <p:sp>
        <p:nvSpPr>
          <p:cNvPr id="357" name="Language users must be able to generalize beyond their input…"/>
          <p:cNvSpPr txBox="1"/>
          <p:nvPr>
            <p:ph type="body" idx="1"/>
          </p:nvPr>
        </p:nvSpPr>
        <p:spPr>
          <a:prstGeom prst="rect">
            <a:avLst/>
          </a:prstGeom>
        </p:spPr>
        <p:txBody>
          <a:bodyPr/>
          <a:lstStyle/>
          <a:p>
            <a:pPr/>
            <a:r>
              <a:t>Language users </a:t>
            </a:r>
            <a:r>
              <a:rPr i="1"/>
              <a:t>must </a:t>
            </a:r>
            <a:r>
              <a:t>be able to generalize beyond their input</a:t>
            </a:r>
            <a:endParaRPr sz="1200">
              <a:latin typeface="Times Roman"/>
              <a:ea typeface="Times Roman"/>
              <a:cs typeface="Times Roman"/>
              <a:sym typeface="Times Roman"/>
            </a:endParaRPr>
          </a:p>
          <a:p>
            <a:pPr/>
            <a:r>
              <a:t>Statistical inference can be used to study such generalization</a:t>
            </a:r>
          </a:p>
          <a:p>
            <a:pPr/>
            <a:r>
              <a:t>Pereira (2000) used a </a:t>
            </a:r>
            <a:r>
              <a:rPr i="1"/>
              <a:t>class-based </a:t>
            </a:r>
            <a:r>
              <a:t>bigram model to model (1) and (2) before: </a:t>
            </a:r>
          </a:p>
          <a:p>
            <a:pPr marL="370383" indent="-370383"/>
          </a:p>
          <a:p>
            <a:pPr/>
            <a:r>
              <a:t>Maybe probabilities aren’t such a useless model of language knowledge after all</a:t>
            </a:r>
          </a:p>
        </p:txBody>
      </p:sp>
      <p:pic>
        <p:nvPicPr>
          <p:cNvPr id="358" name="Image" descr="Image"/>
          <p:cNvPicPr>
            <a:picLocks noChangeAspect="1"/>
          </p:cNvPicPr>
          <p:nvPr/>
        </p:nvPicPr>
        <p:blipFill>
          <a:blip r:embed="rId2">
            <a:extLst/>
          </a:blip>
          <a:stretch>
            <a:fillRect/>
          </a:stretch>
        </p:blipFill>
        <p:spPr>
          <a:xfrm>
            <a:off x="1619468" y="5342182"/>
            <a:ext cx="11544301" cy="148590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Language and Probability"/>
          <p:cNvSpPr txBox="1"/>
          <p:nvPr>
            <p:ph type="title"/>
          </p:nvPr>
        </p:nvSpPr>
        <p:spPr>
          <a:prstGeom prst="rect">
            <a:avLst/>
          </a:prstGeom>
        </p:spPr>
        <p:txBody>
          <a:bodyPr/>
          <a:lstStyle>
            <a:lvl1pPr defTabSz="1061763">
              <a:defRPr sz="7568"/>
            </a:lvl1pPr>
          </a:lstStyle>
          <a:p>
            <a:pPr/>
            <a:r>
              <a:t>Language and Probability</a:t>
            </a:r>
          </a:p>
        </p:txBody>
      </p:sp>
      <p:sp>
        <p:nvSpPr>
          <p:cNvPr id="361" name="Language models are core component of many applications where task is to recover an utterance from an input…"/>
          <p:cNvSpPr txBox="1"/>
          <p:nvPr>
            <p:ph type="body" idx="1"/>
          </p:nvPr>
        </p:nvSpPr>
        <p:spPr>
          <a:prstGeom prst="rect">
            <a:avLst/>
          </a:prstGeom>
        </p:spPr>
        <p:txBody>
          <a:bodyPr/>
          <a:lstStyle/>
          <a:p>
            <a:pPr/>
            <a:r>
              <a:t>Language models are core component of many applications where task is to </a:t>
            </a:r>
            <a:r>
              <a:rPr i="1">
                <a:solidFill>
                  <a:schemeClr val="accent5">
                    <a:hueOff val="-82419"/>
                    <a:satOff val="-9513"/>
                    <a:lumOff val="-16343"/>
                  </a:schemeClr>
                </a:solidFill>
                <a:latin typeface="Poppins Bold"/>
                <a:ea typeface="Poppins Bold"/>
                <a:cs typeface="Poppins Bold"/>
                <a:sym typeface="Poppins Bold"/>
              </a:rPr>
              <a:t>recover an utterance</a:t>
            </a:r>
            <a:r>
              <a:rPr i="1">
                <a:solidFill>
                  <a:srgbClr val="CC00CC"/>
                </a:solidFill>
                <a:latin typeface="Poppins Bold"/>
                <a:ea typeface="Poppins Bold"/>
                <a:cs typeface="Poppins Bold"/>
                <a:sym typeface="Poppins Bold"/>
              </a:rPr>
              <a:t> </a:t>
            </a:r>
            <a:r>
              <a:t>from an input</a:t>
            </a:r>
          </a:p>
          <a:p>
            <a:pPr lvl="1"/>
            <a:r>
              <a:t>An “easy” way to do this is through </a:t>
            </a:r>
            <a:r>
              <a:rPr i="1">
                <a:solidFill>
                  <a:schemeClr val="accent5">
                    <a:hueOff val="-82419"/>
                    <a:satOff val="-9513"/>
                    <a:lumOff val="-16343"/>
                  </a:schemeClr>
                </a:solidFill>
                <a:latin typeface="Poppins Bold"/>
                <a:ea typeface="Poppins Bold"/>
                <a:cs typeface="Poppins Bold"/>
                <a:sym typeface="Poppins Bold"/>
              </a:rPr>
              <a:t>Bayes’ rule:</a:t>
            </a:r>
            <a:endParaRPr i="1">
              <a:solidFill>
                <a:schemeClr val="accent5">
                  <a:hueOff val="-82419"/>
                  <a:satOff val="-9513"/>
                  <a:lumOff val="-16343"/>
                </a:schemeClr>
              </a:solidFill>
              <a:latin typeface="Poppins Bold"/>
              <a:ea typeface="Poppins Bold"/>
              <a:cs typeface="Poppins Bold"/>
              <a:sym typeface="Poppins Bold"/>
            </a:endParaRPr>
          </a:p>
          <a:p>
            <a:pPr lvl="1" marL="1565309" indent="-330700"/>
          </a:p>
        </p:txBody>
      </p:sp>
      <p:pic>
        <p:nvPicPr>
          <p:cNvPr id="362" name="Image" descr="Image"/>
          <p:cNvPicPr>
            <a:picLocks noChangeAspect="1"/>
          </p:cNvPicPr>
          <p:nvPr/>
        </p:nvPicPr>
        <p:blipFill>
          <a:blip r:embed="rId2">
            <a:extLst/>
          </a:blip>
          <a:stretch>
            <a:fillRect/>
          </a:stretch>
        </p:blipFill>
        <p:spPr>
          <a:xfrm>
            <a:off x="1619468" y="5342182"/>
            <a:ext cx="11087101" cy="445770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Language and Probability"/>
          <p:cNvSpPr txBox="1"/>
          <p:nvPr>
            <p:ph type="title"/>
          </p:nvPr>
        </p:nvSpPr>
        <p:spPr>
          <a:prstGeom prst="rect">
            <a:avLst/>
          </a:prstGeom>
        </p:spPr>
        <p:txBody>
          <a:bodyPr/>
          <a:lstStyle>
            <a:lvl1pPr defTabSz="1061763">
              <a:defRPr sz="7568"/>
            </a:lvl1pPr>
          </a:lstStyle>
          <a:p>
            <a:pPr/>
            <a:r>
              <a:t>Language and Probability</a:t>
            </a:r>
          </a:p>
        </p:txBody>
      </p:sp>
      <p:sp>
        <p:nvSpPr>
          <p:cNvPr id="365" name="We want to predict a sentence given an input sequence:…"/>
          <p:cNvSpPr txBox="1"/>
          <p:nvPr>
            <p:ph type="body" idx="1"/>
          </p:nvPr>
        </p:nvSpPr>
        <p:spPr>
          <a:prstGeom prst="rect">
            <a:avLst/>
          </a:prstGeom>
        </p:spPr>
        <p:txBody>
          <a:bodyPr/>
          <a:lstStyle/>
          <a:p>
            <a:pPr marL="740767" indent="-740767" defTabSz="987687">
              <a:spcBef>
                <a:spcPts val="800"/>
              </a:spcBef>
              <a:defRPr sz="2400"/>
            </a:pPr>
            <a:r>
              <a:t>We want to predict a sentence given an input sequence: </a:t>
            </a:r>
            <a:endParaRPr sz="960">
              <a:latin typeface="Times Roman"/>
              <a:ea typeface="Times Roman"/>
              <a:cs typeface="Times Roman"/>
              <a:sym typeface="Times Roman"/>
            </a:endParaRPr>
          </a:p>
          <a:p>
            <a:pPr marL="740767" indent="-740767" defTabSz="987687">
              <a:spcBef>
                <a:spcPts val="800"/>
              </a:spcBef>
              <a:defRPr sz="2400"/>
            </a:pPr>
            <a:r>
              <a:t>The noisy channel approach: </a:t>
            </a:r>
            <a14:m>
              <m:oMath>
                <m:sSup>
                  <m:e>
                    <m:r>
                      <a:rPr xmlns:a="http://schemas.openxmlformats.org/drawingml/2006/main" sz="2400" i="1">
                        <a:solidFill>
                          <a:srgbClr val="59595B"/>
                        </a:solidFill>
                        <a:latin typeface="Cambria Math" panose="02040503050406030204" pitchFamily="18" charset="0"/>
                      </a:rPr>
                      <m:t>s</m:t>
                    </m:r>
                  </m:e>
                  <m:sup>
                    <m:r>
                      <a:rPr xmlns:a="http://schemas.openxmlformats.org/drawingml/2006/main" sz="2400" i="1">
                        <a:solidFill>
                          <a:srgbClr val="59595B"/>
                        </a:solidFill>
                        <a:latin typeface="Cambria Math" panose="02040503050406030204" pitchFamily="18" charset="0"/>
                      </a:rPr>
                      <m:t>*</m:t>
                    </m:r>
                  </m:sup>
                </m:sSup>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r</m:t>
                </m:r>
                <m:r>
                  <a:rPr xmlns:a="http://schemas.openxmlformats.org/drawingml/2006/main" sz="2400" i="1">
                    <a:solidFill>
                      <a:srgbClr val="59595B"/>
                    </a:solidFill>
                    <a:latin typeface="Cambria Math" panose="02040503050406030204" pitchFamily="18" charset="0"/>
                  </a:rPr>
                  <m:t>g</m:t>
                </m:r>
                <m:r>
                  <a:rPr xmlns:a="http://schemas.openxmlformats.org/drawingml/2006/main" sz="2400" i="1">
                    <a:solidFill>
                      <a:srgbClr val="59595B"/>
                    </a:solidFill>
                    <a:latin typeface="Cambria Math" panose="02040503050406030204" pitchFamily="18" charset="0"/>
                  </a:rPr>
                  <m:t>m</m:t>
                </m:r>
                <m:r>
                  <a:rPr xmlns:a="http://schemas.openxmlformats.org/drawingml/2006/main" sz="2400" i="1">
                    <a:solidFill>
                      <a:srgbClr val="59595B"/>
                    </a:solidFill>
                    <a:latin typeface="Cambria Math" panose="02040503050406030204" pitchFamily="18" charset="0"/>
                  </a:rPr>
                  <m:t>a</m:t>
                </m:r>
                <m:sSub>
                  <m:e>
                    <m:r>
                      <a:rPr xmlns:a="http://schemas.openxmlformats.org/drawingml/2006/main" sz="2400" i="1">
                        <a:solidFill>
                          <a:srgbClr val="59595B"/>
                        </a:solidFill>
                        <a:latin typeface="Cambria Math" panose="02040503050406030204" pitchFamily="18" charset="0"/>
                      </a:rPr>
                      <m:t>x</m:t>
                    </m:r>
                  </m:e>
                  <m:sub>
                    <m:r>
                      <a:rPr xmlns:a="http://schemas.openxmlformats.org/drawingml/2006/main" sz="2400" i="1">
                        <a:solidFill>
                          <a:srgbClr val="59595B"/>
                        </a:solidFill>
                        <a:latin typeface="Cambria Math" panose="02040503050406030204" pitchFamily="18" charset="0"/>
                      </a:rPr>
                      <m:t>s</m:t>
                    </m:r>
                  </m:sub>
                </m:sSub>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oMath>
            </a14:m>
          </a:p>
          <a:p>
            <a:pPr marL="740767" indent="-740767" defTabSz="987687">
              <a:spcBef>
                <a:spcPts val="800"/>
              </a:spcBef>
              <a:defRPr sz="2400"/>
            </a:pPr>
            <a:r>
              <a:t>Build a generative model of production (encoding)</a:t>
            </a:r>
          </a:p>
          <a:p>
            <a:pPr marL="740767" indent="-740767" defTabSz="987687">
              <a:spcBef>
                <a:spcPts val="800"/>
              </a:spcBef>
              <a:defRPr sz="2400"/>
            </a:pPr>
            <a14:m>
              <m:oMathPara>
                <m:oMathParaPr>
                  <m:jc m:val="left"/>
                </m:oMathParaPr>
                <m:oMath>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oMath>
              </m:oMathPara>
            </a14:m>
          </a:p>
          <a:p>
            <a:pPr marL="740767" indent="-740767" defTabSz="987687">
              <a:spcBef>
                <a:spcPts val="800"/>
              </a:spcBef>
              <a:defRPr sz="2400"/>
            </a:pPr>
            <a:r>
              <a:t>To decode, we use Bayes’ rule to write</a:t>
            </a:r>
          </a:p>
          <a:p>
            <a:pPr marL="740767" indent="-740767" defTabSz="987687">
              <a:spcBef>
                <a:spcPts val="800"/>
              </a:spcBef>
              <a:defRPr sz="2400"/>
            </a:pPr>
            <a14:m>
              <m:oMathPara>
                <m:oMathParaPr>
                  <m:jc m:val="left"/>
                </m:oMathParaPr>
                <m:oMath>
                  <m:sSup>
                    <m:e>
                      <m:r>
                        <a:rPr xmlns:a="http://schemas.openxmlformats.org/drawingml/2006/main" sz="2400" i="1">
                          <a:solidFill>
                            <a:srgbClr val="59595B"/>
                          </a:solidFill>
                          <a:latin typeface="Cambria Math" panose="02040503050406030204" pitchFamily="18" charset="0"/>
                        </a:rPr>
                        <m:t>s</m:t>
                      </m:r>
                    </m:e>
                    <m:sup>
                      <m:r>
                        <a:rPr xmlns:a="http://schemas.openxmlformats.org/drawingml/2006/main" sz="2400" i="1">
                          <a:solidFill>
                            <a:srgbClr val="59595B"/>
                          </a:solidFill>
                          <a:latin typeface="Cambria Math" panose="02040503050406030204" pitchFamily="18" charset="0"/>
                        </a:rPr>
                        <m:t>*</m:t>
                      </m:r>
                    </m:sup>
                  </m:sSup>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r</m:t>
                  </m:r>
                  <m:r>
                    <a:rPr xmlns:a="http://schemas.openxmlformats.org/drawingml/2006/main" sz="2400" i="1">
                      <a:solidFill>
                        <a:srgbClr val="59595B"/>
                      </a:solidFill>
                      <a:latin typeface="Cambria Math" panose="02040503050406030204" pitchFamily="18" charset="0"/>
                    </a:rPr>
                    <m:t>g</m:t>
                  </m:r>
                  <m:r>
                    <a:rPr xmlns:a="http://schemas.openxmlformats.org/drawingml/2006/main" sz="2400" i="1">
                      <a:solidFill>
                        <a:srgbClr val="59595B"/>
                      </a:solidFill>
                      <a:latin typeface="Cambria Math" panose="02040503050406030204" pitchFamily="18" charset="0"/>
                    </a:rPr>
                    <m:t>m</m:t>
                  </m:r>
                  <m:r>
                    <a:rPr xmlns:a="http://schemas.openxmlformats.org/drawingml/2006/main" sz="2400" i="1">
                      <a:solidFill>
                        <a:srgbClr val="59595B"/>
                      </a:solidFill>
                      <a:latin typeface="Cambria Math" panose="02040503050406030204" pitchFamily="18" charset="0"/>
                    </a:rPr>
                    <m:t>a</m:t>
                  </m:r>
                  <m:sSub>
                    <m:e>
                      <m:r>
                        <a:rPr xmlns:a="http://schemas.openxmlformats.org/drawingml/2006/main" sz="2400" i="1">
                          <a:solidFill>
                            <a:srgbClr val="59595B"/>
                          </a:solidFill>
                          <a:latin typeface="Cambria Math" panose="02040503050406030204" pitchFamily="18" charset="0"/>
                        </a:rPr>
                        <m:t>x</m:t>
                      </m:r>
                    </m:e>
                    <m:sub>
                      <m:r>
                        <a:rPr xmlns:a="http://schemas.openxmlformats.org/drawingml/2006/main" sz="2400" i="1">
                          <a:solidFill>
                            <a:srgbClr val="59595B"/>
                          </a:solidFill>
                          <a:latin typeface="Cambria Math" panose="02040503050406030204" pitchFamily="18" charset="0"/>
                        </a:rPr>
                        <m:t>s</m:t>
                      </m:r>
                    </m:sub>
                  </m:sSub>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oMath>
              </m:oMathPara>
            </a14:m>
          </a:p>
          <a:p>
            <a:pPr marL="740767" indent="-740767" defTabSz="987687">
              <a:spcBef>
                <a:spcPts val="800"/>
              </a:spcBef>
              <a:defRPr sz="2400"/>
            </a:pPr>
            <a:r>
              <a:t>    </a:t>
            </a:r>
            <a14:m>
              <m:oMath>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r</m:t>
                </m:r>
                <m:r>
                  <a:rPr xmlns:a="http://schemas.openxmlformats.org/drawingml/2006/main" sz="2400" i="1">
                    <a:solidFill>
                      <a:srgbClr val="59595B"/>
                    </a:solidFill>
                    <a:latin typeface="Cambria Math" panose="02040503050406030204" pitchFamily="18" charset="0"/>
                  </a:rPr>
                  <m:t>g</m:t>
                </m:r>
                <m:r>
                  <a:rPr xmlns:a="http://schemas.openxmlformats.org/drawingml/2006/main" sz="2400" i="1">
                    <a:solidFill>
                      <a:srgbClr val="59595B"/>
                    </a:solidFill>
                    <a:latin typeface="Cambria Math" panose="02040503050406030204" pitchFamily="18" charset="0"/>
                  </a:rPr>
                  <m:t>m</m:t>
                </m:r>
                <m:r>
                  <a:rPr xmlns:a="http://schemas.openxmlformats.org/drawingml/2006/main" sz="2400" i="1">
                    <a:solidFill>
                      <a:srgbClr val="59595B"/>
                    </a:solidFill>
                    <a:latin typeface="Cambria Math" panose="02040503050406030204" pitchFamily="18" charset="0"/>
                  </a:rPr>
                  <m:t>a</m:t>
                </m:r>
                <m:sSub>
                  <m:e>
                    <m:r>
                      <a:rPr xmlns:a="http://schemas.openxmlformats.org/drawingml/2006/main" sz="2400" i="1">
                        <a:solidFill>
                          <a:srgbClr val="59595B"/>
                        </a:solidFill>
                        <a:latin typeface="Cambria Math" panose="02040503050406030204" pitchFamily="18" charset="0"/>
                      </a:rPr>
                      <m:t>x</m:t>
                    </m:r>
                  </m:e>
                  <m:sub>
                    <m:r>
                      <a:rPr xmlns:a="http://schemas.openxmlformats.org/drawingml/2006/main" sz="2400" i="1">
                        <a:solidFill>
                          <a:srgbClr val="59595B"/>
                        </a:solidFill>
                        <a:latin typeface="Cambria Math" panose="02040503050406030204" pitchFamily="18" charset="0"/>
                      </a:rPr>
                      <m:t>s</m:t>
                    </m:r>
                  </m:sub>
                </m:sSub>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oMath>
            </a14:m>
          </a:p>
          <a:p>
            <a:pPr marL="740767" indent="-740767" defTabSz="987687">
              <a:spcBef>
                <a:spcPts val="800"/>
              </a:spcBef>
              <a:defRPr sz="2400"/>
            </a:pPr>
            <a:r>
              <a:t>    </a:t>
            </a:r>
            <a14:m>
              <m:oMath>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r</m:t>
                </m:r>
                <m:r>
                  <a:rPr xmlns:a="http://schemas.openxmlformats.org/drawingml/2006/main" sz="2400" i="1">
                    <a:solidFill>
                      <a:srgbClr val="59595B"/>
                    </a:solidFill>
                    <a:latin typeface="Cambria Math" panose="02040503050406030204" pitchFamily="18" charset="0"/>
                  </a:rPr>
                  <m:t>g</m:t>
                </m:r>
                <m:r>
                  <a:rPr xmlns:a="http://schemas.openxmlformats.org/drawingml/2006/main" sz="2400" i="1">
                    <a:solidFill>
                      <a:srgbClr val="59595B"/>
                    </a:solidFill>
                    <a:latin typeface="Cambria Math" panose="02040503050406030204" pitchFamily="18" charset="0"/>
                  </a:rPr>
                  <m:t>m</m:t>
                </m:r>
                <m:r>
                  <a:rPr xmlns:a="http://schemas.openxmlformats.org/drawingml/2006/main" sz="2400" i="1">
                    <a:solidFill>
                      <a:srgbClr val="59595B"/>
                    </a:solidFill>
                    <a:latin typeface="Cambria Math" panose="02040503050406030204" pitchFamily="18" charset="0"/>
                  </a:rPr>
                  <m:t>a</m:t>
                </m:r>
                <m:sSub>
                  <m:e>
                    <m:r>
                      <a:rPr xmlns:a="http://schemas.openxmlformats.org/drawingml/2006/main" sz="2400" i="1">
                        <a:solidFill>
                          <a:srgbClr val="59595B"/>
                        </a:solidFill>
                        <a:latin typeface="Cambria Math" panose="02040503050406030204" pitchFamily="18" charset="0"/>
                      </a:rPr>
                      <m:t>x</m:t>
                    </m:r>
                  </m:e>
                  <m:sub>
                    <m:r>
                      <a:rPr xmlns:a="http://schemas.openxmlformats.org/drawingml/2006/main" sz="2400" i="1">
                        <a:solidFill>
                          <a:srgbClr val="59595B"/>
                        </a:solidFill>
                        <a:latin typeface="Cambria Math" panose="02040503050406030204" pitchFamily="18" charset="0"/>
                      </a:rPr>
                      <m:t>s</m:t>
                    </m:r>
                  </m:sub>
                </m:sSub>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P</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a</m:t>
                </m:r>
                <m:r>
                  <a:rPr xmlns:a="http://schemas.openxmlformats.org/drawingml/2006/main" sz="2400" i="1">
                    <a:solidFill>
                      <a:srgbClr val="59595B"/>
                    </a:solidFill>
                    <a:latin typeface="Cambria Math" panose="02040503050406030204" pitchFamily="18" charset="0"/>
                  </a:rPr>
                  <m:t>|</m:t>
                </m:r>
                <m:r>
                  <a:rPr xmlns:a="http://schemas.openxmlformats.org/drawingml/2006/main" sz="2400" i="1">
                    <a:solidFill>
                      <a:srgbClr val="59595B"/>
                    </a:solidFill>
                    <a:latin typeface="Cambria Math" panose="02040503050406030204" pitchFamily="18" charset="0"/>
                  </a:rPr>
                  <m:t>s</m:t>
                </m:r>
                <m:r>
                  <a:rPr xmlns:a="http://schemas.openxmlformats.org/drawingml/2006/main" sz="2400" i="1">
                    <a:solidFill>
                      <a:srgbClr val="59595B"/>
                    </a:solidFill>
                    <a:latin typeface="Cambria Math" panose="02040503050406030204" pitchFamily="18" charset="0"/>
                  </a:rPr>
                  <m:t>)</m:t>
                </m:r>
              </m:oMath>
            </a14:m>
          </a:p>
          <a:p>
            <a:pPr marL="740767" indent="-740767" defTabSz="987687">
              <a:spcBef>
                <a:spcPts val="800"/>
              </a:spcBef>
              <a:defRPr sz="2400"/>
            </a:pPr>
            <a:r>
              <a:t>Now, we have to find a sentence maximizing this product</a:t>
            </a:r>
          </a:p>
          <a:p>
            <a:pPr marL="740767" indent="-740767" defTabSz="987687">
              <a:spcBef>
                <a:spcPts val="800"/>
              </a:spcBef>
              <a:defRPr sz="2400"/>
            </a:pPr>
            <a:r>
              <a:t>Why is this progress?</a:t>
            </a:r>
          </a:p>
          <a:p>
            <a:pPr lvl="1" marL="1649087" indent="-661400" defTabSz="987687">
              <a:spcBef>
                <a:spcPts val="800"/>
              </a:spcBef>
              <a:defRPr sz="2400"/>
            </a:pPr>
            <a:r>
              <a:t>This predicts what to expect as input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Language and Probability"/>
          <p:cNvSpPr txBox="1"/>
          <p:nvPr>
            <p:ph type="title"/>
          </p:nvPr>
        </p:nvSpPr>
        <p:spPr>
          <a:prstGeom prst="rect">
            <a:avLst/>
          </a:prstGeom>
        </p:spPr>
        <p:txBody>
          <a:bodyPr/>
          <a:lstStyle>
            <a:lvl1pPr defTabSz="1061763">
              <a:defRPr sz="7568"/>
            </a:lvl1pPr>
          </a:lstStyle>
          <a:p>
            <a:pPr/>
            <a:r>
              <a:t>Language and Probability</a:t>
            </a:r>
          </a:p>
        </p:txBody>
      </p:sp>
      <p:sp>
        <p:nvSpPr>
          <p:cNvPr id="368" name="It is quite typical for researchers to use any collection of texts for linguistic analysis…"/>
          <p:cNvSpPr txBox="1"/>
          <p:nvPr>
            <p:ph type="body" idx="1"/>
          </p:nvPr>
        </p:nvSpPr>
        <p:spPr>
          <a:prstGeom prst="rect">
            <a:avLst/>
          </a:prstGeom>
        </p:spPr>
        <p:txBody>
          <a:bodyPr/>
          <a:lstStyle/>
          <a:p>
            <a:pPr/>
            <a:r>
              <a:t>It is quite typical for researchers to use </a:t>
            </a:r>
            <a:r>
              <a:rPr i="1"/>
              <a:t>any collection of texts </a:t>
            </a:r>
            <a:r>
              <a:t>for linguistic analysis</a:t>
            </a:r>
          </a:p>
          <a:p>
            <a:pPr lvl="1"/>
            <a:r>
              <a:t>Often proceed opportunistically: whatever data comes in handy is used</a:t>
            </a:r>
          </a:p>
          <a:p>
            <a:pPr/>
            <a:r>
              <a:t>However, the term </a:t>
            </a:r>
            <a:r>
              <a:rPr i="1"/>
              <a:t>corpus </a:t>
            </a:r>
            <a:r>
              <a:t>usually implies the following characteristics:</a:t>
            </a:r>
          </a:p>
          <a:p>
            <a:pPr lvl="1"/>
            <a:r>
              <a:t>sampling/representativeness</a:t>
            </a:r>
          </a:p>
          <a:p>
            <a:pPr lvl="1"/>
            <a:r>
              <a:t>finite size</a:t>
            </a:r>
          </a:p>
          <a:p>
            <a:pPr lvl="1"/>
            <a:r>
              <a:t>machine-readable form</a:t>
            </a:r>
          </a:p>
          <a:p>
            <a:pPr lvl="1"/>
            <a:r>
              <a:t>a standard reference</a:t>
            </a:r>
          </a:p>
          <a:p>
            <a:pPr lvl="1"/>
            <a:r>
              <a:t>(time-bound)</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Language and Probability"/>
          <p:cNvSpPr txBox="1"/>
          <p:nvPr>
            <p:ph type="title"/>
          </p:nvPr>
        </p:nvSpPr>
        <p:spPr>
          <a:prstGeom prst="rect">
            <a:avLst/>
          </a:prstGeom>
        </p:spPr>
        <p:txBody>
          <a:bodyPr/>
          <a:lstStyle>
            <a:lvl1pPr defTabSz="1061763">
              <a:defRPr sz="7568"/>
            </a:lvl1pPr>
          </a:lstStyle>
          <a:p>
            <a:pPr/>
            <a:r>
              <a:t>Language and Probability</a:t>
            </a:r>
          </a:p>
        </p:txBody>
      </p:sp>
      <p:sp>
        <p:nvSpPr>
          <p:cNvPr id="371" name="It is quite typical for researchers to use any collection of texts for linguistic analysis…"/>
          <p:cNvSpPr txBox="1"/>
          <p:nvPr>
            <p:ph type="body" idx="1"/>
          </p:nvPr>
        </p:nvSpPr>
        <p:spPr>
          <a:prstGeom prst="rect">
            <a:avLst/>
          </a:prstGeom>
        </p:spPr>
        <p:txBody>
          <a:bodyPr/>
          <a:lstStyle/>
          <a:p>
            <a:pPr/>
            <a:r>
              <a:t>It is quite typical for researchers to use </a:t>
            </a:r>
            <a:r>
              <a:rPr i="1"/>
              <a:t>any collection of texts </a:t>
            </a:r>
            <a:r>
              <a:t>for linguistic analysis</a:t>
            </a:r>
          </a:p>
          <a:p>
            <a:pPr lvl="1"/>
            <a:r>
              <a:t>Often proceed opportunistically: whatever data comes in handy is used</a:t>
            </a:r>
          </a:p>
          <a:p>
            <a:pPr/>
            <a:r>
              <a:t>However, the term </a:t>
            </a:r>
            <a:r>
              <a:rPr i="1"/>
              <a:t>corpus </a:t>
            </a:r>
            <a:r>
              <a:t>usually implies the following characteristics:</a:t>
            </a:r>
          </a:p>
          <a:p>
            <a:pPr lvl="1"/>
            <a:r>
              <a:t>sampling/representativeness</a:t>
            </a:r>
          </a:p>
          <a:p>
            <a:pPr lvl="1"/>
            <a:r>
              <a:t>finite size</a:t>
            </a:r>
          </a:p>
          <a:p>
            <a:pPr lvl="1"/>
            <a:r>
              <a:t>machine-readable form</a:t>
            </a:r>
          </a:p>
          <a:p>
            <a:pPr lvl="1"/>
            <a:r>
              <a:t>a standard reference</a:t>
            </a:r>
          </a:p>
          <a:p>
            <a:pPr lvl="1"/>
            <a:r>
              <a:t>(time-bound)</a:t>
            </a:r>
          </a:p>
        </p:txBody>
      </p:sp>
      <p:pic>
        <p:nvPicPr>
          <p:cNvPr id="372" name="Image" descr="Image"/>
          <p:cNvPicPr>
            <a:picLocks noChangeAspect="1"/>
          </p:cNvPicPr>
          <p:nvPr/>
        </p:nvPicPr>
        <p:blipFill>
          <a:blip r:embed="rId2">
            <a:extLst/>
          </a:blip>
          <a:stretch>
            <a:fillRect/>
          </a:stretch>
        </p:blipFill>
        <p:spPr>
          <a:xfrm>
            <a:off x="598774" y="4226678"/>
            <a:ext cx="23186452" cy="526264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Grammaticality"/>
          <p:cNvSpPr txBox="1"/>
          <p:nvPr>
            <p:ph type="title"/>
          </p:nvPr>
        </p:nvSpPr>
        <p:spPr>
          <a:prstGeom prst="rect">
            <a:avLst/>
          </a:prstGeom>
        </p:spPr>
        <p:txBody>
          <a:bodyPr/>
          <a:lstStyle>
            <a:lvl1pPr defTabSz="901264">
              <a:defRPr sz="6424"/>
            </a:lvl1pPr>
          </a:lstStyle>
          <a:p>
            <a:pPr/>
            <a:r>
              <a:t>Grammaticality</a:t>
            </a:r>
            <a:endParaRPr sz="876">
              <a:latin typeface="Times Roman"/>
              <a:ea typeface="Times Roman"/>
              <a:cs typeface="Times Roman"/>
              <a:sym typeface="Times Roman"/>
            </a:endParaRPr>
          </a:p>
        </p:txBody>
      </p:sp>
      <p:sp>
        <p:nvSpPr>
          <p:cNvPr id="257" name="A string of words that you recognize as a sentence in your native language is grammatical…"/>
          <p:cNvSpPr txBox="1"/>
          <p:nvPr>
            <p:ph type="body" idx="1"/>
          </p:nvPr>
        </p:nvSpPr>
        <p:spPr>
          <a:prstGeom prst="rect">
            <a:avLst/>
          </a:prstGeom>
        </p:spPr>
        <p:txBody>
          <a:bodyPr/>
          <a:lstStyle/>
          <a:p>
            <a:pPr/>
            <a:r>
              <a:t>A string of words that you recognize as a sentence in your native language is </a:t>
            </a:r>
            <a:r>
              <a:rPr i="1"/>
              <a:t>grammatical</a:t>
            </a:r>
            <a:endParaRPr i="1"/>
          </a:p>
          <a:p>
            <a:pPr/>
            <a:r>
              <a:t>A string of words that you do not recognize as a sentence in your native language is </a:t>
            </a:r>
            <a:r>
              <a:rPr i="1"/>
              <a:t>ungrammatical</a:t>
            </a:r>
            <a:endParaRPr i="1"/>
          </a:p>
          <a:p>
            <a:pPr/>
            <a:r>
              <a:t>When you decide whether a sentence is grammatical or ungrammatical, this is called giving a </a:t>
            </a:r>
            <a:r>
              <a:rPr i="1"/>
              <a:t>grammaticality judgment</a:t>
            </a:r>
            <a:endParaRPr i="1"/>
          </a:p>
          <a:p>
            <a:pPr/>
            <a:r>
              <a:t>Ungrammatical sentences are preceded by an asterisk or star (*)</a:t>
            </a:r>
          </a:p>
          <a:p>
            <a:pPr lvl="1"/>
            <a:r>
              <a:t>Sometimes called </a:t>
            </a:r>
            <a:r>
              <a:rPr i="1"/>
              <a:t>starred sentences</a:t>
            </a:r>
            <a:endParaRPr i="1" sz="1200">
              <a:latin typeface="Times Roman"/>
              <a:ea typeface="Times Roman"/>
              <a:cs typeface="Times Roman"/>
              <a:sym typeface="Times Roman"/>
            </a:endParaRPr>
          </a:p>
          <a:p>
            <a:pPr/>
            <a:r>
              <a:t>If native speakers can’t decide whether the sentence is grammatical or ungrammatical, it is preceded by a combination of stars and question marks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Revisiting Method and Theory"/>
          <p:cNvSpPr txBox="1"/>
          <p:nvPr>
            <p:ph type="title"/>
          </p:nvPr>
        </p:nvSpPr>
        <p:spPr>
          <a:prstGeom prst="rect">
            <a:avLst/>
          </a:prstGeom>
        </p:spPr>
        <p:txBody>
          <a:bodyPr/>
          <a:lstStyle>
            <a:lvl1pPr defTabSz="1024725">
              <a:defRPr sz="8798"/>
            </a:lvl1pPr>
          </a:lstStyle>
          <a:p>
            <a:pPr/>
            <a:r>
              <a:t>Revisiting Method and Theory</a:t>
            </a:r>
          </a:p>
        </p:txBody>
      </p:sp>
      <p:sp>
        <p:nvSpPr>
          <p:cNvPr id="375" name="Subheadline, name, or dat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Method in Linguistics"/>
          <p:cNvSpPr txBox="1"/>
          <p:nvPr>
            <p:ph type="title"/>
          </p:nvPr>
        </p:nvSpPr>
        <p:spPr>
          <a:prstGeom prst="rect">
            <a:avLst/>
          </a:prstGeom>
        </p:spPr>
        <p:txBody>
          <a:bodyPr/>
          <a:lstStyle>
            <a:lvl1pPr defTabSz="1061763">
              <a:defRPr sz="7568"/>
            </a:lvl1pPr>
          </a:lstStyle>
          <a:p>
            <a:pPr/>
            <a:r>
              <a:t>Method in Linguistics</a:t>
            </a:r>
          </a:p>
        </p:txBody>
      </p:sp>
      <p:sp>
        <p:nvSpPr>
          <p:cNvPr id="378" name="Sapir, Bloomfield, Hockett, Wells (Structural analysis)…"/>
          <p:cNvSpPr txBox="1"/>
          <p:nvPr>
            <p:ph type="body" idx="1"/>
          </p:nvPr>
        </p:nvSpPr>
        <p:spPr>
          <a:prstGeom prst="rect">
            <a:avLst/>
          </a:prstGeom>
        </p:spPr>
        <p:txBody>
          <a:bodyPr/>
          <a:lstStyle/>
          <a:p>
            <a:pPr/>
            <a:r>
              <a:t>Sapir, Bloomfield, Hockett, Wells (Structural analysis)</a:t>
            </a:r>
          </a:p>
          <a:p>
            <a:pPr lvl="1"/>
            <a:r>
              <a:rPr>
                <a:solidFill>
                  <a:srgbClr val="FF0000"/>
                </a:solidFill>
              </a:rPr>
              <a:t>Discovery procedure </a:t>
            </a:r>
            <a:r>
              <a:t>allows for the emergence of grammatical patterns and constructions in a dataset</a:t>
            </a:r>
          </a:p>
          <a:p>
            <a:pPr/>
            <a:r>
              <a:t>Chomsky, Bar-Hillel (Transformational Grammars)</a:t>
            </a:r>
          </a:p>
          <a:p>
            <a:pPr lvl="1"/>
            <a:r>
              <a:rPr>
                <a:solidFill>
                  <a:srgbClr val="FF0000"/>
                </a:solidFill>
              </a:rPr>
              <a:t>Descriptive procedure </a:t>
            </a:r>
            <a:r>
              <a:t>allows for the generation of grammatical patterns</a:t>
            </a:r>
          </a:p>
          <a:p>
            <a:pPr/>
            <a:r>
              <a:t>Chomsky (Generative Grammar 1962- present)</a:t>
            </a:r>
          </a:p>
          <a:p>
            <a:pPr lvl="1"/>
            <a:r>
              <a:rPr>
                <a:solidFill>
                  <a:srgbClr val="FF0000"/>
                </a:solidFill>
              </a:rPr>
              <a:t>Explanatory model </a:t>
            </a:r>
            <a:r>
              <a:t>allows for the generation of best grammatical patterns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The Absence of Data"/>
          <p:cNvSpPr txBox="1"/>
          <p:nvPr>
            <p:ph type="title"/>
          </p:nvPr>
        </p:nvSpPr>
        <p:spPr>
          <a:prstGeom prst="rect">
            <a:avLst/>
          </a:prstGeom>
        </p:spPr>
        <p:txBody>
          <a:bodyPr/>
          <a:lstStyle>
            <a:lvl1pPr defTabSz="1061763">
              <a:defRPr sz="7568"/>
            </a:lvl1pPr>
          </a:lstStyle>
          <a:p>
            <a:pPr/>
            <a:r>
              <a:t>The Absence of Data</a:t>
            </a:r>
          </a:p>
        </p:txBody>
      </p:sp>
      <p:sp>
        <p:nvSpPr>
          <p:cNvPr id="381" name="Chomsky revolutionized the field of linguistics in the 1950s…"/>
          <p:cNvSpPr txBox="1"/>
          <p:nvPr>
            <p:ph type="body" idx="1"/>
          </p:nvPr>
        </p:nvSpPr>
        <p:spPr>
          <a:prstGeom prst="rect">
            <a:avLst/>
          </a:prstGeom>
        </p:spPr>
        <p:txBody>
          <a:bodyPr/>
          <a:lstStyle/>
          <a:p>
            <a:pPr/>
            <a:r>
              <a:t>Chomsky revolutionized the field of linguistics in the 1950s</a:t>
            </a:r>
          </a:p>
          <a:p>
            <a:pPr/>
            <a:r>
              <a:t>Generation through recursive functions allows one to create your own corpus</a:t>
            </a:r>
          </a:p>
          <a:p>
            <a:pPr/>
            <a:r>
              <a:t>Experiment with new datasets that are not attested in actual “found data”</a:t>
            </a:r>
          </a:p>
          <a:p>
            <a:pPr/>
            <a:r>
              <a:t>Now with LLMs, we can generate our own datasets on phenomena of interest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The Absence of Theory"/>
          <p:cNvSpPr txBox="1"/>
          <p:nvPr>
            <p:ph type="title"/>
          </p:nvPr>
        </p:nvSpPr>
        <p:spPr>
          <a:prstGeom prst="rect">
            <a:avLst/>
          </a:prstGeom>
        </p:spPr>
        <p:txBody>
          <a:bodyPr/>
          <a:lstStyle>
            <a:lvl1pPr defTabSz="1061763">
              <a:defRPr sz="7568"/>
            </a:lvl1pPr>
          </a:lstStyle>
          <a:p>
            <a:pPr/>
            <a:r>
              <a:t>The Absence of Theory</a:t>
            </a:r>
          </a:p>
        </p:txBody>
      </p:sp>
      <p:sp>
        <p:nvSpPr>
          <p:cNvPr id="384" name="Big Data and statistical modeling have largely dominated the fields of CL and AI, both theoretical and applied…"/>
          <p:cNvSpPr txBox="1"/>
          <p:nvPr>
            <p:ph type="body" idx="1"/>
          </p:nvPr>
        </p:nvSpPr>
        <p:spPr>
          <a:prstGeom prst="rect">
            <a:avLst/>
          </a:prstGeom>
        </p:spPr>
        <p:txBody>
          <a:bodyPr/>
          <a:lstStyle/>
          <a:p>
            <a:pPr/>
            <a:r>
              <a:rPr>
                <a:solidFill>
                  <a:srgbClr val="FF0000"/>
                </a:solidFill>
              </a:rPr>
              <a:t>Big Data </a:t>
            </a:r>
            <a:r>
              <a:t>and statistical modeling have largely dominated the fields of CL and AI, both theoretical and applied</a:t>
            </a:r>
          </a:p>
          <a:p>
            <a:pPr/>
            <a:r>
              <a:t>LLMs can bootstrap new data based on previous data</a:t>
            </a:r>
          </a:p>
          <a:p>
            <a:pPr/>
            <a:r>
              <a:rPr>
                <a:solidFill>
                  <a:srgbClr val="FF0000"/>
                </a:solidFill>
              </a:rPr>
              <a:t>Deep Learning </a:t>
            </a:r>
            <a:r>
              <a:t>seems positioned to obviate theory completely</a:t>
            </a:r>
          </a:p>
          <a:p>
            <a:pPr/>
            <a:r>
              <a:rPr>
                <a:solidFill>
                  <a:srgbClr val="FF0000"/>
                </a:solidFill>
              </a:rPr>
              <a:t>This will not happen</a:t>
            </a:r>
            <a:r>
              <a:t>: machine learning and deep learning make theoretical assumptions in both the data preparation and feature selection and engineering phase of training</a:t>
            </a:r>
          </a:p>
          <a:p>
            <a:pPr/>
            <a:r>
              <a:rPr>
                <a:solidFill>
                  <a:srgbClr val="FF0000"/>
                </a:solidFill>
              </a:rPr>
              <a:t>Theory </a:t>
            </a:r>
            <a:r>
              <a:t>is more relevant than ever before</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Conclusion"/>
          <p:cNvSpPr txBox="1"/>
          <p:nvPr>
            <p:ph type="title"/>
          </p:nvPr>
        </p:nvSpPr>
        <p:spPr>
          <a:prstGeom prst="rect">
            <a:avLst/>
          </a:prstGeom>
        </p:spPr>
        <p:txBody>
          <a:bodyPr/>
          <a:lstStyle>
            <a:lvl1pPr defTabSz="1061763">
              <a:defRPr sz="7568"/>
            </a:lvl1pPr>
          </a:lstStyle>
          <a:p>
            <a:pPr/>
            <a:r>
              <a:t>Conclusion</a:t>
            </a:r>
          </a:p>
        </p:txBody>
      </p:sp>
      <p:sp>
        <p:nvSpPr>
          <p:cNvPr id="387" name="Linguistics is now both a theoretical and experimental discipline…"/>
          <p:cNvSpPr txBox="1"/>
          <p:nvPr>
            <p:ph type="body" idx="1"/>
          </p:nvPr>
        </p:nvSpPr>
        <p:spPr>
          <a:prstGeom prst="rect">
            <a:avLst/>
          </a:prstGeom>
        </p:spPr>
        <p:txBody>
          <a:bodyPr/>
          <a:lstStyle/>
          <a:p>
            <a:pPr/>
            <a:r>
              <a:t>Linguistics is now both a </a:t>
            </a:r>
            <a:r>
              <a:rPr>
                <a:solidFill>
                  <a:srgbClr val="FF0000"/>
                </a:solidFill>
              </a:rPr>
              <a:t>theoretical </a:t>
            </a:r>
            <a:r>
              <a:t>and </a:t>
            </a:r>
            <a:r>
              <a:rPr>
                <a:solidFill>
                  <a:srgbClr val="FF0000"/>
                </a:solidFill>
              </a:rPr>
              <a:t>experimental </a:t>
            </a:r>
            <a:r>
              <a:t>discipline</a:t>
            </a:r>
          </a:p>
          <a:p>
            <a:pPr/>
            <a:r>
              <a:t>The scope of observed data for language study and theorizing is richer and broader than ever</a:t>
            </a:r>
          </a:p>
          <a:p>
            <a:pPr/>
            <a:r>
              <a:t>Linguistic corpora and captured media datasets will enable contextualized and embodied interpretation of linguistic utterances</a:t>
            </a:r>
          </a:p>
          <a:p>
            <a:pPr/>
            <a:r>
              <a:t>LLMs (if used carefully) enable the development of more expressive and broader theories of language and communication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Questions?"/>
          <p:cNvSpPr txBox="1"/>
          <p:nvPr>
            <p:ph type="title"/>
          </p:nvPr>
        </p:nvSpPr>
        <p:spPr>
          <a:prstGeom prst="rect">
            <a:avLst/>
          </a:prstGeom>
        </p:spPr>
        <p:txBody>
          <a:bodyPr/>
          <a:lstStyle>
            <a:lvl1pPr defTabSz="1061763">
              <a:defRPr sz="7568"/>
            </a:lvl1pPr>
          </a:lstStyle>
          <a:p>
            <a:pPr/>
            <a:r>
              <a:t>Questions?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Grammatical ≠ Meaningful"/>
          <p:cNvSpPr txBox="1"/>
          <p:nvPr>
            <p:ph type="title"/>
          </p:nvPr>
        </p:nvSpPr>
        <p:spPr>
          <a:prstGeom prst="rect">
            <a:avLst/>
          </a:prstGeom>
        </p:spPr>
        <p:txBody>
          <a:bodyPr/>
          <a:lstStyle>
            <a:lvl1pPr defTabSz="1061763">
              <a:defRPr sz="7568"/>
            </a:lvl1pPr>
          </a:lstStyle>
          <a:p>
            <a:pPr/>
            <a:r>
              <a:t>Grammatical ≠ Meaningful</a:t>
            </a:r>
          </a:p>
        </p:txBody>
      </p:sp>
      <p:sp>
        <p:nvSpPr>
          <p:cNvPr id="260" name="It is unlikely that Pat will succeed.…"/>
          <p:cNvSpPr txBox="1"/>
          <p:nvPr>
            <p:ph type="body" idx="1"/>
          </p:nvPr>
        </p:nvSpPr>
        <p:spPr>
          <a:prstGeom prst="rect">
            <a:avLst/>
          </a:prstGeom>
        </p:spPr>
        <p:txBody>
          <a:bodyPr/>
          <a:lstStyle/>
          <a:p>
            <a:pPr marL="740767" indent="-740767" defTabSz="987687">
              <a:spcBef>
                <a:spcPts val="800"/>
              </a:spcBef>
              <a:defRPr sz="2400"/>
            </a:pPr>
            <a:r>
              <a:t>It is unlikely that Pat will succeed. </a:t>
            </a:r>
            <a:endParaRPr sz="960">
              <a:latin typeface="Times Roman"/>
              <a:ea typeface="Times Roman"/>
              <a:cs typeface="Times Roman"/>
              <a:sym typeface="Times Roman"/>
            </a:endParaRPr>
          </a:p>
          <a:p>
            <a:pPr marL="740767" indent="-740767" defTabSz="987687">
              <a:spcBef>
                <a:spcPts val="800"/>
              </a:spcBef>
              <a:defRPr sz="2400"/>
            </a:pPr>
            <a:r>
              <a:t>It is improbable that Pat will succeed. </a:t>
            </a:r>
          </a:p>
          <a:p>
            <a:pPr marL="740767" indent="-740767" defTabSz="987687">
              <a:spcBef>
                <a:spcPts val="800"/>
              </a:spcBef>
              <a:defRPr sz="2400"/>
            </a:pPr>
            <a:r>
              <a:t>Pat is unlikely to succeed.</a:t>
            </a:r>
          </a:p>
          <a:p>
            <a:pPr marL="740767" indent="-740767" defTabSz="987687">
              <a:spcBef>
                <a:spcPts val="800"/>
              </a:spcBef>
              <a:defRPr sz="2400"/>
            </a:pPr>
            <a:r>
              <a:t>*Pat is improbable to succeed.</a:t>
            </a:r>
          </a:p>
          <a:p>
            <a:pPr lvl="1" marL="1649087" indent="-661400" defTabSz="987687">
              <a:spcBef>
                <a:spcPts val="800"/>
              </a:spcBef>
              <a:defRPr sz="2400"/>
            </a:pPr>
            <a:r>
              <a:t>This could be meaningful, but most people consider it to be </a:t>
            </a:r>
            <a:br>
              <a:rPr sz="960">
                <a:latin typeface="Times Roman"/>
                <a:ea typeface="Times Roman"/>
                <a:cs typeface="Times Roman"/>
                <a:sym typeface="Times Roman"/>
              </a:rPr>
            </a:br>
            <a:r>
              <a:t>ungrammatical</a:t>
            </a:r>
          </a:p>
          <a:p>
            <a:pPr marL="740767" indent="-740767" defTabSz="987687">
              <a:spcBef>
                <a:spcPts val="800"/>
              </a:spcBef>
              <a:defRPr sz="2400"/>
            </a:pPr>
            <a:r>
              <a:t>They saw Pat with Chris.</a:t>
            </a:r>
          </a:p>
          <a:p>
            <a:pPr marL="740767" indent="-740767" defTabSz="987687">
              <a:spcBef>
                <a:spcPts val="800"/>
              </a:spcBef>
              <a:defRPr sz="2400"/>
            </a:pPr>
            <a:r>
              <a:t>They saw Pat and Chris.</a:t>
            </a:r>
          </a:p>
          <a:p>
            <a:pPr marL="740767" indent="-740767" defTabSz="987687">
              <a:spcBef>
                <a:spcPts val="800"/>
              </a:spcBef>
              <a:defRPr sz="2400"/>
            </a:pPr>
            <a:r>
              <a:t>Who did they see Pat with?</a:t>
            </a:r>
          </a:p>
          <a:p>
            <a:pPr marL="740767" indent="-740767" defTabSz="987687">
              <a:spcBef>
                <a:spcPts val="800"/>
              </a:spcBef>
              <a:defRPr sz="2400"/>
            </a:pPr>
            <a:r>
              <a:t>*Who did they see Pat and?</a:t>
            </a:r>
          </a:p>
          <a:p>
            <a:pPr lvl="1" marL="1649087" indent="-661400" defTabSz="987687">
              <a:spcBef>
                <a:spcPts val="800"/>
              </a:spcBef>
              <a:defRPr sz="2400"/>
            </a:pPr>
            <a:r>
              <a:t>Again, this could be meaningful, but it is ungrammatical.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A Brief History"/>
          <p:cNvSpPr txBox="1"/>
          <p:nvPr>
            <p:ph type="title"/>
          </p:nvPr>
        </p:nvSpPr>
        <p:spPr>
          <a:prstGeom prst="rect">
            <a:avLst/>
          </a:prstGeom>
        </p:spPr>
        <p:txBody>
          <a:bodyPr/>
          <a:lstStyle/>
          <a:p>
            <a:pPr/>
            <a:r>
              <a:t>A Brief History</a:t>
            </a:r>
          </a:p>
        </p:txBody>
      </p:sp>
      <p:sp>
        <p:nvSpPr>
          <p:cNvPr id="263"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66" name="Two foundational paradigms…"/>
          <p:cNvSpPr txBox="1"/>
          <p:nvPr>
            <p:ph type="body" idx="1"/>
          </p:nvPr>
        </p:nvSpPr>
        <p:spPr>
          <a:prstGeom prst="rect">
            <a:avLst/>
          </a:prstGeom>
        </p:spPr>
        <p:txBody>
          <a:bodyPr/>
          <a:lstStyle/>
          <a:p>
            <a:pPr/>
            <a:r>
              <a:t>Two foundational paradigms</a:t>
            </a:r>
            <a:endParaRPr sz="2933"/>
          </a:p>
          <a:p>
            <a:pPr lvl="1"/>
            <a:r>
              <a:t>automaton, probabilistic or information-theoretic model</a:t>
            </a:r>
          </a:p>
          <a:p>
            <a:pPr/>
            <a:r>
              <a:t>1: Turing’s work first led to McCulloch-Pitts neuron (McCulloch and Pitts, 1943)</a:t>
            </a:r>
          </a:p>
          <a:p>
            <a:pPr lvl="1"/>
            <a:r>
              <a:t>a simplified model of the neuron as a kind of computing element that could be described in terms of propositional logic</a:t>
            </a:r>
          </a:p>
          <a:p>
            <a:pPr/>
            <a:r>
              <a:t>And then to Kleene (1951, 1956) on finite state automata and regular expressions</a:t>
            </a:r>
            <a:br>
              <a:rPr sz="1200">
                <a:latin typeface="Times Roman"/>
                <a:ea typeface="Times Roman"/>
                <a:cs typeface="Times Roman"/>
                <a:sym typeface="Times Roman"/>
              </a:rPr>
            </a:br>
            <a:endParaRPr sz="1200">
              <a:latin typeface="Times Roman"/>
              <a:ea typeface="Times Roman"/>
              <a:cs typeface="Times Roman"/>
              <a:sym typeface="Times Roman"/>
            </a:endParaRPr>
          </a:p>
          <a:p>
            <a:pPr marL="457200" indent="-317500" defTabSz="457200">
              <a:lnSpc>
                <a:spcPct val="100000"/>
              </a:lnSpc>
              <a:spcBef>
                <a:spcPts val="1200"/>
              </a:spcBef>
              <a:buClr>
                <a:srgbClr val="000000"/>
              </a:buClr>
              <a:defRPr sz="2933">
                <a:solidFill>
                  <a:srgbClr val="000000"/>
                </a:solidFill>
                <a:latin typeface="Arial"/>
                <a:ea typeface="Arial"/>
                <a:cs typeface="Arial"/>
                <a:sym typeface="Arial"/>
              </a:defRPr>
            </a:pPr>
            <a:endParaRPr sz="1200">
              <a:latin typeface="Times Roman"/>
              <a:ea typeface="Times Roman"/>
              <a:cs typeface="Times Roman"/>
              <a:sym typeface="Times Roman"/>
            </a:endParaRPr>
          </a:p>
          <a:p>
            <a:pPr/>
            <a:r>
              <a:t>Shannon (1948) applied probabilistic models of discrete Markov processes to automata for language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69" name="Chomsky (1956), drawing the idea of a finite state Markov process from Shannon’s work, first considered finite-state machines as a way to characterize a grammar, and defined a finite-state language as a language generated by a finite-state grammar…"/>
          <p:cNvSpPr txBox="1"/>
          <p:nvPr>
            <p:ph type="body" idx="1"/>
          </p:nvPr>
        </p:nvSpPr>
        <p:spPr>
          <a:prstGeom prst="rect">
            <a:avLst/>
          </a:prstGeom>
        </p:spPr>
        <p:txBody>
          <a:bodyPr/>
          <a:lstStyle/>
          <a:p>
            <a:pPr/>
            <a:r>
              <a:t>Chomsky (1956), drawing the idea of a finite state Markov process from Shannon’s work, first considered finite-state machines as a way to characterize a grammar, and defined a finite-state language as a language generated by a finite-state grammar</a:t>
            </a:r>
            <a:endParaRPr sz="2933"/>
          </a:p>
          <a:p>
            <a:pPr lvl="1"/>
            <a:r>
              <a:t>These early models led to the field of formal language theory, which used algebra and set theory to define formal languages as sequences of symbols</a:t>
            </a:r>
            <a:endParaRPr sz="1200">
              <a:latin typeface="Times Roman"/>
              <a:ea typeface="Times Roman"/>
              <a:cs typeface="Times Roman"/>
              <a:sym typeface="Times Roman"/>
            </a:endParaRPr>
          </a:p>
          <a:p>
            <a:pPr lvl="1"/>
            <a:r>
              <a:t>This includes the context-free grammar, first defined by Chomsky (1956) for natural languages but independently discovered by Backus (1959) and Naur et al. (1960) in their descriptions of the ALGOL programming language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A Brief History"/>
          <p:cNvSpPr txBox="1"/>
          <p:nvPr>
            <p:ph type="title"/>
          </p:nvPr>
        </p:nvSpPr>
        <p:spPr>
          <a:prstGeom prst="rect">
            <a:avLst/>
          </a:prstGeom>
        </p:spPr>
        <p:txBody>
          <a:bodyPr/>
          <a:lstStyle/>
          <a:p>
            <a:pPr defTabSz="1061763">
              <a:defRPr sz="7568"/>
            </a:pPr>
            <a:r>
              <a:t>A </a:t>
            </a:r>
            <a:r>
              <a:rPr strike="sngStrike"/>
              <a:t>Brief</a:t>
            </a:r>
            <a:r>
              <a:t> History</a:t>
            </a:r>
          </a:p>
        </p:txBody>
      </p:sp>
      <p:sp>
        <p:nvSpPr>
          <p:cNvPr id="272" name="2: Shannon’s metaphor of the noisy channel and decoding for the transmission of language through media like communication channels and speech acoustics…"/>
          <p:cNvSpPr txBox="1"/>
          <p:nvPr>
            <p:ph type="body" idx="1"/>
          </p:nvPr>
        </p:nvSpPr>
        <p:spPr>
          <a:prstGeom prst="rect">
            <a:avLst/>
          </a:prstGeom>
        </p:spPr>
        <p:txBody>
          <a:bodyPr/>
          <a:lstStyle/>
          <a:p>
            <a:pPr/>
            <a:r>
              <a:t>2: Shannon’s metaphor of the </a:t>
            </a:r>
            <a:r>
              <a:rPr>
                <a:latin typeface="Poppins Bold"/>
                <a:ea typeface="Poppins Bold"/>
                <a:cs typeface="Poppins Bold"/>
                <a:sym typeface="Poppins Bold"/>
              </a:rPr>
              <a:t>noisy channel </a:t>
            </a:r>
            <a:r>
              <a:t>and </a:t>
            </a:r>
            <a:r>
              <a:rPr>
                <a:latin typeface="Poppins Bold"/>
                <a:ea typeface="Poppins Bold"/>
                <a:cs typeface="Poppins Bold"/>
                <a:sym typeface="Poppins Bold"/>
              </a:rPr>
              <a:t>decoding </a:t>
            </a:r>
            <a:r>
              <a:t>for the transmission of language through media like communication channels and speech acoustics </a:t>
            </a:r>
          </a:p>
          <a:p>
            <a:pPr/>
            <a:r>
              <a:rPr>
                <a:latin typeface="Poppins Bold"/>
                <a:ea typeface="Poppins Bold"/>
                <a:cs typeface="Poppins Bold"/>
                <a:sym typeface="Poppins Bold"/>
              </a:rPr>
              <a:t>Shannon entropy</a:t>
            </a:r>
            <a:r>
              <a:t> (equivalent to thermodynamic or Gibbs’ entropy) measures the information content of a channel (i.e., a language)</a:t>
            </a:r>
          </a:p>
          <a:p>
            <a:pPr/>
            <a:r>
              <a:t>Shannon was first to measure entropy of English using probabilistic techniques</a:t>
            </a:r>
          </a:p>
          <a:p>
            <a:pPr/>
            <a:r>
              <a:t>Sound spectrograph was developed in 1946 (Koenig et al., 1946), foundational work was done in instrumental phonetics</a:t>
            </a:r>
          </a:p>
          <a:p>
            <a:pPr lvl="1"/>
            <a:r>
              <a:t>Laid the groundwork for first machine speech recognizers of the 1950s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