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0"/>
  </p:notesMasterIdLst>
  <p:handoutMasterIdLst>
    <p:handoutMasterId r:id="rId31"/>
  </p:handoutMasterIdLst>
  <p:sldIdLst>
    <p:sldId id="436" r:id="rId2"/>
    <p:sldId id="520" r:id="rId3"/>
    <p:sldId id="497" r:id="rId4"/>
    <p:sldId id="498" r:id="rId5"/>
    <p:sldId id="516" r:id="rId6"/>
    <p:sldId id="517" r:id="rId7"/>
    <p:sldId id="518" r:id="rId8"/>
    <p:sldId id="522" r:id="rId9"/>
    <p:sldId id="504" r:id="rId10"/>
    <p:sldId id="503" r:id="rId11"/>
    <p:sldId id="505" r:id="rId12"/>
    <p:sldId id="506" r:id="rId13"/>
    <p:sldId id="507" r:id="rId14"/>
    <p:sldId id="508" r:id="rId15"/>
    <p:sldId id="509" r:id="rId16"/>
    <p:sldId id="510" r:id="rId17"/>
    <p:sldId id="521" r:id="rId18"/>
    <p:sldId id="514" r:id="rId19"/>
    <p:sldId id="511" r:id="rId20"/>
    <p:sldId id="519" r:id="rId21"/>
    <p:sldId id="513" r:id="rId22"/>
    <p:sldId id="515" r:id="rId23"/>
    <p:sldId id="449" r:id="rId24"/>
    <p:sldId id="458" r:id="rId25"/>
    <p:sldId id="450" r:id="rId26"/>
    <p:sldId id="452" r:id="rId27"/>
    <p:sldId id="460" r:id="rId28"/>
    <p:sldId id="461" r:id="rId29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3" autoAdjust="0"/>
    <p:restoredTop sz="76179" autoAdjust="0"/>
  </p:normalViewPr>
  <p:slideViewPr>
    <p:cSldViewPr snapToGrid="0">
      <p:cViewPr varScale="1">
        <p:scale>
          <a:sx n="52" d="100"/>
          <a:sy n="52" d="100"/>
        </p:scale>
        <p:origin x="13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11/11/19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11/11/19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http://</a:t>
            </a:r>
            <a:r>
              <a:rPr lang="en-US" sz="1200" dirty="0" err="1"/>
              <a:t>datamining.typepad.com</a:t>
            </a:r>
            <a:r>
              <a:rPr lang="en-US" sz="1200" dirty="0"/>
              <a:t>/gallery/blog-map-</a:t>
            </a:r>
            <a:r>
              <a:rPr lang="en-US" sz="1200" dirty="0" err="1"/>
              <a:t>gallery.html</a:t>
            </a:r>
            <a:endParaRPr lang="en-U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course first, second?</a:t>
            </a:r>
          </a:p>
          <a:p>
            <a:r>
              <a:rPr lang="en-US" dirty="0"/>
              <a:t>But now: which third?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0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91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function calls:  S(R(x))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case:</a:t>
            </a:r>
            <a:r>
              <a:rPr lang="en-US" baseline="0" dirty="0"/>
              <a:t>  there is a walk of length 1 </a:t>
            </a:r>
            <a:r>
              <a:rPr lang="en-US" baseline="0" dirty="0" err="1"/>
              <a:t>iff</a:t>
            </a:r>
            <a:r>
              <a:rPr lang="en-US" baseline="0" dirty="0"/>
              <a:t> </a:t>
            </a:r>
            <a:r>
              <a:rPr lang="en-US" baseline="0" dirty="0" err="1"/>
              <a:t>aRb</a:t>
            </a:r>
            <a:endParaRPr lang="en-US" baseline="0" dirty="0"/>
          </a:p>
          <a:p>
            <a:r>
              <a:rPr lang="en-US" baseline="0" dirty="0"/>
              <a:t>induction step:  There is a walk of length n+1 from a to b </a:t>
            </a:r>
            <a:r>
              <a:rPr lang="en-US" baseline="0" dirty="0" err="1"/>
              <a:t>iff</a:t>
            </a:r>
            <a:r>
              <a:rPr lang="en-US" baseline="0" dirty="0"/>
              <a:t> there is a c in A such that there is a walk of length 1 from a to c,</a:t>
            </a:r>
          </a:p>
          <a:p>
            <a:r>
              <a:rPr lang="en-US" baseline="0" dirty="0"/>
              <a:t>i.e. </a:t>
            </a:r>
            <a:r>
              <a:rPr lang="en-US" baseline="0" dirty="0" err="1"/>
              <a:t>aRc</a:t>
            </a:r>
            <a:r>
              <a:rPr lang="en-US" baseline="0" dirty="0"/>
              <a:t> and a path of length </a:t>
            </a:r>
            <a:r>
              <a:rPr lang="en-US" baseline="0" dirty="0" err="1"/>
              <a:t>n</a:t>
            </a:r>
            <a:r>
              <a:rPr lang="en-US" baseline="0" dirty="0"/>
              <a:t> from </a:t>
            </a:r>
            <a:r>
              <a:rPr lang="en-US" baseline="0" dirty="0" err="1"/>
              <a:t>c</a:t>
            </a:r>
            <a:r>
              <a:rPr lang="en-US" baseline="0" dirty="0"/>
              <a:t> to </a:t>
            </a:r>
            <a:r>
              <a:rPr lang="en-US" baseline="0" dirty="0" err="1"/>
              <a:t>b</a:t>
            </a:r>
            <a:r>
              <a:rPr lang="en-US" baseline="0" dirty="0"/>
              <a:t>, so by the induction hypothesis happens </a:t>
            </a:r>
            <a:r>
              <a:rPr lang="en-US" baseline="0" dirty="0" err="1"/>
              <a:t>iff</a:t>
            </a:r>
            <a:r>
              <a:rPr lang="en-US" baseline="0" dirty="0"/>
              <a:t>  </a:t>
            </a:r>
            <a:r>
              <a:rPr lang="en-US" baseline="0" dirty="0" err="1"/>
              <a:t>cR^nb</a:t>
            </a:r>
            <a:r>
              <a:rPr lang="en-US" baseline="0" dirty="0"/>
              <a:t>, and by definition of </a:t>
            </a:r>
          </a:p>
          <a:p>
            <a:r>
              <a:rPr lang="en-US" baseline="0" dirty="0"/>
              <a:t>composition happens </a:t>
            </a:r>
            <a:r>
              <a:rPr lang="en-US" baseline="0" dirty="0" err="1"/>
              <a:t>iff</a:t>
            </a:r>
            <a:r>
              <a:rPr lang="en-US" baseline="0" dirty="0"/>
              <a:t> aR^{n+1}b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show a figure that illustrates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Proof:  You can take the cycles out: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dirty="0"/>
              <a:t>Suppose there is a path from a to </a:t>
            </a:r>
            <a:r>
              <a:rPr lang="en-US" dirty="0" err="1"/>
              <a:t>b</a:t>
            </a:r>
            <a:r>
              <a:rPr lang="en-US" dirty="0"/>
              <a:t> in R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=a,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x</a:t>
            </a:r>
            <a:r>
              <a:rPr lang="en-US" sz="2000" baseline="-25000" dirty="0"/>
              <a:t>m-1</a:t>
            </a:r>
            <a:r>
              <a:rPr lang="en-US" sz="2000" dirty="0"/>
              <a:t>,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m</a:t>
            </a:r>
            <a:r>
              <a:rPr lang="en-US" sz="2000" dirty="0"/>
              <a:t>=</a:t>
            </a:r>
            <a:r>
              <a:rPr lang="en-US" sz="2000" dirty="0" err="1"/>
              <a:t>b</a:t>
            </a:r>
            <a:r>
              <a:rPr lang="en-US" sz="2000" dirty="0"/>
              <a:t> of length </a:t>
            </a:r>
            <a:r>
              <a:rPr lang="en-US" sz="2000" dirty="0" err="1"/>
              <a:t>m</a:t>
            </a:r>
            <a:r>
              <a:rPr lang="en-US" sz="2000" dirty="0"/>
              <a:t>. 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dirty="0"/>
              <a:t>Suppose </a:t>
            </a:r>
            <a:r>
              <a:rPr lang="en-US" sz="2000" dirty="0" err="1"/>
              <a:t>m</a:t>
            </a:r>
            <a:r>
              <a:rPr lang="en-US" sz="2000" dirty="0"/>
              <a:t> &gt; </a:t>
            </a:r>
            <a:r>
              <a:rPr lang="en-US" sz="2000" dirty="0" err="1"/>
              <a:t>n</a:t>
            </a:r>
            <a:r>
              <a:rPr lang="en-US" sz="2000" dirty="0"/>
              <a:t>.  By the </a:t>
            </a:r>
            <a:r>
              <a:rPr lang="en-US" sz="2000" dirty="0" err="1"/>
              <a:t>pigenhole</a:t>
            </a:r>
            <a:r>
              <a:rPr lang="en-US" sz="2000" dirty="0"/>
              <a:t> principle, because there are </a:t>
            </a:r>
            <a:r>
              <a:rPr lang="en-US" sz="2000" dirty="0" err="1"/>
              <a:t>n</a:t>
            </a:r>
            <a:r>
              <a:rPr lang="en-US" sz="2000" dirty="0"/>
              <a:t> vertices in the graph, two must be equal.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orders are closely related to directed acyclic graphs.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334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relations and directed graphs; transitive closure, DAGs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9.3-9.6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/>
          <a:srcRect t="12345" b="12345"/>
          <a:stretch>
            <a:fillRect/>
          </a:stretch>
        </p:blipFill>
        <p:spPr bwMode="auto">
          <a:xfrm>
            <a:off x="0" y="4690447"/>
            <a:ext cx="3144478" cy="216755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61637" y="6627168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datamining.typepad.com</a:t>
            </a:r>
            <a:r>
              <a:rPr lang="en-US" sz="900" dirty="0"/>
              <a:t>/gallery/blog-map-</a:t>
            </a:r>
            <a:r>
              <a:rPr lang="en-US" sz="900" dirty="0" err="1"/>
              <a:t>gallery.html</a:t>
            </a:r>
            <a:endParaRPr lang="en-US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  <a:p>
            <a:r>
              <a:rPr lang="en-US" dirty="0"/>
              <a:t>A walk can also be denoted by the sequence of vertices: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,...,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⟩.</a:t>
            </a:r>
          </a:p>
          <a:p>
            <a:r>
              <a:rPr lang="en-US" dirty="0"/>
              <a:t>The sequence of vertices is a walk only if (v</a:t>
            </a:r>
            <a:r>
              <a:rPr lang="en-US" baseline="-25000" dirty="0"/>
              <a:t>i-1</a:t>
            </a:r>
            <a:r>
              <a:rPr lang="en-US" dirty="0"/>
              <a:t>, v</a:t>
            </a:r>
            <a:r>
              <a:rPr lang="en-US" baseline="-25000" dirty="0"/>
              <a:t>i</a:t>
            </a:r>
            <a:r>
              <a:rPr lang="en-US" dirty="0"/>
              <a:t>) ∈ E 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1, 2,...,l.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length</a:t>
            </a:r>
            <a:r>
              <a:rPr lang="en-US" dirty="0"/>
              <a:t> of a walk is l, the number of edges in the walk.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3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walks, circuits, paths,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circuit</a:t>
            </a:r>
            <a:r>
              <a:rPr lang="en-US" dirty="0"/>
              <a:t> is a walk in which the first vertex is the same as the last vertex. </a:t>
            </a:r>
          </a:p>
          <a:p>
            <a:r>
              <a:rPr lang="en-US" dirty="0"/>
              <a:t>A sequence of one vertex, denoted &lt;a&gt;, is a circuit of length 0. </a:t>
            </a:r>
          </a:p>
          <a:p>
            <a:r>
              <a:rPr lang="en-US" dirty="0"/>
              <a:t>A walk is a </a:t>
            </a:r>
            <a:r>
              <a:rPr lang="en-US" dirty="0">
                <a:solidFill>
                  <a:srgbClr val="800000"/>
                </a:solidFill>
              </a:rPr>
              <a:t>path</a:t>
            </a:r>
            <a:r>
              <a:rPr lang="en-US" dirty="0"/>
              <a:t> if no vertex is repeated in the walk. </a:t>
            </a:r>
          </a:p>
          <a:p>
            <a:r>
              <a:rPr lang="en-US" dirty="0"/>
              <a:t>A circuit is a </a:t>
            </a:r>
            <a:r>
              <a:rPr lang="en-US" dirty="0">
                <a:solidFill>
                  <a:srgbClr val="800000"/>
                </a:solidFill>
              </a:rPr>
              <a:t>cycle</a:t>
            </a:r>
            <a:r>
              <a:rPr lang="en-US" dirty="0"/>
              <a:t> if there are no other repeated vertices, except the first and the last.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011" y="3059545"/>
            <a:ext cx="3846526" cy="301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7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  <a:r>
              <a:rPr lang="en-US" sz="2200" dirty="0"/>
              <a:t> Let R be the relation such that </a:t>
            </a:r>
            <a:r>
              <a:rPr lang="en-US" sz="2200" dirty="0" err="1"/>
              <a:t>aRb</a:t>
            </a:r>
            <a:r>
              <a:rPr lang="en-US" sz="2200" dirty="0"/>
              <a:t> if a is a parent of b. What is the relation </a:t>
            </a:r>
            <a:r>
              <a:rPr lang="en-US" sz="2200" dirty="0">
                <a:ea typeface="Times New Roman" charset="0"/>
                <a:cs typeface="Times New Roman" charset="0"/>
              </a:rPr>
              <a:t>R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729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pPr>
              <a:spcAft>
                <a:spcPts val="1800"/>
              </a:spcAft>
              <a:buFontTx/>
              <a:buNone/>
            </a:pPr>
            <a:endParaRPr lang="en-US" sz="2200" dirty="0">
              <a:ea typeface="Times New Roman" charset="0"/>
              <a:cs typeface="Times New Roman" charset="0"/>
              <a:sym typeface="Symbol" charset="2"/>
            </a:endParaRP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818" y="2882096"/>
            <a:ext cx="6084454" cy="346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9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Composite relation on a set:</a:t>
            </a:r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auto">
          <a:xfrm>
            <a:off x="1981200" y="2258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3200400" y="3325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6"/>
          <p:cNvSpPr>
            <a:spLocks noChangeArrowheads="1"/>
          </p:cNvSpPr>
          <p:nvPr/>
        </p:nvSpPr>
        <p:spPr bwMode="auto">
          <a:xfrm>
            <a:off x="3124200" y="24869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AutoShape 7"/>
          <p:cNvSpPr>
            <a:spLocks noChangeArrowheads="1"/>
          </p:cNvSpPr>
          <p:nvPr/>
        </p:nvSpPr>
        <p:spPr bwMode="auto">
          <a:xfrm>
            <a:off x="20574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AutoShape 8"/>
          <p:cNvSpPr>
            <a:spLocks noChangeArrowheads="1"/>
          </p:cNvSpPr>
          <p:nvPr/>
        </p:nvSpPr>
        <p:spPr bwMode="auto">
          <a:xfrm>
            <a:off x="1143000" y="2944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9"/>
          <p:cNvSpPr>
            <a:spLocks noChangeShapeType="1"/>
          </p:cNvSpPr>
          <p:nvPr/>
        </p:nvSpPr>
        <p:spPr bwMode="auto">
          <a:xfrm>
            <a:off x="1295400" y="3096555"/>
            <a:ext cx="6858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>
            <a:off x="3048000" y="2791755"/>
            <a:ext cx="76200" cy="457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11"/>
          <p:cNvSpPr>
            <a:spLocks noChangeShapeType="1"/>
          </p:cNvSpPr>
          <p:nvPr/>
        </p:nvSpPr>
        <p:spPr bwMode="auto">
          <a:xfrm flipV="1">
            <a:off x="2209800" y="3325155"/>
            <a:ext cx="838200" cy="7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12"/>
          <p:cNvSpPr>
            <a:spLocks noChangeShapeType="1"/>
          </p:cNvSpPr>
          <p:nvPr/>
        </p:nvSpPr>
        <p:spPr bwMode="auto">
          <a:xfrm flipH="1" flipV="1">
            <a:off x="3200400" y="2715555"/>
            <a:ext cx="7620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685800" y="27155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685800" y="27917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1752600" y="35537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3048000" y="33251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3200400" y="22583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1600200" y="18773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83" name="AutoShape 19"/>
          <p:cNvSpPr>
            <a:spLocks noChangeArrowheads="1"/>
          </p:cNvSpPr>
          <p:nvPr/>
        </p:nvSpPr>
        <p:spPr bwMode="auto">
          <a:xfrm>
            <a:off x="6324600" y="2334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AutoShape 20"/>
          <p:cNvSpPr>
            <a:spLocks noChangeArrowheads="1"/>
          </p:cNvSpPr>
          <p:nvPr/>
        </p:nvSpPr>
        <p:spPr bwMode="auto">
          <a:xfrm>
            <a:off x="75438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AutoShape 21"/>
          <p:cNvSpPr>
            <a:spLocks noChangeArrowheads="1"/>
          </p:cNvSpPr>
          <p:nvPr/>
        </p:nvSpPr>
        <p:spPr bwMode="auto">
          <a:xfrm>
            <a:off x="7467600" y="2563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AutoShape 22"/>
          <p:cNvSpPr>
            <a:spLocks noChangeArrowheads="1"/>
          </p:cNvSpPr>
          <p:nvPr/>
        </p:nvSpPr>
        <p:spPr bwMode="auto">
          <a:xfrm>
            <a:off x="6400800" y="3477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AutoShape 23"/>
          <p:cNvSpPr>
            <a:spLocks noChangeArrowheads="1"/>
          </p:cNvSpPr>
          <p:nvPr/>
        </p:nvSpPr>
        <p:spPr bwMode="auto">
          <a:xfrm>
            <a:off x="5486400" y="3020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5562600" y="3096555"/>
            <a:ext cx="19050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 flipV="1">
            <a:off x="6477000" y="2639355"/>
            <a:ext cx="9906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5029200" y="27917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" name="Text Box 29"/>
          <p:cNvSpPr txBox="1">
            <a:spLocks noChangeArrowheads="1"/>
          </p:cNvSpPr>
          <p:nvPr/>
        </p:nvSpPr>
        <p:spPr bwMode="auto">
          <a:xfrm>
            <a:off x="5029200" y="28679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6019800" y="34775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7391400" y="34013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7543800" y="23345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943600" y="19535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>
            <a:off x="2209800" y="2334555"/>
            <a:ext cx="762000" cy="152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35"/>
          <p:cNvSpPr>
            <a:spLocks noChangeArrowheads="1"/>
          </p:cNvSpPr>
          <p:nvPr/>
        </p:nvSpPr>
        <p:spPr bwMode="auto">
          <a:xfrm>
            <a:off x="7391400" y="30203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36"/>
          <p:cNvSpPr>
            <a:spLocks noChangeArrowheads="1"/>
          </p:cNvSpPr>
          <p:nvPr/>
        </p:nvSpPr>
        <p:spPr bwMode="auto">
          <a:xfrm>
            <a:off x="7315200" y="21821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>
            <a:off x="6400800" y="2410755"/>
            <a:ext cx="1143000" cy="990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2338911" y="3934755"/>
            <a:ext cx="53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R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705033" y="3858555"/>
            <a:ext cx="642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800" i="1" baseline="30000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2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543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powers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dirty="0"/>
              <a:t>of relation </a:t>
            </a:r>
            <a:r>
              <a:rPr lang="en-US" sz="2200" i="1" dirty="0"/>
              <a:t>R</a:t>
            </a:r>
            <a:r>
              <a:rPr lang="en-US" sz="2200" dirty="0"/>
              <a:t> can be defined recursively:</a:t>
            </a:r>
          </a:p>
          <a:p>
            <a:pPr>
              <a:spcAft>
                <a:spcPts val="1200"/>
              </a:spcAft>
              <a:buNone/>
            </a:pPr>
            <a:r>
              <a:rPr lang="en-US" sz="2200" dirty="0"/>
              <a:t>		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= R</a:t>
            </a:r>
            <a:r>
              <a:rPr lang="en-US" sz="2200" i="1" baseline="-25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baseline="-25000" dirty="0">
                <a:ea typeface="Times New Roman" charset="0"/>
                <a:cs typeface="Times New Roman" charset="0"/>
                <a:sym typeface="Symbol" charset="2"/>
              </a:rPr>
              <a:t>  </a:t>
            </a:r>
            <a:r>
              <a:rPr lang="en-US" sz="2200" i="1" dirty="0">
                <a:ea typeface="Times New Roman" charset="0"/>
                <a:cs typeface="Times New Roman" charset="0"/>
                <a:sym typeface="Symbol" charset="2"/>
              </a:rPr>
              <a:t>and   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n+1 =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MT Extra" charset="0"/>
              </a:rPr>
              <a:t>R</a:t>
            </a:r>
            <a:endParaRPr lang="en-US" sz="2200" i="1" dirty="0">
              <a:solidFill>
                <a:srgbClr val="800000"/>
              </a:solidFill>
              <a:ea typeface="Times New Roman" charset="0"/>
              <a:cs typeface="Times New Roman" charset="0"/>
              <a:sym typeface="MT Extra" charset="0"/>
            </a:endParaRPr>
          </a:p>
          <a:p>
            <a:endParaRPr lang="en-US" sz="2200" dirty="0"/>
          </a:p>
          <a:p>
            <a:r>
              <a:rPr lang="en-US" sz="2200" dirty="0"/>
              <a:t>The statement of </a:t>
            </a:r>
            <a:r>
              <a:rPr lang="en-US" sz="2200" i="1" dirty="0"/>
              <a:t>six-degrees of separation </a:t>
            </a:r>
            <a:r>
              <a:rPr lang="en-US" sz="2200" dirty="0"/>
              <a:t>can be succinctly expressed as aR</a:t>
            </a:r>
            <a:r>
              <a:rPr lang="en-US" sz="2200" baseline="30000" dirty="0"/>
              <a:t>6</a:t>
            </a:r>
            <a:r>
              <a:rPr lang="en-US" sz="2200" dirty="0"/>
              <a:t>b for all </a:t>
            </a:r>
            <a:r>
              <a:rPr lang="en-US" sz="2200" dirty="0" err="1"/>
              <a:t>a,b</a:t>
            </a:r>
            <a:r>
              <a:rPr lang="en-US" sz="2200" dirty="0"/>
              <a:t> where R is the relation on the set of people such that </a:t>
            </a:r>
            <a:r>
              <a:rPr lang="en-US" sz="2200" dirty="0" err="1"/>
              <a:t>aRb</a:t>
            </a:r>
            <a:r>
              <a:rPr lang="en-US" sz="2200" dirty="0"/>
              <a:t> if a knows b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638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edge set E of a directed graph G can be viewed as a relation. </a:t>
            </a:r>
          </a:p>
          <a:p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 : the relation E composed with itself k times. </a:t>
            </a:r>
          </a:p>
          <a:p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: the directed graph whose edge set is </a:t>
            </a:r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3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dirty="0"/>
          </a:p>
          <a:p>
            <a:r>
              <a:rPr lang="en-US" dirty="0"/>
              <a:t>Proof by induction on k.</a:t>
            </a:r>
          </a:p>
          <a:p>
            <a:r>
              <a:rPr lang="en-US" dirty="0">
                <a:solidFill>
                  <a:schemeClr val="tx1"/>
                </a:solidFill>
              </a:rPr>
              <a:t>Base case:  </a:t>
            </a:r>
            <a:r>
              <a:rPr lang="en-US" dirty="0"/>
              <a:t>there is a walk of length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aRb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Induction step:  </a:t>
            </a:r>
            <a:r>
              <a:rPr lang="en-US" dirty="0"/>
              <a:t>assume that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r>
              <a:rPr lang="en-US" dirty="0"/>
              <a:t>Let's prove this for k+1:</a:t>
            </a:r>
          </a:p>
          <a:p>
            <a:r>
              <a:rPr lang="en-US" dirty="0"/>
              <a:t>There is a walk of length k+1 from a to b </a:t>
            </a:r>
            <a:r>
              <a:rPr lang="en-US" dirty="0" err="1"/>
              <a:t>iff</a:t>
            </a:r>
            <a:r>
              <a:rPr lang="en-US" dirty="0"/>
              <a:t> there is a c in A such that there is a walk of length 1 from a to c, i.e. </a:t>
            </a:r>
            <a:r>
              <a:rPr lang="en-US" dirty="0" err="1"/>
              <a:t>aRc</a:t>
            </a:r>
            <a:r>
              <a:rPr lang="en-US" dirty="0"/>
              <a:t> and a path of length k from c to b; by the induction hypothesis this happens </a:t>
            </a: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 err="1"/>
              <a:t>cR</a:t>
            </a:r>
            <a:r>
              <a:rPr lang="en-US" baseline="30000" dirty="0" err="1"/>
              <a:t>k</a:t>
            </a:r>
            <a:r>
              <a:rPr lang="en-US" dirty="0" err="1"/>
              <a:t>b</a:t>
            </a:r>
            <a:r>
              <a:rPr lang="en-US" dirty="0"/>
              <a:t>, and by definition of </a:t>
            </a:r>
          </a:p>
          <a:p>
            <a:r>
              <a:rPr lang="en-US" dirty="0"/>
              <a:t>composition </a:t>
            </a:r>
            <a:r>
              <a:rPr lang="en-US" dirty="0" err="1"/>
              <a:t>iff</a:t>
            </a:r>
            <a:r>
              <a:rPr lang="en-US" dirty="0"/>
              <a:t> aR</a:t>
            </a:r>
            <a:r>
              <a:rPr lang="en-US" baseline="30000" dirty="0"/>
              <a:t>k+1</a:t>
            </a:r>
            <a:r>
              <a:rPr lang="en-US" dirty="0"/>
              <a:t>b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30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In the union, there is only one copy of the vertex set and the union is taken over the edge sets of the graphs.</a:t>
            </a:r>
          </a:p>
          <a:p>
            <a:r>
              <a:rPr lang="en-US" dirty="0"/>
              <a:t>(u, v) is an edge in G</a:t>
            </a:r>
            <a:r>
              <a:rPr lang="en-US" baseline="30000" dirty="0"/>
              <a:t>+</a:t>
            </a:r>
            <a:r>
              <a:rPr lang="en-US" dirty="0"/>
              <a:t> if vertex v can be reached from vertex u in G by a walk of any length.</a:t>
            </a:r>
          </a:p>
          <a:p>
            <a:endParaRPr lang="en-US" dirty="0"/>
          </a:p>
          <a:p>
            <a:r>
              <a:rPr lang="en-US" dirty="0"/>
              <a:t>Similarly we can define the transitive closure of a relation R: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 R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2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1080654"/>
            <a:ext cx="8229600" cy="4530725"/>
          </a:xfrm>
        </p:spPr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Examples:</a:t>
            </a:r>
          </a:p>
          <a:p>
            <a:r>
              <a:rPr lang="en-US" sz="2200" dirty="0"/>
              <a:t>Let R be the relation between states in the US where </a:t>
            </a:r>
            <a:r>
              <a:rPr lang="en-US" sz="2200" dirty="0" err="1"/>
              <a:t>aRb</a:t>
            </a:r>
            <a:r>
              <a:rPr lang="en-US" sz="2200" dirty="0"/>
              <a:t> if a and b share a common border.  What is R</a:t>
            </a:r>
            <a:r>
              <a:rPr lang="en-US" sz="2200" baseline="30000" dirty="0"/>
              <a:t>+</a:t>
            </a:r>
            <a:r>
              <a:rPr lang="en-US" sz="2200" dirty="0"/>
              <a:t>?</a:t>
            </a:r>
          </a:p>
          <a:p>
            <a:endParaRPr lang="en-US" sz="2200" dirty="0"/>
          </a:p>
          <a:p>
            <a:r>
              <a:rPr lang="en-US" sz="2200" dirty="0"/>
              <a:t>What is R</a:t>
            </a:r>
            <a:r>
              <a:rPr lang="en-US" sz="2200" baseline="30000" dirty="0"/>
              <a:t>+</a:t>
            </a:r>
            <a:r>
              <a:rPr lang="en-US" sz="2200" dirty="0"/>
              <a:t> for the parent relation?</a:t>
            </a:r>
          </a:p>
          <a:p>
            <a:pPr>
              <a:lnSpc>
                <a:spcPct val="90000"/>
              </a:lnSpc>
            </a:pPr>
            <a:endParaRPr lang="en-US" sz="2200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A = {1, 2, b}.  What is the transitive closure for: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R = {(1, 1), (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, 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S = {(1, 2), (2, b)}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T = {(2, 1), (b, 2),(1,1)}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554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relation on a set A is a subset of A x A. </a:t>
            </a:r>
          </a:p>
          <a:p>
            <a:endParaRPr lang="en-US" dirty="0"/>
          </a:p>
          <a:p>
            <a:r>
              <a:rPr lang="en-US" dirty="0"/>
              <a:t>Graphical representation of a binary relation on a set: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special case of a binary relation is also called a </a:t>
            </a:r>
            <a:r>
              <a:rPr lang="en-US" dirty="0">
                <a:solidFill>
                  <a:srgbClr val="800000"/>
                </a:solidFill>
              </a:rPr>
              <a:t>directed graph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46" y="2439555"/>
            <a:ext cx="7572664" cy="238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6" y="4652817"/>
            <a:ext cx="1000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 loop</a:t>
            </a:r>
          </a:p>
        </p:txBody>
      </p:sp>
    </p:spTree>
    <p:extLst>
      <p:ext uri="{BB962C8B-B14F-4D97-AF65-F5344CB8AC3E}">
        <p14:creationId xmlns:p14="http://schemas.microsoft.com/office/powerpoint/2010/main" val="1929969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If the graph has  n vertices: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G</a:t>
            </a:r>
            <a:r>
              <a:rPr lang="en-US" baseline="30000" dirty="0" err="1"/>
              <a:t>n</a:t>
            </a:r>
            <a:r>
              <a:rPr lang="en-US" baseline="-25000" dirty="0"/>
              <a:t> </a:t>
            </a:r>
          </a:p>
          <a:p>
            <a:endParaRPr lang="en-US" dirty="0"/>
          </a:p>
          <a:p>
            <a:r>
              <a:rPr lang="en-US" dirty="0"/>
              <a:t>The same holds for a relation R. Let R be a relation on a finite domain with n elements. Then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R</a:t>
            </a:r>
            <a:r>
              <a:rPr lang="en-US" baseline="30000" dirty="0" err="1"/>
              <a:t>n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>
                <a:solidFill>
                  <a:srgbClr val="800000"/>
                </a:solidFill>
              </a:rPr>
              <a:t>Lemma:</a:t>
            </a:r>
            <a:r>
              <a:rPr lang="en-US" sz="2200" dirty="0"/>
              <a:t> Let G be a graph with n vertices.  If there is a path from u to v in G, then there is such a path with length not exceeding n.</a:t>
            </a:r>
          </a:p>
        </p:txBody>
      </p:sp>
    </p:spTree>
    <p:extLst>
      <p:ext uri="{BB962C8B-B14F-4D97-AF65-F5344CB8AC3E}">
        <p14:creationId xmlns:p14="http://schemas.microsoft.com/office/powerpoint/2010/main" val="28188181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algorithm for 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over a set A.</a:t>
            </a:r>
          </a:p>
          <a:p>
            <a:r>
              <a:rPr lang="en-US" dirty="0"/>
              <a:t>Repeat the following step until no pair is added to R: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If there are x, y, z ∈ A such that (x, y) ∈ R, (y, z) ∈ R and (x, z) ∉ R, then add (x, z) to 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: directed acyclic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directed acyclic graph </a:t>
            </a:r>
            <a:r>
              <a:rPr lang="en-US" sz="2400" dirty="0"/>
              <a:t>(DAG) is a directed graph that has no cycles.</a:t>
            </a:r>
          </a:p>
          <a:p>
            <a:r>
              <a:rPr lang="en-US" sz="2400" dirty="0"/>
              <a:t>DAGs are an important class of graphs</a:t>
            </a:r>
          </a:p>
          <a:p>
            <a:endParaRPr lang="en-US" sz="2400" dirty="0"/>
          </a:p>
          <a:p>
            <a:r>
              <a:rPr lang="en-US" sz="2400" dirty="0"/>
              <a:t>Used for representing probabilistic relationships between variables (Bayesian networks)</a:t>
            </a:r>
          </a:p>
          <a:p>
            <a:r>
              <a:rPr lang="en-US" sz="2400" dirty="0"/>
              <a:t>Are at the core of dataflow programming (TensorFlow)</a:t>
            </a:r>
          </a:p>
          <a:p>
            <a:endParaRPr lang="en-US" sz="2400" dirty="0"/>
          </a:p>
          <a:p>
            <a:r>
              <a:rPr lang="en-US" sz="2400" dirty="0"/>
              <a:t>Many computational problems that are NP-hard on general graphs can be solved efficiently on DAGs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23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3106" y="817335"/>
            <a:ext cx="7918080" cy="5278665"/>
            <a:chOff x="433106" y="817335"/>
            <a:chExt cx="7918080" cy="5278665"/>
          </a:xfrm>
        </p:grpSpPr>
        <p:sp>
          <p:nvSpPr>
            <p:cNvPr id="5" name="Rectangle 4"/>
            <p:cNvSpPr/>
            <p:nvPr/>
          </p:nvSpPr>
          <p:spPr>
            <a:xfrm>
              <a:off x="4078239" y="160163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CS165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87469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CS220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87354" y="3798489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CS253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40613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CS270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97898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CS314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0921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CS320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0094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CS356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73217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0752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1079" y="4699718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CT320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38525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CS440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17616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CS410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41619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CS464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466765" y="1194918"/>
              <a:ext cx="458" cy="4067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" idx="2"/>
              <a:endCxn id="6" idx="0"/>
            </p:cNvCxnSpPr>
            <p:nvPr/>
          </p:nvCxnSpPr>
          <p:spPr>
            <a:xfrm>
              <a:off x="4467224" y="1979221"/>
              <a:ext cx="9230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8" idx="0"/>
            </p:cNvCxnSpPr>
            <p:nvPr/>
          </p:nvCxnSpPr>
          <p:spPr>
            <a:xfrm>
              <a:off x="4467224" y="1979221"/>
              <a:ext cx="1462374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6" idx="2"/>
              <a:endCxn id="7" idx="0"/>
            </p:cNvCxnSpPr>
            <p:nvPr/>
          </p:nvCxnSpPr>
          <p:spPr>
            <a:xfrm>
              <a:off x="4476454" y="2791597"/>
              <a:ext cx="499885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2"/>
              <a:endCxn id="7" idx="0"/>
            </p:cNvCxnSpPr>
            <p:nvPr/>
          </p:nvCxnSpPr>
          <p:spPr>
            <a:xfrm flipH="1">
              <a:off x="4976339" y="2791597"/>
              <a:ext cx="953259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" idx="2"/>
              <a:endCxn id="13" idx="0"/>
            </p:cNvCxnSpPr>
            <p:nvPr/>
          </p:nvCxnSpPr>
          <p:spPr>
            <a:xfrm flipH="1">
              <a:off x="2696505" y="2791597"/>
              <a:ext cx="1779949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6" idx="2"/>
              <a:endCxn id="9" idx="0"/>
            </p:cNvCxnSpPr>
            <p:nvPr/>
          </p:nvCxnSpPr>
          <p:spPr>
            <a:xfrm flipH="1">
              <a:off x="3786883" y="2791597"/>
              <a:ext cx="6895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7" idx="2"/>
              <a:endCxn id="9" idx="0"/>
            </p:cNvCxnSpPr>
            <p:nvPr/>
          </p:nvCxnSpPr>
          <p:spPr>
            <a:xfrm flipH="1">
              <a:off x="3786883" y="4176072"/>
              <a:ext cx="1189456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2"/>
              <a:endCxn id="10" idx="0"/>
            </p:cNvCxnSpPr>
            <p:nvPr/>
          </p:nvCxnSpPr>
          <p:spPr>
            <a:xfrm flipH="1">
              <a:off x="1429906" y="2791597"/>
              <a:ext cx="30465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7" idx="2"/>
              <a:endCxn id="15" idx="0"/>
            </p:cNvCxnSpPr>
            <p:nvPr/>
          </p:nvCxnSpPr>
          <p:spPr>
            <a:xfrm>
              <a:off x="4976339" y="4176072"/>
              <a:ext cx="1083725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2"/>
              <a:endCxn id="11" idx="0"/>
            </p:cNvCxnSpPr>
            <p:nvPr/>
          </p:nvCxnSpPr>
          <p:spPr>
            <a:xfrm>
              <a:off x="4476454" y="2791597"/>
              <a:ext cx="25134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8" idx="2"/>
              <a:endCxn id="11" idx="0"/>
            </p:cNvCxnSpPr>
            <p:nvPr/>
          </p:nvCxnSpPr>
          <p:spPr>
            <a:xfrm>
              <a:off x="5929598" y="2791597"/>
              <a:ext cx="1060327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2"/>
              <a:endCxn id="12" idx="0"/>
            </p:cNvCxnSpPr>
            <p:nvPr/>
          </p:nvCxnSpPr>
          <p:spPr>
            <a:xfrm>
              <a:off x="4476454" y="2791597"/>
              <a:ext cx="34857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8" idx="2"/>
              <a:endCxn id="12" idx="0"/>
            </p:cNvCxnSpPr>
            <p:nvPr/>
          </p:nvCxnSpPr>
          <p:spPr>
            <a:xfrm>
              <a:off x="5929598" y="2791597"/>
              <a:ext cx="2032604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7" idx="2"/>
              <a:endCxn id="17" idx="0"/>
            </p:cNvCxnSpPr>
            <p:nvPr/>
          </p:nvCxnSpPr>
          <p:spPr>
            <a:xfrm>
              <a:off x="4976339" y="4176072"/>
              <a:ext cx="1030262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0" idx="2"/>
              <a:endCxn id="16" idx="0"/>
            </p:cNvCxnSpPr>
            <p:nvPr/>
          </p:nvCxnSpPr>
          <p:spPr>
            <a:xfrm>
              <a:off x="1429906" y="5077301"/>
              <a:ext cx="2597604" cy="6411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7" idx="2"/>
              <a:endCxn id="16" idx="0"/>
            </p:cNvCxnSpPr>
            <p:nvPr/>
          </p:nvCxnSpPr>
          <p:spPr>
            <a:xfrm flipH="1">
              <a:off x="4027510" y="4176072"/>
              <a:ext cx="948829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7" idx="2"/>
              <a:endCxn id="18" idx="0"/>
            </p:cNvCxnSpPr>
            <p:nvPr/>
          </p:nvCxnSpPr>
          <p:spPr>
            <a:xfrm>
              <a:off x="4976339" y="4176072"/>
              <a:ext cx="54265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" idx="2"/>
              <a:endCxn id="11" idx="0"/>
            </p:cNvCxnSpPr>
            <p:nvPr/>
          </p:nvCxnSpPr>
          <p:spPr>
            <a:xfrm>
              <a:off x="4976339" y="4176072"/>
              <a:ext cx="2013586" cy="52364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4094487" y="817335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3106" y="1173540"/>
              <a:ext cx="330069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Question: Is there a </a:t>
              </a:r>
            </a:p>
            <a:p>
              <a:r>
                <a:rPr lang="en-US" sz="1800" b="1" dirty="0"/>
                <a:t>cycle in this graph?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CS prerequisite structure</a:t>
            </a:r>
          </a:p>
        </p:txBody>
      </p:sp>
    </p:spTree>
    <p:extLst>
      <p:ext uri="{BB962C8B-B14F-4D97-AF65-F5344CB8AC3E}">
        <p14:creationId xmlns:p14="http://schemas.microsoft.com/office/powerpoint/2010/main" val="2273650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Examples:  </a:t>
            </a:r>
          </a:p>
          <a:p>
            <a:pPr lvl="1"/>
            <a:r>
              <a:rPr lang="en-US" sz="2000" dirty="0"/>
              <a:t>prerequisites for a set of courses</a:t>
            </a:r>
          </a:p>
          <a:p>
            <a:pPr lvl="1"/>
            <a:r>
              <a:rPr lang="en-US" sz="2000" dirty="0"/>
              <a:t>dependencies between programs (for installation and compilation)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Edge from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/>
              <a:t> to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r>
              <a:rPr lang="en-US" sz="2400" dirty="0"/>
              <a:t> indicates </a:t>
            </a:r>
            <a:r>
              <a:rPr lang="en-US" sz="2400" i="1" dirty="0">
                <a:latin typeface="Times New Roman"/>
                <a:cs typeface="Times New Roman"/>
              </a:rPr>
              <a:t>a </a:t>
            </a:r>
            <a:r>
              <a:rPr lang="en-US" sz="2400" dirty="0"/>
              <a:t>should come before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endParaRPr lang="en-US" sz="2400" i="1" dirty="0">
              <a:latin typeface="Times New Roman"/>
              <a:cs typeface="Times New Roman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395" y="3352800"/>
            <a:ext cx="4345241" cy="2454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477000"/>
            <a:ext cx="5769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Batman images are from the book “Introduction to bioinformatics algorithms”</a:t>
            </a:r>
          </a:p>
        </p:txBody>
      </p:sp>
    </p:spTree>
    <p:extLst>
      <p:ext uri="{BB962C8B-B14F-4D97-AF65-F5344CB8AC3E}">
        <p14:creationId xmlns:p14="http://schemas.microsoft.com/office/powerpoint/2010/main" val="1633221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Example:  An ordering of CS courses</a:t>
            </a:r>
          </a:p>
          <a:p>
            <a:pPr marL="114300" lvl="1" indent="0">
              <a:spcAft>
                <a:spcPts val="1200"/>
              </a:spcAft>
              <a:buNone/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19" y="3904673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Is a topological sort unique?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046" y="3673764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66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r>
              <a:rPr lang="en-US" dirty="0"/>
              <a:t>Pick a vertex x with in-degree 0 and remove x from G, including all its outgoing edges.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Then pick another vertex with in-degree 0 from the remaining vertices. 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Keep selecting vertices until no vertices left. </a:t>
            </a:r>
          </a:p>
        </p:txBody>
      </p:sp>
    </p:spTree>
    <p:extLst>
      <p:ext uri="{BB962C8B-B14F-4D97-AF65-F5344CB8AC3E}">
        <p14:creationId xmlns:p14="http://schemas.microsoft.com/office/powerpoint/2010/main" val="277587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21524" name="Oval 36"/>
          <p:cNvSpPr>
            <a:spLocks noChangeArrowheads="1"/>
          </p:cNvSpPr>
          <p:nvPr/>
        </p:nvSpPr>
        <p:spPr bwMode="auto">
          <a:xfrm>
            <a:off x="3366675" y="1752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Oval 40"/>
          <p:cNvSpPr>
            <a:spLocks noChangeArrowheads="1"/>
          </p:cNvSpPr>
          <p:nvPr/>
        </p:nvSpPr>
        <p:spPr bwMode="auto">
          <a:xfrm>
            <a:off x="20712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Oval 42"/>
          <p:cNvSpPr>
            <a:spLocks noChangeArrowheads="1"/>
          </p:cNvSpPr>
          <p:nvPr/>
        </p:nvSpPr>
        <p:spPr bwMode="auto">
          <a:xfrm>
            <a:off x="3671475" y="3124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Oval 43"/>
          <p:cNvSpPr>
            <a:spLocks noChangeArrowheads="1"/>
          </p:cNvSpPr>
          <p:nvPr/>
        </p:nvSpPr>
        <p:spPr bwMode="auto">
          <a:xfrm>
            <a:off x="3214275" y="4648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Oval 44"/>
          <p:cNvSpPr>
            <a:spLocks noChangeArrowheads="1"/>
          </p:cNvSpPr>
          <p:nvPr/>
        </p:nvSpPr>
        <p:spPr bwMode="auto">
          <a:xfrm>
            <a:off x="1690275" y="41910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Oval 45"/>
          <p:cNvSpPr>
            <a:spLocks noChangeArrowheads="1"/>
          </p:cNvSpPr>
          <p:nvPr/>
        </p:nvSpPr>
        <p:spPr bwMode="auto">
          <a:xfrm>
            <a:off x="49668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Oval 46"/>
          <p:cNvSpPr>
            <a:spLocks noChangeArrowheads="1"/>
          </p:cNvSpPr>
          <p:nvPr/>
        </p:nvSpPr>
        <p:spPr bwMode="auto">
          <a:xfrm>
            <a:off x="2528475" y="5943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Oval 48"/>
          <p:cNvSpPr>
            <a:spLocks noChangeArrowheads="1"/>
          </p:cNvSpPr>
          <p:nvPr/>
        </p:nvSpPr>
        <p:spPr bwMode="auto">
          <a:xfrm>
            <a:off x="4433475" y="5410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33" name="AutoShape 49"/>
          <p:cNvCxnSpPr>
            <a:cxnSpLocks noChangeShapeType="1"/>
            <a:stCxn id="21524" idx="2"/>
            <a:endCxn id="21525" idx="7"/>
          </p:cNvCxnSpPr>
          <p:nvPr/>
        </p:nvCxnSpPr>
        <p:spPr bwMode="auto">
          <a:xfrm flipH="1">
            <a:off x="2331625" y="1943100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4" name="AutoShape 50"/>
          <p:cNvCxnSpPr>
            <a:cxnSpLocks noChangeShapeType="1"/>
            <a:stCxn id="21525" idx="4"/>
            <a:endCxn id="21529" idx="0"/>
          </p:cNvCxnSpPr>
          <p:nvPr/>
        </p:nvCxnSpPr>
        <p:spPr bwMode="auto">
          <a:xfrm flipH="1">
            <a:off x="1842675" y="2895600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5" name="AutoShape 51"/>
          <p:cNvCxnSpPr>
            <a:cxnSpLocks noChangeShapeType="1"/>
            <a:stCxn id="21529" idx="4"/>
            <a:endCxn id="21531" idx="1"/>
          </p:cNvCxnSpPr>
          <p:nvPr/>
        </p:nvCxnSpPr>
        <p:spPr bwMode="auto">
          <a:xfrm>
            <a:off x="1842675" y="4572000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6" name="AutoShape 52"/>
          <p:cNvCxnSpPr>
            <a:cxnSpLocks noChangeShapeType="1"/>
            <a:stCxn id="21531" idx="6"/>
            <a:endCxn id="21532" idx="3"/>
          </p:cNvCxnSpPr>
          <p:nvPr/>
        </p:nvCxnSpPr>
        <p:spPr bwMode="auto">
          <a:xfrm flipV="1">
            <a:off x="2833275" y="5735638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7" name="AutoShape 53"/>
          <p:cNvCxnSpPr>
            <a:cxnSpLocks noChangeShapeType="1"/>
            <a:stCxn id="21524" idx="6"/>
            <a:endCxn id="21530" idx="1"/>
          </p:cNvCxnSpPr>
          <p:nvPr/>
        </p:nvCxnSpPr>
        <p:spPr bwMode="auto">
          <a:xfrm>
            <a:off x="3671475" y="1943100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8" name="AutoShape 54"/>
          <p:cNvCxnSpPr>
            <a:cxnSpLocks noChangeShapeType="1"/>
            <a:stCxn id="21524" idx="4"/>
            <a:endCxn id="21527" idx="0"/>
          </p:cNvCxnSpPr>
          <p:nvPr/>
        </p:nvCxnSpPr>
        <p:spPr bwMode="auto">
          <a:xfrm>
            <a:off x="3519075" y="2133600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9" name="AutoShape 55"/>
          <p:cNvCxnSpPr>
            <a:cxnSpLocks noChangeShapeType="1"/>
            <a:stCxn id="21525" idx="6"/>
            <a:endCxn id="21527" idx="2"/>
          </p:cNvCxnSpPr>
          <p:nvPr/>
        </p:nvCxnSpPr>
        <p:spPr bwMode="auto">
          <a:xfrm>
            <a:off x="2376075" y="2705100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0" name="AutoShape 56"/>
          <p:cNvCxnSpPr>
            <a:cxnSpLocks noChangeShapeType="1"/>
            <a:stCxn id="21525" idx="5"/>
            <a:endCxn id="21528" idx="1"/>
          </p:cNvCxnSpPr>
          <p:nvPr/>
        </p:nvCxnSpPr>
        <p:spPr bwMode="auto">
          <a:xfrm>
            <a:off x="2331625" y="2840038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1" name="AutoShape 57"/>
          <p:cNvCxnSpPr>
            <a:cxnSpLocks noChangeShapeType="1"/>
            <a:stCxn id="21527" idx="4"/>
            <a:endCxn id="21528" idx="0"/>
          </p:cNvCxnSpPr>
          <p:nvPr/>
        </p:nvCxnSpPr>
        <p:spPr bwMode="auto">
          <a:xfrm flipH="1">
            <a:off x="3366675" y="3505200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2" name="AutoShape 58"/>
          <p:cNvCxnSpPr>
            <a:cxnSpLocks noChangeShapeType="1"/>
            <a:stCxn id="21528" idx="3"/>
            <a:endCxn id="21531" idx="0"/>
          </p:cNvCxnSpPr>
          <p:nvPr/>
        </p:nvCxnSpPr>
        <p:spPr bwMode="auto">
          <a:xfrm flipH="1">
            <a:off x="2680875" y="4973638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3" name="AutoShape 59"/>
          <p:cNvCxnSpPr>
            <a:cxnSpLocks noChangeShapeType="1"/>
            <a:stCxn id="21530" idx="3"/>
            <a:endCxn id="21527" idx="7"/>
          </p:cNvCxnSpPr>
          <p:nvPr/>
        </p:nvCxnSpPr>
        <p:spPr bwMode="auto">
          <a:xfrm flipH="1">
            <a:off x="3931825" y="2840038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5" name="AutoShape 62"/>
          <p:cNvCxnSpPr>
            <a:cxnSpLocks noChangeShapeType="1"/>
            <a:stCxn id="21528" idx="6"/>
            <a:endCxn id="21532" idx="2"/>
          </p:cNvCxnSpPr>
          <p:nvPr/>
        </p:nvCxnSpPr>
        <p:spPr bwMode="auto">
          <a:xfrm>
            <a:off x="3519075" y="4838700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6" name="AutoShape 63"/>
          <p:cNvCxnSpPr>
            <a:cxnSpLocks noChangeShapeType="1"/>
            <a:stCxn id="21530" idx="4"/>
            <a:endCxn id="21532" idx="0"/>
          </p:cNvCxnSpPr>
          <p:nvPr/>
        </p:nvCxnSpPr>
        <p:spPr bwMode="auto">
          <a:xfrm flipH="1">
            <a:off x="4585875" y="2895600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7" name="AutoShape 64"/>
          <p:cNvCxnSpPr>
            <a:cxnSpLocks noChangeShapeType="1"/>
            <a:stCxn id="21527" idx="5"/>
            <a:endCxn id="21532" idx="1"/>
          </p:cNvCxnSpPr>
          <p:nvPr/>
        </p:nvCxnSpPr>
        <p:spPr bwMode="auto">
          <a:xfrm>
            <a:off x="3931825" y="3449638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77388" y="4800600"/>
            <a:ext cx="3036887" cy="1358900"/>
            <a:chOff x="439" y="3024"/>
            <a:chExt cx="1913" cy="856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95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 dirty="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 dirty="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01250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348432" y="1177637"/>
            <a:ext cx="3795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Edge (u, v) goes from vertex u to vertex v.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in-degree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into it. </a:t>
            </a:r>
          </a:p>
          <a:p>
            <a:r>
              <a:rPr lang="en-US" sz="2000" dirty="0">
                <a:solidFill>
                  <a:srgbClr val="800000"/>
                </a:solidFill>
              </a:rPr>
              <a:t>out-degree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out of it.</a:t>
            </a:r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950067" y="1328304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endParaRPr lang="en-US" sz="2400" dirty="0"/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2528475" y="5891213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1673245" y="4166178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049050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427201" y="1747981"/>
            <a:ext cx="2281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53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(or digraph) is a pair (V, E). </a:t>
            </a:r>
          </a:p>
          <a:p>
            <a:r>
              <a:rPr lang="en-US" dirty="0"/>
              <a:t>V is a set of vertices, and E, a set of directed edges, is a subset of V × V. </a:t>
            </a:r>
          </a:p>
          <a:p>
            <a:r>
              <a:rPr lang="en-US" dirty="0"/>
              <a:t>The vertex u is the </a:t>
            </a:r>
            <a:r>
              <a:rPr lang="en-US" dirty="0">
                <a:solidFill>
                  <a:srgbClr val="800000"/>
                </a:solidFill>
              </a:rPr>
              <a:t>tail</a:t>
            </a:r>
            <a:r>
              <a:rPr lang="en-US" dirty="0"/>
              <a:t> of the edge (u, v) and vertex v is the </a:t>
            </a:r>
            <a:r>
              <a:rPr lang="en-US" dirty="0">
                <a:solidFill>
                  <a:srgbClr val="800000"/>
                </a:solidFill>
              </a:rPr>
              <a:t>head</a:t>
            </a:r>
            <a:r>
              <a:rPr lang="en-US" dirty="0"/>
              <a:t>. If the head and the tail of an edge are the same vertex, the edge is called a </a:t>
            </a:r>
            <a:r>
              <a:rPr lang="en-US" dirty="0">
                <a:solidFill>
                  <a:srgbClr val="800000"/>
                </a:solidFill>
              </a:rPr>
              <a:t>self-loop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Example:</a:t>
            </a:r>
            <a:r>
              <a:rPr lang="en-US" dirty="0"/>
              <a:t>  The web.  What are the vertices/edges?</a:t>
            </a:r>
          </a:p>
          <a:p>
            <a:endParaRPr lang="en-US" dirty="0"/>
          </a:p>
        </p:txBody>
      </p:sp>
      <p:pic>
        <p:nvPicPr>
          <p:cNvPr id="4" name="Picture 5" descr="kleinberg_03F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0" t="19580" r="71971" b="32753"/>
          <a:stretch>
            <a:fillRect/>
          </a:stretch>
        </p:blipFill>
        <p:spPr bwMode="auto">
          <a:xfrm>
            <a:off x="2713182" y="3639127"/>
            <a:ext cx="326325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83000" y="3717637"/>
            <a:ext cx="318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037" y="3719948"/>
            <a:ext cx="309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</a:t>
            </a:r>
          </a:p>
        </p:txBody>
      </p:sp>
      <p:cxnSp>
        <p:nvCxnSpPr>
          <p:cNvPr id="8" name="Curved Connector 7"/>
          <p:cNvCxnSpPr>
            <a:stCxn id="6" idx="0"/>
          </p:cNvCxnSpPr>
          <p:nvPr/>
        </p:nvCxnSpPr>
        <p:spPr bwMode="auto">
          <a:xfrm rot="16200000" flipH="1">
            <a:off x="5194299" y="3693385"/>
            <a:ext cx="101595" cy="154720"/>
          </a:xfrm>
          <a:prstGeom prst="curvedConnector4">
            <a:avLst>
              <a:gd name="adj1" fmla="val -225011"/>
              <a:gd name="adj2" fmla="val 9999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4788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 n × m </a:t>
            </a:r>
            <a:r>
              <a:rPr lang="en-US" sz="2200" dirty="0">
                <a:solidFill>
                  <a:srgbClr val="800000"/>
                </a:solidFill>
              </a:rPr>
              <a:t>matrix</a:t>
            </a:r>
            <a:r>
              <a:rPr lang="en-US" sz="2200" dirty="0"/>
              <a:t> over a set S is an array of elements from S with n rows and m columns. </a:t>
            </a:r>
          </a:p>
          <a:p>
            <a:r>
              <a:rPr lang="en-US" sz="2200" dirty="0"/>
              <a:t>The entry in row </a:t>
            </a:r>
            <a:r>
              <a:rPr lang="en-US" sz="2200" dirty="0" err="1"/>
              <a:t>i</a:t>
            </a:r>
            <a:r>
              <a:rPr lang="en-US" sz="2200" dirty="0"/>
              <a:t> and column j is denoted by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. </a:t>
            </a:r>
          </a:p>
          <a:p>
            <a:r>
              <a:rPr lang="en-US" sz="2200" dirty="0"/>
              <a:t>A matrix is called a </a:t>
            </a:r>
            <a:r>
              <a:rPr lang="en-US" sz="2200" dirty="0">
                <a:solidFill>
                  <a:srgbClr val="800000"/>
                </a:solidFill>
              </a:rPr>
              <a:t>square</a:t>
            </a:r>
            <a:r>
              <a:rPr lang="en-US" sz="2200" dirty="0"/>
              <a:t> matrix if the number of rows is equal to the number of columns.</a:t>
            </a:r>
          </a:p>
          <a:p>
            <a:endParaRPr lang="en-US" sz="2200" dirty="0"/>
          </a:p>
          <a:p>
            <a:r>
              <a:rPr lang="en-US" sz="2200" dirty="0"/>
              <a:t>Is the adjacency matrix associated with a </a:t>
            </a:r>
          </a:p>
          <a:p>
            <a:r>
              <a:rPr lang="en-US" sz="2200" dirty="0"/>
              <a:t>graph square?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817" y="2587336"/>
            <a:ext cx="17653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directed graph G with n vertices can be represented by an n × n matrix over the set {0, 1} called the </a:t>
            </a:r>
            <a:r>
              <a:rPr lang="en-US" sz="2200" dirty="0">
                <a:solidFill>
                  <a:srgbClr val="800000"/>
                </a:solidFill>
              </a:rPr>
              <a:t>adjacency matrix </a:t>
            </a:r>
            <a:r>
              <a:rPr lang="en-US" sz="2200" dirty="0"/>
              <a:t>for G.</a:t>
            </a:r>
          </a:p>
          <a:p>
            <a:r>
              <a:rPr lang="en-US" sz="2200" dirty="0"/>
              <a:t> If A is the adjacency matrix for a graph G, then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1 if there is an edge from vertex </a:t>
            </a:r>
            <a:r>
              <a:rPr lang="en-US" sz="2200" dirty="0" err="1"/>
              <a:t>i</a:t>
            </a:r>
            <a:r>
              <a:rPr lang="en-US" sz="2200" dirty="0"/>
              <a:t> to vertex j in G. Otherwise,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0.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36" y="3706091"/>
            <a:ext cx="4343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What are the missing values in the following adjacency matrix?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</a:t>
            </a:r>
            <a:r>
              <a:rPr lang="en-US" sz="2200" baseline="-25000" dirty="0"/>
              <a:t>2,1</a:t>
            </a:r>
            <a:r>
              <a:rPr lang="en-US" sz="2200" dirty="0"/>
              <a:t> = ?</a:t>
            </a:r>
          </a:p>
          <a:p>
            <a:r>
              <a:rPr lang="en-US" sz="2200" dirty="0"/>
              <a:t>A</a:t>
            </a:r>
            <a:r>
              <a:rPr lang="en-US" sz="2200" baseline="-25000" dirty="0"/>
              <a:t>4,3</a:t>
            </a:r>
            <a:r>
              <a:rPr lang="en-US" sz="2200" dirty="0"/>
              <a:t> =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263" y="1880754"/>
            <a:ext cx="4648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21524" name="Oval 36"/>
          <p:cNvSpPr>
            <a:spLocks noChangeArrowheads="1"/>
          </p:cNvSpPr>
          <p:nvPr/>
        </p:nvSpPr>
        <p:spPr bwMode="auto">
          <a:xfrm>
            <a:off x="3366675" y="1752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Oval 40"/>
          <p:cNvSpPr>
            <a:spLocks noChangeArrowheads="1"/>
          </p:cNvSpPr>
          <p:nvPr/>
        </p:nvSpPr>
        <p:spPr bwMode="auto">
          <a:xfrm>
            <a:off x="20712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Oval 42"/>
          <p:cNvSpPr>
            <a:spLocks noChangeArrowheads="1"/>
          </p:cNvSpPr>
          <p:nvPr/>
        </p:nvSpPr>
        <p:spPr bwMode="auto">
          <a:xfrm>
            <a:off x="3671475" y="3124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Oval 43"/>
          <p:cNvSpPr>
            <a:spLocks noChangeArrowheads="1"/>
          </p:cNvSpPr>
          <p:nvPr/>
        </p:nvSpPr>
        <p:spPr bwMode="auto">
          <a:xfrm>
            <a:off x="3214275" y="4648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Oval 44"/>
          <p:cNvSpPr>
            <a:spLocks noChangeArrowheads="1"/>
          </p:cNvSpPr>
          <p:nvPr/>
        </p:nvSpPr>
        <p:spPr bwMode="auto">
          <a:xfrm>
            <a:off x="1690275" y="41910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Oval 45"/>
          <p:cNvSpPr>
            <a:spLocks noChangeArrowheads="1"/>
          </p:cNvSpPr>
          <p:nvPr/>
        </p:nvSpPr>
        <p:spPr bwMode="auto">
          <a:xfrm>
            <a:off x="49668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Oval 46"/>
          <p:cNvSpPr>
            <a:spLocks noChangeArrowheads="1"/>
          </p:cNvSpPr>
          <p:nvPr/>
        </p:nvSpPr>
        <p:spPr bwMode="auto">
          <a:xfrm>
            <a:off x="2528475" y="5943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Oval 48"/>
          <p:cNvSpPr>
            <a:spLocks noChangeArrowheads="1"/>
          </p:cNvSpPr>
          <p:nvPr/>
        </p:nvSpPr>
        <p:spPr bwMode="auto">
          <a:xfrm>
            <a:off x="4433475" y="5410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33" name="AutoShape 49"/>
          <p:cNvCxnSpPr>
            <a:cxnSpLocks noChangeShapeType="1"/>
            <a:stCxn id="21524" idx="2"/>
            <a:endCxn id="21525" idx="7"/>
          </p:cNvCxnSpPr>
          <p:nvPr/>
        </p:nvCxnSpPr>
        <p:spPr bwMode="auto">
          <a:xfrm flipH="1">
            <a:off x="2331625" y="1943100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4" name="AutoShape 50"/>
          <p:cNvCxnSpPr>
            <a:cxnSpLocks noChangeShapeType="1"/>
            <a:stCxn id="21525" idx="4"/>
            <a:endCxn id="21529" idx="0"/>
          </p:cNvCxnSpPr>
          <p:nvPr/>
        </p:nvCxnSpPr>
        <p:spPr bwMode="auto">
          <a:xfrm flipH="1">
            <a:off x="1842675" y="2895600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5" name="AutoShape 51"/>
          <p:cNvCxnSpPr>
            <a:cxnSpLocks noChangeShapeType="1"/>
            <a:stCxn id="21529" idx="4"/>
            <a:endCxn id="21531" idx="1"/>
          </p:cNvCxnSpPr>
          <p:nvPr/>
        </p:nvCxnSpPr>
        <p:spPr bwMode="auto">
          <a:xfrm>
            <a:off x="1842675" y="4572000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6" name="AutoShape 52"/>
          <p:cNvCxnSpPr>
            <a:cxnSpLocks noChangeShapeType="1"/>
            <a:stCxn id="21531" idx="6"/>
            <a:endCxn id="21532" idx="3"/>
          </p:cNvCxnSpPr>
          <p:nvPr/>
        </p:nvCxnSpPr>
        <p:spPr bwMode="auto">
          <a:xfrm flipV="1">
            <a:off x="2833275" y="5735638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7" name="AutoShape 53"/>
          <p:cNvCxnSpPr>
            <a:cxnSpLocks noChangeShapeType="1"/>
            <a:stCxn id="21524" idx="6"/>
            <a:endCxn id="21530" idx="1"/>
          </p:cNvCxnSpPr>
          <p:nvPr/>
        </p:nvCxnSpPr>
        <p:spPr bwMode="auto">
          <a:xfrm>
            <a:off x="3671475" y="1943100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8" name="AutoShape 54"/>
          <p:cNvCxnSpPr>
            <a:cxnSpLocks noChangeShapeType="1"/>
            <a:stCxn id="21524" idx="4"/>
            <a:endCxn id="21527" idx="0"/>
          </p:cNvCxnSpPr>
          <p:nvPr/>
        </p:nvCxnSpPr>
        <p:spPr bwMode="auto">
          <a:xfrm>
            <a:off x="3519075" y="2133600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9" name="AutoShape 55"/>
          <p:cNvCxnSpPr>
            <a:cxnSpLocks noChangeShapeType="1"/>
            <a:stCxn id="21525" idx="6"/>
            <a:endCxn id="21527" idx="2"/>
          </p:cNvCxnSpPr>
          <p:nvPr/>
        </p:nvCxnSpPr>
        <p:spPr bwMode="auto">
          <a:xfrm>
            <a:off x="2376075" y="2705100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0" name="AutoShape 56"/>
          <p:cNvCxnSpPr>
            <a:cxnSpLocks noChangeShapeType="1"/>
            <a:stCxn id="21525" idx="5"/>
            <a:endCxn id="21528" idx="1"/>
          </p:cNvCxnSpPr>
          <p:nvPr/>
        </p:nvCxnSpPr>
        <p:spPr bwMode="auto">
          <a:xfrm>
            <a:off x="2331625" y="2840038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1" name="AutoShape 57"/>
          <p:cNvCxnSpPr>
            <a:cxnSpLocks noChangeShapeType="1"/>
            <a:stCxn id="21527" idx="4"/>
            <a:endCxn id="21528" idx="0"/>
          </p:cNvCxnSpPr>
          <p:nvPr/>
        </p:nvCxnSpPr>
        <p:spPr bwMode="auto">
          <a:xfrm flipH="1">
            <a:off x="3366675" y="3505200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2" name="AutoShape 58"/>
          <p:cNvCxnSpPr>
            <a:cxnSpLocks noChangeShapeType="1"/>
            <a:stCxn id="21528" idx="3"/>
            <a:endCxn id="21531" idx="0"/>
          </p:cNvCxnSpPr>
          <p:nvPr/>
        </p:nvCxnSpPr>
        <p:spPr bwMode="auto">
          <a:xfrm flipH="1">
            <a:off x="2680875" y="4973638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3" name="AutoShape 59"/>
          <p:cNvCxnSpPr>
            <a:cxnSpLocks noChangeShapeType="1"/>
            <a:stCxn id="21530" idx="3"/>
            <a:endCxn id="21527" idx="7"/>
          </p:cNvCxnSpPr>
          <p:nvPr/>
        </p:nvCxnSpPr>
        <p:spPr bwMode="auto">
          <a:xfrm flipH="1">
            <a:off x="3931825" y="2840038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5" name="AutoShape 62"/>
          <p:cNvCxnSpPr>
            <a:cxnSpLocks noChangeShapeType="1"/>
            <a:stCxn id="21528" idx="6"/>
            <a:endCxn id="21532" idx="2"/>
          </p:cNvCxnSpPr>
          <p:nvPr/>
        </p:nvCxnSpPr>
        <p:spPr bwMode="auto">
          <a:xfrm>
            <a:off x="3519075" y="4838700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6" name="AutoShape 63"/>
          <p:cNvCxnSpPr>
            <a:cxnSpLocks noChangeShapeType="1"/>
            <a:stCxn id="21530" idx="4"/>
            <a:endCxn id="21532" idx="0"/>
          </p:cNvCxnSpPr>
          <p:nvPr/>
        </p:nvCxnSpPr>
        <p:spPr bwMode="auto">
          <a:xfrm flipH="1">
            <a:off x="4585875" y="2895600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7" name="AutoShape 64"/>
          <p:cNvCxnSpPr>
            <a:cxnSpLocks noChangeShapeType="1"/>
            <a:stCxn id="21527" idx="5"/>
            <a:endCxn id="21532" idx="1"/>
          </p:cNvCxnSpPr>
          <p:nvPr/>
        </p:nvCxnSpPr>
        <p:spPr bwMode="auto">
          <a:xfrm>
            <a:off x="3931825" y="3449638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77388" y="4800600"/>
            <a:ext cx="3036887" cy="1358900"/>
            <a:chOff x="439" y="3024"/>
            <a:chExt cx="1913" cy="856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95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 dirty="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 dirty="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01250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348432" y="1177637"/>
            <a:ext cx="3795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Edge (u, v) goes from vertex u to vertex v.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in-degree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into it. </a:t>
            </a:r>
          </a:p>
          <a:p>
            <a:r>
              <a:rPr lang="en-US" sz="2000" dirty="0">
                <a:solidFill>
                  <a:srgbClr val="800000"/>
                </a:solidFill>
              </a:rPr>
              <a:t>out-degree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out of it.</a:t>
            </a:r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950067" y="1328304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endParaRPr lang="en-US" sz="2400" dirty="0"/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2528475" y="5891213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1673245" y="4166178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049050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427201" y="1747981"/>
            <a:ext cx="2281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9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</p:txBody>
      </p:sp>
      <p:sp>
        <p:nvSpPr>
          <p:cNvPr id="4" name="Oval 36"/>
          <p:cNvSpPr>
            <a:spLocks noChangeArrowheads="1"/>
          </p:cNvSpPr>
          <p:nvPr/>
        </p:nvSpPr>
        <p:spPr bwMode="auto">
          <a:xfrm>
            <a:off x="5768035" y="2064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0"/>
          <p:cNvSpPr>
            <a:spLocks noChangeArrowheads="1"/>
          </p:cNvSpPr>
          <p:nvPr/>
        </p:nvSpPr>
        <p:spPr bwMode="auto">
          <a:xfrm>
            <a:off x="44726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072835" y="3435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5615635" y="4959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44"/>
          <p:cNvSpPr>
            <a:spLocks noChangeArrowheads="1"/>
          </p:cNvSpPr>
          <p:nvPr/>
        </p:nvSpPr>
        <p:spPr bwMode="auto">
          <a:xfrm>
            <a:off x="4091635" y="45027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45"/>
          <p:cNvSpPr>
            <a:spLocks noChangeArrowheads="1"/>
          </p:cNvSpPr>
          <p:nvPr/>
        </p:nvSpPr>
        <p:spPr bwMode="auto">
          <a:xfrm>
            <a:off x="73682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46"/>
          <p:cNvSpPr>
            <a:spLocks noChangeArrowheads="1"/>
          </p:cNvSpPr>
          <p:nvPr/>
        </p:nvSpPr>
        <p:spPr bwMode="auto">
          <a:xfrm>
            <a:off x="4929835" y="6255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48"/>
          <p:cNvSpPr>
            <a:spLocks noChangeArrowheads="1"/>
          </p:cNvSpPr>
          <p:nvPr/>
        </p:nvSpPr>
        <p:spPr bwMode="auto">
          <a:xfrm>
            <a:off x="6834835" y="5721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AutoShape 49"/>
          <p:cNvCxnSpPr>
            <a:cxnSpLocks noChangeShapeType="1"/>
            <a:stCxn id="4" idx="2"/>
            <a:endCxn id="5" idx="7"/>
          </p:cNvCxnSpPr>
          <p:nvPr/>
        </p:nvCxnSpPr>
        <p:spPr bwMode="auto">
          <a:xfrm flipH="1">
            <a:off x="4732985" y="2254815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3" name="AutoShape 50"/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244035" y="3207315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4" name="AutoShape 51"/>
          <p:cNvCxnSpPr>
            <a:cxnSpLocks noChangeShapeType="1"/>
            <a:stCxn id="8" idx="4"/>
            <a:endCxn id="10" idx="1"/>
          </p:cNvCxnSpPr>
          <p:nvPr/>
        </p:nvCxnSpPr>
        <p:spPr bwMode="auto">
          <a:xfrm>
            <a:off x="4244035" y="4883715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5" name="AutoShape 52"/>
          <p:cNvCxnSpPr>
            <a:cxnSpLocks noChangeShapeType="1"/>
            <a:stCxn id="10" idx="6"/>
            <a:endCxn id="11" idx="3"/>
          </p:cNvCxnSpPr>
          <p:nvPr/>
        </p:nvCxnSpPr>
        <p:spPr bwMode="auto">
          <a:xfrm flipV="1">
            <a:off x="5234635" y="6047353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6" name="AutoShape 53"/>
          <p:cNvCxnSpPr>
            <a:cxnSpLocks noChangeShapeType="1"/>
            <a:stCxn id="4" idx="6"/>
            <a:endCxn id="9" idx="1"/>
          </p:cNvCxnSpPr>
          <p:nvPr/>
        </p:nvCxnSpPr>
        <p:spPr bwMode="auto">
          <a:xfrm>
            <a:off x="6072835" y="2254815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7" name="AutoShape 54"/>
          <p:cNvCxnSpPr>
            <a:cxnSpLocks noChangeShapeType="1"/>
            <a:stCxn id="4" idx="4"/>
            <a:endCxn id="6" idx="0"/>
          </p:cNvCxnSpPr>
          <p:nvPr/>
        </p:nvCxnSpPr>
        <p:spPr bwMode="auto">
          <a:xfrm>
            <a:off x="5920435" y="2445315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8" name="AutoShape 55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4777435" y="3016815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9" name="AutoShape 56"/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4732985" y="3151753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0" name="AutoShape 57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68035" y="3816915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" name="AutoShape 58"/>
          <p:cNvCxnSpPr>
            <a:cxnSpLocks noChangeShapeType="1"/>
            <a:stCxn id="7" idx="3"/>
            <a:endCxn id="10" idx="0"/>
          </p:cNvCxnSpPr>
          <p:nvPr/>
        </p:nvCxnSpPr>
        <p:spPr bwMode="auto">
          <a:xfrm flipH="1">
            <a:off x="5082235" y="5285353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2" name="AutoShape 59"/>
          <p:cNvCxnSpPr>
            <a:cxnSpLocks noChangeShapeType="1"/>
            <a:stCxn id="9" idx="3"/>
            <a:endCxn id="6" idx="7"/>
          </p:cNvCxnSpPr>
          <p:nvPr/>
        </p:nvCxnSpPr>
        <p:spPr bwMode="auto">
          <a:xfrm flipH="1">
            <a:off x="6333185" y="3151753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3" name="AutoShape 62"/>
          <p:cNvCxnSpPr>
            <a:cxnSpLocks noChangeShapeType="1"/>
            <a:stCxn id="7" idx="6"/>
            <a:endCxn id="11" idx="2"/>
          </p:cNvCxnSpPr>
          <p:nvPr/>
        </p:nvCxnSpPr>
        <p:spPr bwMode="auto">
          <a:xfrm>
            <a:off x="5920435" y="5150415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4" name="AutoShape 63"/>
          <p:cNvCxnSpPr>
            <a:cxnSpLocks noChangeShapeType="1"/>
            <a:stCxn id="9" idx="4"/>
            <a:endCxn id="11" idx="0"/>
          </p:cNvCxnSpPr>
          <p:nvPr/>
        </p:nvCxnSpPr>
        <p:spPr bwMode="auto">
          <a:xfrm flipH="1">
            <a:off x="6987235" y="3207315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5" name="AutoShape 64"/>
          <p:cNvCxnSpPr>
            <a:cxnSpLocks noChangeShapeType="1"/>
            <a:stCxn id="6" idx="5"/>
            <a:endCxn id="11" idx="1"/>
          </p:cNvCxnSpPr>
          <p:nvPr/>
        </p:nvCxnSpPr>
        <p:spPr bwMode="auto">
          <a:xfrm>
            <a:off x="6333185" y="3761353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sp>
        <p:nvSpPr>
          <p:cNvPr id="34" name="Text Box 111"/>
          <p:cNvSpPr txBox="1">
            <a:spLocks noChangeArrowheads="1"/>
          </p:cNvSpPr>
          <p:nvPr/>
        </p:nvSpPr>
        <p:spPr bwMode="auto">
          <a:xfrm>
            <a:off x="4872108" y="6202928"/>
            <a:ext cx="386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8" name="Text Box 111"/>
          <p:cNvSpPr txBox="1">
            <a:spLocks noChangeArrowheads="1"/>
          </p:cNvSpPr>
          <p:nvPr/>
        </p:nvSpPr>
        <p:spPr bwMode="auto">
          <a:xfrm>
            <a:off x="4043146" y="4461875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39" name="Text Box 111"/>
          <p:cNvSpPr txBox="1">
            <a:spLocks noChangeArrowheads="1"/>
          </p:cNvSpPr>
          <p:nvPr/>
        </p:nvSpPr>
        <p:spPr bwMode="auto">
          <a:xfrm>
            <a:off x="4435714" y="2776238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3</a:t>
            </a:r>
            <a:endParaRPr lang="en-US" sz="2000" dirty="0">
              <a:latin typeface="+mj-lt"/>
            </a:endParaRPr>
          </a:p>
        </p:txBody>
      </p:sp>
      <p:sp>
        <p:nvSpPr>
          <p:cNvPr id="40" name="Text Box 111"/>
          <p:cNvSpPr txBox="1">
            <a:spLocks noChangeArrowheads="1"/>
          </p:cNvSpPr>
          <p:nvPr/>
        </p:nvSpPr>
        <p:spPr bwMode="auto">
          <a:xfrm>
            <a:off x="5717274" y="2025783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4670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58227</TotalTime>
  <Words>1794</Words>
  <Application>Microsoft Macintosh PowerPoint</Application>
  <PresentationFormat>On-screen Show (4:3)</PresentationFormat>
  <Paragraphs>246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Calibri</vt:lpstr>
      <vt:lpstr>Comic Sans MS</vt:lpstr>
      <vt:lpstr>Monotype Sorts</vt:lpstr>
      <vt:lpstr>MT Extra</vt:lpstr>
      <vt:lpstr>Symbol</vt:lpstr>
      <vt:lpstr>Times New Roman</vt:lpstr>
      <vt:lpstr>Wingdings</vt:lpstr>
      <vt:lpstr>alg-design</vt:lpstr>
      <vt:lpstr>CS 220: Discrete Structures and their Applications </vt:lpstr>
      <vt:lpstr>binary relations on a set</vt:lpstr>
      <vt:lpstr>directed graphs</vt:lpstr>
      <vt:lpstr>terminology</vt:lpstr>
      <vt:lpstr>matrices</vt:lpstr>
      <vt:lpstr>adjacency matrix</vt:lpstr>
      <vt:lpstr>adjacency matrix</vt:lpstr>
      <vt:lpstr>directed graphs</vt:lpstr>
      <vt:lpstr>walks</vt:lpstr>
      <vt:lpstr>walks</vt:lpstr>
      <vt:lpstr>walks, circuits, paths, cycles</vt:lpstr>
      <vt:lpstr>composite relations</vt:lpstr>
      <vt:lpstr>composite relations</vt:lpstr>
      <vt:lpstr>composite relations</vt:lpstr>
      <vt:lpstr>composite relations</vt:lpstr>
      <vt:lpstr>paths and relations</vt:lpstr>
      <vt:lpstr>paths and relations</vt:lpstr>
      <vt:lpstr>the transitive closure</vt:lpstr>
      <vt:lpstr>the transitive closure</vt:lpstr>
      <vt:lpstr>the transitive closure</vt:lpstr>
      <vt:lpstr>the transitive closure</vt:lpstr>
      <vt:lpstr>an algorithm for the transitive closure</vt:lpstr>
      <vt:lpstr>DAGs : directed acyclic graphs</vt:lpstr>
      <vt:lpstr>Example: CS prerequisite structure</vt:lpstr>
      <vt:lpstr>graphs describing precedence</vt:lpstr>
      <vt:lpstr>graphs describing precedence</vt:lpstr>
      <vt:lpstr>graphs describing precedence</vt:lpstr>
      <vt:lpstr>topological sort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840</cp:revision>
  <cp:lastPrinted>2017-11-13T22:47:15Z</cp:lastPrinted>
  <dcterms:created xsi:type="dcterms:W3CDTF">2011-01-03T17:49:16Z</dcterms:created>
  <dcterms:modified xsi:type="dcterms:W3CDTF">2019-11-11T18:03:10Z</dcterms:modified>
</cp:coreProperties>
</file>