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14"/>
  </p:notesMasterIdLst>
  <p:handoutMasterIdLst>
    <p:handoutMasterId r:id="rId15"/>
  </p:handoutMasterIdLst>
  <p:sldIdLst>
    <p:sldId id="436" r:id="rId2"/>
    <p:sldId id="597" r:id="rId3"/>
    <p:sldId id="625" r:id="rId4"/>
    <p:sldId id="626" r:id="rId5"/>
    <p:sldId id="627" r:id="rId6"/>
    <p:sldId id="599" r:id="rId7"/>
    <p:sldId id="633" r:id="rId8"/>
    <p:sldId id="628" r:id="rId9"/>
    <p:sldId id="604" r:id="rId10"/>
    <p:sldId id="639" r:id="rId11"/>
    <p:sldId id="640" r:id="rId12"/>
    <p:sldId id="636" r:id="rId13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6" autoAdjust="0"/>
    <p:restoredTop sz="84316" autoAdjust="0"/>
  </p:normalViewPr>
  <p:slideViewPr>
    <p:cSldViewPr snapToGrid="0">
      <p:cViewPr varScale="1">
        <p:scale>
          <a:sx n="58" d="100"/>
          <a:sy n="58" d="100"/>
        </p:scale>
        <p:origin x="120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10/24/19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10/24/19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95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 in A  * m in  B   (matrix with n*m </a:t>
            </a:r>
            <a:r>
              <a:rPr lang="en-US" dirty="0" err="1"/>
              <a:t>booleans</a:t>
            </a:r>
            <a:r>
              <a:rPr lang="en-US" dirty="0"/>
              <a:t>)</a:t>
            </a:r>
          </a:p>
          <a:p>
            <a:r>
              <a:rPr lang="en-US" dirty="0"/>
              <a:t>Each can be 0|1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76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(a1,b1) precludes  (a1,b2) in a function, but not in a relation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8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&lt;,  &gt;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20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87" y="2674573"/>
            <a:ext cx="573355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binary relations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 err="1">
                <a:solidFill>
                  <a:srgbClr val="4C4C4C"/>
                </a:solidFill>
              </a:rPr>
              <a:t>zybooks</a:t>
            </a:r>
            <a:r>
              <a:rPr lang="en-US" sz="3200" dirty="0">
                <a:solidFill>
                  <a:srgbClr val="4C4C4C"/>
                </a:solidFill>
              </a:rPr>
              <a:t> 9.1-9.2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35" y="5972753"/>
            <a:ext cx="1638300" cy="711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76455"/>
            <a:ext cx="2222397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binary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R be a relation on a set A</a:t>
            </a:r>
          </a:p>
          <a:p>
            <a:r>
              <a:rPr lang="en-US" dirty="0"/>
              <a:t>The relation R is </a:t>
            </a:r>
            <a:r>
              <a:rPr lang="en-US" dirty="0">
                <a:solidFill>
                  <a:srgbClr val="800000"/>
                </a:solidFill>
              </a:rPr>
              <a:t>reflexive</a:t>
            </a:r>
            <a:r>
              <a:rPr lang="en-US" dirty="0"/>
              <a:t> if for every x ∈ A, </a:t>
            </a:r>
            <a:r>
              <a:rPr lang="en-US" dirty="0" err="1"/>
              <a:t>xRx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Example:</a:t>
            </a:r>
            <a:r>
              <a:rPr lang="en-US" dirty="0"/>
              <a:t>  the less-or-equal to relation on the positive integers</a:t>
            </a:r>
          </a:p>
          <a:p>
            <a:endParaRPr lang="en-US" dirty="0"/>
          </a:p>
          <a:p>
            <a:r>
              <a:rPr lang="en-US" dirty="0"/>
              <a:t>The relation R is </a:t>
            </a:r>
            <a:r>
              <a:rPr lang="en-US" dirty="0">
                <a:solidFill>
                  <a:srgbClr val="800000"/>
                </a:solidFill>
              </a:rPr>
              <a:t>anti-reflexive </a:t>
            </a:r>
            <a:r>
              <a:rPr lang="en-US" dirty="0"/>
              <a:t>if for every x ∈ A, it is not true that </a:t>
            </a:r>
            <a:r>
              <a:rPr lang="en-US" dirty="0" err="1"/>
              <a:t>xRx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3602183"/>
            <a:ext cx="4634344" cy="231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260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binary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R be a relation on a set A.</a:t>
            </a:r>
          </a:p>
          <a:p>
            <a:r>
              <a:rPr lang="en-US" dirty="0"/>
              <a:t>The relation R is </a:t>
            </a:r>
            <a:r>
              <a:rPr lang="en-US" dirty="0">
                <a:solidFill>
                  <a:srgbClr val="800000"/>
                </a:solidFill>
              </a:rPr>
              <a:t>transitive</a:t>
            </a:r>
            <a:r>
              <a:rPr lang="en-US" dirty="0"/>
              <a:t> if for every </a:t>
            </a:r>
            <a:r>
              <a:rPr lang="en-US" dirty="0" err="1"/>
              <a:t>x,y</a:t>
            </a:r>
            <a:r>
              <a:rPr lang="en-US" dirty="0"/>
              <a:t>, z ∈ A, </a:t>
            </a:r>
            <a:r>
              <a:rPr lang="en-US" dirty="0" err="1"/>
              <a:t>xRy</a:t>
            </a:r>
            <a:r>
              <a:rPr lang="en-US" dirty="0"/>
              <a:t> and </a:t>
            </a:r>
            <a:r>
              <a:rPr lang="en-US" dirty="0" err="1"/>
              <a:t>yRz</a:t>
            </a:r>
            <a:r>
              <a:rPr lang="en-US" dirty="0"/>
              <a:t> imply that </a:t>
            </a:r>
            <a:r>
              <a:rPr lang="en-US" dirty="0" err="1"/>
              <a:t>xRz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Example:  </a:t>
            </a:r>
            <a:r>
              <a:rPr lang="en-US" dirty="0"/>
              <a:t>the ancestor relation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9037" y="1995055"/>
            <a:ext cx="24892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19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binary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R be a relation on a set A.</a:t>
            </a:r>
          </a:p>
          <a:p>
            <a:r>
              <a:rPr lang="en-US" dirty="0"/>
              <a:t>The relation R is </a:t>
            </a:r>
            <a:r>
              <a:rPr lang="en-US" dirty="0">
                <a:solidFill>
                  <a:srgbClr val="800000"/>
                </a:solidFill>
              </a:rPr>
              <a:t>symmetric</a:t>
            </a:r>
            <a:r>
              <a:rPr lang="en-US" dirty="0"/>
              <a:t> if for every </a:t>
            </a:r>
            <a:r>
              <a:rPr lang="en-US" dirty="0" err="1"/>
              <a:t>x,y</a:t>
            </a:r>
            <a:r>
              <a:rPr lang="en-US" dirty="0"/>
              <a:t> ∈ A, </a:t>
            </a:r>
            <a:r>
              <a:rPr lang="en-US" dirty="0" err="1"/>
              <a:t>xRy</a:t>
            </a:r>
            <a:r>
              <a:rPr lang="en-US" dirty="0"/>
              <a:t> implies that </a:t>
            </a:r>
            <a:r>
              <a:rPr lang="en-US" dirty="0" err="1"/>
              <a:t>yRx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</a:rPr>
              <a:t>Example:</a:t>
            </a:r>
          </a:p>
          <a:p>
            <a:pPr>
              <a:buNone/>
            </a:pPr>
            <a:r>
              <a:rPr lang="en-US" dirty="0"/>
              <a:t>R = {(a, b) : </a:t>
            </a:r>
            <a:r>
              <a:rPr lang="en-US" dirty="0" err="1"/>
              <a:t>a,b</a:t>
            </a:r>
            <a:r>
              <a:rPr lang="en-US" dirty="0"/>
              <a:t> are actors that have played in the same movie}</a:t>
            </a:r>
          </a:p>
          <a:p>
            <a:endParaRPr lang="en-US" dirty="0"/>
          </a:p>
          <a:p>
            <a:r>
              <a:rPr lang="en-US" dirty="0"/>
              <a:t>The relation R is </a:t>
            </a:r>
            <a:r>
              <a:rPr lang="en-US" dirty="0">
                <a:solidFill>
                  <a:srgbClr val="800000"/>
                </a:solidFill>
              </a:rPr>
              <a:t>anti-symmetric </a:t>
            </a:r>
            <a:r>
              <a:rPr lang="en-US" dirty="0"/>
              <a:t>if for every </a:t>
            </a:r>
            <a:r>
              <a:rPr lang="en-US" dirty="0" err="1"/>
              <a:t>x,y</a:t>
            </a:r>
            <a:r>
              <a:rPr lang="en-US" dirty="0"/>
              <a:t> ∈ A, </a:t>
            </a:r>
            <a:r>
              <a:rPr lang="en-US" dirty="0" err="1"/>
              <a:t>xRy</a:t>
            </a:r>
            <a:r>
              <a:rPr lang="en-US" dirty="0"/>
              <a:t> and </a:t>
            </a:r>
            <a:r>
              <a:rPr lang="en-US" dirty="0" err="1"/>
              <a:t>yRx</a:t>
            </a:r>
            <a:r>
              <a:rPr lang="en-US" dirty="0"/>
              <a:t> imply that x = y.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7046" y="4272973"/>
            <a:ext cx="5074227" cy="222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65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1048039"/>
            <a:ext cx="8229600" cy="4530725"/>
          </a:xfrm>
        </p:spPr>
        <p:txBody>
          <a:bodyPr/>
          <a:lstStyle/>
          <a:p>
            <a:r>
              <a:rPr lang="en-US" dirty="0"/>
              <a:t>A – set of students  </a:t>
            </a:r>
          </a:p>
          <a:p>
            <a:r>
              <a:rPr lang="en-US" dirty="0"/>
              <a:t>B – set of courses</a:t>
            </a:r>
          </a:p>
          <a:p>
            <a:pPr>
              <a:buNone/>
            </a:pPr>
            <a:r>
              <a:rPr lang="en-US" dirty="0"/>
              <a:t>	R – pairs (</a:t>
            </a:r>
            <a:r>
              <a:rPr lang="en-US" dirty="0" err="1"/>
              <a:t>a,b</a:t>
            </a:r>
            <a:r>
              <a:rPr lang="en-US" dirty="0"/>
              <a:t>) such that student a is enrolled in course </a:t>
            </a:r>
            <a:r>
              <a:rPr lang="en-US" dirty="0" err="1"/>
              <a:t>b</a:t>
            </a:r>
            <a:endParaRPr lang="en-US" dirty="0"/>
          </a:p>
          <a:p>
            <a:pPr>
              <a:buNone/>
            </a:pPr>
            <a:r>
              <a:rPr lang="en-US" dirty="0"/>
              <a:t>	R = {(</a:t>
            </a:r>
            <a:r>
              <a:rPr lang="en-US" dirty="0" err="1"/>
              <a:t>chris</a:t>
            </a:r>
            <a:r>
              <a:rPr lang="en-US" dirty="0"/>
              <a:t>, cs220), (mike,cs520),…}</a:t>
            </a:r>
          </a:p>
          <a:p>
            <a:endParaRPr lang="en-US" dirty="0"/>
          </a:p>
          <a:p>
            <a:r>
              <a:rPr lang="en-US" dirty="0"/>
              <a:t>A – set of cities  </a:t>
            </a:r>
          </a:p>
          <a:p>
            <a:r>
              <a:rPr lang="en-US" dirty="0"/>
              <a:t>B – set of US states</a:t>
            </a:r>
          </a:p>
          <a:p>
            <a:pPr>
              <a:buNone/>
            </a:pPr>
            <a:r>
              <a:rPr lang="en-US" dirty="0"/>
              <a:t>	R – (</a:t>
            </a:r>
            <a:r>
              <a:rPr lang="en-US" dirty="0" err="1"/>
              <a:t>a,b</a:t>
            </a:r>
            <a:r>
              <a:rPr lang="en-US" dirty="0"/>
              <a:t>) such that city a is in state </a:t>
            </a:r>
            <a:r>
              <a:rPr lang="en-US" dirty="0" err="1"/>
              <a:t>b</a:t>
            </a:r>
            <a:endParaRPr lang="en-US" dirty="0"/>
          </a:p>
          <a:p>
            <a:pPr>
              <a:buNone/>
            </a:pPr>
            <a:r>
              <a:rPr lang="en-US" dirty="0"/>
              <a:t>	R = {(Denver, CO), (Laramie, WY),…}</a:t>
            </a:r>
          </a:p>
        </p:txBody>
      </p:sp>
    </p:spTree>
    <p:extLst>
      <p:ext uri="{BB962C8B-B14F-4D97-AF65-F5344CB8AC3E}">
        <p14:creationId xmlns:p14="http://schemas.microsoft.com/office/powerpoint/2010/main" val="171213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>
                <a:solidFill>
                  <a:srgbClr val="000000"/>
                </a:solidFill>
              </a:rPr>
              <a:t>Definition:  </a:t>
            </a:r>
            <a:r>
              <a:rPr lang="en-US" sz="2200" dirty="0"/>
              <a:t>A </a:t>
            </a:r>
            <a:r>
              <a:rPr lang="en-US" sz="2200" dirty="0">
                <a:solidFill>
                  <a:srgbClr val="800000"/>
                </a:solidFill>
              </a:rPr>
              <a:t>binary relation</a:t>
            </a:r>
            <a:r>
              <a:rPr lang="en-US" sz="2200" dirty="0"/>
              <a:t> between two sets A and B is a subset R of A x B. </a:t>
            </a:r>
          </a:p>
          <a:p>
            <a:r>
              <a:rPr lang="en-US" sz="2200" dirty="0"/>
              <a:t>Recall that A x B  = { (</a:t>
            </a:r>
            <a:r>
              <a:rPr lang="en-US" sz="2200" dirty="0" err="1"/>
              <a:t>a,b</a:t>
            </a:r>
            <a:r>
              <a:rPr lang="en-US" sz="2200" dirty="0"/>
              <a:t>) | a </a:t>
            </a:r>
            <a:r>
              <a:rPr lang="en-US" sz="2200" dirty="0">
                <a:sym typeface="Symbol" charset="2"/>
              </a:rPr>
              <a:t> </a:t>
            </a:r>
            <a:r>
              <a:rPr lang="en-US" sz="2200" dirty="0"/>
              <a:t>A and b </a:t>
            </a:r>
            <a:r>
              <a:rPr lang="en-US" sz="2200" dirty="0">
                <a:sym typeface="Symbol" charset="2"/>
              </a:rPr>
              <a:t> B}</a:t>
            </a:r>
            <a:endParaRPr lang="en-US" sz="2200" dirty="0"/>
          </a:p>
          <a:p>
            <a:r>
              <a:rPr lang="en-US" sz="2200" dirty="0"/>
              <a:t>For a ∈ A and b ∈ B, the fact that (a, b) ∈ R is denoted by </a:t>
            </a:r>
            <a:r>
              <a:rPr lang="en-US" sz="2200" dirty="0" err="1"/>
              <a:t>aRb</a:t>
            </a:r>
            <a:r>
              <a:rPr lang="en-US" sz="2200" dirty="0"/>
              <a:t>.</a:t>
            </a:r>
          </a:p>
          <a:p>
            <a:endParaRPr lang="en-US" sz="2200" dirty="0"/>
          </a:p>
          <a:p>
            <a:r>
              <a:rPr lang="en-US" sz="2200" dirty="0">
                <a:solidFill>
                  <a:schemeClr val="tx1"/>
                </a:solidFill>
              </a:rPr>
              <a:t>Example:</a:t>
            </a:r>
          </a:p>
          <a:p>
            <a:r>
              <a:rPr lang="en-US" sz="2200" dirty="0">
                <a:solidFill>
                  <a:srgbClr val="000090"/>
                </a:solidFill>
              </a:rPr>
              <a:t>For x ∈ </a:t>
            </a:r>
            <a:r>
              <a:rPr lang="en-US" sz="2200" b="1" dirty="0">
                <a:solidFill>
                  <a:srgbClr val="000090"/>
                </a:solidFill>
              </a:rPr>
              <a:t>R</a:t>
            </a:r>
            <a:r>
              <a:rPr lang="en-US" sz="2200" dirty="0">
                <a:solidFill>
                  <a:srgbClr val="000090"/>
                </a:solidFill>
              </a:rPr>
              <a:t> and y ∈ </a:t>
            </a:r>
            <a:r>
              <a:rPr lang="en-US" sz="2200" b="1" dirty="0">
                <a:solidFill>
                  <a:srgbClr val="000090"/>
                </a:solidFill>
              </a:rPr>
              <a:t>Z</a:t>
            </a:r>
            <a:r>
              <a:rPr lang="en-US" sz="2200" dirty="0">
                <a:solidFill>
                  <a:srgbClr val="000090"/>
                </a:solidFill>
              </a:rPr>
              <a:t> define </a:t>
            </a:r>
            <a:r>
              <a:rPr lang="en-US" sz="2200" dirty="0" err="1">
                <a:solidFill>
                  <a:srgbClr val="000090"/>
                </a:solidFill>
              </a:rPr>
              <a:t>xCy</a:t>
            </a:r>
            <a:r>
              <a:rPr lang="en-US" sz="2200" dirty="0">
                <a:solidFill>
                  <a:srgbClr val="000090"/>
                </a:solidFill>
              </a:rPr>
              <a:t> if |x - y| ≤ 1</a:t>
            </a:r>
          </a:p>
        </p:txBody>
      </p:sp>
    </p:spTree>
    <p:extLst>
      <p:ext uri="{BB962C8B-B14F-4D97-AF65-F5344CB8AC3E}">
        <p14:creationId xmlns:p14="http://schemas.microsoft.com/office/powerpoint/2010/main" val="4070710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 graphical representation of a relation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25" y="1737590"/>
            <a:ext cx="7706875" cy="377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698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same binary relation can be represented as a matrix: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2-d array of numbers with |A| rows and |B| columns. Each row corresponds to an element of A and each column corresponds to an element of B. For a ∈ A and b ∈ B, there is a 1 in row a, column b, if </a:t>
            </a:r>
            <a:r>
              <a:rPr lang="en-US" dirty="0" err="1"/>
              <a:t>aRb</a:t>
            </a:r>
            <a:r>
              <a:rPr lang="en-US" dirty="0"/>
              <a:t> and 0 otherwise.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" y="1657927"/>
            <a:ext cx="8821882" cy="321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813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binary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6675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2400" dirty="0"/>
              <a:t>A binary relation from A to B is a subset of A x B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Given sets A and B with sizes n and m, the number of elements in A x B is nm, and the number of binary relations from A to B is 2</a:t>
            </a:r>
            <a:r>
              <a:rPr lang="en-US" sz="2400" baseline="30000" dirty="0"/>
              <a:t>nm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06160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as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 function </a:t>
            </a:r>
            <a:r>
              <a:rPr lang="en-US" sz="2200" i="1" dirty="0" err="1">
                <a:latin typeface="Times New Roman"/>
                <a:cs typeface="Times New Roman"/>
              </a:rPr>
              <a:t>f</a:t>
            </a:r>
            <a:r>
              <a:rPr lang="en-US" sz="2200" i="1" dirty="0">
                <a:latin typeface="Times New Roman"/>
                <a:cs typeface="Times New Roman"/>
              </a:rPr>
              <a:t>  </a:t>
            </a:r>
            <a:r>
              <a:rPr lang="en-US" sz="2200" dirty="0"/>
              <a:t>from </a:t>
            </a:r>
            <a:r>
              <a:rPr lang="en-US" sz="2200" i="1" dirty="0">
                <a:latin typeface="Times New Roman"/>
                <a:cs typeface="Times New Roman"/>
              </a:rPr>
              <a:t>A</a:t>
            </a:r>
            <a:r>
              <a:rPr lang="en-US" sz="2200" dirty="0"/>
              <a:t> to </a:t>
            </a:r>
            <a:r>
              <a:rPr lang="en-US" sz="2200" i="1" dirty="0">
                <a:latin typeface="Times New Roman"/>
                <a:cs typeface="Times New Roman"/>
              </a:rPr>
              <a:t>B </a:t>
            </a:r>
            <a:r>
              <a:rPr lang="en-US" sz="2200" dirty="0"/>
              <a:t>assigns an element of </a:t>
            </a:r>
            <a:r>
              <a:rPr lang="en-US" sz="2200" i="1" dirty="0">
                <a:latin typeface="Times New Roman"/>
                <a:cs typeface="Times New Roman"/>
              </a:rPr>
              <a:t>B</a:t>
            </a:r>
            <a:r>
              <a:rPr lang="en-US" sz="2200" dirty="0"/>
              <a:t> to each element of </a:t>
            </a:r>
            <a:r>
              <a:rPr lang="en-US" sz="2200" i="1" dirty="0">
                <a:latin typeface="Times New Roman"/>
                <a:cs typeface="Times New Roman"/>
              </a:rPr>
              <a:t>A</a:t>
            </a:r>
            <a:r>
              <a:rPr lang="en-US" sz="2200" dirty="0"/>
              <a:t>.</a:t>
            </a:r>
          </a:p>
          <a:p>
            <a:endParaRPr lang="en-US" sz="2200" dirty="0"/>
          </a:p>
          <a:p>
            <a:r>
              <a:rPr lang="en-US" sz="2200" dirty="0"/>
              <a:t>Difference between relations and functions?</a:t>
            </a:r>
          </a:p>
        </p:txBody>
      </p:sp>
    </p:spTree>
    <p:extLst>
      <p:ext uri="{BB962C8B-B14F-4D97-AF65-F5344CB8AC3E}">
        <p14:creationId xmlns:p14="http://schemas.microsoft.com/office/powerpoint/2010/main" val="275626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relations on a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binary relation on a set A is a subset of A x A. </a:t>
            </a:r>
          </a:p>
          <a:p>
            <a:r>
              <a:rPr lang="en-US" dirty="0"/>
              <a:t>The set A is called the domain of the binary relation.</a:t>
            </a:r>
          </a:p>
          <a:p>
            <a:endParaRPr lang="en-US" dirty="0"/>
          </a:p>
          <a:p>
            <a:r>
              <a:rPr lang="en-US" dirty="0"/>
              <a:t>Graphical representation of a binary relation on a set: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882" y="2762828"/>
            <a:ext cx="7572664" cy="23825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24546" y="4768272"/>
            <a:ext cx="1000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self loop</a:t>
            </a:r>
          </a:p>
        </p:txBody>
      </p:sp>
    </p:spTree>
    <p:extLst>
      <p:ext uri="{BB962C8B-B14F-4D97-AF65-F5344CB8AC3E}">
        <p14:creationId xmlns:p14="http://schemas.microsoft.com/office/powerpoint/2010/main" val="1813348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relations on a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 relations on the set of integers</a:t>
            </a:r>
          </a:p>
          <a:p>
            <a:pPr>
              <a:buNone/>
            </a:pPr>
            <a:r>
              <a:rPr lang="en-US" dirty="0"/>
              <a:t>		R</a:t>
            </a:r>
            <a:r>
              <a:rPr lang="en-US" baseline="-25000" dirty="0"/>
              <a:t>1</a:t>
            </a:r>
            <a:r>
              <a:rPr lang="en-US" dirty="0"/>
              <a:t> = {(</a:t>
            </a:r>
            <a:r>
              <a:rPr lang="en-US" dirty="0" err="1"/>
              <a:t>a,b</a:t>
            </a:r>
            <a:r>
              <a:rPr lang="en-US" dirty="0"/>
              <a:t>) | a ≤ </a:t>
            </a:r>
            <a:r>
              <a:rPr lang="en-US" dirty="0" err="1"/>
              <a:t>b</a:t>
            </a:r>
            <a:r>
              <a:rPr lang="en-US" dirty="0"/>
              <a:t>}</a:t>
            </a:r>
          </a:p>
          <a:p>
            <a:pPr>
              <a:buNone/>
            </a:pPr>
            <a:r>
              <a:rPr lang="en-US" dirty="0"/>
              <a:t>		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dirty="0" err="1"/>
              <a:t>a,b</a:t>
            </a:r>
            <a:r>
              <a:rPr lang="en-US" dirty="0"/>
              <a:t>) | a &gt; </a:t>
            </a:r>
            <a:r>
              <a:rPr lang="en-US" dirty="0" err="1"/>
              <a:t>b</a:t>
            </a:r>
            <a:r>
              <a:rPr lang="en-US" dirty="0"/>
              <a:t>}</a:t>
            </a:r>
          </a:p>
          <a:p>
            <a:pPr>
              <a:buNone/>
            </a:pPr>
            <a:r>
              <a:rPr lang="en-US" dirty="0"/>
              <a:t>		R</a:t>
            </a:r>
            <a:r>
              <a:rPr lang="en-US" baseline="-25000" dirty="0"/>
              <a:t>3</a:t>
            </a:r>
            <a:r>
              <a:rPr lang="en-US" dirty="0"/>
              <a:t> = {(</a:t>
            </a:r>
            <a:r>
              <a:rPr lang="en-US" dirty="0" err="1"/>
              <a:t>a,b</a:t>
            </a:r>
            <a:r>
              <a:rPr lang="en-US" dirty="0"/>
              <a:t>) | a = </a:t>
            </a:r>
            <a:r>
              <a:rPr lang="en-US" dirty="0" err="1"/>
              <a:t>b</a:t>
            </a:r>
            <a:r>
              <a:rPr lang="en-US" dirty="0"/>
              <a:t> + 1}</a:t>
            </a:r>
          </a:p>
          <a:p>
            <a:pPr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665528118"/>
      </p:ext>
    </p:extLst>
  </p:cSld>
  <p:clrMapOvr>
    <a:masterClrMapping/>
  </p:clrMapOvr>
</p:sld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60943</TotalTime>
  <Words>553</Words>
  <Application>Microsoft Macintosh PowerPoint</Application>
  <PresentationFormat>On-screen Show (4:3)</PresentationFormat>
  <Paragraphs>87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Ｐゴシック</vt:lpstr>
      <vt:lpstr>Comic Sans MS</vt:lpstr>
      <vt:lpstr>Monotype Sorts</vt:lpstr>
      <vt:lpstr>Symbol</vt:lpstr>
      <vt:lpstr>Times New Roman</vt:lpstr>
      <vt:lpstr>Wingdings</vt:lpstr>
      <vt:lpstr>alg-design</vt:lpstr>
      <vt:lpstr>CS 220: Discrete Structures and their Applications </vt:lpstr>
      <vt:lpstr>binary relations</vt:lpstr>
      <vt:lpstr>binary relations</vt:lpstr>
      <vt:lpstr>binary relations</vt:lpstr>
      <vt:lpstr>binary relations</vt:lpstr>
      <vt:lpstr>counting binary relations</vt:lpstr>
      <vt:lpstr>functions as relations</vt:lpstr>
      <vt:lpstr>binary relations on a set</vt:lpstr>
      <vt:lpstr>binary relations on a set</vt:lpstr>
      <vt:lpstr>properties of binary relations</vt:lpstr>
      <vt:lpstr>properties of binary relations</vt:lpstr>
      <vt:lpstr>properties of binary relations</vt:lpstr>
    </vt:vector>
  </TitlesOfParts>
  <Company>Dell Computer Corporation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820</cp:revision>
  <cp:lastPrinted>2017-11-06T22:41:42Z</cp:lastPrinted>
  <dcterms:created xsi:type="dcterms:W3CDTF">2011-01-03T17:49:16Z</dcterms:created>
  <dcterms:modified xsi:type="dcterms:W3CDTF">2019-10-24T20:50:16Z</dcterms:modified>
</cp:coreProperties>
</file>