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42" r:id="rId1"/>
  </p:sldMasterIdLst>
  <p:notesMasterIdLst>
    <p:notesMasterId r:id="rId35"/>
  </p:notesMasterIdLst>
  <p:handoutMasterIdLst>
    <p:handoutMasterId r:id="rId36"/>
  </p:handoutMasterIdLst>
  <p:sldIdLst>
    <p:sldId id="436" r:id="rId2"/>
    <p:sldId id="438" r:id="rId3"/>
    <p:sldId id="439" r:id="rId4"/>
    <p:sldId id="441" r:id="rId5"/>
    <p:sldId id="442" r:id="rId6"/>
    <p:sldId id="444" r:id="rId7"/>
    <p:sldId id="463" r:id="rId8"/>
    <p:sldId id="464" r:id="rId9"/>
    <p:sldId id="445" r:id="rId10"/>
    <p:sldId id="446" r:id="rId11"/>
    <p:sldId id="447" r:id="rId12"/>
    <p:sldId id="449" r:id="rId13"/>
    <p:sldId id="450" r:id="rId14"/>
    <p:sldId id="465" r:id="rId15"/>
    <p:sldId id="451" r:id="rId16"/>
    <p:sldId id="466" r:id="rId17"/>
    <p:sldId id="452" r:id="rId18"/>
    <p:sldId id="454" r:id="rId19"/>
    <p:sldId id="453" r:id="rId20"/>
    <p:sldId id="467" r:id="rId21"/>
    <p:sldId id="468" r:id="rId22"/>
    <p:sldId id="469" r:id="rId23"/>
    <p:sldId id="470" r:id="rId24"/>
    <p:sldId id="471" r:id="rId25"/>
    <p:sldId id="472" r:id="rId26"/>
    <p:sldId id="473" r:id="rId27"/>
    <p:sldId id="474" r:id="rId28"/>
    <p:sldId id="475" r:id="rId29"/>
    <p:sldId id="476" r:id="rId30"/>
    <p:sldId id="477" r:id="rId31"/>
    <p:sldId id="478" r:id="rId32"/>
    <p:sldId id="479" r:id="rId33"/>
    <p:sldId id="480" r:id="rId34"/>
  </p:sldIdLst>
  <p:sldSz cx="9144000" cy="6858000" type="screen4x3"/>
  <p:notesSz cx="9269413" cy="7019925"/>
  <p:defaultTextStyle>
    <a:defPPr>
      <a:defRPr lang="en-US"/>
    </a:defPPr>
    <a:lvl1pPr algn="l" rtl="0" eaLnBrk="0" fontAlgn="base" hangingPunct="0">
      <a:spcBef>
        <a:spcPct val="0"/>
      </a:spcBef>
      <a:spcAft>
        <a:spcPct val="0"/>
      </a:spcAft>
      <a:defRPr kumimoji="1" sz="1600" kern="1200">
        <a:solidFill>
          <a:schemeClr val="tx1"/>
        </a:solidFill>
        <a:latin typeface="Comic Sans MS" charset="0"/>
        <a:ea typeface="+mn-ea"/>
        <a:cs typeface="+mn-cs"/>
      </a:defRPr>
    </a:lvl1pPr>
    <a:lvl2pPr marL="457200" algn="l" rtl="0" eaLnBrk="0" fontAlgn="base" hangingPunct="0">
      <a:spcBef>
        <a:spcPct val="0"/>
      </a:spcBef>
      <a:spcAft>
        <a:spcPct val="0"/>
      </a:spcAft>
      <a:defRPr kumimoji="1" sz="1600" kern="1200">
        <a:solidFill>
          <a:schemeClr val="tx1"/>
        </a:solidFill>
        <a:latin typeface="Comic Sans MS" charset="0"/>
        <a:ea typeface="+mn-ea"/>
        <a:cs typeface="+mn-cs"/>
      </a:defRPr>
    </a:lvl2pPr>
    <a:lvl3pPr marL="914400" algn="l" rtl="0" eaLnBrk="0" fontAlgn="base" hangingPunct="0">
      <a:spcBef>
        <a:spcPct val="0"/>
      </a:spcBef>
      <a:spcAft>
        <a:spcPct val="0"/>
      </a:spcAft>
      <a:defRPr kumimoji="1" sz="1600" kern="1200">
        <a:solidFill>
          <a:schemeClr val="tx1"/>
        </a:solidFill>
        <a:latin typeface="Comic Sans MS" charset="0"/>
        <a:ea typeface="+mn-ea"/>
        <a:cs typeface="+mn-cs"/>
      </a:defRPr>
    </a:lvl3pPr>
    <a:lvl4pPr marL="1371600" algn="l" rtl="0" eaLnBrk="0" fontAlgn="base" hangingPunct="0">
      <a:spcBef>
        <a:spcPct val="0"/>
      </a:spcBef>
      <a:spcAft>
        <a:spcPct val="0"/>
      </a:spcAft>
      <a:defRPr kumimoji="1" sz="1600" kern="1200">
        <a:solidFill>
          <a:schemeClr val="tx1"/>
        </a:solidFill>
        <a:latin typeface="Comic Sans MS" charset="0"/>
        <a:ea typeface="+mn-ea"/>
        <a:cs typeface="+mn-cs"/>
      </a:defRPr>
    </a:lvl4pPr>
    <a:lvl5pPr marL="1828800" algn="l" rtl="0" eaLnBrk="0" fontAlgn="base" hangingPunct="0">
      <a:spcBef>
        <a:spcPct val="0"/>
      </a:spcBef>
      <a:spcAft>
        <a:spcPct val="0"/>
      </a:spcAft>
      <a:defRPr kumimoji="1" sz="1600" kern="1200">
        <a:solidFill>
          <a:schemeClr val="tx1"/>
        </a:solidFill>
        <a:latin typeface="Comic Sans MS" charset="0"/>
        <a:ea typeface="+mn-ea"/>
        <a:cs typeface="+mn-cs"/>
      </a:defRPr>
    </a:lvl5pPr>
    <a:lvl6pPr marL="2286000" algn="l" defTabSz="457200" rtl="0" eaLnBrk="1" latinLnBrk="0" hangingPunct="1">
      <a:defRPr kumimoji="1" sz="1600" kern="1200">
        <a:solidFill>
          <a:schemeClr val="tx1"/>
        </a:solidFill>
        <a:latin typeface="Comic Sans MS" charset="0"/>
        <a:ea typeface="+mn-ea"/>
        <a:cs typeface="+mn-cs"/>
      </a:defRPr>
    </a:lvl6pPr>
    <a:lvl7pPr marL="2743200" algn="l" defTabSz="457200" rtl="0" eaLnBrk="1" latinLnBrk="0" hangingPunct="1">
      <a:defRPr kumimoji="1" sz="1600" kern="1200">
        <a:solidFill>
          <a:schemeClr val="tx1"/>
        </a:solidFill>
        <a:latin typeface="Comic Sans MS" charset="0"/>
        <a:ea typeface="+mn-ea"/>
        <a:cs typeface="+mn-cs"/>
      </a:defRPr>
    </a:lvl7pPr>
    <a:lvl8pPr marL="3200400" algn="l" defTabSz="457200" rtl="0" eaLnBrk="1" latinLnBrk="0" hangingPunct="1">
      <a:defRPr kumimoji="1" sz="1600" kern="1200">
        <a:solidFill>
          <a:schemeClr val="tx1"/>
        </a:solidFill>
        <a:latin typeface="Comic Sans MS" charset="0"/>
        <a:ea typeface="+mn-ea"/>
        <a:cs typeface="+mn-cs"/>
      </a:defRPr>
    </a:lvl8pPr>
    <a:lvl9pPr marL="3657600" algn="l" defTabSz="457200" rtl="0" eaLnBrk="1" latinLnBrk="0" hangingPunct="1">
      <a:defRPr kumimoji="1" sz="1600" kern="1200">
        <a:solidFill>
          <a:schemeClr val="tx1"/>
        </a:solidFill>
        <a:latin typeface="Comic Sans M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10">
          <p15:clr>
            <a:srgbClr val="A4A3A4"/>
          </p15:clr>
        </p15:guide>
        <p15:guide id="2" pos="291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scaleToFitPaper="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4C4C"/>
    <a:srgbClr val="7F7F7F"/>
    <a:srgbClr val="006600"/>
    <a:srgbClr val="990033"/>
    <a:srgbClr val="CC0000"/>
    <a:srgbClr val="003399"/>
    <a:srgbClr val="336699"/>
    <a:srgbClr val="008080"/>
    <a:srgbClr val="0099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autoAdjust="0"/>
    <p:restoredTop sz="88915" autoAdjust="0"/>
  </p:normalViewPr>
  <p:slideViewPr>
    <p:cSldViewPr snapToGrid="0">
      <p:cViewPr varScale="1">
        <p:scale>
          <a:sx n="62" d="100"/>
          <a:sy n="62" d="100"/>
        </p:scale>
        <p:origin x="108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2" d="100"/>
          <a:sy n="72" d="100"/>
        </p:scale>
        <p:origin x="-846" y="-90"/>
      </p:cViewPr>
      <p:guideLst>
        <p:guide orient="horz" pos="2210"/>
        <p:guide pos="291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defTabSz="931863">
              <a:defRPr kumimoji="0" sz="1200"/>
            </a:lvl1pPr>
          </a:lstStyle>
          <a:p>
            <a:endParaRPr lang="en-US"/>
          </a:p>
        </p:txBody>
      </p:sp>
      <p:sp>
        <p:nvSpPr>
          <p:cNvPr id="14339" name="Rectangle 3"/>
          <p:cNvSpPr>
            <a:spLocks noGrp="1" noChangeArrowheads="1"/>
          </p:cNvSpPr>
          <p:nvPr>
            <p:ph type="dt" sz="quarter" idx="1"/>
          </p:nvPr>
        </p:nvSpPr>
        <p:spPr bwMode="auto">
          <a:xfrm>
            <a:off x="5254625"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algn="r" defTabSz="931863">
              <a:defRPr kumimoji="0" sz="1200"/>
            </a:lvl1pPr>
          </a:lstStyle>
          <a:p>
            <a:fld id="{80C165FA-4563-DA49-9588-BB856F75A137}" type="datetime1">
              <a:rPr lang="en-US"/>
              <a:pPr/>
              <a:t>3/5/20</a:t>
            </a:fld>
            <a:endParaRPr lang="en-US"/>
          </a:p>
        </p:txBody>
      </p:sp>
      <p:sp>
        <p:nvSpPr>
          <p:cNvPr id="14340" name="Rectangle 4"/>
          <p:cNvSpPr>
            <a:spLocks noGrp="1" noChangeArrowheads="1"/>
          </p:cNvSpPr>
          <p:nvPr>
            <p:ph type="ftr" sz="quarter" idx="2"/>
          </p:nvPr>
        </p:nvSpPr>
        <p:spPr bwMode="auto">
          <a:xfrm>
            <a:off x="0"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defTabSz="931863">
              <a:defRPr kumimoji="0" sz="1200"/>
            </a:lvl1pPr>
          </a:lstStyle>
          <a:p>
            <a:endParaRPr lang="en-US"/>
          </a:p>
        </p:txBody>
      </p:sp>
      <p:sp>
        <p:nvSpPr>
          <p:cNvPr id="14341" name="Rectangle 5"/>
          <p:cNvSpPr>
            <a:spLocks noGrp="1" noChangeArrowheads="1"/>
          </p:cNvSpPr>
          <p:nvPr>
            <p:ph type="sldNum" sz="quarter" idx="3"/>
          </p:nvPr>
        </p:nvSpPr>
        <p:spPr bwMode="auto">
          <a:xfrm>
            <a:off x="5254625"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algn="r" defTabSz="931863">
              <a:defRPr kumimoji="0" sz="1200"/>
            </a:lvl1pPr>
          </a:lstStyle>
          <a:p>
            <a:fld id="{1247D90D-5A22-9042-A220-14A08B18B104}" type="slidenum">
              <a:rPr lang="en-US"/>
              <a:pPr/>
              <a:t>‹#›</a:t>
            </a:fld>
            <a:endParaRPr lang="en-US"/>
          </a:p>
        </p:txBody>
      </p:sp>
    </p:spTree>
    <p:extLst>
      <p:ext uri="{BB962C8B-B14F-4D97-AF65-F5344CB8AC3E}">
        <p14:creationId xmlns:p14="http://schemas.microsoft.com/office/powerpoint/2010/main" val="2694699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defTabSz="931863">
              <a:defRPr kumimoji="0" sz="1200"/>
            </a:lvl1pPr>
          </a:lstStyle>
          <a:p>
            <a:endParaRPr lang="en-US"/>
          </a:p>
        </p:txBody>
      </p:sp>
      <p:sp>
        <p:nvSpPr>
          <p:cNvPr id="2057" name="Rectangle 9"/>
          <p:cNvSpPr>
            <a:spLocks noGrp="1" noRot="1" noChangeAspect="1" noChangeArrowheads="1"/>
          </p:cNvSpPr>
          <p:nvPr>
            <p:ph type="sldImg" idx="2"/>
          </p:nvPr>
        </p:nvSpPr>
        <p:spPr bwMode="auto">
          <a:xfrm>
            <a:off x="2879725" y="527050"/>
            <a:ext cx="3509963" cy="2632075"/>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1236663" y="3333750"/>
            <a:ext cx="6796087" cy="31591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9" name="Rectangle 11"/>
          <p:cNvSpPr>
            <a:spLocks noGrp="1" noChangeArrowheads="1"/>
          </p:cNvSpPr>
          <p:nvPr>
            <p:ph type="dt" idx="1"/>
          </p:nvPr>
        </p:nvSpPr>
        <p:spPr bwMode="auto">
          <a:xfrm>
            <a:off x="5254625"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algn="r" defTabSz="931863">
              <a:defRPr kumimoji="0" sz="1200"/>
            </a:lvl1pPr>
          </a:lstStyle>
          <a:p>
            <a:fld id="{BAD48C94-7EB9-F94F-9D73-CAC3D75EECEA}" type="datetime1">
              <a:rPr lang="en-US"/>
              <a:pPr/>
              <a:t>3/5/20</a:t>
            </a:fld>
            <a:endParaRPr lang="en-US"/>
          </a:p>
        </p:txBody>
      </p:sp>
      <p:sp>
        <p:nvSpPr>
          <p:cNvPr id="2060" name="Rectangle 12"/>
          <p:cNvSpPr>
            <a:spLocks noGrp="1" noChangeArrowheads="1"/>
          </p:cNvSpPr>
          <p:nvPr>
            <p:ph type="ftr" sz="quarter" idx="4"/>
          </p:nvPr>
        </p:nvSpPr>
        <p:spPr bwMode="auto">
          <a:xfrm>
            <a:off x="0"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defTabSz="931863">
              <a:defRPr kumimoji="0" sz="1200"/>
            </a:lvl1pPr>
          </a:lstStyle>
          <a:p>
            <a:endParaRPr lang="en-US"/>
          </a:p>
        </p:txBody>
      </p:sp>
      <p:sp>
        <p:nvSpPr>
          <p:cNvPr id="2061" name="Rectangle 13"/>
          <p:cNvSpPr>
            <a:spLocks noGrp="1" noChangeArrowheads="1"/>
          </p:cNvSpPr>
          <p:nvPr>
            <p:ph type="sldNum" sz="quarter" idx="5"/>
          </p:nvPr>
        </p:nvSpPr>
        <p:spPr bwMode="auto">
          <a:xfrm>
            <a:off x="5254625"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algn="r" defTabSz="931863">
              <a:defRPr kumimoji="0" sz="1200"/>
            </a:lvl1pPr>
          </a:lstStyle>
          <a:p>
            <a:fld id="{DC43DCB5-4B1A-7C41-B1F8-2EE8BD314104}" type="slidenum">
              <a:rPr lang="en-US"/>
              <a:pPr/>
              <a:t>‹#›</a:t>
            </a:fld>
            <a:endParaRPr lang="en-US"/>
          </a:p>
        </p:txBody>
      </p:sp>
    </p:spTree>
    <p:extLst>
      <p:ext uri="{BB962C8B-B14F-4D97-AF65-F5344CB8AC3E}">
        <p14:creationId xmlns:p14="http://schemas.microsoft.com/office/powerpoint/2010/main" val="1756463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omic Sans MS" charset="0"/>
        <a:ea typeface="+mn-ea"/>
        <a:cs typeface="+mn-cs"/>
      </a:defRPr>
    </a:lvl1pPr>
    <a:lvl2pPr marL="4572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43DCB5-4B1A-7C41-B1F8-2EE8BD314104}" type="slidenum">
              <a:rPr lang="en-US" smtClean="0"/>
              <a:pPr/>
              <a:t>1</a:t>
            </a:fld>
            <a:endParaRPr lang="en-US"/>
          </a:p>
        </p:txBody>
      </p:sp>
    </p:spTree>
    <p:extLst>
      <p:ext uri="{BB962C8B-B14F-4D97-AF65-F5344CB8AC3E}">
        <p14:creationId xmlns:p14="http://schemas.microsoft.com/office/powerpoint/2010/main" val="3576450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Assume that shirts and pants are stored in</a:t>
            </a:r>
            <a:r>
              <a:rPr lang="en-US" baseline="0" dirty="0"/>
              <a:t> two arrays</a:t>
            </a:r>
            <a:endParaRPr lang="en-US" dirty="0"/>
          </a:p>
        </p:txBody>
      </p:sp>
      <p:sp>
        <p:nvSpPr>
          <p:cNvPr id="4" name="Slide Number Placeholder 3"/>
          <p:cNvSpPr>
            <a:spLocks noGrp="1"/>
          </p:cNvSpPr>
          <p:nvPr>
            <p:ph type="sldNum" sz="quarter" idx="10"/>
          </p:nvPr>
        </p:nvSpPr>
        <p:spPr/>
        <p:txBody>
          <a:bodyPr/>
          <a:lstStyle/>
          <a:p>
            <a:fld id="{5F30CF08-28CB-C046-A5BB-4F7150089113}" type="slidenum">
              <a:rPr lang="en-US" smtClean="0"/>
              <a:pPr/>
              <a:t>5</a:t>
            </a:fld>
            <a:endParaRPr lang="en-US"/>
          </a:p>
        </p:txBody>
      </p:sp>
    </p:spTree>
    <p:extLst>
      <p:ext uri="{BB962C8B-B14F-4D97-AF65-F5344CB8AC3E}">
        <p14:creationId xmlns:p14="http://schemas.microsoft.com/office/powerpoint/2010/main" val="4054653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sym typeface="Symbol" pitchFamily="-65" charset="2"/>
              </a:rPr>
              <a:t>|A| + |B|  - |A ⋂ B|</a:t>
            </a:r>
          </a:p>
          <a:p>
            <a:r>
              <a:rPr lang="en-US" dirty="0"/>
              <a:t>  </a:t>
            </a:r>
          </a:p>
        </p:txBody>
      </p:sp>
      <p:sp>
        <p:nvSpPr>
          <p:cNvPr id="4" name="Slide Number Placeholder 3"/>
          <p:cNvSpPr>
            <a:spLocks noGrp="1"/>
          </p:cNvSpPr>
          <p:nvPr>
            <p:ph type="sldNum" sz="quarter" idx="5"/>
          </p:nvPr>
        </p:nvSpPr>
        <p:spPr/>
        <p:txBody>
          <a:bodyPr/>
          <a:lstStyle/>
          <a:p>
            <a:fld id="{DC43DCB5-4B1A-7C41-B1F8-2EE8BD314104}" type="slidenum">
              <a:rPr lang="en-US" smtClean="0"/>
              <a:pPr/>
              <a:t>15</a:t>
            </a:fld>
            <a:endParaRPr lang="en-US"/>
          </a:p>
        </p:txBody>
      </p:sp>
    </p:spTree>
    <p:extLst>
      <p:ext uri="{BB962C8B-B14F-4D97-AF65-F5344CB8AC3E}">
        <p14:creationId xmlns:p14="http://schemas.microsoft.com/office/powerpoint/2010/main" val="3669204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 = P6 + P7 + P8.</a:t>
            </a:r>
          </a:p>
          <a:p>
            <a:r>
              <a:rPr lang="en-US" dirty="0" err="1"/>
              <a:t>Pk</a:t>
            </a:r>
            <a:r>
              <a:rPr lang="en-US" baseline="0" dirty="0"/>
              <a:t> = 36^k</a:t>
            </a:r>
            <a:endParaRPr lang="en-US" dirty="0"/>
          </a:p>
        </p:txBody>
      </p:sp>
      <p:sp>
        <p:nvSpPr>
          <p:cNvPr id="4" name="Slide Number Placeholder 3"/>
          <p:cNvSpPr>
            <a:spLocks noGrp="1"/>
          </p:cNvSpPr>
          <p:nvPr>
            <p:ph type="sldNum" sz="quarter" idx="10"/>
          </p:nvPr>
        </p:nvSpPr>
        <p:spPr/>
        <p:txBody>
          <a:bodyPr/>
          <a:lstStyle/>
          <a:p>
            <a:fld id="{5F30CF08-28CB-C046-A5BB-4F7150089113}" type="slidenum">
              <a:rPr lang="en-US" smtClean="0"/>
              <a:pPr/>
              <a:t>18</a:t>
            </a:fld>
            <a:endParaRPr lang="en-US"/>
          </a:p>
        </p:txBody>
      </p:sp>
    </p:spTree>
    <p:extLst>
      <p:ext uri="{BB962C8B-B14F-4D97-AF65-F5344CB8AC3E}">
        <p14:creationId xmlns:p14="http://schemas.microsoft.com/office/powerpoint/2010/main" val="3556941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Rot="1" noChangeAspect="1" noChangeArrowheads="1" noTextEdit="1"/>
          </p:cNvSpPr>
          <p:nvPr>
            <p:ph type="sldImg"/>
          </p:nvPr>
        </p:nvSpPr>
        <p:spPr bwMode="auto">
          <a:xfrm>
            <a:off x="2879725" y="527050"/>
            <a:ext cx="3509963" cy="2632075"/>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642051" name="Rectangle 3"/>
          <p:cNvSpPr>
            <a:spLocks noGrp="1" noChangeArrowheads="1"/>
          </p:cNvSpPr>
          <p:nvPr>
            <p:ph type="body" idx="1"/>
          </p:nvPr>
        </p:nvSpPr>
        <p:spPr bwMode="auto">
          <a:xfrm>
            <a:off x="1238250" y="3333750"/>
            <a:ext cx="6792913" cy="3159125"/>
          </a:xfrm>
          <a:prstGeom prst="rect">
            <a:avLst/>
          </a:prstGeom>
          <a:solidFill>
            <a:srgbClr val="FFFFFF"/>
          </a:solidFill>
          <a:ln>
            <a:solidFill>
              <a:srgbClr val="000000"/>
            </a:solidFill>
            <a:miter lim="800000"/>
            <a:headEnd/>
            <a:tailEnd/>
          </a:ln>
        </p:spPr>
        <p:txBody>
          <a:bodyPr/>
          <a:lstStyle/>
          <a:p>
            <a:endParaRPr lang="en-US" dirty="0"/>
          </a:p>
        </p:txBody>
      </p:sp>
    </p:spTree>
    <p:extLst>
      <p:ext uri="{BB962C8B-B14F-4D97-AF65-F5344CB8AC3E}">
        <p14:creationId xmlns:p14="http://schemas.microsoft.com/office/powerpoint/2010/main" val="2176320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664578" name="Line 2"/>
          <p:cNvSpPr>
            <a:spLocks noChangeShapeType="1"/>
          </p:cNvSpPr>
          <p:nvPr userDrawn="1"/>
        </p:nvSpPr>
        <p:spPr bwMode="auto">
          <a:xfrm>
            <a:off x="-3175" y="904791"/>
            <a:ext cx="9147175" cy="0"/>
          </a:xfrm>
          <a:prstGeom prst="line">
            <a:avLst/>
          </a:prstGeom>
          <a:noFill/>
          <a:ln w="12700" cap="sq">
            <a:solidFill>
              <a:schemeClr val="bg2"/>
            </a:solidFill>
            <a:round/>
            <a:headEnd type="none" w="sm" len="sm"/>
            <a:tailEnd type="none" w="sm" len="sm"/>
          </a:ln>
          <a:effectLst/>
        </p:spPr>
        <p:txBody>
          <a:bodyPr>
            <a:prstTxWarp prst="textNoShape">
              <a:avLst/>
            </a:prstTxWarp>
          </a:bodyPr>
          <a:lstStyle/>
          <a:p>
            <a:endParaRPr lang="en-US"/>
          </a:p>
        </p:txBody>
      </p:sp>
      <p:sp>
        <p:nvSpPr>
          <p:cNvPr id="664579" name="Rectangle 3"/>
          <p:cNvSpPr>
            <a:spLocks noGrp="1" noChangeArrowheads="1"/>
          </p:cNvSpPr>
          <p:nvPr>
            <p:ph type="ctrTitle" sz="quarter"/>
          </p:nvPr>
        </p:nvSpPr>
        <p:spPr>
          <a:xfrm>
            <a:off x="0" y="453639"/>
            <a:ext cx="9144000" cy="1524000"/>
          </a:xfrm>
        </p:spPr>
        <p:txBody>
          <a:bodyPr anchor="b"/>
          <a:lstStyle>
            <a:lvl1pPr>
              <a:lnSpc>
                <a:spcPct val="80000"/>
              </a:lnSpc>
              <a:defRPr sz="3600">
                <a:solidFill>
                  <a:srgbClr val="003399"/>
                </a:solidFill>
              </a:defRPr>
            </a:lvl1pPr>
          </a:lstStyle>
          <a:p>
            <a:r>
              <a:rPr lang="en-US" dirty="0"/>
              <a:t>Click to edit Master title style</a:t>
            </a:r>
          </a:p>
        </p:txBody>
      </p:sp>
      <p:sp>
        <p:nvSpPr>
          <p:cNvPr id="664580" name="Rectangle 4"/>
          <p:cNvSpPr>
            <a:spLocks noGrp="1" noChangeArrowheads="1"/>
          </p:cNvSpPr>
          <p:nvPr>
            <p:ph type="subTitle" sz="quarter" idx="1"/>
          </p:nvPr>
        </p:nvSpPr>
        <p:spPr>
          <a:xfrm>
            <a:off x="1039057" y="3207171"/>
            <a:ext cx="7162800" cy="3094037"/>
          </a:xfrm>
          <a:ln>
            <a:tailEnd type="none" w="sm" len="sm"/>
          </a:ln>
        </p:spPr>
        <p:txBody>
          <a:bodyPr/>
          <a:lstStyle>
            <a:lvl1pPr algn="ctr" defTabSz="915988">
              <a:defRPr sz="2800"/>
            </a:lvl1pPr>
          </a:lstStyle>
          <a:p>
            <a:r>
              <a:rPr lang="en-US" dirty="0"/>
              <a:t>Click to edit Master subtitle style</a:t>
            </a:r>
          </a:p>
        </p:txBody>
      </p:sp>
      <p:sp>
        <p:nvSpPr>
          <p:cNvPr id="5" name="Line 2"/>
          <p:cNvSpPr>
            <a:spLocks noChangeShapeType="1"/>
          </p:cNvSpPr>
          <p:nvPr userDrawn="1"/>
        </p:nvSpPr>
        <p:spPr bwMode="auto">
          <a:xfrm>
            <a:off x="-3175" y="2607988"/>
            <a:ext cx="9147175" cy="0"/>
          </a:xfrm>
          <a:prstGeom prst="line">
            <a:avLst/>
          </a:prstGeom>
          <a:noFill/>
          <a:ln w="12700" cap="sq">
            <a:solidFill>
              <a:schemeClr val="bg2"/>
            </a:solidFill>
            <a:round/>
            <a:headEnd type="none" w="sm" len="sm"/>
            <a:tailEnd type="none" w="sm" len="sm"/>
          </a:ln>
          <a:effectLst/>
        </p:spPr>
        <p:txBody>
          <a:bodyPr>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7239000" y="6629400"/>
            <a:ext cx="1905000" cy="228600"/>
          </a:xfrm>
          <a:prstGeom prst="rect">
            <a:avLst/>
          </a:prstGeom>
        </p:spPr>
        <p:txBody>
          <a:bodyPr/>
          <a:lstStyle>
            <a:lvl1pPr>
              <a:defRPr smtClean="0"/>
            </a:lvl1pPr>
          </a:lstStyle>
          <a:p>
            <a:fld id="{A8BCDA1E-1794-5446-9A2E-8C1F6372D3A9}" type="slidenum">
              <a:rPr lang="en-US"/>
              <a:pPr/>
              <a:t>‹#›</a:t>
            </a:fld>
            <a:endParaRPr lang="en-U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2400"/>
            <a:ext cx="22860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152400"/>
            <a:ext cx="67056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7239000" y="6629400"/>
            <a:ext cx="1905000" cy="228600"/>
          </a:xfrm>
          <a:prstGeom prst="rect">
            <a:avLst/>
          </a:prstGeom>
        </p:spPr>
        <p:txBody>
          <a:bodyPr/>
          <a:lstStyle>
            <a:lvl1pPr>
              <a:defRPr smtClean="0"/>
            </a:lvl1pPr>
          </a:lstStyle>
          <a:p>
            <a:fld id="{69578075-EEA9-8144-AD03-4EE198986FBA}" type="slidenum">
              <a:rPr lang="en-US"/>
              <a:pPr/>
              <a:t>‹#›</a:t>
            </a:fld>
            <a:endParaRPr lang="en-US"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a:xfrm>
            <a:off x="7239000" y="6629400"/>
            <a:ext cx="1905000" cy="228600"/>
          </a:xfrm>
          <a:prstGeom prst="rect">
            <a:avLst/>
          </a:prstGeom>
        </p:spPr>
        <p:txBody>
          <a:bodyPr/>
          <a:lstStyle>
            <a:lvl1pPr>
              <a:defRPr smtClean="0"/>
            </a:lvl1pPr>
          </a:lstStyle>
          <a:p>
            <a:fld id="{3C59E553-7F30-9B46-BA78-682CBE9B627F}" type="slidenum">
              <a:rPr lang="en-US"/>
              <a:pPr/>
              <a:t>‹#›</a:t>
            </a:fld>
            <a:endParaRPr lang="en-U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914400"/>
            <a:ext cx="38481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10100" y="914400"/>
            <a:ext cx="38481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7239000" y="6629400"/>
            <a:ext cx="1905000" cy="228600"/>
          </a:xfrm>
          <a:prstGeom prst="rect">
            <a:avLst/>
          </a:prstGeom>
        </p:spPr>
        <p:txBody>
          <a:bodyPr/>
          <a:lstStyle>
            <a:lvl1pPr>
              <a:defRPr smtClean="0"/>
            </a:lvl1pPr>
          </a:lstStyle>
          <a:p>
            <a:fld id="{9D936146-5419-3345-8044-CD41AF2DA91B}" type="slidenum">
              <a:rPr lang="en-US"/>
              <a:pPr/>
              <a:t>‹#›</a:t>
            </a:fld>
            <a:endParaRPr lang="en-U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a:xfrm>
            <a:off x="7239000" y="6629400"/>
            <a:ext cx="1905000" cy="228600"/>
          </a:xfrm>
          <a:prstGeom prst="rect">
            <a:avLst/>
          </a:prstGeom>
        </p:spPr>
        <p:txBody>
          <a:bodyPr/>
          <a:lstStyle>
            <a:lvl1pPr>
              <a:defRPr smtClean="0"/>
            </a:lvl1pPr>
          </a:lstStyle>
          <a:p>
            <a:fld id="{4A07CD2F-7EF3-5748-8C7E-34D5617F5470}" type="slidenum">
              <a:rPr lang="en-US"/>
              <a:pPr/>
              <a:t>‹#›</a:t>
            </a:fld>
            <a:endParaRPr lang="en-U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7239000" y="6629400"/>
            <a:ext cx="1905000" cy="228600"/>
          </a:xfrm>
          <a:prstGeom prst="rect">
            <a:avLst/>
          </a:prstGeom>
        </p:spPr>
        <p:txBody>
          <a:bodyPr/>
          <a:lstStyle>
            <a:lvl1pPr>
              <a:defRPr smtClean="0"/>
            </a:lvl1pPr>
          </a:lstStyle>
          <a:p>
            <a:fld id="{F37CA0D4-0E25-8349-8F08-3B7430B3C567}" type="slidenum">
              <a:rPr lang="en-US"/>
              <a:pPr/>
              <a:t>‹#›</a:t>
            </a:fld>
            <a:endParaRPr lang="en-U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7239000" y="6629400"/>
            <a:ext cx="1905000" cy="228600"/>
          </a:xfrm>
          <a:prstGeom prst="rect">
            <a:avLst/>
          </a:prstGeom>
        </p:spPr>
        <p:txBody>
          <a:bodyPr/>
          <a:lstStyle>
            <a:lvl1pPr>
              <a:defRPr smtClean="0"/>
            </a:lvl1pPr>
          </a:lstStyle>
          <a:p>
            <a:fld id="{A65680C1-A870-054C-BD87-6F9CFA4D4C6D}" type="slidenum">
              <a:rPr lang="en-US"/>
              <a:pPr/>
              <a:t>‹#›</a:t>
            </a:fld>
            <a:endParaRPr lang="en-US"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663554" name="Rectangle 2"/>
          <p:cNvSpPr>
            <a:spLocks noGrp="1" noChangeArrowheads="1"/>
          </p:cNvSpPr>
          <p:nvPr>
            <p:ph type="title"/>
          </p:nvPr>
        </p:nvSpPr>
        <p:spPr bwMode="auto">
          <a:xfrm>
            <a:off x="0" y="248448"/>
            <a:ext cx="9144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63555" name="Rectangle 3"/>
          <p:cNvSpPr>
            <a:spLocks noGrp="1" noChangeArrowheads="1"/>
          </p:cNvSpPr>
          <p:nvPr>
            <p:ph type="body" idx="1"/>
          </p:nvPr>
        </p:nvSpPr>
        <p:spPr bwMode="auto">
          <a:xfrm>
            <a:off x="609600" y="1063808"/>
            <a:ext cx="7848600" cy="5410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hdr="0" ftr="0" dt="0"/>
  <p:txStyles>
    <p:titleStyle>
      <a:lvl1pPr algn="ctr" rtl="0" eaLnBrk="0" fontAlgn="base" hangingPunct="0">
        <a:lnSpc>
          <a:spcPct val="70000"/>
        </a:lnSpc>
        <a:spcBef>
          <a:spcPct val="0"/>
        </a:spcBef>
        <a:spcAft>
          <a:spcPct val="0"/>
        </a:spcAft>
        <a:defRPr kumimoji="1" sz="3200">
          <a:solidFill>
            <a:schemeClr val="hlink"/>
          </a:solidFill>
          <a:latin typeface="+mj-lt"/>
          <a:ea typeface="+mj-ea"/>
          <a:cs typeface="+mj-cs"/>
        </a:defRPr>
      </a:lvl1pPr>
      <a:lvl2pPr algn="ctr" rtl="0" eaLnBrk="0" fontAlgn="base" hangingPunct="0">
        <a:lnSpc>
          <a:spcPct val="70000"/>
        </a:lnSpc>
        <a:spcBef>
          <a:spcPct val="0"/>
        </a:spcBef>
        <a:spcAft>
          <a:spcPct val="0"/>
        </a:spcAft>
        <a:defRPr kumimoji="1" sz="2000">
          <a:solidFill>
            <a:schemeClr val="hlink"/>
          </a:solidFill>
          <a:latin typeface="Comic Sans MS" charset="0"/>
        </a:defRPr>
      </a:lvl2pPr>
      <a:lvl3pPr algn="ctr" rtl="0" eaLnBrk="0" fontAlgn="base" hangingPunct="0">
        <a:lnSpc>
          <a:spcPct val="70000"/>
        </a:lnSpc>
        <a:spcBef>
          <a:spcPct val="0"/>
        </a:spcBef>
        <a:spcAft>
          <a:spcPct val="0"/>
        </a:spcAft>
        <a:defRPr kumimoji="1" sz="2000">
          <a:solidFill>
            <a:schemeClr val="hlink"/>
          </a:solidFill>
          <a:latin typeface="Comic Sans MS" charset="0"/>
        </a:defRPr>
      </a:lvl3pPr>
      <a:lvl4pPr algn="ctr" rtl="0" eaLnBrk="0" fontAlgn="base" hangingPunct="0">
        <a:lnSpc>
          <a:spcPct val="70000"/>
        </a:lnSpc>
        <a:spcBef>
          <a:spcPct val="0"/>
        </a:spcBef>
        <a:spcAft>
          <a:spcPct val="0"/>
        </a:spcAft>
        <a:defRPr kumimoji="1" sz="2000">
          <a:solidFill>
            <a:schemeClr val="hlink"/>
          </a:solidFill>
          <a:latin typeface="Comic Sans MS" charset="0"/>
        </a:defRPr>
      </a:lvl4pPr>
      <a:lvl5pPr algn="ctr" rtl="0" eaLnBrk="0" fontAlgn="base" hangingPunct="0">
        <a:lnSpc>
          <a:spcPct val="70000"/>
        </a:lnSpc>
        <a:spcBef>
          <a:spcPct val="0"/>
        </a:spcBef>
        <a:spcAft>
          <a:spcPct val="0"/>
        </a:spcAft>
        <a:defRPr kumimoji="1" sz="2000">
          <a:solidFill>
            <a:schemeClr val="hlink"/>
          </a:solidFill>
          <a:latin typeface="Comic Sans MS" charset="0"/>
        </a:defRPr>
      </a:lvl5pPr>
      <a:lvl6pPr marL="457200" algn="ctr" rtl="0" eaLnBrk="0" fontAlgn="base" hangingPunct="0">
        <a:lnSpc>
          <a:spcPct val="70000"/>
        </a:lnSpc>
        <a:spcBef>
          <a:spcPct val="0"/>
        </a:spcBef>
        <a:spcAft>
          <a:spcPct val="0"/>
        </a:spcAft>
        <a:defRPr kumimoji="1" sz="2000">
          <a:solidFill>
            <a:schemeClr val="hlink"/>
          </a:solidFill>
          <a:latin typeface="Comic Sans MS" charset="0"/>
        </a:defRPr>
      </a:lvl6pPr>
      <a:lvl7pPr marL="914400" algn="ctr" rtl="0" eaLnBrk="0" fontAlgn="base" hangingPunct="0">
        <a:lnSpc>
          <a:spcPct val="70000"/>
        </a:lnSpc>
        <a:spcBef>
          <a:spcPct val="0"/>
        </a:spcBef>
        <a:spcAft>
          <a:spcPct val="0"/>
        </a:spcAft>
        <a:defRPr kumimoji="1" sz="2000">
          <a:solidFill>
            <a:schemeClr val="hlink"/>
          </a:solidFill>
          <a:latin typeface="Comic Sans MS" charset="0"/>
        </a:defRPr>
      </a:lvl7pPr>
      <a:lvl8pPr marL="1371600" algn="ctr" rtl="0" eaLnBrk="0" fontAlgn="base" hangingPunct="0">
        <a:lnSpc>
          <a:spcPct val="70000"/>
        </a:lnSpc>
        <a:spcBef>
          <a:spcPct val="0"/>
        </a:spcBef>
        <a:spcAft>
          <a:spcPct val="0"/>
        </a:spcAft>
        <a:defRPr kumimoji="1" sz="2000">
          <a:solidFill>
            <a:schemeClr val="hlink"/>
          </a:solidFill>
          <a:latin typeface="Comic Sans MS" charset="0"/>
        </a:defRPr>
      </a:lvl8pPr>
      <a:lvl9pPr marL="1828800" algn="ctr" rtl="0" eaLnBrk="0" fontAlgn="base" hangingPunct="0">
        <a:lnSpc>
          <a:spcPct val="70000"/>
        </a:lnSpc>
        <a:spcBef>
          <a:spcPct val="0"/>
        </a:spcBef>
        <a:spcAft>
          <a:spcPct val="0"/>
        </a:spcAft>
        <a:defRPr kumimoji="1" sz="2000">
          <a:solidFill>
            <a:schemeClr val="hlink"/>
          </a:solidFill>
          <a:latin typeface="Comic Sans MS" charset="0"/>
        </a:defRPr>
      </a:lvl9pPr>
    </p:titleStyle>
    <p:bodyStyle>
      <a:lvl1pPr algn="l" rtl="0" eaLnBrk="0" fontAlgn="base" hangingPunct="0">
        <a:lnSpc>
          <a:spcPct val="100000"/>
        </a:lnSpc>
        <a:spcBef>
          <a:spcPct val="0"/>
        </a:spcBef>
        <a:spcAft>
          <a:spcPts val="600"/>
        </a:spcAft>
        <a:buClr>
          <a:srgbClr val="003399"/>
        </a:buClr>
        <a:buSzPct val="50000"/>
        <a:buFont typeface="Monotype Sorts" charset="2"/>
        <a:defRPr kumimoji="1" sz="2000">
          <a:solidFill>
            <a:srgbClr val="003399"/>
          </a:solidFill>
          <a:latin typeface="+mn-lt"/>
          <a:ea typeface="+mn-ea"/>
          <a:cs typeface="+mn-cs"/>
        </a:defRPr>
      </a:lvl1pPr>
      <a:lvl2pPr marL="346075" indent="-231775" algn="l" rtl="0" eaLnBrk="0" fontAlgn="base" hangingPunct="0">
        <a:lnSpc>
          <a:spcPct val="100000"/>
        </a:lnSpc>
        <a:spcBef>
          <a:spcPct val="0"/>
        </a:spcBef>
        <a:spcAft>
          <a:spcPts val="600"/>
        </a:spcAft>
        <a:buClr>
          <a:schemeClr val="tx1"/>
        </a:buClr>
        <a:buSzPct val="35000"/>
        <a:buFont typeface="Monotype Sorts" charset="2"/>
        <a:buChar char="n"/>
        <a:defRPr kumimoji="1">
          <a:solidFill>
            <a:schemeClr val="tx1"/>
          </a:solidFill>
          <a:latin typeface="+mn-lt"/>
          <a:ea typeface="ＭＳ Ｐゴシック" charset="-128"/>
        </a:defRPr>
      </a:lvl2pPr>
      <a:lvl3pPr marL="627063" indent="-166688" algn="l" rtl="0" eaLnBrk="0" fontAlgn="base" hangingPunct="0">
        <a:lnSpc>
          <a:spcPts val="2600"/>
        </a:lnSpc>
        <a:spcBef>
          <a:spcPct val="0"/>
        </a:spcBef>
        <a:spcAft>
          <a:spcPts val="600"/>
        </a:spcAft>
        <a:buClr>
          <a:schemeClr val="tx1"/>
        </a:buClr>
        <a:buSzPct val="80000"/>
        <a:buChar char="–"/>
        <a:defRPr kumimoji="1">
          <a:solidFill>
            <a:schemeClr val="tx1"/>
          </a:solidFill>
          <a:latin typeface="+mn-lt"/>
          <a:ea typeface="ＭＳ Ｐゴシック" charset="-128"/>
        </a:defRPr>
      </a:lvl3pPr>
      <a:lvl4pPr marL="1147763" indent="-404813" algn="l" rtl="0" eaLnBrk="0" fontAlgn="base" hangingPunct="0">
        <a:lnSpc>
          <a:spcPts val="2600"/>
        </a:lnSpc>
        <a:spcBef>
          <a:spcPct val="0"/>
        </a:spcBef>
        <a:spcAft>
          <a:spcPct val="0"/>
        </a:spcAft>
        <a:buClr>
          <a:schemeClr val="tx1"/>
        </a:buClr>
        <a:buFont typeface="Wingdings" charset="2"/>
        <a:buChar char="!"/>
        <a:defRPr kumimoji="1">
          <a:solidFill>
            <a:schemeClr val="tx1"/>
          </a:solidFill>
          <a:latin typeface="+mn-lt"/>
          <a:ea typeface="ＭＳ Ｐゴシック" charset="-128"/>
        </a:defRPr>
      </a:lvl4pPr>
      <a:lvl5pPr marL="15398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5pPr>
      <a:lvl6pPr marL="19970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6pPr>
      <a:lvl7pPr marL="24542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7pPr>
      <a:lvl8pPr marL="29114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8pPr>
      <a:lvl9pPr marL="33686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sz="quarter"/>
          </p:nvPr>
        </p:nvSpPr>
        <p:spPr>
          <a:xfrm>
            <a:off x="634981" y="844214"/>
            <a:ext cx="8090110" cy="1439445"/>
          </a:xfrm>
        </p:spPr>
        <p:txBody>
          <a:bodyPr/>
          <a:lstStyle/>
          <a:p>
            <a:pPr>
              <a:lnSpc>
                <a:spcPct val="90000"/>
              </a:lnSpc>
            </a:pPr>
            <a:r>
              <a:rPr lang="en-US" sz="3200" dirty="0"/>
              <a:t>CS 220: Discrete Structures and their Applications </a:t>
            </a:r>
          </a:p>
        </p:txBody>
      </p:sp>
      <p:sp>
        <p:nvSpPr>
          <p:cNvPr id="3" name="Rectangle 2"/>
          <p:cNvSpPr/>
          <p:nvPr/>
        </p:nvSpPr>
        <p:spPr>
          <a:xfrm>
            <a:off x="877454" y="2663027"/>
            <a:ext cx="7585364" cy="2169825"/>
          </a:xfrm>
          <a:prstGeom prst="rect">
            <a:avLst/>
          </a:prstGeom>
        </p:spPr>
        <p:txBody>
          <a:bodyPr wrap="square">
            <a:spAutoFit/>
          </a:bodyPr>
          <a:lstStyle/>
          <a:p>
            <a:pPr eaLnBrk="1" hangingPunct="1">
              <a:lnSpc>
                <a:spcPct val="80000"/>
              </a:lnSpc>
            </a:pPr>
            <a:endParaRPr lang="en-US" sz="1400" dirty="0">
              <a:solidFill>
                <a:srgbClr val="002060"/>
              </a:solidFill>
            </a:endParaRPr>
          </a:p>
          <a:p>
            <a:pPr algn="ctr" eaLnBrk="1" hangingPunct="1">
              <a:lnSpc>
                <a:spcPct val="120000"/>
              </a:lnSpc>
            </a:pPr>
            <a:r>
              <a:rPr lang="en-US" sz="3200" dirty="0">
                <a:solidFill>
                  <a:srgbClr val="4C4C4C"/>
                </a:solidFill>
              </a:rPr>
              <a:t>Counting:  the sum and product rules</a:t>
            </a:r>
          </a:p>
          <a:p>
            <a:pPr algn="ctr" eaLnBrk="1" hangingPunct="1">
              <a:lnSpc>
                <a:spcPct val="120000"/>
              </a:lnSpc>
            </a:pPr>
            <a:r>
              <a:rPr lang="en-US" sz="3200" dirty="0" err="1">
                <a:solidFill>
                  <a:srgbClr val="4C4C4C"/>
                </a:solidFill>
              </a:rPr>
              <a:t>zybooks</a:t>
            </a:r>
            <a:r>
              <a:rPr lang="en-US" sz="3200" dirty="0">
                <a:solidFill>
                  <a:srgbClr val="4C4C4C"/>
                </a:solidFill>
              </a:rPr>
              <a:t> 7.1 – 7.2</a:t>
            </a:r>
            <a:endParaRPr lang="en-US" sz="2800" dirty="0">
              <a:solidFill>
                <a:srgbClr val="4C4C4C"/>
              </a:solidFill>
            </a:endParaRPr>
          </a:p>
          <a:p>
            <a:pPr eaLnBrk="1" hangingPunct="1">
              <a:lnSpc>
                <a:spcPct val="80000"/>
              </a:lnSpc>
            </a:pPr>
            <a:endParaRPr lang="en-US" sz="2000" dirty="0"/>
          </a:p>
          <a:p>
            <a:pPr eaLnBrk="1" hangingPunct="1">
              <a:lnSpc>
                <a:spcPct val="80000"/>
              </a:lnSpc>
            </a:pPr>
            <a:endParaRPr lang="en-US" sz="2000" dirty="0"/>
          </a:p>
          <a:p>
            <a:pPr eaLnBrk="1" hangingPunct="1">
              <a:lnSpc>
                <a:spcPct val="80000"/>
              </a:lnSpc>
            </a:pPr>
            <a:endParaRPr lang="en-US" sz="1800" dirty="0"/>
          </a:p>
        </p:txBody>
      </p:sp>
      <p:pic>
        <p:nvPicPr>
          <p:cNvPr id="9" name="Picture 8"/>
          <p:cNvPicPr>
            <a:picLocks noChangeAspect="1"/>
          </p:cNvPicPr>
          <p:nvPr/>
        </p:nvPicPr>
        <p:blipFill>
          <a:blip r:embed="rId3"/>
          <a:stretch>
            <a:fillRect/>
          </a:stretch>
        </p:blipFill>
        <p:spPr>
          <a:xfrm>
            <a:off x="0" y="5576455"/>
            <a:ext cx="2222397" cy="1143000"/>
          </a:xfrm>
          <a:prstGeom prst="rect">
            <a:avLst/>
          </a:prstGeom>
        </p:spPr>
      </p:pic>
      <p:pic>
        <p:nvPicPr>
          <p:cNvPr id="10" name="Content Placeholder 3"/>
          <p:cNvPicPr>
            <a:picLocks noChangeAspect="1"/>
          </p:cNvPicPr>
          <p:nvPr/>
        </p:nvPicPr>
        <p:blipFill rotWithShape="1">
          <a:blip r:embed="rId4"/>
          <a:srcRect l="-742" t="-2855" r="-5678"/>
          <a:stretch/>
        </p:blipFill>
        <p:spPr bwMode="auto">
          <a:xfrm>
            <a:off x="5296266" y="3962400"/>
            <a:ext cx="3517253" cy="2760878"/>
          </a:xfrm>
          <a:prstGeom prst="rect">
            <a:avLst/>
          </a:prstGeom>
          <a:noFill/>
          <a:ln w="9525">
            <a:noFill/>
            <a:miter lim="800000"/>
            <a:headEnd/>
            <a:tailEnd/>
          </a:ln>
        </p:spPr>
      </p:pic>
      <p:sp>
        <p:nvSpPr>
          <p:cNvPr id="11" name="TextBox 10"/>
          <p:cNvSpPr txBox="1"/>
          <p:nvPr/>
        </p:nvSpPr>
        <p:spPr>
          <a:xfrm>
            <a:off x="3632074" y="6463476"/>
            <a:ext cx="2223686" cy="307777"/>
          </a:xfrm>
          <a:prstGeom prst="rect">
            <a:avLst/>
          </a:prstGeom>
          <a:noFill/>
        </p:spPr>
        <p:txBody>
          <a:bodyPr wrap="none" rtlCol="0">
            <a:spAutoFit/>
          </a:bodyPr>
          <a:lstStyle/>
          <a:p>
            <a:r>
              <a:rPr lang="en-US" sz="1400" dirty="0"/>
              <a:t>http://</a:t>
            </a:r>
            <a:r>
              <a:rPr lang="en-US" sz="1400" dirty="0" err="1"/>
              <a:t>www.xkcd.com</a:t>
            </a:r>
            <a:r>
              <a:rPr lang="en-US" sz="1400" dirty="0"/>
              <a:t>/936/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product rule</a:t>
            </a:r>
          </a:p>
        </p:txBody>
      </p:sp>
      <p:sp>
        <p:nvSpPr>
          <p:cNvPr id="3" name="Content Placeholder 2"/>
          <p:cNvSpPr>
            <a:spLocks noGrp="1"/>
          </p:cNvSpPr>
          <p:nvPr>
            <p:ph idx="1"/>
          </p:nvPr>
        </p:nvSpPr>
        <p:spPr/>
        <p:txBody>
          <a:bodyPr/>
          <a:lstStyle/>
          <a:p>
            <a:r>
              <a:rPr lang="en-US" sz="2400" dirty="0"/>
              <a:t>Colorado assigns license plates numbers as three digits followed by three uppercase letters.  How many license plate numbers are possible?</a:t>
            </a:r>
          </a:p>
          <a:p>
            <a:endParaRPr lang="en-US" dirty="0"/>
          </a:p>
          <a:p>
            <a:pPr marL="514350" indent="-514350">
              <a:buFont typeface="Wingdings" charset="2"/>
              <a:buAutoNum type="alphaUcParenR"/>
            </a:pPr>
            <a:r>
              <a:rPr lang="en-US" sz="2800" dirty="0"/>
              <a:t>3</a:t>
            </a:r>
            <a:r>
              <a:rPr lang="en-US" sz="2800" baseline="30000" dirty="0"/>
              <a:t>10</a:t>
            </a:r>
            <a:r>
              <a:rPr lang="en-US" sz="2800" dirty="0"/>
              <a:t> x 3</a:t>
            </a:r>
            <a:r>
              <a:rPr lang="en-US" sz="2800" baseline="30000" dirty="0"/>
              <a:t>26</a:t>
            </a:r>
          </a:p>
          <a:p>
            <a:pPr marL="514350" indent="-514350">
              <a:buFont typeface="Wingdings" charset="2"/>
              <a:buAutoNum type="alphaUcParenR"/>
            </a:pPr>
            <a:r>
              <a:rPr lang="en-US" sz="2800" dirty="0"/>
              <a:t>2 x 3</a:t>
            </a:r>
            <a:r>
              <a:rPr lang="en-US" sz="2800" baseline="30000" dirty="0"/>
              <a:t>10</a:t>
            </a:r>
            <a:r>
              <a:rPr lang="en-US" sz="2800" dirty="0"/>
              <a:t> x 3</a:t>
            </a:r>
            <a:r>
              <a:rPr lang="en-US" sz="2800" baseline="30000" dirty="0"/>
              <a:t>26 </a:t>
            </a:r>
          </a:p>
          <a:p>
            <a:pPr marL="514350" indent="-514350">
              <a:buFont typeface="Wingdings" charset="2"/>
              <a:buAutoNum type="alphaUcParenR"/>
            </a:pPr>
            <a:r>
              <a:rPr lang="en-US" sz="2800" dirty="0"/>
              <a:t>10</a:t>
            </a:r>
            <a:r>
              <a:rPr lang="en-US" sz="2800" baseline="30000" dirty="0"/>
              <a:t>3</a:t>
            </a:r>
            <a:r>
              <a:rPr lang="en-US" sz="2800" dirty="0"/>
              <a:t> x 26</a:t>
            </a:r>
            <a:r>
              <a:rPr lang="en-US" sz="2800" baseline="30000" dirty="0"/>
              <a:t>3</a:t>
            </a:r>
          </a:p>
          <a:p>
            <a:pPr marL="514350" indent="-514350">
              <a:buFont typeface="Wingdings" charset="2"/>
              <a:buAutoNum type="alphaUcParenR"/>
            </a:pPr>
            <a:endParaRPr lang="en-US" sz="2800" baseline="30000" dirty="0"/>
          </a:p>
          <a:p>
            <a:pPr marL="514350" indent="-514350">
              <a:buFont typeface="Wingdings" charset="2"/>
              <a:buAutoNum type="alphaUcParenR"/>
            </a:pPr>
            <a:endParaRPr lang="en-US" sz="3200" baseline="30000" dirty="0"/>
          </a:p>
          <a:p>
            <a:pPr marL="514350" indent="-514350">
              <a:buAutoNum type="alphaUcParenR"/>
            </a:pPr>
            <a:endParaRPr lang="en-US" dirty="0"/>
          </a:p>
        </p:txBody>
      </p:sp>
    </p:spTree>
    <p:extLst>
      <p:ext uri="{BB962C8B-B14F-4D97-AF65-F5344CB8AC3E}">
        <p14:creationId xmlns:p14="http://schemas.microsoft.com/office/powerpoint/2010/main" val="4005297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examples</a:t>
            </a:r>
          </a:p>
        </p:txBody>
      </p:sp>
      <p:sp>
        <p:nvSpPr>
          <p:cNvPr id="3" name="Content Placeholder 2"/>
          <p:cNvSpPr>
            <a:spLocks noGrp="1"/>
          </p:cNvSpPr>
          <p:nvPr>
            <p:ph idx="1"/>
          </p:nvPr>
        </p:nvSpPr>
        <p:spPr/>
        <p:txBody>
          <a:bodyPr/>
          <a:lstStyle/>
          <a:p>
            <a:r>
              <a:rPr lang="en-US" dirty="0"/>
              <a:t>How many bit strings of length 7 are there?</a:t>
            </a:r>
          </a:p>
          <a:p>
            <a:pPr marL="0" indent="0">
              <a:buNone/>
            </a:pPr>
            <a:r>
              <a:rPr lang="en-US" dirty="0"/>
              <a:t>   A)  7 x 6</a:t>
            </a:r>
            <a:r>
              <a:rPr lang="en-US" baseline="30000" dirty="0"/>
              <a:t> </a:t>
            </a:r>
            <a:r>
              <a:rPr lang="en-US" dirty="0"/>
              <a:t> B)  7</a:t>
            </a:r>
            <a:r>
              <a:rPr lang="en-US" baseline="30000" dirty="0"/>
              <a:t>2</a:t>
            </a:r>
            <a:r>
              <a:rPr lang="en-US" dirty="0"/>
              <a:t>  C)  2</a:t>
            </a:r>
            <a:r>
              <a:rPr lang="en-US" baseline="30000" dirty="0"/>
              <a:t>7  </a:t>
            </a:r>
            <a:endParaRPr lang="en-US" dirty="0"/>
          </a:p>
          <a:p>
            <a:endParaRPr lang="en-US" dirty="0"/>
          </a:p>
          <a:p>
            <a:r>
              <a:rPr lang="en-US" dirty="0"/>
              <a:t>How many functions are there from a set with m elements to a set with n elements?</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94331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DNA and proteins</a:t>
            </a:r>
          </a:p>
        </p:txBody>
      </p:sp>
      <p:sp>
        <p:nvSpPr>
          <p:cNvPr id="3" name="Content Placeholder 2"/>
          <p:cNvSpPr>
            <a:spLocks noGrp="1"/>
          </p:cNvSpPr>
          <p:nvPr>
            <p:ph idx="1"/>
          </p:nvPr>
        </p:nvSpPr>
        <p:spPr>
          <a:xfrm>
            <a:off x="457199" y="1219200"/>
            <a:ext cx="8458005" cy="4835525"/>
          </a:xfrm>
        </p:spPr>
        <p:txBody>
          <a:bodyPr/>
          <a:lstStyle/>
          <a:p>
            <a:r>
              <a:rPr lang="en-US" sz="2200" dirty="0"/>
              <a:t>DNA is a long chain that contains one of four nucleotides (A,C,G,T).  DNA can code for proteins that are chains of amino acids.  There are 20 amino acids.  How many nucleotides does it take to code for a single amino acid?</a:t>
            </a:r>
          </a:p>
          <a:p>
            <a:endParaRPr lang="en-US" sz="2400" dirty="0"/>
          </a:p>
          <a:p>
            <a:pPr marL="514350" indent="-514350">
              <a:buAutoNum type="alphaUcParenR"/>
            </a:pPr>
            <a:r>
              <a:rPr lang="en-US" sz="2200" dirty="0"/>
              <a:t>2</a:t>
            </a:r>
          </a:p>
          <a:p>
            <a:pPr marL="514350" indent="-514350">
              <a:buAutoNum type="alphaUcParenR"/>
            </a:pPr>
            <a:r>
              <a:rPr lang="en-US" sz="2200" dirty="0"/>
              <a:t>3</a:t>
            </a:r>
          </a:p>
          <a:p>
            <a:pPr marL="514350" indent="-514350">
              <a:buAutoNum type="alphaUcParenR"/>
            </a:pPr>
            <a:r>
              <a:rPr lang="en-US" sz="2200" dirty="0"/>
              <a:t>4</a:t>
            </a:r>
          </a:p>
        </p:txBody>
      </p:sp>
      <p:pic>
        <p:nvPicPr>
          <p:cNvPr id="4" name="Picture 3"/>
          <p:cNvPicPr>
            <a:picLocks noChangeAspect="1"/>
          </p:cNvPicPr>
          <p:nvPr/>
        </p:nvPicPr>
        <p:blipFill>
          <a:blip r:embed="rId2"/>
          <a:stretch>
            <a:fillRect/>
          </a:stretch>
        </p:blipFill>
        <p:spPr>
          <a:xfrm>
            <a:off x="6158844" y="3086684"/>
            <a:ext cx="2843520" cy="2843520"/>
          </a:xfrm>
          <a:prstGeom prst="rect">
            <a:avLst/>
          </a:prstGeom>
        </p:spPr>
      </p:pic>
    </p:spTree>
    <p:extLst>
      <p:ext uri="{BB962C8B-B14F-4D97-AF65-F5344CB8AC3E}">
        <p14:creationId xmlns:p14="http://schemas.microsoft.com/office/powerpoint/2010/main" val="3901524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counting problem</a:t>
            </a:r>
          </a:p>
        </p:txBody>
      </p:sp>
      <p:sp>
        <p:nvSpPr>
          <p:cNvPr id="3" name="Content Placeholder 2"/>
          <p:cNvSpPr>
            <a:spLocks noGrp="1"/>
          </p:cNvSpPr>
          <p:nvPr>
            <p:ph idx="1"/>
          </p:nvPr>
        </p:nvSpPr>
        <p:spPr/>
        <p:txBody>
          <a:bodyPr/>
          <a:lstStyle/>
          <a:p>
            <a:r>
              <a:rPr lang="en-US" sz="2400" dirty="0"/>
              <a:t>Suppose you order a drink, and you can select </a:t>
            </a:r>
            <a:r>
              <a:rPr lang="en-US" sz="2400" b="1" dirty="0">
                <a:solidFill>
                  <a:srgbClr val="FF0000"/>
                </a:solidFill>
              </a:rPr>
              <a:t>either</a:t>
            </a:r>
            <a:r>
              <a:rPr lang="en-US" sz="2400" dirty="0"/>
              <a:t> a hot drink </a:t>
            </a:r>
            <a:r>
              <a:rPr lang="en-US" sz="2400" b="1" dirty="0">
                <a:solidFill>
                  <a:srgbClr val="FF0000"/>
                </a:solidFill>
              </a:rPr>
              <a:t>or</a:t>
            </a:r>
            <a:r>
              <a:rPr lang="en-US" sz="2400" dirty="0"/>
              <a:t> a cold drink. The hot drink selections are {coffee, hot cocoa, tea}. The cold drink selections are {milk, orange juice}. What is the total number of choices?</a:t>
            </a:r>
          </a:p>
          <a:p>
            <a:endParaRPr lang="en-US" sz="2400" dirty="0"/>
          </a:p>
          <a:p>
            <a:pPr marL="514350" indent="-514350">
              <a:buAutoNum type="alphaUcParenR"/>
            </a:pPr>
            <a:r>
              <a:rPr lang="en-US" sz="2400" dirty="0"/>
              <a:t>3 + 2</a:t>
            </a:r>
          </a:p>
          <a:p>
            <a:pPr marL="514350" indent="-514350">
              <a:buAutoNum type="alphaUcParenR"/>
            </a:pPr>
            <a:r>
              <a:rPr lang="en-US" sz="2400" dirty="0"/>
              <a:t>3 x 2</a:t>
            </a:r>
          </a:p>
          <a:p>
            <a:pPr marL="514350" indent="-514350">
              <a:buAutoNum type="alphaUcParenR"/>
            </a:pPr>
            <a:r>
              <a:rPr lang="en-US" sz="2400" dirty="0"/>
              <a:t>3! x 2!</a:t>
            </a:r>
          </a:p>
        </p:txBody>
      </p:sp>
    </p:spTree>
    <p:extLst>
      <p:ext uri="{BB962C8B-B14F-4D97-AF65-F5344CB8AC3E}">
        <p14:creationId xmlns:p14="http://schemas.microsoft.com/office/powerpoint/2010/main" val="2355651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counting problem</a:t>
            </a:r>
          </a:p>
        </p:txBody>
      </p:sp>
      <p:sp>
        <p:nvSpPr>
          <p:cNvPr id="3" name="Content Placeholder 2"/>
          <p:cNvSpPr>
            <a:spLocks noGrp="1"/>
          </p:cNvSpPr>
          <p:nvPr>
            <p:ph idx="1"/>
          </p:nvPr>
        </p:nvSpPr>
        <p:spPr/>
        <p:txBody>
          <a:bodyPr/>
          <a:lstStyle/>
          <a:p>
            <a:r>
              <a:rPr lang="en-US" sz="2400" dirty="0"/>
              <a:t>Suppose you order a drink, and you can select either a hot drink or a cold drink. The hot drink selections are {coffee, hot cocoa, tea}. The cold drink selections are {milk, orange juice}. What is the total number of choices?</a:t>
            </a:r>
          </a:p>
          <a:p>
            <a:endParaRPr lang="en-US" sz="2400" dirty="0"/>
          </a:p>
          <a:p>
            <a:pPr marL="514350" indent="-514350">
              <a:buAutoNum type="alphaUcParenR"/>
            </a:pPr>
            <a:r>
              <a:rPr lang="en-US" sz="2400" dirty="0">
                <a:solidFill>
                  <a:srgbClr val="800000"/>
                </a:solidFill>
              </a:rPr>
              <a:t>3 + 2</a:t>
            </a:r>
          </a:p>
          <a:p>
            <a:pPr marL="514350" indent="-514350">
              <a:buAutoNum type="alphaUcParenR"/>
            </a:pPr>
            <a:r>
              <a:rPr lang="en-US" sz="2400" dirty="0"/>
              <a:t>3 x 2</a:t>
            </a:r>
          </a:p>
          <a:p>
            <a:pPr marL="514350" indent="-514350">
              <a:buAutoNum type="alphaUcParenR"/>
            </a:pPr>
            <a:r>
              <a:rPr lang="en-US" sz="2400" dirty="0"/>
              <a:t>3! x 2!</a:t>
            </a:r>
          </a:p>
          <a:p>
            <a:pPr marL="514350" indent="-514350">
              <a:buAutoNum type="alphaUcParenR"/>
            </a:pPr>
            <a:endParaRPr lang="en-US" sz="2400" dirty="0"/>
          </a:p>
          <a:p>
            <a:r>
              <a:rPr lang="en-US" sz="2400" dirty="0"/>
              <a:t>The difference from the product rule:  there is a </a:t>
            </a:r>
            <a:r>
              <a:rPr lang="en-US" sz="2400" dirty="0">
                <a:solidFill>
                  <a:srgbClr val="800000"/>
                </a:solidFill>
              </a:rPr>
              <a:t>single</a:t>
            </a:r>
            <a:r>
              <a:rPr lang="en-US" sz="2400" dirty="0"/>
              <a:t> choice to be made.</a:t>
            </a:r>
          </a:p>
        </p:txBody>
      </p:sp>
    </p:spTree>
    <p:extLst>
      <p:ext uri="{BB962C8B-B14F-4D97-AF65-F5344CB8AC3E}">
        <p14:creationId xmlns:p14="http://schemas.microsoft.com/office/powerpoint/2010/main" val="875886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sum rule</a:t>
            </a:r>
          </a:p>
        </p:txBody>
      </p:sp>
      <p:sp>
        <p:nvSpPr>
          <p:cNvPr id="3" name="Content Placeholder 2"/>
          <p:cNvSpPr>
            <a:spLocks noGrp="1"/>
          </p:cNvSpPr>
          <p:nvPr>
            <p:ph idx="1"/>
          </p:nvPr>
        </p:nvSpPr>
        <p:spPr/>
        <p:txBody>
          <a:bodyPr/>
          <a:lstStyle/>
          <a:p>
            <a:r>
              <a:rPr lang="en-US" sz="2400" dirty="0"/>
              <a:t>The sum rule is also statement about set theory:  </a:t>
            </a:r>
          </a:p>
          <a:p>
            <a:r>
              <a:rPr lang="en-US" sz="2400" dirty="0"/>
              <a:t>If two sets A and B are disjoint then </a:t>
            </a:r>
          </a:p>
          <a:p>
            <a:endParaRPr lang="en-US" sz="2400" dirty="0"/>
          </a:p>
          <a:p>
            <a:pPr>
              <a:buNone/>
            </a:pPr>
            <a:r>
              <a:rPr lang="en-US" sz="2400" dirty="0"/>
              <a:t>			|A</a:t>
            </a:r>
            <a:r>
              <a:rPr lang="en-US" sz="2400" dirty="0">
                <a:sym typeface="Symbol" pitchFamily="-65" charset="2"/>
              </a:rPr>
              <a:t>B| = |A| + |B|</a:t>
            </a:r>
          </a:p>
          <a:p>
            <a:pPr>
              <a:buNone/>
            </a:pPr>
            <a:endParaRPr lang="en-US" sz="2400" dirty="0">
              <a:sym typeface="Symbol" pitchFamily="-65" charset="2"/>
            </a:endParaRPr>
          </a:p>
          <a:p>
            <a:pPr>
              <a:buNone/>
            </a:pPr>
            <a:r>
              <a:rPr lang="en-US" sz="2400" dirty="0">
                <a:sym typeface="Symbol" pitchFamily="-65" charset="2"/>
              </a:rPr>
              <a:t>If A and B are not disjoint, then </a:t>
            </a:r>
          </a:p>
          <a:p>
            <a:pPr>
              <a:buNone/>
            </a:pPr>
            <a:endParaRPr lang="en-US" sz="2400" dirty="0">
              <a:sym typeface="Symbol" pitchFamily="-65" charset="2"/>
            </a:endParaRPr>
          </a:p>
          <a:p>
            <a:pPr>
              <a:buNone/>
            </a:pPr>
            <a:r>
              <a:rPr lang="en-US" sz="2400" dirty="0"/>
              <a:t>                               |A</a:t>
            </a:r>
            <a:r>
              <a:rPr lang="en-US" sz="2400" dirty="0">
                <a:sym typeface="Symbol" pitchFamily="-65" charset="2"/>
              </a:rPr>
              <a:t>B| = ?</a:t>
            </a:r>
            <a:endParaRPr lang="en-US" sz="2400" dirty="0"/>
          </a:p>
        </p:txBody>
      </p:sp>
    </p:spTree>
    <p:extLst>
      <p:ext uri="{BB962C8B-B14F-4D97-AF65-F5344CB8AC3E}">
        <p14:creationId xmlns:p14="http://schemas.microsoft.com/office/powerpoint/2010/main" val="2727381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sum rule</a:t>
            </a:r>
          </a:p>
        </p:txBody>
      </p:sp>
      <p:sp>
        <p:nvSpPr>
          <p:cNvPr id="3" name="Content Placeholder 2"/>
          <p:cNvSpPr>
            <a:spLocks noGrp="1"/>
          </p:cNvSpPr>
          <p:nvPr>
            <p:ph idx="1"/>
          </p:nvPr>
        </p:nvSpPr>
        <p:spPr/>
        <p:txBody>
          <a:bodyPr/>
          <a:lstStyle/>
          <a:p>
            <a:r>
              <a:rPr lang="en-US" sz="2200" dirty="0"/>
              <a:t>The general form of the sum rule:</a:t>
            </a:r>
          </a:p>
          <a:p>
            <a:endParaRPr lang="en-US" sz="2200" dirty="0"/>
          </a:p>
          <a:p>
            <a:r>
              <a:rPr lang="en-US" sz="2200" dirty="0"/>
              <a:t>Consider n sets, A</a:t>
            </a:r>
            <a:r>
              <a:rPr lang="en-US" sz="2200" baseline="-25000" dirty="0"/>
              <a:t>1</a:t>
            </a:r>
            <a:r>
              <a:rPr lang="en-US" sz="2200" dirty="0"/>
              <a:t>, A</a:t>
            </a:r>
            <a:r>
              <a:rPr lang="en-US" sz="2200" baseline="-25000" dirty="0"/>
              <a:t>2</a:t>
            </a:r>
            <a:r>
              <a:rPr lang="en-US" sz="2200" dirty="0"/>
              <a:t>,...,A</a:t>
            </a:r>
            <a:r>
              <a:rPr lang="en-US" sz="2200" baseline="-25000" dirty="0"/>
              <a:t>n</a:t>
            </a:r>
            <a:r>
              <a:rPr lang="en-US" sz="2200" dirty="0"/>
              <a:t>. If the sets are mutually disjoint (A</a:t>
            </a:r>
            <a:r>
              <a:rPr lang="en-US" sz="2200" baseline="-25000" dirty="0"/>
              <a:t>i</a:t>
            </a:r>
            <a:r>
              <a:rPr lang="en-US" sz="2200" dirty="0"/>
              <a:t> ∩ </a:t>
            </a:r>
            <a:r>
              <a:rPr lang="en-US" sz="2200" dirty="0" err="1"/>
              <a:t>A</a:t>
            </a:r>
            <a:r>
              <a:rPr lang="en-US" sz="2200" baseline="-25000" dirty="0" err="1"/>
              <a:t>j</a:t>
            </a:r>
            <a:r>
              <a:rPr lang="en-US" sz="2200" dirty="0"/>
              <a:t> = ∅ for </a:t>
            </a:r>
            <a:r>
              <a:rPr lang="en-US" sz="2200" dirty="0" err="1"/>
              <a:t>i</a:t>
            </a:r>
            <a:r>
              <a:rPr lang="en-US" sz="2200" dirty="0"/>
              <a:t> ≠ j), then</a:t>
            </a:r>
          </a:p>
          <a:p>
            <a:r>
              <a:rPr lang="en-US" sz="2200" dirty="0"/>
              <a:t>	|A</a:t>
            </a:r>
            <a:r>
              <a:rPr lang="en-US" sz="2200" baseline="-25000" dirty="0"/>
              <a:t>1</a:t>
            </a:r>
            <a:r>
              <a:rPr lang="en-US" sz="2200" dirty="0"/>
              <a:t> ∪ A</a:t>
            </a:r>
            <a:r>
              <a:rPr lang="en-US" sz="2200" baseline="-25000" dirty="0"/>
              <a:t>2</a:t>
            </a:r>
            <a:r>
              <a:rPr lang="en-US" sz="2200" dirty="0"/>
              <a:t> ∪ … ∪ A</a:t>
            </a:r>
            <a:r>
              <a:rPr lang="en-US" sz="2200" baseline="-25000" dirty="0"/>
              <a:t>n</a:t>
            </a:r>
            <a:r>
              <a:rPr lang="en-US" sz="2200" dirty="0"/>
              <a:t>| = |A</a:t>
            </a:r>
            <a:r>
              <a:rPr lang="en-US" sz="2200" baseline="-25000" dirty="0"/>
              <a:t>1</a:t>
            </a:r>
            <a:r>
              <a:rPr lang="en-US" sz="2200" dirty="0"/>
              <a:t>| + |A</a:t>
            </a:r>
            <a:r>
              <a:rPr lang="en-US" sz="2200" baseline="-25000" dirty="0"/>
              <a:t>2</a:t>
            </a:r>
            <a:r>
              <a:rPr lang="en-US" sz="2200" dirty="0"/>
              <a:t>| + … + |A</a:t>
            </a:r>
            <a:r>
              <a:rPr lang="en-US" sz="2200" baseline="-25000" dirty="0"/>
              <a:t>n</a:t>
            </a:r>
            <a:r>
              <a:rPr lang="en-US" sz="2200" dirty="0"/>
              <a:t>|</a:t>
            </a:r>
          </a:p>
        </p:txBody>
      </p:sp>
    </p:spTree>
    <p:extLst>
      <p:ext uri="{BB962C8B-B14F-4D97-AF65-F5344CB8AC3E}">
        <p14:creationId xmlns:p14="http://schemas.microsoft.com/office/powerpoint/2010/main" val="1949098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A student can choose a computer project from one of three lists.  The three lists contain 23, 15, and 4 possible projects. No project is on more than one list.  How many possible projects are there to choose from?</a:t>
            </a:r>
          </a:p>
          <a:p>
            <a:endParaRPr lang="en-US" dirty="0"/>
          </a:p>
        </p:txBody>
      </p:sp>
    </p:spTree>
    <p:extLst>
      <p:ext uri="{BB962C8B-B14F-4D97-AF65-F5344CB8AC3E}">
        <p14:creationId xmlns:p14="http://schemas.microsoft.com/office/powerpoint/2010/main" val="2339034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sz="2200" dirty="0"/>
              <a:t>The product and sum rule can be combined:</a:t>
            </a:r>
          </a:p>
          <a:p>
            <a:endParaRPr lang="en-US" sz="2200" dirty="0"/>
          </a:p>
          <a:p>
            <a:r>
              <a:rPr lang="en-US" sz="2200" dirty="0"/>
              <a:t>Suppose you need to pick a password that has length 6-8 characters, where each character is an uppercase letter or a digit.  How many possible passwords are there?</a:t>
            </a:r>
          </a:p>
          <a:p>
            <a:endParaRPr lang="en-US" sz="2200" dirty="0"/>
          </a:p>
          <a:p>
            <a:endParaRPr lang="en-US" sz="2200" dirty="0">
              <a:sym typeface="Symbol" pitchFamily="-65" charset="2"/>
            </a:endParaRPr>
          </a:p>
          <a:p>
            <a:endParaRPr lang="en-US" sz="2200" dirty="0"/>
          </a:p>
        </p:txBody>
      </p:sp>
    </p:spTree>
    <p:extLst>
      <p:ext uri="{BB962C8B-B14F-4D97-AF65-F5344CB8AC3E}">
        <p14:creationId xmlns:p14="http://schemas.microsoft.com/office/powerpoint/2010/main" val="1067076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sz="2200" dirty="0"/>
              <a:t>The product and sum rule can be combined:</a:t>
            </a:r>
          </a:p>
          <a:p>
            <a:endParaRPr lang="en-US" sz="2200" dirty="0"/>
          </a:p>
          <a:p>
            <a:r>
              <a:rPr lang="en-US" sz="2200" dirty="0"/>
              <a:t>How many license plates can be made using either two or three uppercase letters followed by two or three digits?</a:t>
            </a:r>
          </a:p>
        </p:txBody>
      </p:sp>
    </p:spTree>
    <p:extLst>
      <p:ext uri="{BB962C8B-B14F-4D97-AF65-F5344CB8AC3E}">
        <p14:creationId xmlns:p14="http://schemas.microsoft.com/office/powerpoint/2010/main" val="719204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count</a:t>
            </a:r>
          </a:p>
        </p:txBody>
      </p:sp>
      <p:sp>
        <p:nvSpPr>
          <p:cNvPr id="6" name="Content Placeholder 5"/>
          <p:cNvSpPr>
            <a:spLocks noGrp="1"/>
          </p:cNvSpPr>
          <p:nvPr>
            <p:ph idx="1"/>
          </p:nvPr>
        </p:nvSpPr>
        <p:spPr>
          <a:xfrm>
            <a:off x="399473" y="1269003"/>
            <a:ext cx="8513625" cy="4633033"/>
          </a:xfrm>
        </p:spPr>
        <p:txBody>
          <a:bodyPr/>
          <a:lstStyle/>
          <a:p>
            <a:pPr marL="0" indent="0">
              <a:buNone/>
            </a:pPr>
            <a:r>
              <a:rPr lang="en-US" sz="2800" dirty="0"/>
              <a:t>Counting is an important aspect of algorithm design and complexity analysis. We need to count:</a:t>
            </a:r>
          </a:p>
          <a:p>
            <a:pPr marL="0" indent="0">
              <a:buNone/>
            </a:pPr>
            <a:r>
              <a:rPr lang="en-US" sz="2400" dirty="0"/>
              <a:t> </a:t>
            </a:r>
          </a:p>
          <a:p>
            <a:pPr lvl="1"/>
            <a:r>
              <a:rPr lang="en-US" sz="2200" dirty="0"/>
              <a:t>the number of loop iterations to establish the time complexity of our programs</a:t>
            </a:r>
          </a:p>
          <a:p>
            <a:pPr lvl="1"/>
            <a:r>
              <a:rPr lang="en-US" sz="2200" dirty="0"/>
              <a:t>The number of elements of our arrays / lists /dictionaries to establish the space complexity of our programs</a:t>
            </a:r>
          </a:p>
        </p:txBody>
      </p:sp>
    </p:spTree>
    <p:extLst>
      <p:ext uri="{BB962C8B-B14F-4D97-AF65-F5344CB8AC3E}">
        <p14:creationId xmlns:p14="http://schemas.microsoft.com/office/powerpoint/2010/main" val="1173332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generalized product rule</a:t>
            </a:r>
          </a:p>
        </p:txBody>
      </p:sp>
      <p:sp>
        <p:nvSpPr>
          <p:cNvPr id="3" name="Content Placeholder 2"/>
          <p:cNvSpPr>
            <a:spLocks noGrp="1"/>
          </p:cNvSpPr>
          <p:nvPr>
            <p:ph idx="1"/>
          </p:nvPr>
        </p:nvSpPr>
        <p:spPr/>
        <p:txBody>
          <a:bodyPr/>
          <a:lstStyle/>
          <a:p>
            <a:r>
              <a:rPr lang="en-US" dirty="0"/>
              <a:t>Consider the following counting problem:</a:t>
            </a:r>
          </a:p>
          <a:p>
            <a:endParaRPr lang="en-US" dirty="0"/>
          </a:p>
          <a:p>
            <a:r>
              <a:rPr lang="en-US" dirty="0"/>
              <a:t>In a race with 20 runners there is a first place, a second place and a third place trophy. An outcome of the race is defined to be who wins each of the three trophies, i.e. 3 distinct runners. How many outcomes are possible?</a:t>
            </a:r>
          </a:p>
          <a:p>
            <a:endParaRPr lang="en-US" dirty="0"/>
          </a:p>
        </p:txBody>
      </p:sp>
    </p:spTree>
    <p:extLst>
      <p:ext uri="{BB962C8B-B14F-4D97-AF65-F5344CB8AC3E}">
        <p14:creationId xmlns:p14="http://schemas.microsoft.com/office/powerpoint/2010/main" val="572416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generalized product rule</a:t>
            </a:r>
          </a:p>
        </p:txBody>
      </p:sp>
      <p:sp>
        <p:nvSpPr>
          <p:cNvPr id="3" name="Content Placeholder 2"/>
          <p:cNvSpPr>
            <a:spLocks noGrp="1"/>
          </p:cNvSpPr>
          <p:nvPr>
            <p:ph idx="1"/>
          </p:nvPr>
        </p:nvSpPr>
        <p:spPr/>
        <p:txBody>
          <a:bodyPr/>
          <a:lstStyle/>
          <a:p>
            <a:r>
              <a:rPr lang="en-US" dirty="0">
                <a:solidFill>
                  <a:srgbClr val="800000"/>
                </a:solidFill>
              </a:rPr>
              <a:t>Choosing sequences of items</a:t>
            </a:r>
            <a:endParaRPr lang="en-US" dirty="0"/>
          </a:p>
          <a:p>
            <a:r>
              <a:rPr lang="en-US" dirty="0"/>
              <a:t>Consider a set S of sequences of k items. Suppose there are:</a:t>
            </a:r>
          </a:p>
          <a:p>
            <a:pPr marL="342900" indent="-342900">
              <a:buFont typeface="Wingdings" charset="2"/>
              <a:buChar char="ü"/>
            </a:pPr>
            <a:r>
              <a:rPr lang="en-US" dirty="0"/>
              <a:t>n</a:t>
            </a:r>
            <a:r>
              <a:rPr lang="en-US" baseline="-25000" dirty="0"/>
              <a:t>1</a:t>
            </a:r>
            <a:r>
              <a:rPr lang="en-US" dirty="0"/>
              <a:t> choices for the first item.</a:t>
            </a:r>
          </a:p>
          <a:p>
            <a:pPr marL="342900" indent="-342900">
              <a:buFont typeface="Wingdings" charset="2"/>
              <a:buChar char="ü"/>
            </a:pPr>
            <a:r>
              <a:rPr lang="en-US" dirty="0"/>
              <a:t>For every possible choice for the first item, there are n</a:t>
            </a:r>
            <a:r>
              <a:rPr lang="en-US" baseline="-25000" dirty="0"/>
              <a:t>2</a:t>
            </a:r>
            <a:r>
              <a:rPr lang="en-US" dirty="0"/>
              <a:t> choices for the second item.</a:t>
            </a:r>
          </a:p>
          <a:p>
            <a:pPr marL="342900" indent="-342900">
              <a:buFont typeface="Wingdings" charset="2"/>
              <a:buChar char="ü"/>
            </a:pPr>
            <a:r>
              <a:rPr lang="en-US" dirty="0"/>
              <a:t>For every possible choice for the first and second items, there are n</a:t>
            </a:r>
            <a:r>
              <a:rPr lang="en-US" baseline="-25000" dirty="0"/>
              <a:t>3</a:t>
            </a:r>
            <a:r>
              <a:rPr lang="en-US" dirty="0"/>
              <a:t> choices for the third item.</a:t>
            </a:r>
          </a:p>
          <a:p>
            <a:r>
              <a:rPr lang="en-US" dirty="0"/>
              <a:t>⋮</a:t>
            </a:r>
          </a:p>
          <a:p>
            <a:pPr marL="342900" indent="-342900">
              <a:buFont typeface="Wingdings" charset="2"/>
              <a:buChar char="ü"/>
            </a:pPr>
            <a:r>
              <a:rPr lang="en-US" dirty="0"/>
              <a:t>For every possible choice for the first k-1 items, there are </a:t>
            </a:r>
            <a:r>
              <a:rPr lang="en-US" dirty="0" err="1"/>
              <a:t>n</a:t>
            </a:r>
            <a:r>
              <a:rPr lang="en-US" baseline="-25000" dirty="0" err="1"/>
              <a:t>k</a:t>
            </a:r>
            <a:r>
              <a:rPr lang="en-US" dirty="0"/>
              <a:t> choices for the </a:t>
            </a:r>
            <a:r>
              <a:rPr lang="en-US" dirty="0" err="1"/>
              <a:t>kth</a:t>
            </a:r>
            <a:r>
              <a:rPr lang="en-US" dirty="0"/>
              <a:t> item</a:t>
            </a:r>
          </a:p>
          <a:p>
            <a:endParaRPr lang="en-US" dirty="0"/>
          </a:p>
          <a:p>
            <a:r>
              <a:rPr lang="en-US" dirty="0"/>
              <a:t>Then |S| = n</a:t>
            </a:r>
            <a:r>
              <a:rPr lang="en-US" baseline="-25000" dirty="0"/>
              <a:t>1</a:t>
            </a:r>
            <a:r>
              <a:rPr lang="en-US" dirty="0"/>
              <a:t>⋅n</a:t>
            </a:r>
            <a:r>
              <a:rPr lang="en-US" baseline="-25000" dirty="0"/>
              <a:t>2</a:t>
            </a:r>
            <a:r>
              <a:rPr lang="en-US" dirty="0"/>
              <a:t>⋅⋅⋅</a:t>
            </a:r>
            <a:r>
              <a:rPr lang="en-US" dirty="0" err="1"/>
              <a:t>n</a:t>
            </a:r>
            <a:r>
              <a:rPr lang="en-US" baseline="-25000" dirty="0" err="1"/>
              <a:t>k</a:t>
            </a:r>
            <a:r>
              <a:rPr lang="en-US" dirty="0"/>
              <a:t>.</a:t>
            </a:r>
          </a:p>
        </p:txBody>
      </p:sp>
    </p:spTree>
    <p:extLst>
      <p:ext uri="{BB962C8B-B14F-4D97-AF65-F5344CB8AC3E}">
        <p14:creationId xmlns:p14="http://schemas.microsoft.com/office/powerpoint/2010/main" val="2645860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sz="2200" dirty="0"/>
              <a:t>A family of five (2 parents and 3 kids) goes on a hiking trip. The trail is narrow and they must walk single file. How many ways can they walk with a parent in the front and a parent in the rear?</a:t>
            </a:r>
          </a:p>
          <a:p>
            <a:endParaRPr lang="en-US" sz="2200" dirty="0"/>
          </a:p>
        </p:txBody>
      </p:sp>
    </p:spTree>
    <p:extLst>
      <p:ext uri="{BB962C8B-B14F-4D97-AF65-F5344CB8AC3E}">
        <p14:creationId xmlns:p14="http://schemas.microsoft.com/office/powerpoint/2010/main" val="499231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Consider the following definitions for sets of characters:</a:t>
            </a:r>
          </a:p>
          <a:p>
            <a:r>
              <a:rPr lang="en-US" dirty="0"/>
              <a:t>Digits = { 0, 1, 2, 3, 4, 5, 6, 7, 8, 9 }</a:t>
            </a:r>
          </a:p>
          <a:p>
            <a:r>
              <a:rPr lang="en-US" dirty="0"/>
              <a:t>Letters = { a, b, c, d, e, f, g, h, </a:t>
            </a:r>
            <a:r>
              <a:rPr lang="en-US" dirty="0" err="1"/>
              <a:t>i</a:t>
            </a:r>
            <a:r>
              <a:rPr lang="en-US" dirty="0"/>
              <a:t>, j, k, l, m, n, o, p, q, r, s, t, u, v, w, x, y, z }</a:t>
            </a:r>
          </a:p>
          <a:p>
            <a:r>
              <a:rPr lang="en-US" dirty="0"/>
              <a:t>Special characters = { *, &amp;, $, # }</a:t>
            </a:r>
          </a:p>
          <a:p>
            <a:endParaRPr lang="en-US" dirty="0"/>
          </a:p>
          <a:p>
            <a:r>
              <a:rPr lang="en-US" dirty="0"/>
              <a:t>Compute the number of passwords that satisfy the following constraints:</a:t>
            </a:r>
          </a:p>
          <a:p>
            <a:r>
              <a:rPr lang="en-US" dirty="0"/>
              <a:t>(a)  Strings of length 6. Characters can be special characters, digits, or letters, with no repeated characters.</a:t>
            </a:r>
          </a:p>
          <a:p>
            <a:endParaRPr lang="en-US" dirty="0"/>
          </a:p>
          <a:p>
            <a:r>
              <a:rPr lang="en-US" dirty="0"/>
              <a:t>(b)  Strings of length 6. Characters can be special characters, digits, or letters, with no repeated characters. The first character cannot be a special character.</a:t>
            </a:r>
          </a:p>
          <a:p>
            <a:endParaRPr lang="en-US" dirty="0"/>
          </a:p>
          <a:p>
            <a:endParaRPr lang="en-US" dirty="0"/>
          </a:p>
        </p:txBody>
      </p:sp>
    </p:spTree>
    <p:extLst>
      <p:ext uri="{BB962C8B-B14F-4D97-AF65-F5344CB8AC3E}">
        <p14:creationId xmlns:p14="http://schemas.microsoft.com/office/powerpoint/2010/main" val="1617855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3"/>
          <p:cNvSpPr>
            <a:spLocks noGrp="1"/>
          </p:cNvSpPr>
          <p:nvPr>
            <p:ph type="sldNum" sz="quarter" idx="10"/>
          </p:nvPr>
        </p:nvSpPr>
        <p:spPr/>
        <p:txBody>
          <a:bodyPr/>
          <a:lstStyle/>
          <a:p>
            <a:endParaRPr lang="en-US" sz="1400" dirty="0"/>
          </a:p>
        </p:txBody>
      </p:sp>
      <p:sp>
        <p:nvSpPr>
          <p:cNvPr id="641026" name="Rectangle 2"/>
          <p:cNvSpPr>
            <a:spLocks noGrp="1" noChangeArrowheads="1"/>
          </p:cNvSpPr>
          <p:nvPr>
            <p:ph type="title"/>
          </p:nvPr>
        </p:nvSpPr>
        <p:spPr/>
        <p:txBody>
          <a:bodyPr/>
          <a:lstStyle/>
          <a:p>
            <a:r>
              <a:rPr lang="en-US" sz="2800" dirty="0"/>
              <a:t>Making Change</a:t>
            </a:r>
          </a:p>
        </p:txBody>
      </p:sp>
      <p:sp>
        <p:nvSpPr>
          <p:cNvPr id="641027" name="Rectangle 3"/>
          <p:cNvSpPr>
            <a:spLocks noGrp="1" noChangeArrowheads="1"/>
          </p:cNvSpPr>
          <p:nvPr>
            <p:ph type="body" idx="1"/>
          </p:nvPr>
        </p:nvSpPr>
        <p:spPr>
          <a:xfrm>
            <a:off x="254833" y="914400"/>
            <a:ext cx="8681437" cy="5388923"/>
          </a:xfrm>
        </p:spPr>
        <p:txBody>
          <a:bodyPr/>
          <a:lstStyle/>
          <a:p>
            <a:r>
              <a:rPr lang="en-US" sz="2000" dirty="0"/>
              <a:t>Goal.  </a:t>
            </a:r>
            <a:r>
              <a:rPr lang="en-US" sz="2000" dirty="0">
                <a:solidFill>
                  <a:schemeClr val="tx1"/>
                </a:solidFill>
              </a:rPr>
              <a:t>Given </a:t>
            </a:r>
            <a:r>
              <a:rPr lang="en-US" sz="2000" b="1" dirty="0">
                <a:solidFill>
                  <a:srgbClr val="FF0000"/>
                </a:solidFill>
              </a:rPr>
              <a:t>integer</a:t>
            </a:r>
            <a:r>
              <a:rPr lang="en-US" sz="2000" dirty="0">
                <a:solidFill>
                  <a:schemeClr val="tx1"/>
                </a:solidFill>
              </a:rPr>
              <a:t> coin values, e.g.: {1,5,10,25} compute in how many ways you can pay a certain amount:</a:t>
            </a:r>
          </a:p>
          <a:p>
            <a:endParaRPr lang="en-US" sz="2000" dirty="0"/>
          </a:p>
          <a:p>
            <a:r>
              <a:rPr lang="en-US" sz="2000" dirty="0"/>
              <a:t>Example:  </a:t>
            </a:r>
            <a:r>
              <a:rPr lang="en-US" dirty="0">
                <a:solidFill>
                  <a:schemeClr val="tx1"/>
                </a:solidFill>
              </a:rPr>
              <a:t>29</a:t>
            </a:r>
            <a:r>
              <a:rPr lang="en-US" sz="2000" dirty="0">
                <a:solidFill>
                  <a:schemeClr val="tx1"/>
                </a:solidFill>
              </a:rPr>
              <a:t>¢.</a:t>
            </a:r>
          </a:p>
          <a:p>
            <a:pPr lvl="1"/>
            <a:endParaRPr lang="en-US" sz="2000" dirty="0"/>
          </a:p>
          <a:p>
            <a:pPr marL="114300" lvl="1" indent="0">
              <a:buNone/>
            </a:pPr>
            <a:endParaRPr lang="en-US" sz="2000" dirty="0"/>
          </a:p>
          <a:p>
            <a:pPr marL="114300" lvl="1" indent="0">
              <a:buNone/>
            </a:pPr>
            <a:r>
              <a:rPr lang="en-US" sz="2000" dirty="0"/>
              <a:t>How many ways?</a:t>
            </a:r>
          </a:p>
          <a:p>
            <a:pPr marL="114300" lvl="1" indent="0">
              <a:buNone/>
            </a:pPr>
            <a:r>
              <a:rPr lang="en-US" sz="2000" dirty="0"/>
              <a:t>    25, 1,1,1,1 </a:t>
            </a:r>
          </a:p>
          <a:p>
            <a:r>
              <a:rPr lang="en-US" sz="2000" dirty="0">
                <a:solidFill>
                  <a:schemeClr val="tx1"/>
                </a:solidFill>
              </a:rPr>
              <a:t>      10,10,  5, 1,1,1,1</a:t>
            </a:r>
          </a:p>
          <a:p>
            <a:r>
              <a:rPr lang="en-US" sz="2000" dirty="0">
                <a:solidFill>
                  <a:schemeClr val="tx1"/>
                </a:solidFill>
              </a:rPr>
              <a:t>      10, 5,5,   5, 1,1,1,1</a:t>
            </a:r>
          </a:p>
          <a:p>
            <a:r>
              <a:rPr lang="en-US" dirty="0">
                <a:solidFill>
                  <a:schemeClr val="tx1"/>
                </a:solidFill>
              </a:rPr>
              <a:t>      10, 5,5,   1,1,1,1,1,  1,1,1,1</a:t>
            </a:r>
          </a:p>
          <a:p>
            <a:r>
              <a:rPr lang="en-US" sz="2000" dirty="0">
                <a:solidFill>
                  <a:schemeClr val="tx1"/>
                </a:solidFill>
              </a:rPr>
              <a:t>            . . .</a:t>
            </a:r>
          </a:p>
          <a:p>
            <a:r>
              <a:rPr lang="en-US" dirty="0">
                <a:solidFill>
                  <a:schemeClr val="tx1"/>
                </a:solidFill>
              </a:rPr>
              <a:t>      1,1,1,1,1, 1,1,1,1,1,   1,1,1,1,1,  1,1,1,1,1,  1,1,1,1,1,  1,1,1,1  </a:t>
            </a:r>
            <a:r>
              <a:rPr lang="en-US" sz="2000" dirty="0">
                <a:solidFill>
                  <a:schemeClr val="tx1"/>
                </a:solidFill>
              </a:rPr>
              <a:t>          </a:t>
            </a:r>
          </a:p>
        </p:txBody>
      </p:sp>
      <p:pic>
        <p:nvPicPr>
          <p:cNvPr id="641030" name="Picture 6" descr="quarterfro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0760" y="1801320"/>
            <a:ext cx="742950" cy="709613"/>
          </a:xfrm>
          <a:prstGeom prst="rect">
            <a:avLst/>
          </a:prstGeom>
          <a:noFill/>
          <a:extLst>
            <a:ext uri="{909E8E84-426E-40dd-AFC4-6F175D3DCCD1}">
              <a14:hiddenFill xmlns="" xmlns:a14="http://schemas.microsoft.com/office/drawing/2010/main">
                <a:solidFill>
                  <a:srgbClr val="FFFFFF"/>
                </a:solidFill>
              </a14:hiddenFill>
            </a:ext>
          </a:extLst>
        </p:spPr>
      </p:pic>
      <p:pic>
        <p:nvPicPr>
          <p:cNvPr id="641031" name="Picture 7" descr="pennyfro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1965" y="1856347"/>
            <a:ext cx="561799" cy="561729"/>
          </a:xfrm>
          <a:prstGeom prst="rect">
            <a:avLst/>
          </a:prstGeom>
          <a:noFill/>
          <a:extLst>
            <a:ext uri="{909E8E84-426E-40dd-AFC4-6F175D3DCCD1}">
              <a14:hiddenFill xmlns="" xmlns:a14="http://schemas.microsoft.com/office/drawing/2010/main">
                <a:solidFill>
                  <a:srgbClr val="FFFFFF"/>
                </a:solidFill>
              </a14:hiddenFill>
            </a:ext>
          </a:extLst>
        </p:spPr>
      </p:pic>
      <p:pic>
        <p:nvPicPr>
          <p:cNvPr id="641032" name="Picture 8" descr="pennybac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8235" y="1856347"/>
            <a:ext cx="569824" cy="561729"/>
          </a:xfrm>
          <a:prstGeom prst="rect">
            <a:avLst/>
          </a:prstGeom>
          <a:noFill/>
          <a:extLst>
            <a:ext uri="{909E8E84-426E-40dd-AFC4-6F175D3DCCD1}">
              <a14:hiddenFill xmlns="" xmlns:a14="http://schemas.microsoft.com/office/drawing/2010/main">
                <a:solidFill>
                  <a:srgbClr val="FFFFFF"/>
                </a:solidFill>
              </a14:hiddenFill>
            </a:ext>
          </a:extLst>
        </p:spPr>
      </p:pic>
      <p:pic>
        <p:nvPicPr>
          <p:cNvPr id="641033" name="Picture 9" descr="pennybac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7969" y="1856347"/>
            <a:ext cx="569824" cy="561729"/>
          </a:xfrm>
          <a:prstGeom prst="rect">
            <a:avLst/>
          </a:prstGeom>
          <a:noFill/>
          <a:extLst>
            <a:ext uri="{909E8E84-426E-40dd-AFC4-6F175D3DCCD1}">
              <a14:hiddenFill xmlns="" xmlns:a14="http://schemas.microsoft.com/office/drawing/2010/main">
                <a:solidFill>
                  <a:srgbClr val="FFFFFF"/>
                </a:solidFill>
              </a14:hiddenFill>
            </a:ext>
          </a:extLst>
        </p:spPr>
      </p:pic>
      <p:pic>
        <p:nvPicPr>
          <p:cNvPr id="641034" name="Picture 10" descr="pennybac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8872" y="1856347"/>
            <a:ext cx="569824" cy="56172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389475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005" y="757237"/>
            <a:ext cx="8314795" cy="1281053"/>
          </a:xfrm>
        </p:spPr>
        <p:txBody>
          <a:bodyPr/>
          <a:lstStyle/>
          <a:p>
            <a:r>
              <a:rPr lang="en-US" sz="2000" dirty="0"/>
              <a:t>Given a coin set c  = {c</a:t>
            </a:r>
            <a:r>
              <a:rPr lang="en-US" baseline="-25000" dirty="0"/>
              <a:t>0</a:t>
            </a:r>
            <a:r>
              <a:rPr lang="en-US" sz="2000" dirty="0"/>
              <a:t>, c</a:t>
            </a:r>
            <a:r>
              <a:rPr lang="en-US" baseline="-25000" dirty="0"/>
              <a:t>1</a:t>
            </a:r>
            <a:r>
              <a:rPr lang="en-US" sz="2000" dirty="0"/>
              <a:t>, ..., c</a:t>
            </a:r>
            <a:r>
              <a:rPr lang="en-US" baseline="-25000" dirty="0"/>
              <a:t>n-1</a:t>
            </a:r>
            <a:r>
              <a:rPr lang="en-US" sz="2000" dirty="0"/>
              <a:t>} and an amount M, how many different ways can M be paid?  </a:t>
            </a:r>
          </a:p>
          <a:p>
            <a:r>
              <a:rPr lang="en-US" sz="2000" dirty="0"/>
              <a:t>Recursive solution:  d=n-1,  </a:t>
            </a:r>
            <a:r>
              <a:rPr lang="en-US" dirty="0"/>
              <a:t>given coin value c</a:t>
            </a:r>
            <a:r>
              <a:rPr lang="en-US" baseline="-25000" dirty="0"/>
              <a:t>d</a:t>
            </a:r>
            <a:r>
              <a:rPr lang="en-US" dirty="0"/>
              <a:t> , how many coins can I use </a:t>
            </a:r>
            <a:r>
              <a:rPr lang="en-US" sz="2000" dirty="0"/>
              <a:t>?</a:t>
            </a:r>
          </a:p>
          <a:p>
            <a:r>
              <a:rPr lang="en-US" sz="2400" dirty="0"/>
              <a:t>   </a:t>
            </a:r>
          </a:p>
        </p:txBody>
      </p:sp>
      <p:sp>
        <p:nvSpPr>
          <p:cNvPr id="4" name="Slide Number Placeholder 3"/>
          <p:cNvSpPr>
            <a:spLocks noGrp="1"/>
          </p:cNvSpPr>
          <p:nvPr>
            <p:ph type="sldNum" sz="quarter" idx="10"/>
          </p:nvPr>
        </p:nvSpPr>
        <p:spPr/>
        <p:txBody>
          <a:bodyPr/>
          <a:lstStyle/>
          <a:p>
            <a:endParaRPr lang="en-US" sz="1400" dirty="0"/>
          </a:p>
        </p:txBody>
      </p:sp>
      <p:sp>
        <p:nvSpPr>
          <p:cNvPr id="5" name="TextBox 4"/>
          <p:cNvSpPr txBox="1"/>
          <p:nvPr/>
        </p:nvSpPr>
        <p:spPr>
          <a:xfrm>
            <a:off x="372005" y="2133600"/>
            <a:ext cx="7943320" cy="4031873"/>
          </a:xfrm>
          <a:prstGeom prst="rect">
            <a:avLst/>
          </a:prstGeom>
          <a:noFill/>
        </p:spPr>
        <p:txBody>
          <a:bodyPr wrap="square" rtlCol="0">
            <a:spAutoFit/>
          </a:bodyPr>
          <a:lstStyle/>
          <a:p>
            <a:endParaRPr lang="en-US" sz="2000" b="1" dirty="0">
              <a:solidFill>
                <a:srgbClr val="FF0000"/>
              </a:solidFill>
            </a:endParaRPr>
          </a:p>
          <a:p>
            <a:endParaRPr lang="en-US" sz="2000" b="1" dirty="0">
              <a:solidFill>
                <a:srgbClr val="FF0000"/>
              </a:solidFill>
            </a:endParaRPr>
          </a:p>
          <a:p>
            <a:r>
              <a:rPr lang="en-US" sz="2000" b="1" dirty="0">
                <a:solidFill>
                  <a:srgbClr val="FF0000"/>
                </a:solidFill>
              </a:rPr>
              <a:t>Base:</a:t>
            </a:r>
          </a:p>
          <a:p>
            <a:r>
              <a:rPr lang="en-US" sz="2000" dirty="0"/>
              <a:t>   if d == 0, how many ways? (is there always a way ?)</a:t>
            </a:r>
          </a:p>
          <a:p>
            <a:r>
              <a:rPr lang="en-US" sz="2000" b="1" dirty="0">
                <a:solidFill>
                  <a:srgbClr val="FF0000"/>
                </a:solidFill>
              </a:rPr>
              <a:t>Step:</a:t>
            </a:r>
          </a:p>
          <a:p>
            <a:r>
              <a:rPr lang="en-US" sz="2000" dirty="0"/>
              <a:t>   if d&gt;0, go through all possible uses of coin d</a:t>
            </a:r>
          </a:p>
          <a:p>
            <a:r>
              <a:rPr lang="en-US" sz="2000" dirty="0"/>
              <a:t>      at least how many c</a:t>
            </a:r>
            <a:r>
              <a:rPr lang="en-US" sz="2000" baseline="-25000" dirty="0"/>
              <a:t>d</a:t>
            </a:r>
            <a:r>
              <a:rPr lang="en-US" sz="2000" dirty="0"/>
              <a:t> coins can  be used</a:t>
            </a:r>
          </a:p>
          <a:p>
            <a:r>
              <a:rPr lang="en-US" sz="2000" dirty="0"/>
              <a:t>      and which problem then remains to be solved?</a:t>
            </a:r>
          </a:p>
          <a:p>
            <a:r>
              <a:rPr lang="en-US" sz="2000" dirty="0"/>
              <a:t>      ...</a:t>
            </a:r>
          </a:p>
          <a:p>
            <a:r>
              <a:rPr lang="en-US" sz="2000" dirty="0"/>
              <a:t>      at most how many c</a:t>
            </a:r>
            <a:r>
              <a:rPr lang="en-US" sz="2000" baseline="-25000" dirty="0"/>
              <a:t>d</a:t>
            </a:r>
            <a:r>
              <a:rPr lang="en-US" sz="2000" dirty="0"/>
              <a:t> coins can  be used</a:t>
            </a:r>
          </a:p>
          <a:p>
            <a:r>
              <a:rPr lang="en-US" sz="2000" dirty="0"/>
              <a:t>      and which problem then remains to be solved?</a:t>
            </a:r>
          </a:p>
          <a:p>
            <a:endParaRPr lang="en-US" sz="2000" dirty="0"/>
          </a:p>
          <a:p>
            <a:endParaRPr lang="en-US" dirty="0"/>
          </a:p>
        </p:txBody>
      </p:sp>
      <p:sp>
        <p:nvSpPr>
          <p:cNvPr id="6" name="TextBox 5"/>
          <p:cNvSpPr txBox="1"/>
          <p:nvPr/>
        </p:nvSpPr>
        <p:spPr>
          <a:xfrm>
            <a:off x="1536602" y="2038290"/>
            <a:ext cx="6005696" cy="400110"/>
          </a:xfrm>
          <a:prstGeom prst="rect">
            <a:avLst/>
          </a:prstGeom>
          <a:noFill/>
        </p:spPr>
        <p:txBody>
          <a:bodyPr wrap="none" rtlCol="0">
            <a:spAutoFit/>
          </a:bodyPr>
          <a:lstStyle/>
          <a:p>
            <a:r>
              <a:rPr lang="en-US" sz="2000" dirty="0"/>
              <a:t>e.g., for </a:t>
            </a:r>
            <a:r>
              <a:rPr lang="en-US" sz="2000" dirty="0" err="1"/>
              <a:t>eg</a:t>
            </a:r>
            <a:r>
              <a:rPr lang="en-US" sz="2000" dirty="0"/>
              <a:t> 56 cents I can use 0, 1, or 2 quarters</a:t>
            </a:r>
          </a:p>
        </p:txBody>
      </p:sp>
      <p:sp>
        <p:nvSpPr>
          <p:cNvPr id="8" name="Title 7">
            <a:extLst>
              <a:ext uri="{FF2B5EF4-FFF2-40B4-BE49-F238E27FC236}">
                <a16:creationId xmlns:a16="http://schemas.microsoft.com/office/drawing/2014/main" id="{4AB98BC8-78F2-594F-9366-14AF1F1A5600}"/>
              </a:ext>
            </a:extLst>
          </p:cNvPr>
          <p:cNvSpPr>
            <a:spLocks noGrp="1"/>
          </p:cNvSpPr>
          <p:nvPr>
            <p:ph type="title"/>
          </p:nvPr>
        </p:nvSpPr>
        <p:spPr/>
        <p:txBody>
          <a:bodyPr/>
          <a:lstStyle/>
          <a:p>
            <a:r>
              <a:rPr lang="en-US" dirty="0"/>
              <a:t>Making Change</a:t>
            </a:r>
          </a:p>
        </p:txBody>
      </p:sp>
    </p:spTree>
    <p:extLst>
      <p:ext uri="{BB962C8B-B14F-4D97-AF65-F5344CB8AC3E}">
        <p14:creationId xmlns:p14="http://schemas.microsoft.com/office/powerpoint/2010/main" val="43053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B3DCE-6507-9443-A2FE-5B0CE65CFBEA}"/>
              </a:ext>
            </a:extLst>
          </p:cNvPr>
          <p:cNvSpPr>
            <a:spLocks noGrp="1"/>
          </p:cNvSpPr>
          <p:nvPr>
            <p:ph type="title"/>
          </p:nvPr>
        </p:nvSpPr>
        <p:spPr/>
        <p:txBody>
          <a:bodyPr/>
          <a:lstStyle/>
          <a:p>
            <a:r>
              <a:rPr lang="en-US" dirty="0"/>
              <a:t>Making Change</a:t>
            </a:r>
          </a:p>
        </p:txBody>
      </p:sp>
      <p:sp>
        <p:nvSpPr>
          <p:cNvPr id="4" name="TextBox 3">
            <a:extLst>
              <a:ext uri="{FF2B5EF4-FFF2-40B4-BE49-F238E27FC236}">
                <a16:creationId xmlns:a16="http://schemas.microsoft.com/office/drawing/2014/main" id="{6AB9AEEC-DAD5-9943-A263-C2867B312DFF}"/>
              </a:ext>
            </a:extLst>
          </p:cNvPr>
          <p:cNvSpPr txBox="1"/>
          <p:nvPr/>
        </p:nvSpPr>
        <p:spPr>
          <a:xfrm>
            <a:off x="3807502" y="1214203"/>
            <a:ext cx="434734" cy="338554"/>
          </a:xfrm>
          <a:prstGeom prst="rect">
            <a:avLst/>
          </a:prstGeom>
          <a:noFill/>
        </p:spPr>
        <p:txBody>
          <a:bodyPr wrap="none" rtlCol="0">
            <a:spAutoFit/>
          </a:bodyPr>
          <a:lstStyle/>
          <a:p>
            <a:r>
              <a:rPr lang="en-US" dirty="0"/>
              <a:t>29</a:t>
            </a:r>
          </a:p>
        </p:txBody>
      </p:sp>
      <p:sp>
        <p:nvSpPr>
          <p:cNvPr id="6" name="TextBox 5">
            <a:extLst>
              <a:ext uri="{FF2B5EF4-FFF2-40B4-BE49-F238E27FC236}">
                <a16:creationId xmlns:a16="http://schemas.microsoft.com/office/drawing/2014/main" id="{563775D1-0EC4-3642-98C8-5C9BCB31A786}"/>
              </a:ext>
            </a:extLst>
          </p:cNvPr>
          <p:cNvSpPr txBox="1"/>
          <p:nvPr/>
        </p:nvSpPr>
        <p:spPr>
          <a:xfrm>
            <a:off x="5923128" y="1552757"/>
            <a:ext cx="1555234" cy="3293209"/>
          </a:xfrm>
          <a:prstGeom prst="rect">
            <a:avLst/>
          </a:prstGeom>
          <a:noFill/>
        </p:spPr>
        <p:txBody>
          <a:bodyPr wrap="none" rtlCol="0">
            <a:spAutoFit/>
          </a:bodyPr>
          <a:lstStyle/>
          <a:p>
            <a:r>
              <a:rPr lang="en-US" dirty="0"/>
              <a:t>d=3: Quarters</a:t>
            </a:r>
          </a:p>
          <a:p>
            <a:endParaRPr lang="en-US" dirty="0"/>
          </a:p>
          <a:p>
            <a:endParaRPr lang="en-US" dirty="0"/>
          </a:p>
          <a:p>
            <a:endParaRPr lang="en-US" dirty="0"/>
          </a:p>
          <a:p>
            <a:r>
              <a:rPr lang="en-US" dirty="0"/>
              <a:t>d=2: Dimes</a:t>
            </a:r>
          </a:p>
          <a:p>
            <a:endParaRPr lang="en-US" dirty="0"/>
          </a:p>
          <a:p>
            <a:endParaRPr lang="en-US" dirty="0"/>
          </a:p>
          <a:p>
            <a:r>
              <a:rPr lang="en-US" dirty="0"/>
              <a:t>d=1: </a:t>
            </a:r>
            <a:r>
              <a:rPr lang="en-US" dirty="0" err="1"/>
              <a:t>Nickles</a:t>
            </a:r>
            <a:endParaRPr lang="en-US" dirty="0"/>
          </a:p>
          <a:p>
            <a:endParaRPr lang="en-US" dirty="0"/>
          </a:p>
          <a:p>
            <a:endParaRPr lang="en-US" dirty="0"/>
          </a:p>
          <a:p>
            <a:endParaRPr lang="en-US" dirty="0"/>
          </a:p>
          <a:p>
            <a:r>
              <a:rPr lang="en-US" dirty="0"/>
              <a:t>d=0: Cents</a:t>
            </a:r>
          </a:p>
          <a:p>
            <a:endParaRPr lang="en-US" dirty="0"/>
          </a:p>
        </p:txBody>
      </p:sp>
      <p:cxnSp>
        <p:nvCxnSpPr>
          <p:cNvPr id="8" name="Straight Connector 7">
            <a:extLst>
              <a:ext uri="{FF2B5EF4-FFF2-40B4-BE49-F238E27FC236}">
                <a16:creationId xmlns:a16="http://schemas.microsoft.com/office/drawing/2014/main" id="{F1A2586F-CF1A-E34D-8F2E-9DAF1119D17A}"/>
              </a:ext>
            </a:extLst>
          </p:cNvPr>
          <p:cNvCxnSpPr>
            <a:stCxn id="4" idx="2"/>
          </p:cNvCxnSpPr>
          <p:nvPr/>
        </p:nvCxnSpPr>
        <p:spPr bwMode="auto">
          <a:xfrm flipH="1">
            <a:off x="3016156" y="1552757"/>
            <a:ext cx="1008713" cy="508055"/>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10" name="Straight Connector 9">
            <a:extLst>
              <a:ext uri="{FF2B5EF4-FFF2-40B4-BE49-F238E27FC236}">
                <a16:creationId xmlns:a16="http://schemas.microsoft.com/office/drawing/2014/main" id="{38E74B2A-97B9-8C42-8F45-BFC4ED49D0F8}"/>
              </a:ext>
            </a:extLst>
          </p:cNvPr>
          <p:cNvCxnSpPr>
            <a:cxnSpLocks/>
          </p:cNvCxnSpPr>
          <p:nvPr/>
        </p:nvCxnSpPr>
        <p:spPr bwMode="auto">
          <a:xfrm>
            <a:off x="4023868" y="1552757"/>
            <a:ext cx="452598" cy="589942"/>
          </a:xfrm>
          <a:prstGeom prst="line">
            <a:avLst/>
          </a:prstGeom>
          <a:solidFill>
            <a:schemeClr val="accent1"/>
          </a:solidFill>
          <a:ln w="9525" cap="flat" cmpd="sng" algn="ctr">
            <a:solidFill>
              <a:schemeClr val="tx1"/>
            </a:solidFill>
            <a:prstDash val="solid"/>
            <a:round/>
            <a:headEnd type="none" w="med" len="med"/>
            <a:tailEnd type="triangle" w="sm" len="sm"/>
          </a:ln>
          <a:effectLst/>
        </p:spPr>
      </p:cxnSp>
      <p:sp>
        <p:nvSpPr>
          <p:cNvPr id="11" name="TextBox 10">
            <a:extLst>
              <a:ext uri="{FF2B5EF4-FFF2-40B4-BE49-F238E27FC236}">
                <a16:creationId xmlns:a16="http://schemas.microsoft.com/office/drawing/2014/main" id="{4452BCE7-74D4-7849-8ADF-37E484F644FE}"/>
              </a:ext>
            </a:extLst>
          </p:cNvPr>
          <p:cNvSpPr txBox="1"/>
          <p:nvPr/>
        </p:nvSpPr>
        <p:spPr>
          <a:xfrm>
            <a:off x="2988859" y="1620997"/>
            <a:ext cx="309700" cy="338554"/>
          </a:xfrm>
          <a:prstGeom prst="rect">
            <a:avLst/>
          </a:prstGeom>
          <a:noFill/>
        </p:spPr>
        <p:txBody>
          <a:bodyPr wrap="none" rtlCol="0">
            <a:spAutoFit/>
          </a:bodyPr>
          <a:lstStyle/>
          <a:p>
            <a:r>
              <a:rPr lang="en-US" dirty="0"/>
              <a:t>0</a:t>
            </a:r>
          </a:p>
        </p:txBody>
      </p:sp>
      <p:sp>
        <p:nvSpPr>
          <p:cNvPr id="12" name="TextBox 11">
            <a:extLst>
              <a:ext uri="{FF2B5EF4-FFF2-40B4-BE49-F238E27FC236}">
                <a16:creationId xmlns:a16="http://schemas.microsoft.com/office/drawing/2014/main" id="{F800DE7A-055E-AA49-A665-A754FB961C99}"/>
              </a:ext>
            </a:extLst>
          </p:cNvPr>
          <p:cNvSpPr txBox="1"/>
          <p:nvPr/>
        </p:nvSpPr>
        <p:spPr>
          <a:xfrm>
            <a:off x="4173996" y="1624083"/>
            <a:ext cx="277640" cy="338554"/>
          </a:xfrm>
          <a:prstGeom prst="rect">
            <a:avLst/>
          </a:prstGeom>
          <a:noFill/>
        </p:spPr>
        <p:txBody>
          <a:bodyPr wrap="none" rtlCol="0">
            <a:spAutoFit/>
          </a:bodyPr>
          <a:lstStyle/>
          <a:p>
            <a:r>
              <a:rPr lang="en-US" dirty="0"/>
              <a:t>1</a:t>
            </a:r>
          </a:p>
        </p:txBody>
      </p:sp>
      <p:sp>
        <p:nvSpPr>
          <p:cNvPr id="13" name="TextBox 12">
            <a:extLst>
              <a:ext uri="{FF2B5EF4-FFF2-40B4-BE49-F238E27FC236}">
                <a16:creationId xmlns:a16="http://schemas.microsoft.com/office/drawing/2014/main" id="{093912F1-AC02-2949-AEF1-A77B3AD90E99}"/>
              </a:ext>
            </a:extLst>
          </p:cNvPr>
          <p:cNvSpPr txBox="1"/>
          <p:nvPr/>
        </p:nvSpPr>
        <p:spPr>
          <a:xfrm>
            <a:off x="2825086" y="2142699"/>
            <a:ext cx="434734" cy="338554"/>
          </a:xfrm>
          <a:prstGeom prst="rect">
            <a:avLst/>
          </a:prstGeom>
          <a:noFill/>
        </p:spPr>
        <p:txBody>
          <a:bodyPr wrap="none" rtlCol="0">
            <a:spAutoFit/>
          </a:bodyPr>
          <a:lstStyle/>
          <a:p>
            <a:r>
              <a:rPr lang="en-US" dirty="0"/>
              <a:t>29</a:t>
            </a:r>
          </a:p>
        </p:txBody>
      </p:sp>
      <p:cxnSp>
        <p:nvCxnSpPr>
          <p:cNvPr id="15" name="Straight Connector 14">
            <a:extLst>
              <a:ext uri="{FF2B5EF4-FFF2-40B4-BE49-F238E27FC236}">
                <a16:creationId xmlns:a16="http://schemas.microsoft.com/office/drawing/2014/main" id="{6357B68C-81B3-074E-A3BE-24F3CE3C7922}"/>
              </a:ext>
            </a:extLst>
          </p:cNvPr>
          <p:cNvCxnSpPr>
            <a:cxnSpLocks/>
          </p:cNvCxnSpPr>
          <p:nvPr/>
        </p:nvCxnSpPr>
        <p:spPr bwMode="auto">
          <a:xfrm flipH="1">
            <a:off x="1132764" y="2373902"/>
            <a:ext cx="1857144" cy="508055"/>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16" name="Straight Connector 15">
            <a:extLst>
              <a:ext uri="{FF2B5EF4-FFF2-40B4-BE49-F238E27FC236}">
                <a16:creationId xmlns:a16="http://schemas.microsoft.com/office/drawing/2014/main" id="{D506494C-7A74-BE4B-89B0-AF5A3F712A05}"/>
              </a:ext>
            </a:extLst>
          </p:cNvPr>
          <p:cNvCxnSpPr>
            <a:cxnSpLocks/>
            <a:stCxn id="13" idx="2"/>
          </p:cNvCxnSpPr>
          <p:nvPr/>
        </p:nvCxnSpPr>
        <p:spPr bwMode="auto">
          <a:xfrm flipH="1">
            <a:off x="2579428" y="2481253"/>
            <a:ext cx="463025" cy="400704"/>
          </a:xfrm>
          <a:prstGeom prst="line">
            <a:avLst/>
          </a:prstGeom>
          <a:solidFill>
            <a:schemeClr val="accent1"/>
          </a:solidFill>
          <a:ln w="9525" cap="flat" cmpd="sng" algn="ctr">
            <a:solidFill>
              <a:schemeClr val="tx1"/>
            </a:solidFill>
            <a:prstDash val="solid"/>
            <a:round/>
            <a:headEnd type="none" w="med" len="med"/>
            <a:tailEnd type="triangle" w="sm" len="sm"/>
          </a:ln>
          <a:effectLst/>
        </p:spPr>
      </p:cxnSp>
      <p:sp>
        <p:nvSpPr>
          <p:cNvPr id="20" name="TextBox 19">
            <a:extLst>
              <a:ext uri="{FF2B5EF4-FFF2-40B4-BE49-F238E27FC236}">
                <a16:creationId xmlns:a16="http://schemas.microsoft.com/office/drawing/2014/main" id="{280A4EAF-08ED-B44F-9068-DADEF484DA54}"/>
              </a:ext>
            </a:extLst>
          </p:cNvPr>
          <p:cNvSpPr txBox="1"/>
          <p:nvPr/>
        </p:nvSpPr>
        <p:spPr>
          <a:xfrm>
            <a:off x="4353630" y="2142699"/>
            <a:ext cx="309700" cy="338554"/>
          </a:xfrm>
          <a:prstGeom prst="rect">
            <a:avLst/>
          </a:prstGeom>
          <a:noFill/>
        </p:spPr>
        <p:txBody>
          <a:bodyPr wrap="none" rtlCol="0">
            <a:spAutoFit/>
          </a:bodyPr>
          <a:lstStyle/>
          <a:p>
            <a:r>
              <a:rPr lang="en-US" dirty="0"/>
              <a:t>4</a:t>
            </a:r>
          </a:p>
        </p:txBody>
      </p:sp>
      <p:cxnSp>
        <p:nvCxnSpPr>
          <p:cNvPr id="22" name="Straight Connector 21">
            <a:extLst>
              <a:ext uri="{FF2B5EF4-FFF2-40B4-BE49-F238E27FC236}">
                <a16:creationId xmlns:a16="http://schemas.microsoft.com/office/drawing/2014/main" id="{622EF226-E760-F343-BEE9-DCDB02EBD8F8}"/>
              </a:ext>
            </a:extLst>
          </p:cNvPr>
          <p:cNvCxnSpPr>
            <a:cxnSpLocks/>
          </p:cNvCxnSpPr>
          <p:nvPr/>
        </p:nvCxnSpPr>
        <p:spPr bwMode="auto">
          <a:xfrm>
            <a:off x="3259821" y="2481253"/>
            <a:ext cx="384131" cy="400704"/>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26" name="Straight Connector 25">
            <a:extLst>
              <a:ext uri="{FF2B5EF4-FFF2-40B4-BE49-F238E27FC236}">
                <a16:creationId xmlns:a16="http://schemas.microsoft.com/office/drawing/2014/main" id="{4AE88733-F79C-B942-A7A4-37D3F12FC3AB}"/>
              </a:ext>
            </a:extLst>
          </p:cNvPr>
          <p:cNvCxnSpPr>
            <a:cxnSpLocks/>
          </p:cNvCxnSpPr>
          <p:nvPr/>
        </p:nvCxnSpPr>
        <p:spPr bwMode="auto">
          <a:xfrm>
            <a:off x="4544987" y="2428933"/>
            <a:ext cx="0" cy="2156714"/>
          </a:xfrm>
          <a:prstGeom prst="line">
            <a:avLst/>
          </a:prstGeom>
          <a:solidFill>
            <a:schemeClr val="accent1"/>
          </a:solidFill>
          <a:ln w="9525" cap="flat" cmpd="sng" algn="ctr">
            <a:solidFill>
              <a:schemeClr val="tx1"/>
            </a:solidFill>
            <a:prstDash val="solid"/>
            <a:round/>
            <a:headEnd type="none" w="med" len="med"/>
            <a:tailEnd type="triangle" w="sm" len="sm"/>
          </a:ln>
          <a:effectLst/>
        </p:spPr>
      </p:cxnSp>
      <p:sp>
        <p:nvSpPr>
          <p:cNvPr id="30" name="TextBox 29">
            <a:extLst>
              <a:ext uri="{FF2B5EF4-FFF2-40B4-BE49-F238E27FC236}">
                <a16:creationId xmlns:a16="http://schemas.microsoft.com/office/drawing/2014/main" id="{06EEDA60-B828-DF4C-B0E1-AD4265A2E7F1}"/>
              </a:ext>
            </a:extLst>
          </p:cNvPr>
          <p:cNvSpPr txBox="1"/>
          <p:nvPr/>
        </p:nvSpPr>
        <p:spPr>
          <a:xfrm>
            <a:off x="1790125" y="2633212"/>
            <a:ext cx="309700" cy="338554"/>
          </a:xfrm>
          <a:prstGeom prst="rect">
            <a:avLst/>
          </a:prstGeom>
          <a:noFill/>
        </p:spPr>
        <p:txBody>
          <a:bodyPr wrap="none" rtlCol="0">
            <a:spAutoFit/>
          </a:bodyPr>
          <a:lstStyle/>
          <a:p>
            <a:r>
              <a:rPr lang="en-US" dirty="0"/>
              <a:t>0</a:t>
            </a:r>
          </a:p>
        </p:txBody>
      </p:sp>
      <p:sp>
        <p:nvSpPr>
          <p:cNvPr id="31" name="TextBox 30">
            <a:extLst>
              <a:ext uri="{FF2B5EF4-FFF2-40B4-BE49-F238E27FC236}">
                <a16:creationId xmlns:a16="http://schemas.microsoft.com/office/drawing/2014/main" id="{EF0583D9-FE68-9D43-8B0C-0BA0FFC307B1}"/>
              </a:ext>
            </a:extLst>
          </p:cNvPr>
          <p:cNvSpPr txBox="1"/>
          <p:nvPr/>
        </p:nvSpPr>
        <p:spPr>
          <a:xfrm>
            <a:off x="2788689" y="2621836"/>
            <a:ext cx="277640" cy="338554"/>
          </a:xfrm>
          <a:prstGeom prst="rect">
            <a:avLst/>
          </a:prstGeom>
          <a:noFill/>
        </p:spPr>
        <p:txBody>
          <a:bodyPr wrap="none" rtlCol="0">
            <a:spAutoFit/>
          </a:bodyPr>
          <a:lstStyle/>
          <a:p>
            <a:r>
              <a:rPr lang="en-US" dirty="0"/>
              <a:t>1</a:t>
            </a:r>
          </a:p>
        </p:txBody>
      </p:sp>
      <p:sp>
        <p:nvSpPr>
          <p:cNvPr id="32" name="TextBox 31">
            <a:extLst>
              <a:ext uri="{FF2B5EF4-FFF2-40B4-BE49-F238E27FC236}">
                <a16:creationId xmlns:a16="http://schemas.microsoft.com/office/drawing/2014/main" id="{5DE48CFA-59D7-724C-8044-11F607CC23E8}"/>
              </a:ext>
            </a:extLst>
          </p:cNvPr>
          <p:cNvSpPr txBox="1"/>
          <p:nvPr/>
        </p:nvSpPr>
        <p:spPr>
          <a:xfrm>
            <a:off x="3637127" y="2610462"/>
            <a:ext cx="309700" cy="338554"/>
          </a:xfrm>
          <a:prstGeom prst="rect">
            <a:avLst/>
          </a:prstGeom>
          <a:noFill/>
        </p:spPr>
        <p:txBody>
          <a:bodyPr wrap="none" rtlCol="0">
            <a:spAutoFit/>
          </a:bodyPr>
          <a:lstStyle/>
          <a:p>
            <a:r>
              <a:rPr lang="en-US" dirty="0"/>
              <a:t>2</a:t>
            </a:r>
          </a:p>
        </p:txBody>
      </p:sp>
      <p:sp>
        <p:nvSpPr>
          <p:cNvPr id="33" name="TextBox 32">
            <a:extLst>
              <a:ext uri="{FF2B5EF4-FFF2-40B4-BE49-F238E27FC236}">
                <a16:creationId xmlns:a16="http://schemas.microsoft.com/office/drawing/2014/main" id="{742D01E9-0BB3-B64F-ADC2-080A5A948780}"/>
              </a:ext>
            </a:extLst>
          </p:cNvPr>
          <p:cNvSpPr txBox="1"/>
          <p:nvPr/>
        </p:nvSpPr>
        <p:spPr>
          <a:xfrm>
            <a:off x="930318" y="2936549"/>
            <a:ext cx="521297" cy="584775"/>
          </a:xfrm>
          <a:prstGeom prst="rect">
            <a:avLst/>
          </a:prstGeom>
          <a:noFill/>
        </p:spPr>
        <p:txBody>
          <a:bodyPr wrap="none" rtlCol="0">
            <a:spAutoFit/>
          </a:bodyPr>
          <a:lstStyle/>
          <a:p>
            <a:r>
              <a:rPr lang="en-US" dirty="0"/>
              <a:t>29</a:t>
            </a:r>
          </a:p>
          <a:p>
            <a:r>
              <a:rPr lang="en-US" dirty="0"/>
              <a:t>. . . </a:t>
            </a:r>
          </a:p>
        </p:txBody>
      </p:sp>
      <p:sp>
        <p:nvSpPr>
          <p:cNvPr id="34" name="TextBox 33">
            <a:extLst>
              <a:ext uri="{FF2B5EF4-FFF2-40B4-BE49-F238E27FC236}">
                <a16:creationId xmlns:a16="http://schemas.microsoft.com/office/drawing/2014/main" id="{2A77856B-BC91-9B45-B151-B14871D1F80F}"/>
              </a:ext>
            </a:extLst>
          </p:cNvPr>
          <p:cNvSpPr txBox="1"/>
          <p:nvPr/>
        </p:nvSpPr>
        <p:spPr>
          <a:xfrm>
            <a:off x="2379260" y="2966117"/>
            <a:ext cx="402674" cy="338554"/>
          </a:xfrm>
          <a:prstGeom prst="rect">
            <a:avLst/>
          </a:prstGeom>
          <a:noFill/>
        </p:spPr>
        <p:txBody>
          <a:bodyPr wrap="none" rtlCol="0">
            <a:spAutoFit/>
          </a:bodyPr>
          <a:lstStyle/>
          <a:p>
            <a:r>
              <a:rPr lang="en-US" dirty="0"/>
              <a:t>19</a:t>
            </a:r>
          </a:p>
        </p:txBody>
      </p:sp>
      <p:sp>
        <p:nvSpPr>
          <p:cNvPr id="35" name="TextBox 34">
            <a:extLst>
              <a:ext uri="{FF2B5EF4-FFF2-40B4-BE49-F238E27FC236}">
                <a16:creationId xmlns:a16="http://schemas.microsoft.com/office/drawing/2014/main" id="{97133170-C698-9B43-A00F-9FA9BDE17B6D}"/>
              </a:ext>
            </a:extLst>
          </p:cNvPr>
          <p:cNvSpPr txBox="1"/>
          <p:nvPr/>
        </p:nvSpPr>
        <p:spPr>
          <a:xfrm>
            <a:off x="3514304" y="2954741"/>
            <a:ext cx="521297" cy="584775"/>
          </a:xfrm>
          <a:prstGeom prst="rect">
            <a:avLst/>
          </a:prstGeom>
          <a:noFill/>
        </p:spPr>
        <p:txBody>
          <a:bodyPr wrap="none" rtlCol="0">
            <a:spAutoFit/>
          </a:bodyPr>
          <a:lstStyle/>
          <a:p>
            <a:r>
              <a:rPr lang="en-US" dirty="0"/>
              <a:t>  9</a:t>
            </a:r>
          </a:p>
          <a:p>
            <a:r>
              <a:rPr lang="en-US" dirty="0"/>
              <a:t>. . . </a:t>
            </a:r>
          </a:p>
        </p:txBody>
      </p:sp>
      <p:cxnSp>
        <p:nvCxnSpPr>
          <p:cNvPr id="36" name="Straight Connector 35">
            <a:extLst>
              <a:ext uri="{FF2B5EF4-FFF2-40B4-BE49-F238E27FC236}">
                <a16:creationId xmlns:a16="http://schemas.microsoft.com/office/drawing/2014/main" id="{40BD5EFA-49E8-FE4F-8552-82B3AD97A74C}"/>
              </a:ext>
            </a:extLst>
          </p:cNvPr>
          <p:cNvCxnSpPr>
            <a:cxnSpLocks/>
          </p:cNvCxnSpPr>
          <p:nvPr/>
        </p:nvCxnSpPr>
        <p:spPr bwMode="auto">
          <a:xfrm flipH="1">
            <a:off x="657365" y="3358818"/>
            <a:ext cx="1857144" cy="508055"/>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38" name="Straight Connector 37">
            <a:extLst>
              <a:ext uri="{FF2B5EF4-FFF2-40B4-BE49-F238E27FC236}">
                <a16:creationId xmlns:a16="http://schemas.microsoft.com/office/drawing/2014/main" id="{B7F4C4D3-AFF9-A24C-874A-171C516B06E3}"/>
              </a:ext>
            </a:extLst>
          </p:cNvPr>
          <p:cNvCxnSpPr>
            <a:cxnSpLocks/>
          </p:cNvCxnSpPr>
          <p:nvPr/>
        </p:nvCxnSpPr>
        <p:spPr bwMode="auto">
          <a:xfrm flipH="1">
            <a:off x="1624084" y="3358818"/>
            <a:ext cx="955345" cy="508055"/>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41" name="Straight Connector 40">
            <a:extLst>
              <a:ext uri="{FF2B5EF4-FFF2-40B4-BE49-F238E27FC236}">
                <a16:creationId xmlns:a16="http://schemas.microsoft.com/office/drawing/2014/main" id="{ADCD4D85-F9BC-1F40-AFD3-260FD3666485}"/>
              </a:ext>
            </a:extLst>
          </p:cNvPr>
          <p:cNvCxnSpPr>
            <a:cxnSpLocks/>
          </p:cNvCxnSpPr>
          <p:nvPr/>
        </p:nvCxnSpPr>
        <p:spPr bwMode="auto">
          <a:xfrm flipH="1">
            <a:off x="2514509" y="3358818"/>
            <a:ext cx="64920" cy="508055"/>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44" name="Straight Connector 43">
            <a:extLst>
              <a:ext uri="{FF2B5EF4-FFF2-40B4-BE49-F238E27FC236}">
                <a16:creationId xmlns:a16="http://schemas.microsoft.com/office/drawing/2014/main" id="{461C1B3F-9D7C-6A4E-8CAF-35D1D8DA4226}"/>
              </a:ext>
            </a:extLst>
          </p:cNvPr>
          <p:cNvCxnSpPr>
            <a:cxnSpLocks/>
          </p:cNvCxnSpPr>
          <p:nvPr/>
        </p:nvCxnSpPr>
        <p:spPr bwMode="auto">
          <a:xfrm>
            <a:off x="2666909" y="3358818"/>
            <a:ext cx="592911" cy="508055"/>
          </a:xfrm>
          <a:prstGeom prst="line">
            <a:avLst/>
          </a:prstGeom>
          <a:solidFill>
            <a:schemeClr val="accent1"/>
          </a:solidFill>
          <a:ln w="9525" cap="flat" cmpd="sng" algn="ctr">
            <a:solidFill>
              <a:schemeClr val="tx1"/>
            </a:solidFill>
            <a:prstDash val="solid"/>
            <a:round/>
            <a:headEnd type="none" w="med" len="med"/>
            <a:tailEnd type="triangle" w="sm" len="sm"/>
          </a:ln>
          <a:effectLst/>
        </p:spPr>
      </p:cxnSp>
      <p:sp>
        <p:nvSpPr>
          <p:cNvPr id="48" name="TextBox 47">
            <a:extLst>
              <a:ext uri="{FF2B5EF4-FFF2-40B4-BE49-F238E27FC236}">
                <a16:creationId xmlns:a16="http://schemas.microsoft.com/office/drawing/2014/main" id="{DF6AC702-8956-E749-91B7-E4CB96A783AC}"/>
              </a:ext>
            </a:extLst>
          </p:cNvPr>
          <p:cNvSpPr txBox="1"/>
          <p:nvPr/>
        </p:nvSpPr>
        <p:spPr>
          <a:xfrm>
            <a:off x="1069065" y="3645427"/>
            <a:ext cx="309700" cy="338554"/>
          </a:xfrm>
          <a:prstGeom prst="rect">
            <a:avLst/>
          </a:prstGeom>
          <a:noFill/>
        </p:spPr>
        <p:txBody>
          <a:bodyPr wrap="none" rtlCol="0">
            <a:spAutoFit/>
          </a:bodyPr>
          <a:lstStyle/>
          <a:p>
            <a:r>
              <a:rPr lang="en-US" dirty="0"/>
              <a:t>0</a:t>
            </a:r>
          </a:p>
        </p:txBody>
      </p:sp>
      <p:sp>
        <p:nvSpPr>
          <p:cNvPr id="49" name="TextBox 48">
            <a:extLst>
              <a:ext uri="{FF2B5EF4-FFF2-40B4-BE49-F238E27FC236}">
                <a16:creationId xmlns:a16="http://schemas.microsoft.com/office/drawing/2014/main" id="{8463344E-1CA3-B045-9DB1-117CF70A2063}"/>
              </a:ext>
            </a:extLst>
          </p:cNvPr>
          <p:cNvSpPr txBox="1"/>
          <p:nvPr/>
        </p:nvSpPr>
        <p:spPr>
          <a:xfrm>
            <a:off x="1972093" y="3593107"/>
            <a:ext cx="277640" cy="338554"/>
          </a:xfrm>
          <a:prstGeom prst="rect">
            <a:avLst/>
          </a:prstGeom>
          <a:noFill/>
        </p:spPr>
        <p:txBody>
          <a:bodyPr wrap="none" rtlCol="0">
            <a:spAutoFit/>
          </a:bodyPr>
          <a:lstStyle/>
          <a:p>
            <a:r>
              <a:rPr lang="en-US" dirty="0"/>
              <a:t>1</a:t>
            </a:r>
          </a:p>
        </p:txBody>
      </p:sp>
      <p:sp>
        <p:nvSpPr>
          <p:cNvPr id="50" name="TextBox 49">
            <a:extLst>
              <a:ext uri="{FF2B5EF4-FFF2-40B4-BE49-F238E27FC236}">
                <a16:creationId xmlns:a16="http://schemas.microsoft.com/office/drawing/2014/main" id="{84706D49-AFD6-7149-85C9-561F1175CBF5}"/>
              </a:ext>
            </a:extLst>
          </p:cNvPr>
          <p:cNvSpPr txBox="1"/>
          <p:nvPr/>
        </p:nvSpPr>
        <p:spPr>
          <a:xfrm>
            <a:off x="2572594" y="3579462"/>
            <a:ext cx="309700" cy="338554"/>
          </a:xfrm>
          <a:prstGeom prst="rect">
            <a:avLst/>
          </a:prstGeom>
          <a:noFill/>
        </p:spPr>
        <p:txBody>
          <a:bodyPr wrap="none" rtlCol="0">
            <a:spAutoFit/>
          </a:bodyPr>
          <a:lstStyle/>
          <a:p>
            <a:r>
              <a:rPr lang="en-US" dirty="0"/>
              <a:t>2</a:t>
            </a:r>
          </a:p>
        </p:txBody>
      </p:sp>
      <p:sp>
        <p:nvSpPr>
          <p:cNvPr id="51" name="TextBox 50">
            <a:extLst>
              <a:ext uri="{FF2B5EF4-FFF2-40B4-BE49-F238E27FC236}">
                <a16:creationId xmlns:a16="http://schemas.microsoft.com/office/drawing/2014/main" id="{B6E34AB3-1556-9A45-AC23-E9371BD6516A}"/>
              </a:ext>
            </a:extLst>
          </p:cNvPr>
          <p:cNvSpPr txBox="1"/>
          <p:nvPr/>
        </p:nvSpPr>
        <p:spPr>
          <a:xfrm>
            <a:off x="3173094" y="3552163"/>
            <a:ext cx="309700" cy="338554"/>
          </a:xfrm>
          <a:prstGeom prst="rect">
            <a:avLst/>
          </a:prstGeom>
          <a:noFill/>
        </p:spPr>
        <p:txBody>
          <a:bodyPr wrap="none" rtlCol="0">
            <a:spAutoFit/>
          </a:bodyPr>
          <a:lstStyle/>
          <a:p>
            <a:r>
              <a:rPr lang="en-US" dirty="0"/>
              <a:t>3</a:t>
            </a:r>
          </a:p>
        </p:txBody>
      </p:sp>
      <p:cxnSp>
        <p:nvCxnSpPr>
          <p:cNvPr id="53" name="Straight Connector 52">
            <a:extLst>
              <a:ext uri="{FF2B5EF4-FFF2-40B4-BE49-F238E27FC236}">
                <a16:creationId xmlns:a16="http://schemas.microsoft.com/office/drawing/2014/main" id="{0AAC3DDE-8D0A-604E-A43F-C00585060853}"/>
              </a:ext>
            </a:extLst>
          </p:cNvPr>
          <p:cNvCxnSpPr>
            <a:cxnSpLocks/>
          </p:cNvCxnSpPr>
          <p:nvPr/>
        </p:nvCxnSpPr>
        <p:spPr bwMode="auto">
          <a:xfrm>
            <a:off x="657365" y="4287305"/>
            <a:ext cx="0" cy="257399"/>
          </a:xfrm>
          <a:prstGeom prst="line">
            <a:avLst/>
          </a:prstGeom>
          <a:solidFill>
            <a:schemeClr val="accent1"/>
          </a:solidFill>
          <a:ln w="9525" cap="flat" cmpd="sng" algn="ctr">
            <a:solidFill>
              <a:schemeClr val="tx1"/>
            </a:solidFill>
            <a:prstDash val="solid"/>
            <a:round/>
            <a:headEnd type="none" w="med" len="med"/>
            <a:tailEnd type="triangle" w="sm" len="sm"/>
          </a:ln>
          <a:effectLst/>
        </p:spPr>
      </p:cxnSp>
      <p:sp>
        <p:nvSpPr>
          <p:cNvPr id="54" name="TextBox 53">
            <a:extLst>
              <a:ext uri="{FF2B5EF4-FFF2-40B4-BE49-F238E27FC236}">
                <a16:creationId xmlns:a16="http://schemas.microsoft.com/office/drawing/2014/main" id="{969A2B43-5B6E-0447-87CB-81E8045C170D}"/>
              </a:ext>
            </a:extLst>
          </p:cNvPr>
          <p:cNvSpPr txBox="1"/>
          <p:nvPr/>
        </p:nvSpPr>
        <p:spPr>
          <a:xfrm>
            <a:off x="368491" y="3866873"/>
            <a:ext cx="402674" cy="338554"/>
          </a:xfrm>
          <a:prstGeom prst="rect">
            <a:avLst/>
          </a:prstGeom>
          <a:noFill/>
        </p:spPr>
        <p:txBody>
          <a:bodyPr wrap="none" rtlCol="0">
            <a:spAutoFit/>
          </a:bodyPr>
          <a:lstStyle/>
          <a:p>
            <a:r>
              <a:rPr lang="en-US" dirty="0"/>
              <a:t>19</a:t>
            </a:r>
          </a:p>
        </p:txBody>
      </p:sp>
      <p:sp>
        <p:nvSpPr>
          <p:cNvPr id="55" name="TextBox 54">
            <a:extLst>
              <a:ext uri="{FF2B5EF4-FFF2-40B4-BE49-F238E27FC236}">
                <a16:creationId xmlns:a16="http://schemas.microsoft.com/office/drawing/2014/main" id="{25F744D8-BE93-B349-B76E-A2D0C0E200CE}"/>
              </a:ext>
            </a:extLst>
          </p:cNvPr>
          <p:cNvSpPr txBox="1"/>
          <p:nvPr/>
        </p:nvSpPr>
        <p:spPr>
          <a:xfrm>
            <a:off x="1367056" y="3882793"/>
            <a:ext cx="402674" cy="338554"/>
          </a:xfrm>
          <a:prstGeom prst="rect">
            <a:avLst/>
          </a:prstGeom>
          <a:noFill/>
        </p:spPr>
        <p:txBody>
          <a:bodyPr wrap="none" rtlCol="0">
            <a:spAutoFit/>
          </a:bodyPr>
          <a:lstStyle/>
          <a:p>
            <a:r>
              <a:rPr lang="en-US" dirty="0"/>
              <a:t>14</a:t>
            </a:r>
          </a:p>
        </p:txBody>
      </p:sp>
      <p:sp>
        <p:nvSpPr>
          <p:cNvPr id="56" name="TextBox 55">
            <a:extLst>
              <a:ext uri="{FF2B5EF4-FFF2-40B4-BE49-F238E27FC236}">
                <a16:creationId xmlns:a16="http://schemas.microsoft.com/office/drawing/2014/main" id="{7F30837E-D6CC-E343-AD7A-AA623A335BF1}"/>
              </a:ext>
            </a:extLst>
          </p:cNvPr>
          <p:cNvSpPr txBox="1"/>
          <p:nvPr/>
        </p:nvSpPr>
        <p:spPr>
          <a:xfrm>
            <a:off x="2322397" y="3869145"/>
            <a:ext cx="309700" cy="338554"/>
          </a:xfrm>
          <a:prstGeom prst="rect">
            <a:avLst/>
          </a:prstGeom>
          <a:noFill/>
        </p:spPr>
        <p:txBody>
          <a:bodyPr wrap="none" rtlCol="0">
            <a:spAutoFit/>
          </a:bodyPr>
          <a:lstStyle/>
          <a:p>
            <a:r>
              <a:rPr lang="en-US" dirty="0"/>
              <a:t>9</a:t>
            </a:r>
          </a:p>
        </p:txBody>
      </p:sp>
      <p:sp>
        <p:nvSpPr>
          <p:cNvPr id="57" name="TextBox 56">
            <a:extLst>
              <a:ext uri="{FF2B5EF4-FFF2-40B4-BE49-F238E27FC236}">
                <a16:creationId xmlns:a16="http://schemas.microsoft.com/office/drawing/2014/main" id="{F5DEBB01-6324-D84D-98E5-AE8E99C8CF3C}"/>
              </a:ext>
            </a:extLst>
          </p:cNvPr>
          <p:cNvSpPr txBox="1"/>
          <p:nvPr/>
        </p:nvSpPr>
        <p:spPr>
          <a:xfrm>
            <a:off x="3100325" y="3882793"/>
            <a:ext cx="309700" cy="338554"/>
          </a:xfrm>
          <a:prstGeom prst="rect">
            <a:avLst/>
          </a:prstGeom>
          <a:noFill/>
        </p:spPr>
        <p:txBody>
          <a:bodyPr wrap="none" rtlCol="0">
            <a:spAutoFit/>
          </a:bodyPr>
          <a:lstStyle/>
          <a:p>
            <a:r>
              <a:rPr lang="en-US" dirty="0"/>
              <a:t>4</a:t>
            </a:r>
          </a:p>
        </p:txBody>
      </p:sp>
      <p:cxnSp>
        <p:nvCxnSpPr>
          <p:cNvPr id="60" name="Straight Connector 59">
            <a:extLst>
              <a:ext uri="{FF2B5EF4-FFF2-40B4-BE49-F238E27FC236}">
                <a16:creationId xmlns:a16="http://schemas.microsoft.com/office/drawing/2014/main" id="{E570BFEA-4281-D740-A70D-02BED62C93EA}"/>
              </a:ext>
            </a:extLst>
          </p:cNvPr>
          <p:cNvCxnSpPr>
            <a:cxnSpLocks/>
          </p:cNvCxnSpPr>
          <p:nvPr/>
        </p:nvCxnSpPr>
        <p:spPr bwMode="auto">
          <a:xfrm>
            <a:off x="1614986" y="4289577"/>
            <a:ext cx="0" cy="257399"/>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62" name="Straight Connector 61">
            <a:extLst>
              <a:ext uri="{FF2B5EF4-FFF2-40B4-BE49-F238E27FC236}">
                <a16:creationId xmlns:a16="http://schemas.microsoft.com/office/drawing/2014/main" id="{EDD25B7D-CA60-984C-A21D-FDCB98288564}"/>
              </a:ext>
            </a:extLst>
          </p:cNvPr>
          <p:cNvCxnSpPr>
            <a:cxnSpLocks/>
          </p:cNvCxnSpPr>
          <p:nvPr/>
        </p:nvCxnSpPr>
        <p:spPr bwMode="auto">
          <a:xfrm>
            <a:off x="3270921" y="4239529"/>
            <a:ext cx="0" cy="257399"/>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63" name="Straight Connector 62">
            <a:extLst>
              <a:ext uri="{FF2B5EF4-FFF2-40B4-BE49-F238E27FC236}">
                <a16:creationId xmlns:a16="http://schemas.microsoft.com/office/drawing/2014/main" id="{E3DD5BB2-BEB1-2044-8612-4046377C1987}"/>
              </a:ext>
            </a:extLst>
          </p:cNvPr>
          <p:cNvCxnSpPr>
            <a:cxnSpLocks/>
          </p:cNvCxnSpPr>
          <p:nvPr/>
        </p:nvCxnSpPr>
        <p:spPr bwMode="auto">
          <a:xfrm>
            <a:off x="2436133" y="4264555"/>
            <a:ext cx="0" cy="257399"/>
          </a:xfrm>
          <a:prstGeom prst="line">
            <a:avLst/>
          </a:prstGeom>
          <a:solidFill>
            <a:schemeClr val="accent1"/>
          </a:solidFill>
          <a:ln w="9525" cap="flat" cmpd="sng" algn="ctr">
            <a:solidFill>
              <a:schemeClr val="tx1"/>
            </a:solidFill>
            <a:prstDash val="solid"/>
            <a:round/>
            <a:headEnd type="none" w="med" len="med"/>
            <a:tailEnd type="triangle" w="sm" len="sm"/>
          </a:ln>
          <a:effectLst/>
        </p:spPr>
      </p:cxnSp>
    </p:spTree>
    <p:extLst>
      <p:ext uri="{BB962C8B-B14F-4D97-AF65-F5344CB8AC3E}">
        <p14:creationId xmlns:p14="http://schemas.microsoft.com/office/powerpoint/2010/main" val="3072682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94967-ED0E-A949-997E-40306693CA44}"/>
              </a:ext>
            </a:extLst>
          </p:cNvPr>
          <p:cNvSpPr>
            <a:spLocks noGrp="1"/>
          </p:cNvSpPr>
          <p:nvPr>
            <p:ph type="title"/>
          </p:nvPr>
        </p:nvSpPr>
        <p:spPr/>
        <p:txBody>
          <a:bodyPr/>
          <a:lstStyle/>
          <a:p>
            <a:r>
              <a:rPr lang="en-US" dirty="0"/>
              <a:t>Programming Assignment</a:t>
            </a:r>
          </a:p>
        </p:txBody>
      </p:sp>
      <p:sp>
        <p:nvSpPr>
          <p:cNvPr id="3" name="Content Placeholder 2">
            <a:extLst>
              <a:ext uri="{FF2B5EF4-FFF2-40B4-BE49-F238E27FC236}">
                <a16:creationId xmlns:a16="http://schemas.microsoft.com/office/drawing/2014/main" id="{DF569020-1355-AE4D-A5ED-E428A3CEEFE3}"/>
              </a:ext>
            </a:extLst>
          </p:cNvPr>
          <p:cNvSpPr>
            <a:spLocks noGrp="1"/>
          </p:cNvSpPr>
          <p:nvPr>
            <p:ph idx="1"/>
          </p:nvPr>
        </p:nvSpPr>
        <p:spPr/>
        <p:txBody>
          <a:bodyPr/>
          <a:lstStyle/>
          <a:p>
            <a:endParaRPr lang="en-US" dirty="0"/>
          </a:p>
          <a:p>
            <a:endParaRPr lang="en-US" dirty="0"/>
          </a:p>
          <a:p>
            <a:endParaRPr lang="en-US" dirty="0"/>
          </a:p>
          <a:p>
            <a:r>
              <a:rPr lang="en-US" dirty="0"/>
              <a:t>   Write a (recursive) function</a:t>
            </a:r>
          </a:p>
          <a:p>
            <a:r>
              <a:rPr lang="en-US" dirty="0"/>
              <a:t>                               </a:t>
            </a:r>
            <a:r>
              <a:rPr lang="en-US" dirty="0" err="1"/>
              <a:t>mkCh</a:t>
            </a:r>
            <a:r>
              <a:rPr lang="en-US" dirty="0"/>
              <a:t>()</a:t>
            </a:r>
          </a:p>
          <a:p>
            <a:r>
              <a:rPr lang="en-US" dirty="0"/>
              <a:t>   that counts </a:t>
            </a:r>
          </a:p>
          <a:p>
            <a:r>
              <a:rPr lang="en-US" dirty="0"/>
              <a:t>                               the number ways a certain amount of money </a:t>
            </a:r>
          </a:p>
          <a:p>
            <a:r>
              <a:rPr lang="en-US" dirty="0"/>
              <a:t>                               can be paid with a coin set {1,5,10,25} </a:t>
            </a:r>
          </a:p>
        </p:txBody>
      </p:sp>
    </p:spTree>
    <p:extLst>
      <p:ext uri="{BB962C8B-B14F-4D97-AF65-F5344CB8AC3E}">
        <p14:creationId xmlns:p14="http://schemas.microsoft.com/office/powerpoint/2010/main" val="17556627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6D927-5B95-5A45-BD88-274E08EB7439}"/>
              </a:ext>
            </a:extLst>
          </p:cNvPr>
          <p:cNvSpPr>
            <a:spLocks noGrp="1"/>
          </p:cNvSpPr>
          <p:nvPr>
            <p:ph type="title"/>
          </p:nvPr>
        </p:nvSpPr>
        <p:spPr/>
        <p:txBody>
          <a:bodyPr/>
          <a:lstStyle/>
          <a:p>
            <a:r>
              <a:rPr lang="en-US" dirty="0"/>
              <a:t>k out of n partitions</a:t>
            </a:r>
          </a:p>
        </p:txBody>
      </p:sp>
      <p:sp>
        <p:nvSpPr>
          <p:cNvPr id="3" name="Content Placeholder 2">
            <a:extLst>
              <a:ext uri="{FF2B5EF4-FFF2-40B4-BE49-F238E27FC236}">
                <a16:creationId xmlns:a16="http://schemas.microsoft.com/office/drawing/2014/main" id="{A44723FA-CB34-CB4B-94F6-7E24CE3C79A3}"/>
              </a:ext>
            </a:extLst>
          </p:cNvPr>
          <p:cNvSpPr>
            <a:spLocks noGrp="1"/>
          </p:cNvSpPr>
          <p:nvPr>
            <p:ph idx="1"/>
          </p:nvPr>
        </p:nvSpPr>
        <p:spPr/>
        <p:txBody>
          <a:bodyPr/>
          <a:lstStyle/>
          <a:p>
            <a:r>
              <a:rPr lang="en-US" dirty="0"/>
              <a:t>Given n distinct elements, we  want to group these into k partitions. E.g.  n=3  {</a:t>
            </a:r>
            <a:r>
              <a:rPr lang="en-US" dirty="0" err="1"/>
              <a:t>b,c,d</a:t>
            </a:r>
            <a:r>
              <a:rPr lang="en-US" dirty="0"/>
              <a:t>} How many 2 out of 3 partitions are there?</a:t>
            </a:r>
          </a:p>
          <a:p>
            <a:endParaRPr lang="en-US" dirty="0"/>
          </a:p>
          <a:p>
            <a:r>
              <a:rPr lang="en-US" dirty="0"/>
              <a:t>Enumerate . . .</a:t>
            </a:r>
          </a:p>
          <a:p>
            <a:endParaRPr lang="en-US" dirty="0"/>
          </a:p>
          <a:p>
            <a:r>
              <a:rPr lang="en-US" dirty="0"/>
              <a:t>     {b} {</a:t>
            </a:r>
            <a:r>
              <a:rPr lang="en-US" dirty="0" err="1"/>
              <a:t>c,d</a:t>
            </a:r>
            <a:r>
              <a:rPr lang="en-US" dirty="0"/>
              <a:t>}</a:t>
            </a:r>
          </a:p>
          <a:p>
            <a:r>
              <a:rPr lang="en-US" dirty="0"/>
              <a:t>     {c} {</a:t>
            </a:r>
            <a:r>
              <a:rPr lang="en-US" dirty="0" err="1"/>
              <a:t>b,d</a:t>
            </a:r>
            <a:r>
              <a:rPr lang="en-US" dirty="0"/>
              <a:t>}</a:t>
            </a:r>
          </a:p>
          <a:p>
            <a:r>
              <a:rPr lang="en-US" dirty="0"/>
              <a:t>     {d} {</a:t>
            </a:r>
            <a:r>
              <a:rPr lang="en-US" dirty="0" err="1"/>
              <a:t>b,c</a:t>
            </a:r>
            <a:r>
              <a:rPr lang="en-US" dirty="0"/>
              <a:t>}</a:t>
            </a:r>
          </a:p>
          <a:p>
            <a:endParaRPr lang="en-US" dirty="0"/>
          </a:p>
          <a:p>
            <a:r>
              <a:rPr lang="en-US" dirty="0"/>
              <a:t>  there are 3 2-out-of-3  partitions </a:t>
            </a:r>
          </a:p>
        </p:txBody>
      </p:sp>
    </p:spTree>
    <p:extLst>
      <p:ext uri="{BB962C8B-B14F-4D97-AF65-F5344CB8AC3E}">
        <p14:creationId xmlns:p14="http://schemas.microsoft.com/office/powerpoint/2010/main" val="234111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6D927-5B95-5A45-BD88-274E08EB7439}"/>
              </a:ext>
            </a:extLst>
          </p:cNvPr>
          <p:cNvSpPr>
            <a:spLocks noGrp="1"/>
          </p:cNvSpPr>
          <p:nvPr>
            <p:ph type="title"/>
          </p:nvPr>
        </p:nvSpPr>
        <p:spPr/>
        <p:txBody>
          <a:bodyPr/>
          <a:lstStyle/>
          <a:p>
            <a:r>
              <a:rPr lang="en-US" dirty="0"/>
              <a:t>Counting the number of k-out-of-n partitions</a:t>
            </a:r>
          </a:p>
        </p:txBody>
      </p:sp>
      <p:sp>
        <p:nvSpPr>
          <p:cNvPr id="3" name="Content Placeholder 2">
            <a:extLst>
              <a:ext uri="{FF2B5EF4-FFF2-40B4-BE49-F238E27FC236}">
                <a16:creationId xmlns:a16="http://schemas.microsoft.com/office/drawing/2014/main" id="{A44723FA-CB34-CB4B-94F6-7E24CE3C79A3}"/>
              </a:ext>
            </a:extLst>
          </p:cNvPr>
          <p:cNvSpPr>
            <a:spLocks noGrp="1"/>
          </p:cNvSpPr>
          <p:nvPr>
            <p:ph idx="1"/>
          </p:nvPr>
        </p:nvSpPr>
        <p:spPr>
          <a:xfrm>
            <a:off x="280220" y="857336"/>
            <a:ext cx="8583561" cy="5838432"/>
          </a:xfrm>
        </p:spPr>
        <p:txBody>
          <a:bodyPr/>
          <a:lstStyle/>
          <a:p>
            <a:r>
              <a:rPr lang="en-US" dirty="0"/>
              <a:t>Now  n=4  {</a:t>
            </a:r>
            <a:r>
              <a:rPr lang="en-US" dirty="0" err="1"/>
              <a:t>a,b,c,d</a:t>
            </a:r>
            <a:r>
              <a:rPr lang="en-US" dirty="0"/>
              <a:t>}    How many 3-out-of-4 partitions are there?</a:t>
            </a:r>
          </a:p>
          <a:p>
            <a:r>
              <a:rPr lang="en-US" dirty="0"/>
              <a:t>Typical Divide and Conquer (hence recursive) approach: take element a</a:t>
            </a:r>
          </a:p>
          <a:p>
            <a:r>
              <a:rPr lang="en-US" dirty="0"/>
              <a:t>There are two possibilities: </a:t>
            </a:r>
          </a:p>
          <a:p>
            <a:r>
              <a:rPr lang="en-US" dirty="0"/>
              <a:t> 1) either a is in its own partition or 2) not </a:t>
            </a:r>
          </a:p>
          <a:p>
            <a:r>
              <a:rPr lang="en-US" dirty="0"/>
              <a:t>     We can apply the sum rule</a:t>
            </a:r>
          </a:p>
          <a:p>
            <a:r>
              <a:rPr lang="en-US" dirty="0"/>
              <a:t> 1)  a is in its own partition, then there are 2 more partitions   </a:t>
            </a:r>
          </a:p>
          <a:p>
            <a:r>
              <a:rPr lang="en-US" dirty="0"/>
              <a:t>      out of three elements {</a:t>
            </a:r>
            <a:r>
              <a:rPr lang="en-US" dirty="0" err="1"/>
              <a:t>b,c,d</a:t>
            </a:r>
            <a:r>
              <a:rPr lang="en-US" dirty="0"/>
              <a:t>}. We already solved how many 2 out </a:t>
            </a:r>
          </a:p>
          <a:p>
            <a:r>
              <a:rPr lang="en-US" dirty="0"/>
              <a:t>       of 3 partitions there are:</a:t>
            </a:r>
          </a:p>
          <a:p>
            <a:r>
              <a:rPr lang="en-US" dirty="0"/>
              <a:t>                            {b} {</a:t>
            </a:r>
            <a:r>
              <a:rPr lang="en-US" dirty="0" err="1"/>
              <a:t>c,d</a:t>
            </a:r>
            <a:r>
              <a:rPr lang="en-US" dirty="0"/>
              <a:t>}</a:t>
            </a:r>
          </a:p>
          <a:p>
            <a:r>
              <a:rPr lang="en-US" dirty="0"/>
              <a:t>                            {c} {</a:t>
            </a:r>
            <a:r>
              <a:rPr lang="en-US" dirty="0" err="1"/>
              <a:t>b,d</a:t>
            </a:r>
            <a:r>
              <a:rPr lang="en-US" dirty="0"/>
              <a:t>}</a:t>
            </a:r>
          </a:p>
          <a:p>
            <a:r>
              <a:rPr lang="en-US" dirty="0"/>
              <a:t>                            {d} {</a:t>
            </a:r>
            <a:r>
              <a:rPr lang="en-US" dirty="0" err="1"/>
              <a:t>b,c</a:t>
            </a:r>
            <a:r>
              <a:rPr lang="en-US" dirty="0"/>
              <a:t>}</a:t>
            </a:r>
          </a:p>
          <a:p>
            <a:r>
              <a:rPr lang="en-US" dirty="0"/>
              <a:t>      So for this case we get 3 solutions</a:t>
            </a:r>
          </a:p>
          <a:p>
            <a:r>
              <a:rPr lang="en-US" dirty="0"/>
              <a:t>                            {a}  {b} {</a:t>
            </a:r>
            <a:r>
              <a:rPr lang="en-US" dirty="0" err="1"/>
              <a:t>c,d</a:t>
            </a:r>
            <a:r>
              <a:rPr lang="en-US" dirty="0"/>
              <a:t>}</a:t>
            </a:r>
          </a:p>
          <a:p>
            <a:r>
              <a:rPr lang="en-US" dirty="0"/>
              <a:t>                            {a}  {c} {</a:t>
            </a:r>
            <a:r>
              <a:rPr lang="en-US" dirty="0" err="1"/>
              <a:t>b,d</a:t>
            </a:r>
            <a:r>
              <a:rPr lang="en-US" dirty="0"/>
              <a:t>}</a:t>
            </a:r>
          </a:p>
          <a:p>
            <a:r>
              <a:rPr lang="en-US" dirty="0"/>
              <a:t>                            {a}  {d} {</a:t>
            </a:r>
            <a:r>
              <a:rPr lang="en-US" dirty="0" err="1"/>
              <a:t>b,c</a:t>
            </a:r>
            <a:r>
              <a:rPr lang="en-US" dirty="0"/>
              <a:t>}</a:t>
            </a:r>
          </a:p>
          <a:p>
            <a:r>
              <a:rPr lang="en-US" dirty="0"/>
              <a:t>            </a:t>
            </a:r>
          </a:p>
          <a:p>
            <a:endParaRPr lang="en-US" dirty="0"/>
          </a:p>
          <a:p>
            <a:endParaRPr lang="en-US" dirty="0"/>
          </a:p>
          <a:p>
            <a:r>
              <a:rPr lang="en-US" dirty="0"/>
              <a:t>           or it is in a group with other elements</a:t>
            </a:r>
          </a:p>
        </p:txBody>
      </p:sp>
    </p:spTree>
    <p:extLst>
      <p:ext uri="{BB962C8B-B14F-4D97-AF65-F5344CB8AC3E}">
        <p14:creationId xmlns:p14="http://schemas.microsoft.com/office/powerpoint/2010/main" val="253104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simple counting problem</a:t>
            </a:r>
          </a:p>
        </p:txBody>
      </p:sp>
      <p:sp>
        <p:nvSpPr>
          <p:cNvPr id="3" name="Content Placeholder 2"/>
          <p:cNvSpPr>
            <a:spLocks noGrp="1"/>
          </p:cNvSpPr>
          <p:nvPr>
            <p:ph idx="1"/>
          </p:nvPr>
        </p:nvSpPr>
        <p:spPr/>
        <p:txBody>
          <a:bodyPr/>
          <a:lstStyle/>
          <a:p>
            <a:r>
              <a:rPr lang="en-US" sz="2400" dirty="0"/>
              <a:t>You have 6 pairs of pants and 10 shirts.  How many different outfits does this give?</a:t>
            </a:r>
          </a:p>
          <a:p>
            <a:endParaRPr lang="en-US" sz="2400" dirty="0"/>
          </a:p>
          <a:p>
            <a:r>
              <a:rPr lang="en-US" sz="2400" dirty="0"/>
              <a:t>Possible answers:</a:t>
            </a:r>
          </a:p>
          <a:p>
            <a:pPr marL="514350" indent="-514350">
              <a:buAutoNum type="alphaUcParenR"/>
            </a:pPr>
            <a:r>
              <a:rPr lang="en-US" sz="2400" dirty="0"/>
              <a:t>6 x 10</a:t>
            </a:r>
          </a:p>
          <a:p>
            <a:pPr marL="514350" indent="-514350">
              <a:buAutoNum type="alphaUcParenR"/>
            </a:pPr>
            <a:r>
              <a:rPr lang="en-US" sz="2400" dirty="0"/>
              <a:t>6 + 10</a:t>
            </a:r>
          </a:p>
          <a:p>
            <a:pPr marL="514350" indent="-514350">
              <a:buAutoNum type="alphaUcParenR"/>
            </a:pPr>
            <a:endParaRPr lang="en-US" sz="2400" dirty="0"/>
          </a:p>
          <a:p>
            <a:endParaRPr lang="en-US" sz="2400" dirty="0"/>
          </a:p>
        </p:txBody>
      </p:sp>
    </p:spTree>
    <p:extLst>
      <p:ext uri="{BB962C8B-B14F-4D97-AF65-F5344CB8AC3E}">
        <p14:creationId xmlns:p14="http://schemas.microsoft.com/office/powerpoint/2010/main" val="19602051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F4342-9F19-584B-8F10-027C18B45510}"/>
              </a:ext>
            </a:extLst>
          </p:cNvPr>
          <p:cNvSpPr>
            <a:spLocks noGrp="1"/>
          </p:cNvSpPr>
          <p:nvPr>
            <p:ph type="title"/>
          </p:nvPr>
        </p:nvSpPr>
        <p:spPr/>
        <p:txBody>
          <a:bodyPr/>
          <a:lstStyle/>
          <a:p>
            <a:r>
              <a:rPr lang="en-US" dirty="0"/>
              <a:t>Second possibility</a:t>
            </a:r>
          </a:p>
        </p:txBody>
      </p:sp>
      <p:sp>
        <p:nvSpPr>
          <p:cNvPr id="3" name="Content Placeholder 2">
            <a:extLst>
              <a:ext uri="{FF2B5EF4-FFF2-40B4-BE49-F238E27FC236}">
                <a16:creationId xmlns:a16="http://schemas.microsoft.com/office/drawing/2014/main" id="{68D54F0B-60B0-054B-9A9A-DF80BD73DBCD}"/>
              </a:ext>
            </a:extLst>
          </p:cNvPr>
          <p:cNvSpPr>
            <a:spLocks noGrp="1"/>
          </p:cNvSpPr>
          <p:nvPr>
            <p:ph idx="1"/>
          </p:nvPr>
        </p:nvSpPr>
        <p:spPr/>
        <p:txBody>
          <a:bodyPr/>
          <a:lstStyle/>
          <a:p>
            <a:r>
              <a:rPr lang="en-US" dirty="0"/>
              <a:t>2) a is not in its own partition, then is it in 1 of the 3 </a:t>
            </a:r>
          </a:p>
          <a:p>
            <a:r>
              <a:rPr lang="en-US" dirty="0"/>
              <a:t>    3-out-of-3 partitions:</a:t>
            </a:r>
          </a:p>
          <a:p>
            <a:endParaRPr lang="en-US" dirty="0"/>
          </a:p>
          <a:p>
            <a:r>
              <a:rPr lang="en-US" dirty="0"/>
              <a:t>                    {b}   {c}   {d}</a:t>
            </a:r>
          </a:p>
          <a:p>
            <a:r>
              <a:rPr lang="en-US" dirty="0"/>
              <a:t>    so  in case 2) we have 3 possibilities</a:t>
            </a:r>
          </a:p>
          <a:p>
            <a:r>
              <a:rPr lang="en-US" dirty="0"/>
              <a:t>                    {</a:t>
            </a:r>
            <a:r>
              <a:rPr lang="en-US" dirty="0" err="1"/>
              <a:t>a,b</a:t>
            </a:r>
            <a:r>
              <a:rPr lang="en-US" dirty="0"/>
              <a:t>}   {c}   {d}</a:t>
            </a:r>
          </a:p>
          <a:p>
            <a:r>
              <a:rPr lang="en-US" dirty="0"/>
              <a:t>                    {b}   {</a:t>
            </a:r>
            <a:r>
              <a:rPr lang="en-US" dirty="0" err="1"/>
              <a:t>a,c</a:t>
            </a:r>
            <a:r>
              <a:rPr lang="en-US" dirty="0"/>
              <a:t>}   {d}</a:t>
            </a:r>
          </a:p>
          <a:p>
            <a:r>
              <a:rPr lang="en-US" dirty="0"/>
              <a:t>                    {b}   {c}   {</a:t>
            </a:r>
            <a:r>
              <a:rPr lang="en-US" dirty="0" err="1"/>
              <a:t>a,d</a:t>
            </a:r>
            <a:r>
              <a:rPr lang="en-US" dirty="0"/>
              <a:t>}</a:t>
            </a:r>
          </a:p>
          <a:p>
            <a:endParaRPr lang="en-US" dirty="0"/>
          </a:p>
          <a:p>
            <a:r>
              <a:rPr lang="en-US" dirty="0"/>
              <a:t>So in total there are 6 3-out-of-4 partitions</a:t>
            </a:r>
          </a:p>
        </p:txBody>
      </p:sp>
    </p:spTree>
    <p:extLst>
      <p:ext uri="{BB962C8B-B14F-4D97-AF65-F5344CB8AC3E}">
        <p14:creationId xmlns:p14="http://schemas.microsoft.com/office/powerpoint/2010/main" val="169862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A7AB6-8C13-2046-A6D6-A6915D4F0CD7}"/>
              </a:ext>
            </a:extLst>
          </p:cNvPr>
          <p:cNvSpPr>
            <a:spLocks noGrp="1"/>
          </p:cNvSpPr>
          <p:nvPr>
            <p:ph type="title"/>
          </p:nvPr>
        </p:nvSpPr>
        <p:spPr/>
        <p:txBody>
          <a:bodyPr/>
          <a:lstStyle/>
          <a:p>
            <a:r>
              <a:rPr lang="en-US" dirty="0"/>
              <a:t>Do it yourself</a:t>
            </a:r>
          </a:p>
        </p:txBody>
      </p:sp>
      <p:sp>
        <p:nvSpPr>
          <p:cNvPr id="3" name="Content Placeholder 2">
            <a:extLst>
              <a:ext uri="{FF2B5EF4-FFF2-40B4-BE49-F238E27FC236}">
                <a16:creationId xmlns:a16="http://schemas.microsoft.com/office/drawing/2014/main" id="{DBE8134D-FA26-8141-B9D5-040579D1A00A}"/>
              </a:ext>
            </a:extLst>
          </p:cNvPr>
          <p:cNvSpPr>
            <a:spLocks noGrp="1"/>
          </p:cNvSpPr>
          <p:nvPr>
            <p:ph idx="1"/>
          </p:nvPr>
        </p:nvSpPr>
        <p:spPr/>
        <p:txBody>
          <a:bodyPr/>
          <a:lstStyle/>
          <a:p>
            <a:r>
              <a:rPr lang="en-US" dirty="0"/>
              <a:t>How many 2-out-of-4 partitions are there?</a:t>
            </a:r>
          </a:p>
        </p:txBody>
      </p:sp>
    </p:spTree>
    <p:extLst>
      <p:ext uri="{BB962C8B-B14F-4D97-AF65-F5344CB8AC3E}">
        <p14:creationId xmlns:p14="http://schemas.microsoft.com/office/powerpoint/2010/main" val="38733866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A7AB6-8C13-2046-A6D6-A6915D4F0CD7}"/>
              </a:ext>
            </a:extLst>
          </p:cNvPr>
          <p:cNvSpPr>
            <a:spLocks noGrp="1"/>
          </p:cNvSpPr>
          <p:nvPr>
            <p:ph type="title"/>
          </p:nvPr>
        </p:nvSpPr>
        <p:spPr/>
        <p:txBody>
          <a:bodyPr/>
          <a:lstStyle/>
          <a:p>
            <a:r>
              <a:rPr lang="en-US" dirty="0"/>
              <a:t>Do it yourself</a:t>
            </a:r>
          </a:p>
        </p:txBody>
      </p:sp>
      <p:sp>
        <p:nvSpPr>
          <p:cNvPr id="3" name="Content Placeholder 2">
            <a:extLst>
              <a:ext uri="{FF2B5EF4-FFF2-40B4-BE49-F238E27FC236}">
                <a16:creationId xmlns:a16="http://schemas.microsoft.com/office/drawing/2014/main" id="{DBE8134D-FA26-8141-B9D5-040579D1A00A}"/>
              </a:ext>
            </a:extLst>
          </p:cNvPr>
          <p:cNvSpPr>
            <a:spLocks noGrp="1"/>
          </p:cNvSpPr>
          <p:nvPr>
            <p:ph idx="1"/>
          </p:nvPr>
        </p:nvSpPr>
        <p:spPr/>
        <p:txBody>
          <a:bodyPr/>
          <a:lstStyle/>
          <a:p>
            <a:r>
              <a:rPr lang="en-US" dirty="0"/>
              <a:t>How many 2-out-of-4 partitions are there?</a:t>
            </a:r>
          </a:p>
          <a:p>
            <a:r>
              <a:rPr lang="en-US" dirty="0"/>
              <a:t>      {</a:t>
            </a:r>
            <a:r>
              <a:rPr lang="en-US" dirty="0" err="1"/>
              <a:t>a,b,c,d</a:t>
            </a:r>
            <a:r>
              <a:rPr lang="en-US" dirty="0"/>
              <a:t>}</a:t>
            </a:r>
          </a:p>
          <a:p>
            <a:endParaRPr lang="en-US" dirty="0"/>
          </a:p>
          <a:p>
            <a:r>
              <a:rPr lang="en-US" dirty="0"/>
              <a:t>Option 1: a on its own</a:t>
            </a:r>
          </a:p>
          <a:p>
            <a:r>
              <a:rPr lang="en-US" dirty="0"/>
              <a:t>                                              {a}   {</a:t>
            </a:r>
            <a:r>
              <a:rPr lang="en-US" dirty="0" err="1"/>
              <a:t>b,c,d</a:t>
            </a:r>
            <a:r>
              <a:rPr lang="en-US" dirty="0"/>
              <a:t>}</a:t>
            </a:r>
          </a:p>
          <a:p>
            <a:r>
              <a:rPr lang="en-US" dirty="0"/>
              <a:t>Option 2: a  joins one of:</a:t>
            </a:r>
          </a:p>
          <a:p>
            <a:r>
              <a:rPr lang="en-US" dirty="0"/>
              <a:t>     {b} {</a:t>
            </a:r>
            <a:r>
              <a:rPr lang="en-US" dirty="0" err="1"/>
              <a:t>c,d</a:t>
            </a:r>
            <a:r>
              <a:rPr lang="en-US" dirty="0"/>
              <a:t>}         </a:t>
            </a:r>
            <a:r>
              <a:rPr lang="en-US" dirty="0">
                <a:sym typeface="Wingdings" pitchFamily="2" charset="2"/>
              </a:rPr>
              <a:t>                 {</a:t>
            </a:r>
            <a:r>
              <a:rPr lang="en-US" dirty="0" err="1">
                <a:sym typeface="Wingdings" pitchFamily="2" charset="2"/>
              </a:rPr>
              <a:t>a,b</a:t>
            </a:r>
            <a:r>
              <a:rPr lang="en-US" dirty="0">
                <a:sym typeface="Wingdings" pitchFamily="2" charset="2"/>
              </a:rPr>
              <a:t>} {</a:t>
            </a:r>
            <a:r>
              <a:rPr lang="en-US" dirty="0" err="1">
                <a:sym typeface="Wingdings" pitchFamily="2" charset="2"/>
              </a:rPr>
              <a:t>c,d</a:t>
            </a:r>
            <a:r>
              <a:rPr lang="en-US" dirty="0">
                <a:sym typeface="Wingdings" pitchFamily="2" charset="2"/>
              </a:rPr>
              <a:t>}</a:t>
            </a:r>
            <a:endParaRPr lang="en-US" dirty="0"/>
          </a:p>
          <a:p>
            <a:r>
              <a:rPr lang="en-US" dirty="0"/>
              <a:t>                                               {b} {</a:t>
            </a:r>
            <a:r>
              <a:rPr lang="en-US" dirty="0" err="1"/>
              <a:t>a,c,d</a:t>
            </a:r>
            <a:r>
              <a:rPr lang="en-US" dirty="0"/>
              <a:t>}</a:t>
            </a:r>
          </a:p>
          <a:p>
            <a:r>
              <a:rPr lang="en-US" dirty="0"/>
              <a:t>     {c} {</a:t>
            </a:r>
            <a:r>
              <a:rPr lang="en-US" dirty="0" err="1"/>
              <a:t>b,d</a:t>
            </a:r>
            <a:r>
              <a:rPr lang="en-US" dirty="0"/>
              <a:t>}         </a:t>
            </a:r>
            <a:r>
              <a:rPr lang="en-US" dirty="0">
                <a:sym typeface="Wingdings" pitchFamily="2" charset="2"/>
              </a:rPr>
              <a:t>                 {</a:t>
            </a:r>
            <a:r>
              <a:rPr lang="en-US" dirty="0" err="1">
                <a:sym typeface="Wingdings" pitchFamily="2" charset="2"/>
              </a:rPr>
              <a:t>a,c</a:t>
            </a:r>
            <a:r>
              <a:rPr lang="en-US" dirty="0">
                <a:sym typeface="Wingdings" pitchFamily="2" charset="2"/>
              </a:rPr>
              <a:t>} {</a:t>
            </a:r>
            <a:r>
              <a:rPr lang="en-US" dirty="0" err="1">
                <a:sym typeface="Wingdings" pitchFamily="2" charset="2"/>
              </a:rPr>
              <a:t>b,d</a:t>
            </a:r>
            <a:r>
              <a:rPr lang="en-US" dirty="0">
                <a:sym typeface="Wingdings" pitchFamily="2" charset="2"/>
              </a:rPr>
              <a:t>}</a:t>
            </a:r>
            <a:endParaRPr lang="en-US" dirty="0"/>
          </a:p>
          <a:p>
            <a:r>
              <a:rPr lang="en-US" dirty="0"/>
              <a:t>                                               {c} {</a:t>
            </a:r>
            <a:r>
              <a:rPr lang="en-US" dirty="0" err="1"/>
              <a:t>a,b,d</a:t>
            </a:r>
            <a:r>
              <a:rPr lang="en-US" dirty="0"/>
              <a:t>}</a:t>
            </a:r>
          </a:p>
          <a:p>
            <a:r>
              <a:rPr lang="en-US" dirty="0"/>
              <a:t>     {d} {</a:t>
            </a:r>
            <a:r>
              <a:rPr lang="en-US" dirty="0" err="1"/>
              <a:t>b,c</a:t>
            </a:r>
            <a:r>
              <a:rPr lang="en-US" dirty="0"/>
              <a:t>}         </a:t>
            </a:r>
            <a:r>
              <a:rPr lang="en-US" dirty="0">
                <a:sym typeface="Wingdings" pitchFamily="2" charset="2"/>
              </a:rPr>
              <a:t>                 {</a:t>
            </a:r>
            <a:r>
              <a:rPr lang="en-US" dirty="0" err="1">
                <a:sym typeface="Wingdings" pitchFamily="2" charset="2"/>
              </a:rPr>
              <a:t>a,d</a:t>
            </a:r>
            <a:r>
              <a:rPr lang="en-US" dirty="0">
                <a:sym typeface="Wingdings" pitchFamily="2" charset="2"/>
              </a:rPr>
              <a:t>} {</a:t>
            </a:r>
            <a:r>
              <a:rPr lang="en-US" dirty="0" err="1">
                <a:sym typeface="Wingdings" pitchFamily="2" charset="2"/>
              </a:rPr>
              <a:t>b,c</a:t>
            </a:r>
            <a:r>
              <a:rPr lang="en-US" dirty="0">
                <a:sym typeface="Wingdings" pitchFamily="2" charset="2"/>
              </a:rPr>
              <a:t>}</a:t>
            </a:r>
          </a:p>
          <a:p>
            <a:r>
              <a:rPr lang="en-US" dirty="0">
                <a:sym typeface="Wingdings" pitchFamily="2" charset="2"/>
              </a:rPr>
              <a:t>                                               {d} {</a:t>
            </a:r>
            <a:r>
              <a:rPr lang="en-US" dirty="0" err="1">
                <a:sym typeface="Wingdings" pitchFamily="2" charset="2"/>
              </a:rPr>
              <a:t>a,b,c</a:t>
            </a:r>
            <a:r>
              <a:rPr lang="en-US" dirty="0">
                <a:sym typeface="Wingdings" pitchFamily="2" charset="2"/>
              </a:rPr>
              <a:t>}</a:t>
            </a:r>
            <a:endParaRPr lang="en-US" dirty="0"/>
          </a:p>
          <a:p>
            <a:endParaRPr lang="en-US" dirty="0"/>
          </a:p>
          <a:p>
            <a:r>
              <a:rPr lang="en-US" dirty="0"/>
              <a:t>So in </a:t>
            </a:r>
            <a:r>
              <a:rPr lang="en-US"/>
              <a:t>total 7 (1 + 2*3)   </a:t>
            </a:r>
            <a:r>
              <a:rPr lang="en-US" dirty="0"/>
              <a:t>2_out_of_4 groups</a:t>
            </a:r>
          </a:p>
        </p:txBody>
      </p:sp>
    </p:spTree>
    <p:extLst>
      <p:ext uri="{BB962C8B-B14F-4D97-AF65-F5344CB8AC3E}">
        <p14:creationId xmlns:p14="http://schemas.microsoft.com/office/powerpoint/2010/main" val="3820876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94967-ED0E-A949-997E-40306693CA44}"/>
              </a:ext>
            </a:extLst>
          </p:cNvPr>
          <p:cNvSpPr>
            <a:spLocks noGrp="1"/>
          </p:cNvSpPr>
          <p:nvPr>
            <p:ph type="title"/>
          </p:nvPr>
        </p:nvSpPr>
        <p:spPr/>
        <p:txBody>
          <a:bodyPr/>
          <a:lstStyle/>
          <a:p>
            <a:r>
              <a:rPr lang="en-US"/>
              <a:t>Programming Assignment</a:t>
            </a:r>
            <a:endParaRPr lang="en-US" dirty="0"/>
          </a:p>
        </p:txBody>
      </p:sp>
      <p:sp>
        <p:nvSpPr>
          <p:cNvPr id="3" name="Content Placeholder 2">
            <a:extLst>
              <a:ext uri="{FF2B5EF4-FFF2-40B4-BE49-F238E27FC236}">
                <a16:creationId xmlns:a16="http://schemas.microsoft.com/office/drawing/2014/main" id="{DF569020-1355-AE4D-A5ED-E428A3CEEFE3}"/>
              </a:ext>
            </a:extLst>
          </p:cNvPr>
          <p:cNvSpPr>
            <a:spLocks noGrp="1"/>
          </p:cNvSpPr>
          <p:nvPr>
            <p:ph idx="1"/>
          </p:nvPr>
        </p:nvSpPr>
        <p:spPr/>
        <p:txBody>
          <a:bodyPr/>
          <a:lstStyle/>
          <a:p>
            <a:endParaRPr lang="en-US" dirty="0"/>
          </a:p>
          <a:p>
            <a:endParaRPr lang="en-US" dirty="0"/>
          </a:p>
          <a:p>
            <a:endParaRPr lang="en-US" dirty="0"/>
          </a:p>
          <a:p>
            <a:r>
              <a:rPr lang="en-US" dirty="0"/>
              <a:t>   Write a (recursive) function</a:t>
            </a:r>
          </a:p>
          <a:p>
            <a:r>
              <a:rPr lang="en-US" dirty="0"/>
              <a:t>                               partitions(</a:t>
            </a:r>
            <a:r>
              <a:rPr lang="en-US" dirty="0" err="1"/>
              <a:t>n,k</a:t>
            </a:r>
            <a:r>
              <a:rPr lang="en-US" dirty="0"/>
              <a:t>)</a:t>
            </a:r>
          </a:p>
          <a:p>
            <a:r>
              <a:rPr lang="en-US" dirty="0"/>
              <a:t>   that counts </a:t>
            </a:r>
          </a:p>
          <a:p>
            <a:r>
              <a:rPr lang="en-US" dirty="0"/>
              <a:t>                               the number of k-out-of-n partitions</a:t>
            </a:r>
          </a:p>
        </p:txBody>
      </p:sp>
    </p:spTree>
    <p:extLst>
      <p:ext uri="{BB962C8B-B14F-4D97-AF65-F5344CB8AC3E}">
        <p14:creationId xmlns:p14="http://schemas.microsoft.com/office/powerpoint/2010/main" val="619348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enumerating outfits</a:t>
            </a:r>
          </a:p>
        </p:txBody>
      </p:sp>
      <p:sp>
        <p:nvSpPr>
          <p:cNvPr id="3" name="Content Placeholder 2"/>
          <p:cNvSpPr>
            <a:spLocks noGrp="1"/>
          </p:cNvSpPr>
          <p:nvPr>
            <p:ph idx="1"/>
          </p:nvPr>
        </p:nvSpPr>
        <p:spPr/>
        <p:txBody>
          <a:bodyPr/>
          <a:lstStyle/>
          <a:p>
            <a:pPr marL="0" lvl="1" indent="0">
              <a:buClr>
                <a:schemeClr val="accent1"/>
              </a:buClr>
              <a:buSzPct val="65000"/>
              <a:buNone/>
            </a:pPr>
            <a:r>
              <a:rPr lang="en-US" sz="2400" dirty="0"/>
              <a:t>You have 6 pairs of pants and 10 shirts.  How many different outfits does this give?</a:t>
            </a:r>
          </a:p>
          <a:p>
            <a:endParaRPr lang="en-US" sz="2400" b="1" dirty="0">
              <a:latin typeface="Times New Roman" pitchFamily="-65" charset="0"/>
            </a:endParaRPr>
          </a:p>
          <a:p>
            <a:r>
              <a:rPr lang="en-US" sz="2400" dirty="0"/>
              <a:t>We can express the set of all outfits as: </a:t>
            </a:r>
          </a:p>
          <a:p>
            <a:pPr marL="0" indent="0">
              <a:buNone/>
            </a:pPr>
            <a:r>
              <a:rPr lang="en-US" sz="2400" dirty="0"/>
              <a:t>	{(s, p) | s </a:t>
            </a:r>
            <a:r>
              <a:rPr lang="en-US" sz="2400" dirty="0">
                <a:sym typeface="Symbol" charset="2"/>
              </a:rPr>
              <a:t> shirts</a:t>
            </a:r>
            <a:r>
              <a:rPr lang="en-US" sz="2400" dirty="0"/>
              <a:t> and p </a:t>
            </a:r>
            <a:r>
              <a:rPr lang="en-US" sz="2400" dirty="0">
                <a:sym typeface="Symbol" charset="2"/>
              </a:rPr>
              <a:t> pants}</a:t>
            </a:r>
            <a:endParaRPr lang="en-US" sz="2400" dirty="0"/>
          </a:p>
          <a:p>
            <a:endParaRPr lang="en-US" sz="2400" dirty="0"/>
          </a:p>
        </p:txBody>
      </p:sp>
    </p:spTree>
    <p:extLst>
      <p:ext uri="{BB962C8B-B14F-4D97-AF65-F5344CB8AC3E}">
        <p14:creationId xmlns:p14="http://schemas.microsoft.com/office/powerpoint/2010/main" val="4152006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enumerating outfits</a:t>
            </a:r>
          </a:p>
        </p:txBody>
      </p:sp>
      <p:sp>
        <p:nvSpPr>
          <p:cNvPr id="3" name="Content Placeholder 2"/>
          <p:cNvSpPr>
            <a:spLocks noGrp="1"/>
          </p:cNvSpPr>
          <p:nvPr>
            <p:ph idx="1"/>
          </p:nvPr>
        </p:nvSpPr>
        <p:spPr/>
        <p:txBody>
          <a:bodyPr/>
          <a:lstStyle/>
          <a:p>
            <a:pPr marL="0" lvl="1" indent="0">
              <a:buClr>
                <a:schemeClr val="accent1"/>
              </a:buClr>
              <a:buSzPct val="65000"/>
              <a:buNone/>
            </a:pPr>
            <a:r>
              <a:rPr lang="en-US" sz="2400" dirty="0"/>
              <a:t>You have 6 pairs of pants and 10 shirts.  An outfit is a pair of pants </a:t>
            </a:r>
            <a:r>
              <a:rPr lang="en-US" sz="2400" b="1" dirty="0">
                <a:solidFill>
                  <a:srgbClr val="FF0000"/>
                </a:solidFill>
              </a:rPr>
              <a:t>AND</a:t>
            </a:r>
            <a:r>
              <a:rPr lang="en-US" sz="2400" dirty="0"/>
              <a:t> a shirt. How many different outfits does this give? </a:t>
            </a:r>
          </a:p>
          <a:p>
            <a:pPr marL="0" indent="0">
              <a:buNone/>
            </a:pPr>
            <a:endParaRPr lang="en-US" sz="2400" dirty="0">
              <a:sym typeface="Symbol" charset="2"/>
            </a:endParaRPr>
          </a:p>
          <a:p>
            <a:r>
              <a:rPr lang="en-US" sz="2400" dirty="0"/>
              <a:t>How would you write a program that prints out all the possible outfits?  (Assume you have an array of shirts and an array of pants).</a:t>
            </a:r>
          </a:p>
          <a:p>
            <a:pPr marL="0" indent="0">
              <a:buNone/>
            </a:pPr>
            <a:endParaRPr lang="en-US" sz="2400" dirty="0"/>
          </a:p>
        </p:txBody>
      </p:sp>
    </p:spTree>
    <p:extLst>
      <p:ext uri="{BB962C8B-B14F-4D97-AF65-F5344CB8AC3E}">
        <p14:creationId xmlns:p14="http://schemas.microsoft.com/office/powerpoint/2010/main" val="3776671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 to Cartesian products</a:t>
            </a:r>
          </a:p>
        </p:txBody>
      </p:sp>
      <p:sp>
        <p:nvSpPr>
          <p:cNvPr id="3" name="Content Placeholder 2"/>
          <p:cNvSpPr>
            <a:spLocks noGrp="1"/>
          </p:cNvSpPr>
          <p:nvPr>
            <p:ph idx="1"/>
          </p:nvPr>
        </p:nvSpPr>
        <p:spPr/>
        <p:txBody>
          <a:bodyPr/>
          <a:lstStyle/>
          <a:p>
            <a:pPr>
              <a:lnSpc>
                <a:spcPct val="90000"/>
              </a:lnSpc>
            </a:pPr>
            <a:r>
              <a:rPr lang="en-US" sz="2400" dirty="0"/>
              <a:t>The </a:t>
            </a:r>
            <a:r>
              <a:rPr lang="en-US" sz="2400" dirty="0">
                <a:solidFill>
                  <a:srgbClr val="820000"/>
                </a:solidFill>
              </a:rPr>
              <a:t>Cartesian product</a:t>
            </a:r>
            <a:r>
              <a:rPr lang="en-US" sz="2400" dirty="0">
                <a:solidFill>
                  <a:srgbClr val="FF0000"/>
                </a:solidFill>
              </a:rPr>
              <a:t> </a:t>
            </a:r>
            <a:r>
              <a:rPr lang="en-US" sz="2400" dirty="0"/>
              <a:t>of sets A and B is denoted by A x B and is defined as:</a:t>
            </a:r>
          </a:p>
          <a:p>
            <a:pPr>
              <a:lnSpc>
                <a:spcPct val="90000"/>
              </a:lnSpc>
              <a:spcAft>
                <a:spcPts val="1200"/>
              </a:spcAft>
              <a:buFontTx/>
              <a:buNone/>
            </a:pPr>
            <a:r>
              <a:rPr lang="en-US" sz="2400" dirty="0"/>
              <a:t>   A x B  = { (</a:t>
            </a:r>
            <a:r>
              <a:rPr lang="en-US" sz="2400" dirty="0" err="1"/>
              <a:t>a,b</a:t>
            </a:r>
            <a:r>
              <a:rPr lang="en-US" sz="2400" dirty="0"/>
              <a:t>) | a </a:t>
            </a:r>
            <a:r>
              <a:rPr lang="en-US" sz="2400" dirty="0">
                <a:sym typeface="Symbol" charset="2"/>
              </a:rPr>
              <a:t> </a:t>
            </a:r>
            <a:r>
              <a:rPr lang="en-US" sz="2400" dirty="0"/>
              <a:t>A and b </a:t>
            </a:r>
            <a:r>
              <a:rPr lang="en-US" sz="2400" dirty="0">
                <a:sym typeface="Symbol" charset="2"/>
              </a:rPr>
              <a:t> B}</a:t>
            </a:r>
          </a:p>
          <a:p>
            <a:endParaRPr lang="en-US" sz="2400" dirty="0"/>
          </a:p>
          <a:p>
            <a:r>
              <a:rPr lang="en-US" sz="2400" dirty="0"/>
              <a:t>The product rule is simply a statement about the cardinality of a Cartesian product:</a:t>
            </a:r>
          </a:p>
          <a:p>
            <a:r>
              <a:rPr lang="en-US" sz="2400" dirty="0">
                <a:latin typeface="+mj-lt"/>
              </a:rPr>
              <a:t>| A x B | = | A | * | B | </a:t>
            </a:r>
          </a:p>
          <a:p>
            <a:endParaRPr lang="en-US" sz="2400" dirty="0"/>
          </a:p>
        </p:txBody>
      </p:sp>
    </p:spTree>
    <p:extLst>
      <p:ext uri="{BB962C8B-B14F-4D97-AF65-F5344CB8AC3E}">
        <p14:creationId xmlns:p14="http://schemas.microsoft.com/office/powerpoint/2010/main" val="171928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product rule</a:t>
            </a:r>
          </a:p>
        </p:txBody>
      </p:sp>
      <p:sp>
        <p:nvSpPr>
          <p:cNvPr id="3" name="Content Placeholder 2"/>
          <p:cNvSpPr>
            <a:spLocks noGrp="1"/>
          </p:cNvSpPr>
          <p:nvPr>
            <p:ph idx="1"/>
          </p:nvPr>
        </p:nvSpPr>
        <p:spPr/>
        <p:txBody>
          <a:bodyPr/>
          <a:lstStyle/>
          <a:p>
            <a:r>
              <a:rPr lang="en-US" sz="2400" dirty="0"/>
              <a:t>The general statement of the product rule:</a:t>
            </a:r>
          </a:p>
          <a:p>
            <a:endParaRPr lang="en-US" sz="2400" dirty="0"/>
          </a:p>
          <a:p>
            <a:r>
              <a:rPr lang="en-US" sz="2400" dirty="0"/>
              <a:t>Let A</a:t>
            </a:r>
            <a:r>
              <a:rPr lang="en-US" sz="2400" baseline="-25000" dirty="0"/>
              <a:t>1</a:t>
            </a:r>
            <a:r>
              <a:rPr lang="en-US" sz="2400" dirty="0"/>
              <a:t>, A</a:t>
            </a:r>
            <a:r>
              <a:rPr lang="en-US" sz="2400" baseline="-25000" dirty="0"/>
              <a:t>2</a:t>
            </a:r>
            <a:r>
              <a:rPr lang="en-US" sz="2400" dirty="0"/>
              <a:t>,...,A</a:t>
            </a:r>
            <a:r>
              <a:rPr lang="en-US" sz="2400" baseline="-25000" dirty="0"/>
              <a:t>n</a:t>
            </a:r>
            <a:r>
              <a:rPr lang="en-US" sz="2400" dirty="0"/>
              <a:t> be finite sets. Then,</a:t>
            </a:r>
          </a:p>
          <a:p>
            <a:r>
              <a:rPr lang="en-US" sz="2400" dirty="0"/>
              <a:t>|A</a:t>
            </a:r>
            <a:r>
              <a:rPr lang="en-US" sz="2400" baseline="-25000" dirty="0"/>
              <a:t>1</a:t>
            </a:r>
            <a:r>
              <a:rPr lang="en-US" sz="2400" dirty="0"/>
              <a:t> × A</a:t>
            </a:r>
            <a:r>
              <a:rPr lang="en-US" sz="2400" baseline="-25000" dirty="0"/>
              <a:t>2</a:t>
            </a:r>
            <a:r>
              <a:rPr lang="en-US" sz="2400" dirty="0"/>
              <a:t> × … × A</a:t>
            </a:r>
            <a:r>
              <a:rPr lang="en-US" sz="2400" baseline="-25000" dirty="0"/>
              <a:t>n</a:t>
            </a:r>
            <a:r>
              <a:rPr lang="en-US" sz="2400" dirty="0"/>
              <a:t>| = |A</a:t>
            </a:r>
            <a:r>
              <a:rPr lang="en-US" sz="2400" baseline="-25000" dirty="0"/>
              <a:t>1</a:t>
            </a:r>
            <a:r>
              <a:rPr lang="en-US" sz="2400" dirty="0"/>
              <a:t>| · |A</a:t>
            </a:r>
            <a:r>
              <a:rPr lang="en-US" sz="2400" baseline="-25000" dirty="0"/>
              <a:t>2</a:t>
            </a:r>
            <a:r>
              <a:rPr lang="en-US" sz="2400" dirty="0"/>
              <a:t>| · … · |A</a:t>
            </a:r>
            <a:r>
              <a:rPr lang="en-US" sz="2400" baseline="-25000" dirty="0"/>
              <a:t>n</a:t>
            </a:r>
            <a:r>
              <a:rPr lang="en-US" sz="2400" dirty="0"/>
              <a:t>|</a:t>
            </a:r>
          </a:p>
        </p:txBody>
      </p:sp>
    </p:spTree>
    <p:extLst>
      <p:ext uri="{BB962C8B-B14F-4D97-AF65-F5344CB8AC3E}">
        <p14:creationId xmlns:p14="http://schemas.microsoft.com/office/powerpoint/2010/main" val="731381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product rule</a:t>
            </a:r>
          </a:p>
        </p:txBody>
      </p:sp>
      <p:sp>
        <p:nvSpPr>
          <p:cNvPr id="3" name="Content Placeholder 2"/>
          <p:cNvSpPr>
            <a:spLocks noGrp="1"/>
          </p:cNvSpPr>
          <p:nvPr>
            <p:ph idx="1"/>
          </p:nvPr>
        </p:nvSpPr>
        <p:spPr/>
        <p:txBody>
          <a:bodyPr/>
          <a:lstStyle/>
          <a:p>
            <a:r>
              <a:rPr lang="en-US" dirty="0">
                <a:solidFill>
                  <a:srgbClr val="000000"/>
                </a:solidFill>
              </a:rPr>
              <a:t>Example:</a:t>
            </a:r>
            <a:r>
              <a:rPr lang="en-US" dirty="0"/>
              <a:t>  counting strings</a:t>
            </a:r>
          </a:p>
          <a:p>
            <a:endParaRPr lang="en-US" dirty="0"/>
          </a:p>
          <a:p>
            <a:r>
              <a:rPr lang="en-US" dirty="0"/>
              <a:t>Let </a:t>
            </a:r>
            <a:r>
              <a:rPr lang="en-US" dirty="0" err="1"/>
              <a:t>Σ</a:t>
            </a:r>
            <a:r>
              <a:rPr lang="en-US" dirty="0"/>
              <a:t> is a set of characters (i.e. an alphabet); </a:t>
            </a:r>
          </a:p>
          <a:p>
            <a:r>
              <a:rPr lang="en-US" dirty="0" err="1"/>
              <a:t>Σ</a:t>
            </a:r>
            <a:r>
              <a:rPr lang="en-US" baseline="30000" dirty="0" err="1"/>
              <a:t>n</a:t>
            </a:r>
            <a:r>
              <a:rPr lang="en-US" dirty="0"/>
              <a:t> is the set of all strings of length n whose characters come from the set </a:t>
            </a:r>
            <a:r>
              <a:rPr lang="en-US" dirty="0" err="1"/>
              <a:t>Σ</a:t>
            </a:r>
            <a:r>
              <a:rPr lang="en-US" dirty="0"/>
              <a:t>. </a:t>
            </a:r>
          </a:p>
          <a:p>
            <a:endParaRPr lang="en-US" dirty="0"/>
          </a:p>
          <a:p>
            <a:r>
              <a:rPr lang="en-US" dirty="0"/>
              <a:t>Applying the product rule:</a:t>
            </a:r>
          </a:p>
          <a:p>
            <a:endParaRPr lang="en-US" dirty="0"/>
          </a:p>
          <a:p>
            <a:r>
              <a:rPr lang="hr-HR" dirty="0"/>
              <a:t>|Σ</a:t>
            </a:r>
            <a:r>
              <a:rPr lang="hr-HR" baseline="30000" dirty="0"/>
              <a:t>n</a:t>
            </a:r>
            <a:r>
              <a:rPr lang="hr-HR" dirty="0"/>
              <a:t>|=|Σ×Σ×⋯×Σ|=|Σ|⋅|Σ|⋯|Σ|=|Σ|</a:t>
            </a:r>
            <a:r>
              <a:rPr lang="hr-HR" baseline="30000" dirty="0"/>
              <a:t>n</a:t>
            </a:r>
          </a:p>
          <a:p>
            <a:endParaRPr lang="hr-HR" baseline="30000" dirty="0"/>
          </a:p>
          <a:p>
            <a:r>
              <a:rPr lang="hr-HR" dirty="0"/>
              <a:t>Therefore, there are 2</a:t>
            </a:r>
            <a:r>
              <a:rPr lang="hr-HR" baseline="30000" dirty="0"/>
              <a:t>n</a:t>
            </a:r>
            <a:r>
              <a:rPr lang="hr-HR" dirty="0"/>
              <a:t> binary strings</a:t>
            </a:r>
            <a:endParaRPr lang="en-US" dirty="0"/>
          </a:p>
        </p:txBody>
      </p:sp>
    </p:spTree>
    <p:extLst>
      <p:ext uri="{BB962C8B-B14F-4D97-AF65-F5344CB8AC3E}">
        <p14:creationId xmlns:p14="http://schemas.microsoft.com/office/powerpoint/2010/main" val="315288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product rule</a:t>
            </a:r>
          </a:p>
        </p:txBody>
      </p:sp>
      <p:sp>
        <p:nvSpPr>
          <p:cNvPr id="3" name="Content Placeholder 2"/>
          <p:cNvSpPr>
            <a:spLocks noGrp="1"/>
          </p:cNvSpPr>
          <p:nvPr>
            <p:ph idx="1"/>
          </p:nvPr>
        </p:nvSpPr>
        <p:spPr/>
        <p:txBody>
          <a:bodyPr/>
          <a:lstStyle/>
          <a:p>
            <a:r>
              <a:rPr lang="en-US" sz="2400" dirty="0"/>
              <a:t>Colorado assigns license plates numbers as three digits followed by three uppercase letters.  How many license plate numbers are possible?</a:t>
            </a:r>
          </a:p>
        </p:txBody>
      </p:sp>
      <p:pic>
        <p:nvPicPr>
          <p:cNvPr id="4" name="Picture 3"/>
          <p:cNvPicPr>
            <a:picLocks noChangeAspect="1"/>
          </p:cNvPicPr>
          <p:nvPr/>
        </p:nvPicPr>
        <p:blipFill>
          <a:blip r:embed="rId2"/>
          <a:stretch>
            <a:fillRect/>
          </a:stretch>
        </p:blipFill>
        <p:spPr>
          <a:xfrm>
            <a:off x="2488965" y="3929031"/>
            <a:ext cx="4221999" cy="2125693"/>
          </a:xfrm>
          <a:prstGeom prst="rect">
            <a:avLst/>
          </a:prstGeom>
        </p:spPr>
      </p:pic>
    </p:spTree>
    <p:extLst>
      <p:ext uri="{BB962C8B-B14F-4D97-AF65-F5344CB8AC3E}">
        <p14:creationId xmlns:p14="http://schemas.microsoft.com/office/powerpoint/2010/main" val="2312932080"/>
      </p:ext>
    </p:extLst>
  </p:cSld>
  <p:clrMapOvr>
    <a:masterClrMapping/>
  </p:clrMapOvr>
</p:sld>
</file>

<file path=ppt/theme/theme1.xml><?xml version="1.0" encoding="utf-8"?>
<a:theme xmlns:a="http://schemas.openxmlformats.org/drawingml/2006/main" name="alg-design">
  <a:themeElements>
    <a:clrScheme name="alg-design 7">
      <a:dk1>
        <a:srgbClr val="000000"/>
      </a:dk1>
      <a:lt1>
        <a:srgbClr val="FFFFFF"/>
      </a:lt1>
      <a:dk2>
        <a:srgbClr val="C0C0C0"/>
      </a:dk2>
      <a:lt2>
        <a:srgbClr val="010000"/>
      </a:lt2>
      <a:accent1>
        <a:srgbClr val="CC0000"/>
      </a:accent1>
      <a:accent2>
        <a:srgbClr val="777777"/>
      </a:accent2>
      <a:accent3>
        <a:srgbClr val="FFFFFF"/>
      </a:accent3>
      <a:accent4>
        <a:srgbClr val="000000"/>
      </a:accent4>
      <a:accent5>
        <a:srgbClr val="E2AAAA"/>
      </a:accent5>
      <a:accent6>
        <a:srgbClr val="6B6B6B"/>
      </a:accent6>
      <a:hlink>
        <a:srgbClr val="4D4D4D"/>
      </a:hlink>
      <a:folHlink>
        <a:srgbClr val="660066"/>
      </a:folHlink>
    </a:clrScheme>
    <a:fontScheme name="alg-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600" b="0" i="0" u="none" strike="noStrike" cap="none" normalizeH="0" baseline="0">
            <a:ln>
              <a:noFill/>
            </a:ln>
            <a:solidFill>
              <a:schemeClr val="tx1"/>
            </a:solidFill>
            <a:effectLst/>
            <a:latin typeface="Comic Sans M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600" b="0" i="0" u="none" strike="noStrike" cap="none" normalizeH="0" baseline="0">
            <a:ln>
              <a:noFill/>
            </a:ln>
            <a:solidFill>
              <a:schemeClr val="tx1"/>
            </a:solidFill>
            <a:effectLst/>
            <a:latin typeface="Comic Sans MS" charset="0"/>
          </a:defRPr>
        </a:defPPr>
      </a:lstStyle>
    </a:lnDef>
  </a:objectDefaults>
  <a:extraClrSchemeLst>
    <a:extraClrScheme>
      <a:clrScheme name="alg-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alg-desig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alg-design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alg-design 4">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CC"/>
        </a:folHlink>
      </a:clrScheme>
      <a:clrMap bg1="lt1" tx1="dk1" bg2="lt2" tx2="dk2" accent1="accent1" accent2="accent2" accent3="accent3" accent4="accent4" accent5="accent5" accent6="accent6" hlink="hlink" folHlink="folHlink"/>
    </a:extraClrScheme>
    <a:extraClrScheme>
      <a:clrScheme name="alg-design 5">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660066"/>
        </a:folHlink>
      </a:clrScheme>
      <a:clrMap bg1="lt1" tx1="dk1" bg2="lt2" tx2="dk2" accent1="accent1" accent2="accent2" accent3="accent3" accent4="accent4" accent5="accent5" accent6="accent6" hlink="hlink" folHlink="folHlink"/>
    </a:extraClrScheme>
    <a:extraClrScheme>
      <a:clrScheme name="alg-design 6">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FF"/>
        </a:folHlink>
      </a:clrScheme>
      <a:clrMap bg1="lt1" tx1="dk1" bg2="lt2" tx2="dk2" accent1="accent1" accent2="accent2" accent3="accent3" accent4="accent4" accent5="accent5" accent6="accent6" hlink="hlink" folHlink="folHlink"/>
    </a:extraClrScheme>
    <a:extraClrScheme>
      <a:clrScheme name="alg-design 7">
        <a:dk1>
          <a:srgbClr val="000000"/>
        </a:dk1>
        <a:lt1>
          <a:srgbClr val="FFFFFF"/>
        </a:lt1>
        <a:dk2>
          <a:srgbClr val="C0C0C0"/>
        </a:dk2>
        <a:lt2>
          <a:srgbClr val="010000"/>
        </a:lt2>
        <a:accent1>
          <a:srgbClr val="CC0000"/>
        </a:accent1>
        <a:accent2>
          <a:srgbClr val="777777"/>
        </a:accent2>
        <a:accent3>
          <a:srgbClr val="FFFFFF"/>
        </a:accent3>
        <a:accent4>
          <a:srgbClr val="000000"/>
        </a:accent4>
        <a:accent5>
          <a:srgbClr val="E2AAAA"/>
        </a:accent5>
        <a:accent6>
          <a:srgbClr val="6B6B6B"/>
        </a:accent6>
        <a:hlink>
          <a:srgbClr val="4D4D4D"/>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51047</TotalTime>
  <Words>2220</Words>
  <Application>Microsoft Macintosh PowerPoint</Application>
  <PresentationFormat>On-screen Show (4:3)</PresentationFormat>
  <Paragraphs>284</Paragraphs>
  <Slides>33</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ＭＳ Ｐゴシック</vt:lpstr>
      <vt:lpstr>Comic Sans MS</vt:lpstr>
      <vt:lpstr>Monotype Sorts</vt:lpstr>
      <vt:lpstr>Symbol</vt:lpstr>
      <vt:lpstr>Times New Roman</vt:lpstr>
      <vt:lpstr>Wingdings</vt:lpstr>
      <vt:lpstr>alg-design</vt:lpstr>
      <vt:lpstr>CS 220: Discrete Structures and their Applications </vt:lpstr>
      <vt:lpstr>Why count</vt:lpstr>
      <vt:lpstr>A simple counting problem</vt:lpstr>
      <vt:lpstr>enumerating outfits</vt:lpstr>
      <vt:lpstr>enumerating outfits</vt:lpstr>
      <vt:lpstr>relation to Cartesian products</vt:lpstr>
      <vt:lpstr>the product rule</vt:lpstr>
      <vt:lpstr>the product rule</vt:lpstr>
      <vt:lpstr>the product rule</vt:lpstr>
      <vt:lpstr>the product rule</vt:lpstr>
      <vt:lpstr>more examples</vt:lpstr>
      <vt:lpstr>DNA and proteins</vt:lpstr>
      <vt:lpstr>another counting problem</vt:lpstr>
      <vt:lpstr>another counting problem</vt:lpstr>
      <vt:lpstr>the sum rule</vt:lpstr>
      <vt:lpstr>the sum rule</vt:lpstr>
      <vt:lpstr>example</vt:lpstr>
      <vt:lpstr>example</vt:lpstr>
      <vt:lpstr>example</vt:lpstr>
      <vt:lpstr>The generalized product rule</vt:lpstr>
      <vt:lpstr>The generalized product rule</vt:lpstr>
      <vt:lpstr>example</vt:lpstr>
      <vt:lpstr>example</vt:lpstr>
      <vt:lpstr>Making Change</vt:lpstr>
      <vt:lpstr>Making Change</vt:lpstr>
      <vt:lpstr>Making Change</vt:lpstr>
      <vt:lpstr>Programming Assignment</vt:lpstr>
      <vt:lpstr>k out of n partitions</vt:lpstr>
      <vt:lpstr>Counting the number of k-out-of-n partitions</vt:lpstr>
      <vt:lpstr>Second possibility</vt:lpstr>
      <vt:lpstr>Do it yourself</vt:lpstr>
      <vt:lpstr>Do it yourself</vt:lpstr>
      <vt:lpstr>Programming Assignment</vt:lpstr>
    </vt:vector>
  </TitlesOfParts>
  <Company>Dell Computer Corporation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Kevin Wayne</dc:creator>
  <cp:lastModifiedBy>Microsoft Office User</cp:lastModifiedBy>
  <cp:revision>832</cp:revision>
  <cp:lastPrinted>2015-04-06T21:53:51Z</cp:lastPrinted>
  <dcterms:created xsi:type="dcterms:W3CDTF">2011-01-03T17:49:16Z</dcterms:created>
  <dcterms:modified xsi:type="dcterms:W3CDTF">2020-03-05T18:15:26Z</dcterms:modified>
</cp:coreProperties>
</file>