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2" r:id="rId1"/>
  </p:sldMasterIdLst>
  <p:notesMasterIdLst>
    <p:notesMasterId r:id="rId26"/>
  </p:notesMasterIdLst>
  <p:handoutMasterIdLst>
    <p:handoutMasterId r:id="rId27"/>
  </p:handoutMasterIdLst>
  <p:sldIdLst>
    <p:sldId id="436" r:id="rId2"/>
    <p:sldId id="648" r:id="rId3"/>
    <p:sldId id="641" r:id="rId4"/>
    <p:sldId id="649" r:id="rId5"/>
    <p:sldId id="643" r:id="rId6"/>
    <p:sldId id="650" r:id="rId7"/>
    <p:sldId id="651" r:id="rId8"/>
    <p:sldId id="652" r:id="rId9"/>
    <p:sldId id="657" r:id="rId10"/>
    <p:sldId id="662" r:id="rId11"/>
    <p:sldId id="659" r:id="rId12"/>
    <p:sldId id="660" r:id="rId13"/>
    <p:sldId id="449" r:id="rId14"/>
    <p:sldId id="450" r:id="rId15"/>
    <p:sldId id="462" r:id="rId16"/>
    <p:sldId id="463" r:id="rId17"/>
    <p:sldId id="451" r:id="rId18"/>
    <p:sldId id="452" r:id="rId19"/>
    <p:sldId id="474" r:id="rId20"/>
    <p:sldId id="464" r:id="rId21"/>
    <p:sldId id="465" r:id="rId22"/>
    <p:sldId id="468" r:id="rId23"/>
    <p:sldId id="469" r:id="rId24"/>
    <p:sldId id="476" r:id="rId25"/>
  </p:sldIdLst>
  <p:sldSz cx="9144000" cy="6858000" type="screen4x3"/>
  <p:notesSz cx="9269413" cy="7019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0">
          <p15:clr>
            <a:srgbClr val="A4A3A4"/>
          </p15:clr>
        </p15:guide>
        <p15:guide id="2" pos="291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7F7F7F"/>
    <a:srgbClr val="006600"/>
    <a:srgbClr val="990033"/>
    <a:srgbClr val="CC0000"/>
    <a:srgbClr val="003399"/>
    <a:srgbClr val="336699"/>
    <a:srgbClr val="008080"/>
    <a:srgbClr val="0099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75" autoAdjust="0"/>
    <p:restoredTop sz="80425" autoAdjust="0"/>
  </p:normalViewPr>
  <p:slideViewPr>
    <p:cSldViewPr snapToGrid="0">
      <p:cViewPr varScale="1">
        <p:scale>
          <a:sx n="55" d="100"/>
          <a:sy n="55" d="100"/>
        </p:scale>
        <p:origin x="123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846" y="-90"/>
      </p:cViewPr>
      <p:guideLst>
        <p:guide orient="horz" pos="2210"/>
        <p:guide pos="291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54625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80C165FA-4563-DA49-9588-BB856F75A137}" type="datetime1">
              <a:rPr lang="en-US"/>
              <a:pPr/>
              <a:t>2/12/20</a:t>
            </a:fld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54625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1247D90D-5A22-9042-A220-14A08B18B1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99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6663" y="3333750"/>
            <a:ext cx="6796087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5254625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BAD48C94-7EB9-F94F-9D73-CAC3D75EECEA}" type="datetime1">
              <a:rPr lang="en-US"/>
              <a:pPr/>
              <a:t>2/12/20</a:t>
            </a:fld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54625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DC43DCB5-4B1A-7C41-B1F8-2EE8BD3141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63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3DCB5-4B1A-7C41-B1F8-2EE8BD31410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5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Venn diagram to demonstrate that!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3DCB5-4B1A-7C41-B1F8-2EE8BD31410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69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Yes, see previous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3DCB5-4B1A-7C41-B1F8-2EE8BD31410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1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Line 2"/>
          <p:cNvSpPr>
            <a:spLocks noChangeShapeType="1"/>
          </p:cNvSpPr>
          <p:nvPr userDrawn="1"/>
        </p:nvSpPr>
        <p:spPr bwMode="auto">
          <a:xfrm>
            <a:off x="-3175" y="904791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53639"/>
            <a:ext cx="9144000" cy="1524000"/>
          </a:xfrm>
        </p:spPr>
        <p:txBody>
          <a:bodyPr anchor="b"/>
          <a:lstStyle>
            <a:lvl1pPr>
              <a:lnSpc>
                <a:spcPct val="80000"/>
              </a:lnSpc>
              <a:defRPr sz="3600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6458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39057" y="3207171"/>
            <a:ext cx="7162800" cy="3094037"/>
          </a:xfrm>
          <a:ln>
            <a:tailEnd type="none" w="sm" len="sm"/>
          </a:ln>
        </p:spPr>
        <p:txBody>
          <a:bodyPr/>
          <a:lstStyle>
            <a:lvl1pPr algn="ctr" defTabSz="915988">
              <a:defRPr sz="28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-3175" y="2607988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8BCDA1E-1794-5446-9A2E-8C1F6372D3A9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9578075-EEA9-8144-AD03-4EE198986FBA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C59E553-7F30-9B46-BA78-682CBE9B627F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144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D936146-5419-3345-8044-CD41AF2DA91B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A07CD2F-7EF3-5748-8C7E-34D5617F5470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F37CA0D4-0E25-8349-8F08-3B7430B3C567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65680C1-A870-054C-BD87-6F9CFA4D4C6D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484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3808"/>
            <a:ext cx="7848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hdr="0" ftr="0" dt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ts val="600"/>
        </a:spcAft>
        <a:buClr>
          <a:srgbClr val="003399"/>
        </a:buClr>
        <a:buSzPct val="50000"/>
        <a:buFont typeface="Monotype Sorts" charset="2"/>
        <a:defRPr kumimoji="1" sz="2000">
          <a:solidFill>
            <a:srgbClr val="003399"/>
          </a:solidFill>
          <a:latin typeface="+mn-lt"/>
          <a:ea typeface="+mn-ea"/>
          <a:cs typeface="+mn-cs"/>
        </a:defRPr>
      </a:lvl1pPr>
      <a:lvl2pPr marL="346075" indent="-231775" algn="l" rtl="0" eaLnBrk="0" fontAlgn="base" hangingPunct="0">
        <a:lnSpc>
          <a:spcPct val="100000"/>
        </a:lnSpc>
        <a:spcBef>
          <a:spcPct val="0"/>
        </a:spcBef>
        <a:spcAft>
          <a:spcPts val="600"/>
        </a:spcAft>
        <a:buClr>
          <a:schemeClr val="tx1"/>
        </a:buClr>
        <a:buSzPct val="35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627063" indent="-166688" algn="l" rtl="0" eaLnBrk="0" fontAlgn="base" hangingPunct="0">
        <a:lnSpc>
          <a:spcPts val="2600"/>
        </a:lnSpc>
        <a:spcBef>
          <a:spcPct val="0"/>
        </a:spcBef>
        <a:spcAft>
          <a:spcPts val="600"/>
        </a:spcAft>
        <a:buClr>
          <a:schemeClr val="tx1"/>
        </a:buClr>
        <a:buSzPct val="8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147763" indent="-40481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Font typeface="Wingdings" charset="2"/>
        <a:buChar char="!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5398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19970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4542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29114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3686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634981" y="844214"/>
            <a:ext cx="8090110" cy="143944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CS 220: Discrete Structures and their Applications 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3887" y="2674573"/>
            <a:ext cx="573355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endParaRPr lang="en-US" sz="14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sz="3200" dirty="0">
                <a:solidFill>
                  <a:srgbClr val="4C4C4C"/>
                </a:solidFill>
              </a:rPr>
              <a:t>Sets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3200" dirty="0" err="1">
                <a:solidFill>
                  <a:srgbClr val="4C4C4C"/>
                </a:solidFill>
              </a:rPr>
              <a:t>zybooks</a:t>
            </a:r>
            <a:r>
              <a:rPr lang="en-US" sz="3200" dirty="0">
                <a:solidFill>
                  <a:srgbClr val="4C4C4C"/>
                </a:solidFill>
              </a:rPr>
              <a:t> sections 4.1-4.7</a:t>
            </a:r>
            <a:endParaRPr lang="en-US" sz="2800" dirty="0">
              <a:solidFill>
                <a:srgbClr val="4C4C4C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635" y="5972753"/>
            <a:ext cx="1638300" cy="71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76455"/>
            <a:ext cx="2222397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201" b="2201"/>
          <a:stretch>
            <a:fillRect/>
          </a:stretch>
        </p:blipFill>
        <p:spPr>
          <a:xfrm>
            <a:off x="-152400" y="1"/>
            <a:ext cx="5046133" cy="347840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9474"/>
          <a:stretch/>
        </p:blipFill>
        <p:spPr>
          <a:xfrm>
            <a:off x="3759199" y="3441074"/>
            <a:ext cx="5483321" cy="3416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45546" y="889000"/>
            <a:ext cx="351039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Every set identity has</a:t>
            </a:r>
          </a:p>
          <a:p>
            <a:r>
              <a:rPr lang="en-US" sz="2400" dirty="0"/>
              <a:t>a corresponding rule of</a:t>
            </a:r>
          </a:p>
          <a:p>
            <a:r>
              <a:rPr lang="en-US" sz="2400" dirty="0"/>
              <a:t>propositional logic</a:t>
            </a:r>
          </a:p>
        </p:txBody>
      </p:sp>
    </p:spTree>
    <p:extLst>
      <p:ext uri="{BB962C8B-B14F-4D97-AF65-F5344CB8AC3E}">
        <p14:creationId xmlns:p14="http://schemas.microsoft.com/office/powerpoint/2010/main" val="1284718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sets, A and B, are said to be </a:t>
            </a:r>
            <a:r>
              <a:rPr lang="en-US" dirty="0">
                <a:solidFill>
                  <a:srgbClr val="800000"/>
                </a:solidFill>
              </a:rPr>
              <a:t>disjoint</a:t>
            </a:r>
            <a:r>
              <a:rPr lang="en-US" dirty="0"/>
              <a:t> if their intersection is empty (A ∩ B = </a:t>
            </a:r>
            <a:r>
              <a:rPr lang="en-US" dirty="0">
                <a:latin typeface="Arial" pitchFamily="-65" charset="0"/>
                <a:sym typeface="Symbol" pitchFamily="-65" charset="2"/>
              </a:rPr>
              <a:t> </a:t>
            </a:r>
            <a:r>
              <a:rPr lang="en-US" dirty="0"/>
              <a:t>). </a:t>
            </a:r>
          </a:p>
          <a:p>
            <a:r>
              <a:rPr lang="en-US" dirty="0"/>
              <a:t>A collection of sets, A</a:t>
            </a:r>
            <a:r>
              <a:rPr lang="en-US" baseline="-25000" dirty="0"/>
              <a:t>1</a:t>
            </a:r>
            <a:r>
              <a:rPr lang="en-US" dirty="0"/>
              <a:t>, A</a:t>
            </a:r>
            <a:r>
              <a:rPr lang="en-US" baseline="-25000" dirty="0"/>
              <a:t>2</a:t>
            </a:r>
            <a:r>
              <a:rPr lang="en-US" dirty="0"/>
              <a:t>, ..., A</a:t>
            </a:r>
            <a:r>
              <a:rPr lang="en-US" baseline="-25000" dirty="0"/>
              <a:t>n</a:t>
            </a:r>
            <a:r>
              <a:rPr lang="en-US" dirty="0"/>
              <a:t>, is </a:t>
            </a:r>
            <a:r>
              <a:rPr lang="en-US" dirty="0">
                <a:solidFill>
                  <a:srgbClr val="800000"/>
                </a:solidFill>
              </a:rPr>
              <a:t>pairwise disjoint </a:t>
            </a:r>
            <a:r>
              <a:rPr lang="en-US" dirty="0"/>
              <a:t>if every pair of sets is disjoint i.e., A</a:t>
            </a:r>
            <a:r>
              <a:rPr lang="en-US" baseline="-25000" dirty="0"/>
              <a:t>i</a:t>
            </a:r>
            <a:r>
              <a:rPr lang="en-US" dirty="0"/>
              <a:t> ∩ 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baseline="-25000" dirty="0"/>
              <a:t> </a:t>
            </a:r>
            <a:r>
              <a:rPr lang="en-US" dirty="0"/>
              <a:t>= </a:t>
            </a:r>
            <a:r>
              <a:rPr lang="en-US" dirty="0">
                <a:latin typeface="Arial" pitchFamily="-65" charset="0"/>
                <a:sym typeface="Symbol" pitchFamily="-65" charset="2"/>
              </a:rPr>
              <a:t> </a:t>
            </a:r>
            <a:r>
              <a:rPr lang="en-US" dirty="0"/>
              <a:t>when </a:t>
            </a:r>
            <a:r>
              <a:rPr lang="en-US" dirty="0" err="1"/>
              <a:t>i</a:t>
            </a:r>
            <a:r>
              <a:rPr lang="en-US" dirty="0"/>
              <a:t> ≠ j.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dirty="0">
                <a:solidFill>
                  <a:srgbClr val="800000"/>
                </a:solidFill>
              </a:rPr>
              <a:t>partition</a:t>
            </a:r>
            <a:r>
              <a:rPr lang="en-US" dirty="0"/>
              <a:t> of a non-empty set A is a collection of non-empty subsets of A such that each element of A is in exactly one of the subsets. </a:t>
            </a:r>
          </a:p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, A</a:t>
            </a:r>
            <a:r>
              <a:rPr lang="en-US" baseline="-25000" dirty="0"/>
              <a:t>2</a:t>
            </a:r>
            <a:r>
              <a:rPr lang="en-US" dirty="0"/>
              <a:t>, ...,A</a:t>
            </a:r>
            <a:r>
              <a:rPr lang="en-US" baseline="-25000" dirty="0"/>
              <a:t>n</a:t>
            </a:r>
            <a:r>
              <a:rPr lang="en-US" dirty="0"/>
              <a:t> is a partition for a non-empty set</a:t>
            </a:r>
          </a:p>
          <a:p>
            <a:r>
              <a:rPr lang="en-US" dirty="0"/>
              <a:t>A if: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/>
              <a:t>A</a:t>
            </a:r>
            <a:r>
              <a:rPr lang="en-US" baseline="-25000" dirty="0"/>
              <a:t>i</a:t>
            </a:r>
            <a:r>
              <a:rPr lang="en-US" dirty="0"/>
              <a:t> ⊆ A for all </a:t>
            </a:r>
            <a:r>
              <a:rPr lang="en-US" dirty="0" err="1"/>
              <a:t>i</a:t>
            </a:r>
            <a:r>
              <a:rPr lang="en-US" dirty="0"/>
              <a:t>.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/>
              <a:t>A</a:t>
            </a:r>
            <a:r>
              <a:rPr lang="en-US" baseline="-25000" dirty="0"/>
              <a:t>i</a:t>
            </a:r>
            <a:r>
              <a:rPr lang="en-US" dirty="0"/>
              <a:t> ≠ </a:t>
            </a:r>
            <a:r>
              <a:rPr lang="en-US" dirty="0">
                <a:latin typeface="Arial" pitchFamily="-65" charset="0"/>
                <a:sym typeface="Symbol" pitchFamily="-65" charset="2"/>
              </a:rPr>
              <a:t> </a:t>
            </a:r>
            <a:endParaRPr lang="en-US" dirty="0"/>
          </a:p>
          <a:p>
            <a:pPr marL="342900" indent="-342900">
              <a:buFont typeface="Wingdings" charset="2"/>
              <a:buChar char="ü"/>
            </a:pP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, A</a:t>
            </a:r>
            <a:r>
              <a:rPr lang="en-US" baseline="-25000" dirty="0"/>
              <a:t>2</a:t>
            </a:r>
            <a:r>
              <a:rPr lang="en-US" dirty="0"/>
              <a:t>, ...,A</a:t>
            </a:r>
            <a:r>
              <a:rPr lang="en-US" baseline="-25000" dirty="0"/>
              <a:t>n</a:t>
            </a:r>
            <a:r>
              <a:rPr lang="en-US" dirty="0"/>
              <a:t> are pairwise disjoint.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/>
              <a:t>A = A</a:t>
            </a:r>
            <a:r>
              <a:rPr lang="en-US" baseline="-25000" dirty="0"/>
              <a:t>1</a:t>
            </a:r>
            <a:r>
              <a:rPr lang="en-US" dirty="0"/>
              <a:t> ∪ A</a:t>
            </a:r>
            <a:r>
              <a:rPr lang="en-US" baseline="-25000" dirty="0"/>
              <a:t>2</a:t>
            </a:r>
            <a:r>
              <a:rPr lang="en-US" dirty="0"/>
              <a:t> ∪ ... ∪ A</a:t>
            </a:r>
            <a:r>
              <a:rPr lang="en-US" baseline="-25000" dirty="0"/>
              <a:t>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546" y="3717638"/>
            <a:ext cx="2920999" cy="29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81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practice question:</a:t>
            </a:r>
          </a:p>
          <a:p>
            <a:r>
              <a:rPr lang="en-US" dirty="0"/>
              <a:t>Suppose that every student is assigned a unique 8-digit ID number. </a:t>
            </a:r>
          </a:p>
          <a:p>
            <a:endParaRPr lang="en-US" dirty="0"/>
          </a:p>
          <a:p>
            <a:r>
              <a:rPr lang="en-US" dirty="0"/>
              <a:t>A</a:t>
            </a:r>
            <a:r>
              <a:rPr lang="en-US" baseline="-25000" dirty="0"/>
              <a:t>i</a:t>
            </a:r>
            <a:r>
              <a:rPr lang="en-US" dirty="0"/>
              <a:t> : the set of students whose ID number begins with the digit </a:t>
            </a:r>
            <a:r>
              <a:rPr lang="en-US" dirty="0" err="1"/>
              <a:t>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Assume that for each digit  </a:t>
            </a:r>
            <a:r>
              <a:rPr lang="en-US" dirty="0" err="1"/>
              <a:t>i</a:t>
            </a:r>
            <a:r>
              <a:rPr lang="en-US" dirty="0"/>
              <a:t>, there is at least one student whose ID starts with </a:t>
            </a:r>
            <a:r>
              <a:rPr lang="en-US" dirty="0" err="1"/>
              <a:t>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Do the sets A</a:t>
            </a:r>
            <a:r>
              <a:rPr lang="en-US" baseline="-25000" dirty="0"/>
              <a:t>0</a:t>
            </a:r>
            <a:r>
              <a:rPr lang="en-US" dirty="0"/>
              <a:t>, …, A</a:t>
            </a:r>
            <a:r>
              <a:rPr lang="en-US" baseline="-25000" dirty="0"/>
              <a:t>9</a:t>
            </a:r>
            <a:r>
              <a:rPr lang="en-US" dirty="0"/>
              <a:t> form a partition of the set of students?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032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836" y="1122218"/>
            <a:ext cx="8229600" cy="4530725"/>
          </a:xfrm>
        </p:spPr>
        <p:txBody>
          <a:bodyPr/>
          <a:lstStyle/>
          <a:p>
            <a:r>
              <a:rPr lang="en-US" sz="2200" dirty="0"/>
              <a:t>We want to define the inverse of a function  </a:t>
            </a:r>
            <a:r>
              <a:rPr lang="en-US" sz="2200" dirty="0" err="1"/>
              <a:t>f</a:t>
            </a:r>
            <a:r>
              <a:rPr lang="en-US" sz="2200" dirty="0"/>
              <a:t>:  a function </a:t>
            </a:r>
            <a:r>
              <a:rPr lang="en-US" sz="2200" dirty="0">
                <a:cs typeface="Times New Roman"/>
              </a:rPr>
              <a:t>f</a:t>
            </a:r>
            <a:r>
              <a:rPr lang="en-US" sz="2200" baseline="30000" dirty="0">
                <a:cs typeface="Times New Roman"/>
              </a:rPr>
              <a:t>-1</a:t>
            </a:r>
            <a:r>
              <a:rPr lang="en-US" sz="2200" dirty="0"/>
              <a:t> that “undoes” the action of </a:t>
            </a:r>
            <a:r>
              <a:rPr lang="en-US" sz="2200" dirty="0" err="1"/>
              <a:t>f</a:t>
            </a:r>
            <a:r>
              <a:rPr lang="en-US" sz="2200" dirty="0"/>
              <a:t>.</a:t>
            </a:r>
          </a:p>
          <a:p>
            <a:r>
              <a:rPr lang="en-US" sz="2200" dirty="0">
                <a:solidFill>
                  <a:schemeClr val="tx1"/>
                </a:solidFill>
              </a:rPr>
              <a:t>Example:</a:t>
            </a:r>
            <a:r>
              <a:rPr lang="en-US" sz="2200" dirty="0"/>
              <a:t>  the square root undoes the action of f(x) = x</a:t>
            </a:r>
            <a:r>
              <a:rPr lang="en-US" sz="2200" baseline="30000" dirty="0"/>
              <a:t>2</a:t>
            </a:r>
            <a:r>
              <a:rPr lang="en-US" sz="2200" dirty="0"/>
              <a:t>.</a:t>
            </a:r>
            <a:endParaRPr lang="en-US" sz="2200" baseline="30000" dirty="0"/>
          </a:p>
          <a:p>
            <a:r>
              <a:rPr lang="en-US" sz="2200" dirty="0"/>
              <a:t>What properties does </a:t>
            </a:r>
            <a:r>
              <a:rPr lang="en-US" sz="2200" dirty="0" err="1"/>
              <a:t>f</a:t>
            </a:r>
            <a:r>
              <a:rPr lang="en-US" sz="2200" dirty="0"/>
              <a:t> need to have for an inverse to exist?</a:t>
            </a:r>
          </a:p>
          <a:p>
            <a:pPr lvl="1"/>
            <a:r>
              <a:rPr lang="en-US" sz="2200" dirty="0"/>
              <a:t>one-to-one?</a:t>
            </a:r>
          </a:p>
          <a:p>
            <a:pPr lvl="1"/>
            <a:r>
              <a:rPr lang="en-US" sz="2200" dirty="0"/>
              <a:t>onto?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181" y="3555999"/>
            <a:ext cx="4572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98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6025"/>
            <a:ext cx="8229600" cy="4530725"/>
          </a:xfrm>
        </p:spPr>
        <p:txBody>
          <a:bodyPr/>
          <a:lstStyle/>
          <a:p>
            <a:r>
              <a:rPr lang="en-US" sz="2200" dirty="0"/>
              <a:t>Let </a:t>
            </a:r>
            <a:r>
              <a:rPr lang="is-IS" sz="2200" dirty="0"/>
              <a:t> f: X </a:t>
            </a:r>
            <a:r>
              <a:rPr lang="is-IS" sz="22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is-IS" sz="2200" dirty="0"/>
              <a:t> Y </a:t>
            </a:r>
            <a:r>
              <a:rPr lang="en-US" sz="2200" dirty="0"/>
              <a:t>be a </a:t>
            </a:r>
            <a:r>
              <a:rPr lang="en-US" sz="2200" dirty="0" err="1"/>
              <a:t>bijection</a:t>
            </a:r>
            <a:r>
              <a:rPr lang="en-US" sz="2200" dirty="0"/>
              <a:t>.  The </a:t>
            </a:r>
            <a:r>
              <a:rPr lang="en-US" sz="2200" dirty="0">
                <a:solidFill>
                  <a:srgbClr val="820000"/>
                </a:solidFill>
              </a:rPr>
              <a:t>inverse</a:t>
            </a:r>
            <a:r>
              <a:rPr lang="en-US" sz="2200" dirty="0"/>
              <a:t> of f is the function </a:t>
            </a:r>
            <a:r>
              <a:rPr lang="en-US" sz="2200" dirty="0">
                <a:cs typeface="Times New Roman"/>
              </a:rPr>
              <a:t>f</a:t>
            </a:r>
            <a:r>
              <a:rPr lang="en-US" sz="2200" baseline="30000" dirty="0">
                <a:cs typeface="Times New Roman"/>
              </a:rPr>
              <a:t>-1 </a:t>
            </a:r>
            <a:r>
              <a:rPr lang="en-US" sz="2200" dirty="0">
                <a:cs typeface="Times New Roman"/>
              </a:rPr>
              <a:t> : Y </a:t>
            </a:r>
            <a:r>
              <a:rPr lang="is-IS" sz="22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2200" dirty="0">
                <a:cs typeface="Times New Roman"/>
                <a:sym typeface="Wingdings"/>
              </a:rPr>
              <a:t>X </a:t>
            </a:r>
            <a:r>
              <a:rPr lang="en-US" sz="2200" dirty="0"/>
              <a:t>that assigns to an element y in Y the element x in X such that f(x) = y, i.e., f</a:t>
            </a:r>
            <a:r>
              <a:rPr lang="en-US" sz="2200" baseline="30000" dirty="0"/>
              <a:t>−1</a:t>
            </a:r>
            <a:r>
              <a:rPr lang="en-US" sz="2200" dirty="0"/>
              <a:t>(y) = x when f(x) = y. 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4" name="Oval 3"/>
          <p:cNvSpPr/>
          <p:nvPr/>
        </p:nvSpPr>
        <p:spPr bwMode="auto">
          <a:xfrm>
            <a:off x="2359825" y="3359938"/>
            <a:ext cx="1461272" cy="1479792"/>
          </a:xfrm>
          <a:prstGeom prst="ellipse">
            <a:avLst/>
          </a:prstGeom>
          <a:noFill/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4C4C4C">
                <a:alpha val="43000"/>
              </a:srgbClr>
            </a:outerShdw>
          </a:effectLst>
        </p:spPr>
      </p:sp>
      <p:sp>
        <p:nvSpPr>
          <p:cNvPr id="5" name="Oval 4"/>
          <p:cNvSpPr/>
          <p:nvPr/>
        </p:nvSpPr>
        <p:spPr bwMode="auto">
          <a:xfrm>
            <a:off x="5255425" y="3359938"/>
            <a:ext cx="1461272" cy="147979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4C4C4C">
                <a:alpha val="43000"/>
              </a:srgbClr>
            </a:outerShdw>
          </a:effectLst>
        </p:spPr>
      </p:sp>
      <p:sp>
        <p:nvSpPr>
          <p:cNvPr id="6" name="Curved Down Arrow 5"/>
          <p:cNvSpPr/>
          <p:nvPr/>
        </p:nvSpPr>
        <p:spPr bwMode="auto">
          <a:xfrm>
            <a:off x="3486728" y="3175016"/>
            <a:ext cx="2135908" cy="346364"/>
          </a:xfrm>
          <a:prstGeom prst="curvedDownArrow">
            <a:avLst/>
          </a:prstGeom>
          <a:solidFill>
            <a:srgbClr val="003399"/>
          </a:solidFill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7" name="TextBox 6"/>
          <p:cNvSpPr txBox="1"/>
          <p:nvPr/>
        </p:nvSpPr>
        <p:spPr>
          <a:xfrm>
            <a:off x="2335842" y="4708462"/>
            <a:ext cx="407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65349" y="4841857"/>
            <a:ext cx="380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07607" y="2692582"/>
            <a:ext cx="31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f</a:t>
            </a:r>
            <a:endParaRPr lang="en-US" sz="2000" dirty="0"/>
          </a:p>
        </p:txBody>
      </p:sp>
      <p:sp>
        <p:nvSpPr>
          <p:cNvPr id="11" name="Oval 10"/>
          <p:cNvSpPr/>
          <p:nvPr/>
        </p:nvSpPr>
        <p:spPr bwMode="auto">
          <a:xfrm>
            <a:off x="5703454" y="4202562"/>
            <a:ext cx="80819" cy="92363"/>
          </a:xfrm>
          <a:prstGeom prst="ellipse">
            <a:avLst/>
          </a:prstGeom>
          <a:solidFill>
            <a:srgbClr val="00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</a:endParaRPr>
          </a:p>
        </p:txBody>
      </p:sp>
      <p:sp>
        <p:nvSpPr>
          <p:cNvPr id="12" name="Curved Down Arrow 11"/>
          <p:cNvSpPr/>
          <p:nvPr/>
        </p:nvSpPr>
        <p:spPr bwMode="auto">
          <a:xfrm flipH="1" flipV="1">
            <a:off x="3128816" y="4883744"/>
            <a:ext cx="2782456" cy="461818"/>
          </a:xfrm>
          <a:prstGeom prst="curvedDownArrow">
            <a:avLst/>
          </a:prstGeom>
          <a:solidFill>
            <a:srgbClr val="003399"/>
          </a:solidFill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3" name="Oval 12"/>
          <p:cNvSpPr/>
          <p:nvPr/>
        </p:nvSpPr>
        <p:spPr bwMode="auto">
          <a:xfrm>
            <a:off x="3338945" y="4251053"/>
            <a:ext cx="80819" cy="92363"/>
          </a:xfrm>
          <a:prstGeom prst="ellipse">
            <a:avLst/>
          </a:prstGeom>
          <a:solidFill>
            <a:srgbClr val="00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13776" y="5268648"/>
            <a:ext cx="4741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f</a:t>
            </a:r>
            <a:r>
              <a:rPr lang="en-US" sz="2000" baseline="30000" dirty="0"/>
              <a:t>−1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2211151" y="4075772"/>
            <a:ext cx="1066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x=f</a:t>
            </a:r>
            <a:r>
              <a:rPr lang="en-US" sz="2000" baseline="30000" dirty="0"/>
              <a:t>-1</a:t>
            </a:r>
            <a:r>
              <a:rPr lang="en-US" sz="2000" dirty="0"/>
              <a:t>(y)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88182" y="4017834"/>
            <a:ext cx="918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y=f(x)</a:t>
            </a:r>
          </a:p>
        </p:txBody>
      </p:sp>
      <p:sp>
        <p:nvSpPr>
          <p:cNvPr id="27" name="Freeform 26"/>
          <p:cNvSpPr/>
          <p:nvPr/>
        </p:nvSpPr>
        <p:spPr>
          <a:xfrm>
            <a:off x="3371273" y="3936140"/>
            <a:ext cx="1339272" cy="312604"/>
          </a:xfrm>
          <a:custGeom>
            <a:avLst/>
            <a:gdLst>
              <a:gd name="connsiteX0" fmla="*/ 0 w 1339272"/>
              <a:gd name="connsiteY0" fmla="*/ 312604 h 312604"/>
              <a:gd name="connsiteX1" fmla="*/ 103909 w 1339272"/>
              <a:gd name="connsiteY1" fmla="*/ 277967 h 312604"/>
              <a:gd name="connsiteX2" fmla="*/ 196272 w 1339272"/>
              <a:gd name="connsiteY2" fmla="*/ 254876 h 312604"/>
              <a:gd name="connsiteX3" fmla="*/ 277091 w 1339272"/>
              <a:gd name="connsiteY3" fmla="*/ 231785 h 312604"/>
              <a:gd name="connsiteX4" fmla="*/ 346363 w 1339272"/>
              <a:gd name="connsiteY4" fmla="*/ 220240 h 312604"/>
              <a:gd name="connsiteX5" fmla="*/ 473363 w 1339272"/>
              <a:gd name="connsiteY5" fmla="*/ 150967 h 312604"/>
              <a:gd name="connsiteX6" fmla="*/ 565727 w 1339272"/>
              <a:gd name="connsiteY6" fmla="*/ 116331 h 312604"/>
              <a:gd name="connsiteX7" fmla="*/ 635000 w 1339272"/>
              <a:gd name="connsiteY7" fmla="*/ 70149 h 312604"/>
              <a:gd name="connsiteX8" fmla="*/ 715818 w 1339272"/>
              <a:gd name="connsiteY8" fmla="*/ 47058 h 312604"/>
              <a:gd name="connsiteX9" fmla="*/ 865909 w 1339272"/>
              <a:gd name="connsiteY9" fmla="*/ 35513 h 312604"/>
              <a:gd name="connsiteX10" fmla="*/ 969818 w 1339272"/>
              <a:gd name="connsiteY10" fmla="*/ 12422 h 312604"/>
              <a:gd name="connsiteX11" fmla="*/ 1339272 w 1339272"/>
              <a:gd name="connsiteY11" fmla="*/ 876 h 31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39272" h="312604">
                <a:moveTo>
                  <a:pt x="0" y="312604"/>
                </a:moveTo>
                <a:cubicBezTo>
                  <a:pt x="34636" y="301058"/>
                  <a:pt x="68489" y="286822"/>
                  <a:pt x="103909" y="277967"/>
                </a:cubicBezTo>
                <a:cubicBezTo>
                  <a:pt x="134697" y="270270"/>
                  <a:pt x="166165" y="264911"/>
                  <a:pt x="196272" y="254876"/>
                </a:cubicBezTo>
                <a:cubicBezTo>
                  <a:pt x="229279" y="243874"/>
                  <a:pt x="240855" y="239032"/>
                  <a:pt x="277091" y="231785"/>
                </a:cubicBezTo>
                <a:cubicBezTo>
                  <a:pt x="300046" y="227194"/>
                  <a:pt x="323272" y="224088"/>
                  <a:pt x="346363" y="220240"/>
                </a:cubicBezTo>
                <a:cubicBezTo>
                  <a:pt x="388520" y="192136"/>
                  <a:pt x="420982" y="168426"/>
                  <a:pt x="473363" y="150967"/>
                </a:cubicBezTo>
                <a:cubicBezTo>
                  <a:pt x="499869" y="142132"/>
                  <a:pt x="544028" y="128167"/>
                  <a:pt x="565727" y="116331"/>
                </a:cubicBezTo>
                <a:cubicBezTo>
                  <a:pt x="590090" y="103042"/>
                  <a:pt x="608672" y="78925"/>
                  <a:pt x="635000" y="70149"/>
                </a:cubicBezTo>
                <a:cubicBezTo>
                  <a:pt x="657395" y="62684"/>
                  <a:pt x="693418" y="49693"/>
                  <a:pt x="715818" y="47058"/>
                </a:cubicBezTo>
                <a:cubicBezTo>
                  <a:pt x="765652" y="41195"/>
                  <a:pt x="815879" y="39361"/>
                  <a:pt x="865909" y="35513"/>
                </a:cubicBezTo>
                <a:cubicBezTo>
                  <a:pt x="900545" y="27816"/>
                  <a:pt x="934662" y="17216"/>
                  <a:pt x="969818" y="12422"/>
                </a:cubicBezTo>
                <a:cubicBezTo>
                  <a:pt x="1095615" y="-4732"/>
                  <a:pt x="1211374" y="876"/>
                  <a:pt x="1339272" y="876"/>
                </a:cubicBezTo>
              </a:path>
            </a:pathLst>
          </a:custGeom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3394364" y="3810016"/>
            <a:ext cx="1512454" cy="461819"/>
          </a:xfrm>
          <a:custGeom>
            <a:avLst/>
            <a:gdLst>
              <a:gd name="connsiteX0" fmla="*/ 0 w 1512454"/>
              <a:gd name="connsiteY0" fmla="*/ 461819 h 461819"/>
              <a:gd name="connsiteX1" fmla="*/ 704272 w 1512454"/>
              <a:gd name="connsiteY1" fmla="*/ 0 h 461819"/>
              <a:gd name="connsiteX2" fmla="*/ 1512454 w 1512454"/>
              <a:gd name="connsiteY2" fmla="*/ 11546 h 46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2454" h="461819">
                <a:moveTo>
                  <a:pt x="0" y="461819"/>
                </a:moveTo>
                <a:lnTo>
                  <a:pt x="704272" y="0"/>
                </a:lnTo>
                <a:lnTo>
                  <a:pt x="1512454" y="11546"/>
                </a:lnTo>
              </a:path>
            </a:pathLst>
          </a:custGeom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3394364" y="4087107"/>
            <a:ext cx="842818" cy="219364"/>
          </a:xfrm>
          <a:custGeom>
            <a:avLst/>
            <a:gdLst>
              <a:gd name="connsiteX0" fmla="*/ 0 w 842818"/>
              <a:gd name="connsiteY0" fmla="*/ 219364 h 219364"/>
              <a:gd name="connsiteX1" fmla="*/ 69272 w 842818"/>
              <a:gd name="connsiteY1" fmla="*/ 207818 h 219364"/>
              <a:gd name="connsiteX2" fmla="*/ 184727 w 842818"/>
              <a:gd name="connsiteY2" fmla="*/ 184728 h 219364"/>
              <a:gd name="connsiteX3" fmla="*/ 288636 w 842818"/>
              <a:gd name="connsiteY3" fmla="*/ 150091 h 219364"/>
              <a:gd name="connsiteX4" fmla="*/ 357909 w 842818"/>
              <a:gd name="connsiteY4" fmla="*/ 127000 h 219364"/>
              <a:gd name="connsiteX5" fmla="*/ 438727 w 842818"/>
              <a:gd name="connsiteY5" fmla="*/ 115455 h 219364"/>
              <a:gd name="connsiteX6" fmla="*/ 484909 w 842818"/>
              <a:gd name="connsiteY6" fmla="*/ 103909 h 219364"/>
              <a:gd name="connsiteX7" fmla="*/ 565727 w 842818"/>
              <a:gd name="connsiteY7" fmla="*/ 92364 h 219364"/>
              <a:gd name="connsiteX8" fmla="*/ 646545 w 842818"/>
              <a:gd name="connsiteY8" fmla="*/ 57728 h 219364"/>
              <a:gd name="connsiteX9" fmla="*/ 704272 w 842818"/>
              <a:gd name="connsiteY9" fmla="*/ 46182 h 219364"/>
              <a:gd name="connsiteX10" fmla="*/ 796636 w 842818"/>
              <a:gd name="connsiteY10" fmla="*/ 23091 h 219364"/>
              <a:gd name="connsiteX11" fmla="*/ 831272 w 842818"/>
              <a:gd name="connsiteY11" fmla="*/ 11546 h 219364"/>
              <a:gd name="connsiteX12" fmla="*/ 842818 w 842818"/>
              <a:gd name="connsiteY12" fmla="*/ 0 h 21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2818" h="219364">
                <a:moveTo>
                  <a:pt x="0" y="219364"/>
                </a:moveTo>
                <a:cubicBezTo>
                  <a:pt x="23091" y="215515"/>
                  <a:pt x="46264" y="212132"/>
                  <a:pt x="69272" y="207818"/>
                </a:cubicBezTo>
                <a:cubicBezTo>
                  <a:pt x="107847" y="200585"/>
                  <a:pt x="184727" y="184728"/>
                  <a:pt x="184727" y="184728"/>
                </a:cubicBezTo>
                <a:cubicBezTo>
                  <a:pt x="248675" y="142095"/>
                  <a:pt x="189085" y="174979"/>
                  <a:pt x="288636" y="150091"/>
                </a:cubicBezTo>
                <a:cubicBezTo>
                  <a:pt x="312249" y="144188"/>
                  <a:pt x="333814" y="130442"/>
                  <a:pt x="357909" y="127000"/>
                </a:cubicBezTo>
                <a:cubicBezTo>
                  <a:pt x="384848" y="123152"/>
                  <a:pt x="411953" y="120323"/>
                  <a:pt x="438727" y="115455"/>
                </a:cubicBezTo>
                <a:cubicBezTo>
                  <a:pt x="454339" y="112616"/>
                  <a:pt x="469297" y="106748"/>
                  <a:pt x="484909" y="103909"/>
                </a:cubicBezTo>
                <a:cubicBezTo>
                  <a:pt x="511683" y="99041"/>
                  <a:pt x="538788" y="96212"/>
                  <a:pt x="565727" y="92364"/>
                </a:cubicBezTo>
                <a:cubicBezTo>
                  <a:pt x="598772" y="75841"/>
                  <a:pt x="612567" y="66223"/>
                  <a:pt x="646545" y="57728"/>
                </a:cubicBezTo>
                <a:cubicBezTo>
                  <a:pt x="665583" y="52969"/>
                  <a:pt x="685151" y="50595"/>
                  <a:pt x="704272" y="46182"/>
                </a:cubicBezTo>
                <a:cubicBezTo>
                  <a:pt x="735195" y="39046"/>
                  <a:pt x="766529" y="33126"/>
                  <a:pt x="796636" y="23091"/>
                </a:cubicBezTo>
                <a:cubicBezTo>
                  <a:pt x="808181" y="19243"/>
                  <a:pt x="820387" y="16989"/>
                  <a:pt x="831272" y="11546"/>
                </a:cubicBezTo>
                <a:cubicBezTo>
                  <a:pt x="836140" y="9112"/>
                  <a:pt x="838969" y="3849"/>
                  <a:pt x="842818" y="0"/>
                </a:cubicBezTo>
              </a:path>
            </a:pathLst>
          </a:custGeom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242455" y="3521380"/>
            <a:ext cx="1096818" cy="508000"/>
          </a:xfrm>
          <a:custGeom>
            <a:avLst/>
            <a:gdLst>
              <a:gd name="connsiteX0" fmla="*/ 0 w 1096818"/>
              <a:gd name="connsiteY0" fmla="*/ 0 h 508000"/>
              <a:gd name="connsiteX1" fmla="*/ 1096818 w 1096818"/>
              <a:gd name="connsiteY1" fmla="*/ 508000 h 508000"/>
              <a:gd name="connsiteX2" fmla="*/ 1096818 w 1096818"/>
              <a:gd name="connsiteY2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6818" h="508000">
                <a:moveTo>
                  <a:pt x="0" y="0"/>
                </a:moveTo>
                <a:lnTo>
                  <a:pt x="1096818" y="508000"/>
                </a:lnTo>
                <a:lnTo>
                  <a:pt x="1096818" y="508000"/>
                </a:lnTo>
              </a:path>
            </a:pathLst>
          </a:custGeom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>
            <a:off x="3359727" y="3581276"/>
            <a:ext cx="2540000" cy="609740"/>
          </a:xfrm>
          <a:prstGeom prst="curvedDownArrow">
            <a:avLst>
              <a:gd name="adj1" fmla="val 25000"/>
              <a:gd name="adj2" fmla="val 50000"/>
              <a:gd name="adj3" fmla="val 18335"/>
            </a:avLst>
          </a:prstGeom>
          <a:noFill/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sp>
      <p:sp>
        <p:nvSpPr>
          <p:cNvPr id="58" name="Curved Down Arrow 57"/>
          <p:cNvSpPr/>
          <p:nvPr/>
        </p:nvSpPr>
        <p:spPr bwMode="auto">
          <a:xfrm flipH="1" flipV="1">
            <a:off x="3371273" y="4283379"/>
            <a:ext cx="2401454" cy="484909"/>
          </a:xfrm>
          <a:prstGeom prst="curvedDownArrow">
            <a:avLst>
              <a:gd name="adj1" fmla="val 25000"/>
              <a:gd name="adj2" fmla="val 50000"/>
              <a:gd name="adj3" fmla="val 18335"/>
            </a:avLst>
          </a:prstGeom>
          <a:noFill/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sp>
    </p:spTree>
    <p:extLst>
      <p:ext uri="{BB962C8B-B14F-4D97-AF65-F5344CB8AC3E}">
        <p14:creationId xmlns:p14="http://schemas.microsoft.com/office/powerpoint/2010/main" val="578672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6025"/>
            <a:ext cx="8229600" cy="4530725"/>
          </a:xfrm>
        </p:spPr>
        <p:txBody>
          <a:bodyPr/>
          <a:lstStyle/>
          <a:p>
            <a:r>
              <a:rPr lang="en-US" sz="2200" dirty="0"/>
              <a:t>Let </a:t>
            </a:r>
            <a:r>
              <a:rPr lang="is-IS" sz="2200" dirty="0"/>
              <a:t> f: X </a:t>
            </a:r>
            <a:r>
              <a:rPr lang="is-IS" sz="22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is-IS" sz="2200" dirty="0"/>
              <a:t> Y </a:t>
            </a:r>
            <a:r>
              <a:rPr lang="en-US" sz="2200" dirty="0"/>
              <a:t>be a </a:t>
            </a:r>
            <a:r>
              <a:rPr lang="en-US" sz="2200" dirty="0" err="1"/>
              <a:t>bijection</a:t>
            </a:r>
            <a:r>
              <a:rPr lang="en-US" sz="2200" dirty="0"/>
              <a:t>.  The </a:t>
            </a:r>
            <a:r>
              <a:rPr lang="en-US" sz="2200" dirty="0">
                <a:solidFill>
                  <a:srgbClr val="820000"/>
                </a:solidFill>
              </a:rPr>
              <a:t>inverse</a:t>
            </a:r>
            <a:r>
              <a:rPr lang="en-US" sz="2200" dirty="0"/>
              <a:t> of f is the function </a:t>
            </a:r>
            <a:r>
              <a:rPr lang="en-US" sz="2200" dirty="0">
                <a:cs typeface="Times New Roman"/>
              </a:rPr>
              <a:t>f</a:t>
            </a:r>
            <a:r>
              <a:rPr lang="en-US" sz="2200" baseline="30000" dirty="0">
                <a:cs typeface="Times New Roman"/>
              </a:rPr>
              <a:t>-1 </a:t>
            </a:r>
            <a:r>
              <a:rPr lang="en-US" sz="2200" dirty="0">
                <a:cs typeface="Times New Roman"/>
              </a:rPr>
              <a:t> : Y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s-IS" sz="22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2200" dirty="0">
                <a:cs typeface="Times New Roman"/>
                <a:sym typeface="Wingdings"/>
              </a:rPr>
              <a:t>X </a:t>
            </a:r>
            <a:r>
              <a:rPr lang="en-US" sz="2200" dirty="0"/>
              <a:t>that assigns to an element y in Y the element x in X such that f(x) = y, i.e., f</a:t>
            </a:r>
            <a:r>
              <a:rPr lang="en-US" sz="2200" baseline="30000" dirty="0"/>
              <a:t>−1</a:t>
            </a:r>
            <a:r>
              <a:rPr lang="en-US" sz="2200" dirty="0"/>
              <a:t>(y) = x when f(x) = y. </a:t>
            </a:r>
          </a:p>
          <a:p>
            <a:endParaRPr lang="en-US" sz="2200" dirty="0"/>
          </a:p>
          <a:p>
            <a:r>
              <a:rPr lang="en-US" sz="2200" dirty="0"/>
              <a:t>Do these functions have an inverse?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055" y="3146136"/>
            <a:ext cx="2082800" cy="215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054" y="3238500"/>
            <a:ext cx="2115128" cy="218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149" y="3050310"/>
            <a:ext cx="1972541" cy="263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80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6025"/>
            <a:ext cx="8229600" cy="4530725"/>
          </a:xfrm>
        </p:spPr>
        <p:txBody>
          <a:bodyPr/>
          <a:lstStyle/>
          <a:p>
            <a:r>
              <a:rPr lang="en-US" sz="2400" dirty="0"/>
              <a:t>Are the following functions invertible?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2400" dirty="0"/>
              <a:t>f: {0, 1}</a:t>
            </a:r>
            <a:r>
              <a:rPr lang="en-US" sz="2400" baseline="30000" dirty="0"/>
              <a:t>3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400" dirty="0"/>
              <a:t>{0, 1}</a:t>
            </a:r>
            <a:r>
              <a:rPr lang="en-US" sz="2400" baseline="30000" dirty="0"/>
              <a:t>3</a:t>
            </a:r>
            <a:r>
              <a:rPr lang="en-US" sz="2400" dirty="0"/>
              <a:t>. f takes the input string and reverses the bits. For example, f(011) = 110.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2400" dirty="0"/>
              <a:t>f: {0, 1}</a:t>
            </a:r>
            <a:r>
              <a:rPr lang="en-US" sz="2400" baseline="30000" dirty="0"/>
              <a:t>3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400" dirty="0"/>
              <a:t>{0, 1}</a:t>
            </a:r>
            <a:r>
              <a:rPr lang="en-US" sz="2400" baseline="30000" dirty="0"/>
              <a:t>3</a:t>
            </a:r>
            <a:r>
              <a:rPr lang="en-US" sz="2400" dirty="0"/>
              <a:t>. f takes the input string x, removing the first bit of x, and adding the bit to the end of x. For example, f(011) = 110.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2400" dirty="0"/>
              <a:t>f: {0, 1}</a:t>
            </a:r>
            <a:r>
              <a:rPr lang="en-US" sz="2400" baseline="30000" dirty="0"/>
              <a:t>3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400" dirty="0"/>
              <a:t>{0, 1}</a:t>
            </a:r>
            <a:r>
              <a:rPr lang="en-US" sz="2400" baseline="30000" dirty="0"/>
              <a:t>3</a:t>
            </a:r>
            <a:r>
              <a:rPr lang="en-US" sz="2400" dirty="0"/>
              <a:t>. f takes the input string and replaces the first bit by 1. For example, f(001) = 101 and f(110) = 110.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89605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of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59800" cy="4950691"/>
          </a:xfrm>
        </p:spPr>
        <p:txBody>
          <a:bodyPr/>
          <a:lstStyle/>
          <a:p>
            <a:r>
              <a:rPr lang="en-US" sz="2200" dirty="0"/>
              <a:t>Let f and g be functions f: X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200" dirty="0"/>
              <a:t> Y and g: Y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200" dirty="0"/>
              <a:t> Z. </a:t>
            </a:r>
          </a:p>
          <a:p>
            <a:r>
              <a:rPr lang="en-US" sz="2200" dirty="0"/>
              <a:t>The </a:t>
            </a:r>
            <a:r>
              <a:rPr lang="en-US" sz="2200" dirty="0">
                <a:solidFill>
                  <a:srgbClr val="800000"/>
                </a:solidFill>
              </a:rPr>
              <a:t>composition</a:t>
            </a:r>
            <a:r>
              <a:rPr lang="en-US" sz="2200" dirty="0"/>
              <a:t> of g with f, denoted </a:t>
            </a:r>
            <a:r>
              <a:rPr lang="en-US" sz="2200" dirty="0" err="1"/>
              <a:t>g</a:t>
            </a:r>
            <a:r>
              <a:rPr lang="en-US" sz="2200" dirty="0" err="1">
                <a:solidFill>
                  <a:srgbClr val="333333"/>
                </a:solidFill>
                <a:ea typeface="Times New Roman" charset="0"/>
                <a:cs typeface="Times New Roman" charset="0"/>
                <a:sym typeface="MT Extra" charset="0"/>
              </a:rPr>
              <a:t></a:t>
            </a:r>
            <a:r>
              <a:rPr lang="en-US" sz="2200" dirty="0" err="1"/>
              <a:t>f</a:t>
            </a:r>
            <a:r>
              <a:rPr lang="en-US" sz="2200" dirty="0"/>
              <a:t>, is the function </a:t>
            </a:r>
          </a:p>
          <a:p>
            <a:r>
              <a:rPr lang="en-US" sz="2200" dirty="0"/>
              <a:t>(</a:t>
            </a:r>
            <a:r>
              <a:rPr lang="en-US" sz="2200" dirty="0" err="1"/>
              <a:t>g</a:t>
            </a:r>
            <a:r>
              <a:rPr lang="en-US" sz="2200" dirty="0" err="1">
                <a:solidFill>
                  <a:srgbClr val="333333"/>
                </a:solidFill>
                <a:ea typeface="Times New Roman" charset="0"/>
                <a:cs typeface="Times New Roman" charset="0"/>
                <a:sym typeface="MT Extra" charset="0"/>
              </a:rPr>
              <a:t></a:t>
            </a:r>
            <a:r>
              <a:rPr lang="en-US" sz="2200" dirty="0" err="1"/>
              <a:t>f</a:t>
            </a:r>
            <a:r>
              <a:rPr lang="en-US" sz="2200" dirty="0"/>
              <a:t>) : X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200" dirty="0"/>
              <a:t> Z, such that (</a:t>
            </a:r>
            <a:r>
              <a:rPr lang="en-US" sz="2200" dirty="0" err="1"/>
              <a:t>g</a:t>
            </a:r>
            <a:r>
              <a:rPr lang="en-US" sz="2200" dirty="0" err="1">
                <a:solidFill>
                  <a:srgbClr val="333333"/>
                </a:solidFill>
                <a:ea typeface="Times New Roman" charset="0"/>
                <a:cs typeface="Times New Roman" charset="0"/>
                <a:sym typeface="MT Extra" charset="0"/>
              </a:rPr>
              <a:t></a:t>
            </a:r>
            <a:r>
              <a:rPr lang="en-US" sz="2200" dirty="0" err="1"/>
              <a:t>f</a:t>
            </a:r>
            <a:r>
              <a:rPr lang="en-US" sz="2200" dirty="0"/>
              <a:t>)(x) = g(f(x)) for all x ∈ X.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685800" y="4087273"/>
            <a:ext cx="1461272" cy="147979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6" name="Oval 5"/>
          <p:cNvSpPr/>
          <p:nvPr/>
        </p:nvSpPr>
        <p:spPr bwMode="auto">
          <a:xfrm>
            <a:off x="3581400" y="4087273"/>
            <a:ext cx="1461272" cy="147979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7" name="Curved Down Arrow 6"/>
          <p:cNvSpPr/>
          <p:nvPr/>
        </p:nvSpPr>
        <p:spPr bwMode="auto">
          <a:xfrm>
            <a:off x="2147072" y="3890665"/>
            <a:ext cx="1662928" cy="493788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9" name="TextBox 8"/>
          <p:cNvSpPr txBox="1"/>
          <p:nvPr/>
        </p:nvSpPr>
        <p:spPr>
          <a:xfrm>
            <a:off x="1273726" y="5112524"/>
            <a:ext cx="407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37324" y="5061192"/>
            <a:ext cx="380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56672" y="3881735"/>
            <a:ext cx="34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f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 bwMode="auto">
          <a:xfrm>
            <a:off x="6539728" y="4043065"/>
            <a:ext cx="1461272" cy="147979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4" name="Curved Down Arrow 13"/>
          <p:cNvSpPr/>
          <p:nvPr/>
        </p:nvSpPr>
        <p:spPr bwMode="auto">
          <a:xfrm>
            <a:off x="4966472" y="4043065"/>
            <a:ext cx="1662928" cy="44196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5" name="TextBox 14"/>
          <p:cNvSpPr txBox="1"/>
          <p:nvPr/>
        </p:nvSpPr>
        <p:spPr>
          <a:xfrm>
            <a:off x="7086600" y="5061192"/>
            <a:ext cx="398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15000" y="3505200"/>
            <a:ext cx="348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g</a:t>
            </a:r>
            <a:endParaRPr lang="en-US" sz="2400" dirty="0"/>
          </a:p>
        </p:txBody>
      </p:sp>
      <p:sp>
        <p:nvSpPr>
          <p:cNvPr id="17" name="Curved Down Arrow 16"/>
          <p:cNvSpPr/>
          <p:nvPr/>
        </p:nvSpPr>
        <p:spPr bwMode="auto">
          <a:xfrm flipV="1">
            <a:off x="2147071" y="5112520"/>
            <a:ext cx="4558529" cy="923333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8" name="TextBox 17"/>
          <p:cNvSpPr txBox="1"/>
          <p:nvPr/>
        </p:nvSpPr>
        <p:spPr>
          <a:xfrm>
            <a:off x="4059405" y="5574189"/>
            <a:ext cx="719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ea typeface="Times New Roman" charset="0"/>
                <a:cs typeface="Times New Roman" charset="0"/>
                <a:sym typeface="Wingdings"/>
              </a:rPr>
              <a:t>g </a:t>
            </a:r>
            <a:r>
              <a:rPr lang="en-US" sz="2400" dirty="0">
                <a:solidFill>
                  <a:srgbClr val="333333"/>
                </a:solidFill>
                <a:ea typeface="Times New Roman" charset="0"/>
                <a:cs typeface="Times New Roman" charset="0"/>
                <a:sym typeface="MT Extra" charset="0"/>
              </a:rPr>
              <a:t>f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0840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of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r>
              <a:rPr lang="en-US" sz="2200" dirty="0"/>
              <a:t>Order of composition matters!</a:t>
            </a:r>
          </a:p>
          <a:p>
            <a:r>
              <a:rPr lang="en-US" sz="2200" dirty="0"/>
              <a:t>Let f(x) = 2x + 3, g(x) = 3x + 2</a:t>
            </a:r>
          </a:p>
          <a:p>
            <a:pPr>
              <a:buNone/>
            </a:pPr>
            <a:r>
              <a:rPr lang="en-US" sz="2200" dirty="0"/>
              <a:t>	(</a:t>
            </a:r>
            <a:r>
              <a:rPr lang="en-US" sz="2200" dirty="0" err="1">
                <a:solidFill>
                  <a:srgbClr val="333333"/>
                </a:solidFill>
                <a:ea typeface="Times New Roman" charset="0"/>
                <a:cs typeface="Times New Roman" charset="0"/>
                <a:sym typeface="Wingdings"/>
              </a:rPr>
              <a:t>f</a:t>
            </a:r>
            <a:r>
              <a:rPr lang="en-US" sz="2200" dirty="0" err="1">
                <a:solidFill>
                  <a:srgbClr val="333333"/>
                </a:solidFill>
                <a:ea typeface="Times New Roman" charset="0"/>
                <a:cs typeface="Times New Roman" charset="0"/>
                <a:sym typeface="MT Extra" charset="0"/>
              </a:rPr>
              <a:t>g)(x</a:t>
            </a:r>
            <a:r>
              <a:rPr lang="en-US" sz="2200" dirty="0">
                <a:solidFill>
                  <a:srgbClr val="333333"/>
                </a:solidFill>
                <a:ea typeface="Times New Roman" charset="0"/>
                <a:cs typeface="Times New Roman" charset="0"/>
                <a:sym typeface="MT Extra" charset="0"/>
              </a:rPr>
              <a:t>) = </a:t>
            </a:r>
            <a:r>
              <a:rPr lang="en-US" sz="2200" dirty="0" err="1">
                <a:solidFill>
                  <a:srgbClr val="333333"/>
                </a:solidFill>
                <a:ea typeface="Times New Roman" charset="0"/>
                <a:cs typeface="Times New Roman" charset="0"/>
                <a:sym typeface="MT Extra" charset="0"/>
              </a:rPr>
              <a:t>f(g(x</a:t>
            </a:r>
            <a:r>
              <a:rPr lang="en-US" sz="2200" dirty="0">
                <a:solidFill>
                  <a:srgbClr val="333333"/>
                </a:solidFill>
                <a:ea typeface="Times New Roman" charset="0"/>
                <a:cs typeface="Times New Roman" charset="0"/>
                <a:sym typeface="MT Extra" charset="0"/>
              </a:rPr>
              <a:t>)) = f(3x + 2) = 2(3x + 2) + 3 = 6x + 7</a:t>
            </a:r>
          </a:p>
          <a:p>
            <a:pPr>
              <a:buNone/>
            </a:pPr>
            <a:r>
              <a:rPr lang="en-US" sz="2200" dirty="0">
                <a:solidFill>
                  <a:srgbClr val="333333"/>
                </a:solidFill>
                <a:ea typeface="Times New Roman" charset="0"/>
                <a:cs typeface="Times New Roman" charset="0"/>
                <a:sym typeface="MT Extra" charset="0"/>
              </a:rPr>
              <a:t>	(</a:t>
            </a:r>
            <a:r>
              <a:rPr lang="en-US" sz="2200" dirty="0" err="1">
                <a:solidFill>
                  <a:srgbClr val="333333"/>
                </a:solidFill>
                <a:ea typeface="Times New Roman" charset="0"/>
                <a:cs typeface="Times New Roman" charset="0"/>
                <a:sym typeface="Wingdings"/>
              </a:rPr>
              <a:t>g</a:t>
            </a:r>
            <a:r>
              <a:rPr lang="en-US" sz="2200" dirty="0" err="1">
                <a:solidFill>
                  <a:srgbClr val="333333"/>
                </a:solidFill>
                <a:ea typeface="Times New Roman" charset="0"/>
                <a:cs typeface="Times New Roman" charset="0"/>
                <a:sym typeface="MT Extra" charset="0"/>
              </a:rPr>
              <a:t>f)(x</a:t>
            </a:r>
            <a:r>
              <a:rPr lang="en-US" sz="2200" dirty="0">
                <a:solidFill>
                  <a:srgbClr val="333333"/>
                </a:solidFill>
                <a:ea typeface="Times New Roman" charset="0"/>
                <a:cs typeface="Times New Roman" charset="0"/>
                <a:sym typeface="MT Extra" charset="0"/>
              </a:rPr>
              <a:t>) = </a:t>
            </a:r>
            <a:r>
              <a:rPr lang="en-US" sz="2200" dirty="0" err="1">
                <a:solidFill>
                  <a:srgbClr val="333333"/>
                </a:solidFill>
                <a:ea typeface="Times New Roman" charset="0"/>
                <a:cs typeface="Times New Roman" charset="0"/>
                <a:sym typeface="MT Extra" charset="0"/>
              </a:rPr>
              <a:t>g(f(x</a:t>
            </a:r>
            <a:r>
              <a:rPr lang="en-US" sz="2200" dirty="0">
                <a:solidFill>
                  <a:srgbClr val="333333"/>
                </a:solidFill>
                <a:ea typeface="Times New Roman" charset="0"/>
                <a:cs typeface="Times New Roman" charset="0"/>
                <a:sym typeface="MT Extra" charset="0"/>
              </a:rPr>
              <a:t>)) = g(2x + 3) = 3(2x + 3) + 2 = 6x + 11</a:t>
            </a:r>
          </a:p>
          <a:p>
            <a:pPr>
              <a:buNone/>
            </a:pPr>
            <a:endParaRPr lang="en-US" sz="2200" dirty="0">
              <a:solidFill>
                <a:srgbClr val="333333"/>
              </a:solidFill>
              <a:ea typeface="Times New Roman" charset="0"/>
              <a:cs typeface="Times New Roman" charset="0"/>
              <a:sym typeface="MT Extra" charset="0"/>
            </a:endParaRPr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76112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of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pPr>
              <a:buNone/>
            </a:pPr>
            <a:endParaRPr lang="en-US" sz="2200" dirty="0">
              <a:solidFill>
                <a:srgbClr val="333333"/>
              </a:solidFill>
              <a:ea typeface="Times New Roman" charset="0"/>
              <a:cs typeface="Times New Roman" charset="0"/>
              <a:sym typeface="MT Extra" charset="0"/>
            </a:endParaRPr>
          </a:p>
          <a:p>
            <a:r>
              <a:rPr lang="en-US" sz="2200" dirty="0">
                <a:solidFill>
                  <a:srgbClr val="333333"/>
                </a:solidFill>
                <a:ea typeface="Times New Roman" charset="0"/>
                <a:cs typeface="Times New Roman" charset="0"/>
                <a:sym typeface="MT Extra" charset="0"/>
              </a:rPr>
              <a:t>What is </a:t>
            </a:r>
            <a:r>
              <a:rPr lang="en-US" sz="2200" dirty="0"/>
              <a:t>(</a:t>
            </a:r>
            <a:r>
              <a:rPr lang="en-US" sz="2200" dirty="0">
                <a:solidFill>
                  <a:srgbClr val="333333"/>
                </a:solidFill>
                <a:ea typeface="Times New Roman" charset="0"/>
                <a:cs typeface="Times New Roman" charset="0"/>
                <a:sym typeface="Wingdings"/>
              </a:rPr>
              <a:t>f</a:t>
            </a:r>
            <a:r>
              <a:rPr lang="en-US" sz="2200" baseline="30000" dirty="0">
                <a:solidFill>
                  <a:srgbClr val="333333"/>
                </a:solidFill>
                <a:ea typeface="Times New Roman" charset="0"/>
                <a:cs typeface="Times New Roman" charset="0"/>
                <a:sym typeface="Wingdings"/>
              </a:rPr>
              <a:t>-1</a:t>
            </a:r>
            <a:r>
              <a:rPr lang="en-US" sz="2200" dirty="0">
                <a:solidFill>
                  <a:srgbClr val="333333"/>
                </a:solidFill>
                <a:ea typeface="Times New Roman" charset="0"/>
                <a:cs typeface="Times New Roman" charset="0"/>
                <a:sym typeface="MT Extra" charset="0"/>
              </a:rPr>
              <a:t>f)(x) and </a:t>
            </a:r>
            <a:r>
              <a:rPr lang="en-US" sz="2200" dirty="0"/>
              <a:t>(</a:t>
            </a:r>
            <a:r>
              <a:rPr lang="en-US" sz="2200" dirty="0">
                <a:solidFill>
                  <a:srgbClr val="333333"/>
                </a:solidFill>
                <a:ea typeface="Times New Roman" charset="0"/>
                <a:cs typeface="Times New Roman" charset="0"/>
                <a:sym typeface="Wingdings"/>
              </a:rPr>
              <a:t>f</a:t>
            </a:r>
            <a:r>
              <a:rPr lang="en-US" sz="2200" dirty="0">
                <a:solidFill>
                  <a:srgbClr val="333333"/>
                </a:solidFill>
                <a:ea typeface="Times New Roman" charset="0"/>
                <a:cs typeface="Times New Roman" charset="0"/>
                <a:sym typeface="MT Extra" charset="0"/>
              </a:rPr>
              <a:t>f</a:t>
            </a:r>
            <a:r>
              <a:rPr lang="en-US" sz="2200" baseline="30000" dirty="0">
                <a:solidFill>
                  <a:srgbClr val="333333"/>
                </a:solidFill>
                <a:ea typeface="Times New Roman" charset="0"/>
                <a:cs typeface="Times New Roman" charset="0"/>
                <a:sym typeface="MT Extra" charset="0"/>
              </a:rPr>
              <a:t>-1</a:t>
            </a:r>
            <a:r>
              <a:rPr lang="en-US" sz="2200" dirty="0">
                <a:solidFill>
                  <a:srgbClr val="333333"/>
                </a:solidFill>
                <a:ea typeface="Times New Roman" charset="0"/>
                <a:cs typeface="Times New Roman" charset="0"/>
                <a:sym typeface="MT Extra" charset="0"/>
              </a:rPr>
              <a:t>)(y) ?</a:t>
            </a:r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37399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intersection/union of many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applying the intersection/union operations to large numbers of sets: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46" y="3302001"/>
            <a:ext cx="7377545" cy="75219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44" y="2089727"/>
            <a:ext cx="7282269" cy="77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4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identity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800000"/>
                </a:solidFill>
              </a:rPr>
              <a:t>identity function </a:t>
            </a:r>
            <a:r>
              <a:rPr lang="en-US" dirty="0"/>
              <a:t>on A, denoted I</a:t>
            </a:r>
            <a:r>
              <a:rPr lang="en-US" baseline="-25000" dirty="0"/>
              <a:t>A</a:t>
            </a:r>
            <a:r>
              <a:rPr lang="en-US" dirty="0"/>
              <a:t>: A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dirty="0"/>
              <a:t>A, is defined as I</a:t>
            </a:r>
            <a:r>
              <a:rPr lang="en-US" baseline="-25000" dirty="0"/>
              <a:t>A</a:t>
            </a:r>
            <a:r>
              <a:rPr lang="en-US" dirty="0"/>
              <a:t>(a) = a, for all a ∈ A.</a:t>
            </a:r>
          </a:p>
          <a:p>
            <a:endParaRPr lang="en-US" dirty="0"/>
          </a:p>
          <a:p>
            <a:r>
              <a:rPr lang="en-US" dirty="0"/>
              <a:t>The identity function always maps a set onto itself and maps every element to itself.</a:t>
            </a:r>
          </a:p>
          <a:p>
            <a:endParaRPr lang="en-US" dirty="0"/>
          </a:p>
          <a:p>
            <a:r>
              <a:rPr lang="en-US" dirty="0"/>
              <a:t>If a function f from A to B has an inverse, then f composed with its inverse is the identity function. </a:t>
            </a:r>
          </a:p>
          <a:p>
            <a:r>
              <a:rPr lang="en-US" dirty="0"/>
              <a:t>If f(a) = b, then f</a:t>
            </a:r>
            <a:r>
              <a:rPr lang="en-US" baseline="30000" dirty="0"/>
              <a:t>-1</a:t>
            </a:r>
            <a:r>
              <a:rPr lang="en-US" dirty="0"/>
              <a:t>(b) = a, and (f</a:t>
            </a:r>
            <a:r>
              <a:rPr lang="en-US" baseline="30000" dirty="0"/>
              <a:t>f-1</a:t>
            </a:r>
            <a:r>
              <a:rPr lang="en-US" dirty="0">
                <a:ea typeface="Times New Roman" charset="0"/>
                <a:cs typeface="Times New Roman" charset="0"/>
                <a:sym typeface="MT Extra" charset="0"/>
              </a:rPr>
              <a:t></a:t>
            </a:r>
            <a:r>
              <a:rPr lang="en-US" dirty="0"/>
              <a:t>f)(a) = f</a:t>
            </a:r>
            <a:r>
              <a:rPr lang="en-US" baseline="30000" dirty="0"/>
              <a:t>-1</a:t>
            </a:r>
            <a:r>
              <a:rPr lang="en-US" dirty="0"/>
              <a:t>(f(a)) = f</a:t>
            </a:r>
            <a:r>
              <a:rPr lang="en-US" baseline="30000" dirty="0"/>
              <a:t>-1</a:t>
            </a:r>
            <a:r>
              <a:rPr lang="en-US" dirty="0"/>
              <a:t>(b) = a.</a:t>
            </a:r>
          </a:p>
          <a:p>
            <a:endParaRPr lang="en-US" dirty="0"/>
          </a:p>
          <a:p>
            <a:r>
              <a:rPr lang="en-US" dirty="0"/>
              <a:t>Let f: A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dirty="0"/>
              <a:t> B be a </a:t>
            </a:r>
            <a:r>
              <a:rPr lang="en-US" dirty="0" err="1"/>
              <a:t>bijection</a:t>
            </a:r>
            <a:r>
              <a:rPr lang="en-US" dirty="0"/>
              <a:t>. Then f</a:t>
            </a:r>
            <a:r>
              <a:rPr lang="en-US" baseline="30000" dirty="0"/>
              <a:t>-1</a:t>
            </a:r>
            <a:r>
              <a:rPr lang="en-US" dirty="0">
                <a:ea typeface="Times New Roman" charset="0"/>
                <a:cs typeface="Times New Roman" charset="0"/>
                <a:sym typeface="MT Extra" charset="0"/>
              </a:rPr>
              <a:t></a:t>
            </a:r>
            <a:r>
              <a:rPr lang="en-US" dirty="0"/>
              <a:t>f = I</a:t>
            </a:r>
            <a:r>
              <a:rPr lang="en-US" baseline="-25000" dirty="0"/>
              <a:t>A</a:t>
            </a:r>
            <a:r>
              <a:rPr lang="en-US" dirty="0"/>
              <a:t> and f</a:t>
            </a:r>
            <a:r>
              <a:rPr lang="en-US" dirty="0">
                <a:ea typeface="Times New Roman" charset="0"/>
                <a:cs typeface="Times New Roman" charset="0"/>
                <a:sym typeface="MT Extra" charset="0"/>
              </a:rPr>
              <a:t></a:t>
            </a:r>
            <a:r>
              <a:rPr lang="en-US" dirty="0"/>
              <a:t>f</a:t>
            </a:r>
            <a:r>
              <a:rPr lang="en-US" baseline="30000" dirty="0"/>
              <a:t>-1</a:t>
            </a:r>
            <a:r>
              <a:rPr lang="en-US" dirty="0"/>
              <a:t> = I</a:t>
            </a:r>
            <a:r>
              <a:rPr lang="en-US" baseline="-25000" dirty="0"/>
              <a:t>B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3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products and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r>
              <a:rPr lang="en-US" sz="2200" dirty="0"/>
              <a:t>A function with multiple arguments has a </a:t>
            </a:r>
            <a:r>
              <a:rPr lang="en-US" sz="2200" dirty="0" err="1"/>
              <a:t>cartesian</a:t>
            </a:r>
            <a:r>
              <a:rPr lang="en-US" sz="2200" dirty="0"/>
              <a:t> product as its domain.</a:t>
            </a:r>
          </a:p>
          <a:p>
            <a:r>
              <a:rPr lang="en-US" sz="2200" dirty="0"/>
              <a:t>Example:</a:t>
            </a:r>
          </a:p>
          <a:p>
            <a:pPr lvl="1"/>
            <a:r>
              <a:rPr lang="en-US" sz="2200" b="1" dirty="0">
                <a:latin typeface="Courier New" charset="0"/>
              </a:rPr>
              <a:t>min</a:t>
            </a:r>
            <a:r>
              <a:rPr lang="en-US" sz="2200" dirty="0"/>
              <a:t> maps </a:t>
            </a:r>
            <a:r>
              <a:rPr lang="en-US" sz="2200" b="1" dirty="0"/>
              <a:t>R x R</a:t>
            </a:r>
            <a:r>
              <a:rPr lang="en-US" sz="2200" dirty="0"/>
              <a:t> to </a:t>
            </a:r>
            <a:r>
              <a:rPr lang="en-US" sz="2200" b="1" dirty="0"/>
              <a:t>R</a:t>
            </a:r>
            <a:br>
              <a:rPr lang="en-US" sz="2200" b="1" dirty="0"/>
            </a:br>
            <a:r>
              <a:rPr lang="en-US" sz="2200" dirty="0"/>
              <a:t> min(5.3, 10) = 5.3</a:t>
            </a:r>
          </a:p>
        </p:txBody>
      </p:sp>
    </p:spTree>
    <p:extLst>
      <p:ext uri="{BB962C8B-B14F-4D97-AF65-F5344CB8AC3E}">
        <p14:creationId xmlns:p14="http://schemas.microsoft.com/office/powerpoint/2010/main" val="1477186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exponents and logarithms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800000"/>
                </a:solidFill>
              </a:rPr>
              <a:t>exponential</a:t>
            </a:r>
            <a:r>
              <a:rPr lang="en-US" dirty="0"/>
              <a:t> function </a:t>
            </a:r>
            <a:r>
              <a:rPr lang="en-US" dirty="0" err="1"/>
              <a:t>exp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  <a:r>
              <a:rPr lang="en-US" dirty="0"/>
              <a:t>: </a:t>
            </a:r>
            <a:r>
              <a:rPr lang="en-US" b="1" dirty="0"/>
              <a:t>R</a:t>
            </a:r>
            <a:r>
              <a:rPr lang="en-US" dirty="0"/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b="1" dirty="0"/>
              <a:t>R</a:t>
            </a:r>
            <a:r>
              <a:rPr lang="en-US" baseline="30000" dirty="0"/>
              <a:t>+</a:t>
            </a:r>
            <a:r>
              <a:rPr lang="en-US" dirty="0"/>
              <a:t> is defined as:</a:t>
            </a:r>
          </a:p>
          <a:p>
            <a:r>
              <a:rPr lang="en-US" dirty="0"/>
              <a:t>			</a:t>
            </a:r>
            <a:r>
              <a:rPr lang="en-US" dirty="0" err="1"/>
              <a:t>exp</a:t>
            </a:r>
            <a:r>
              <a:rPr lang="en-US" baseline="-25000" dirty="0" err="1"/>
              <a:t>b</a:t>
            </a:r>
            <a:r>
              <a:rPr lang="en-US" dirty="0"/>
              <a:t>(x)=</a:t>
            </a:r>
            <a:r>
              <a:rPr lang="en-US" dirty="0" err="1"/>
              <a:t>b</a:t>
            </a:r>
            <a:r>
              <a:rPr lang="en-US" baseline="30000" dirty="0" err="1"/>
              <a:t>x</a:t>
            </a:r>
            <a:endParaRPr lang="en-US" baseline="30000" dirty="0"/>
          </a:p>
          <a:p>
            <a:r>
              <a:rPr lang="en-US" dirty="0"/>
              <a:t>where b is a positive real number and b ≠ 1. </a:t>
            </a:r>
          </a:p>
          <a:p>
            <a:r>
              <a:rPr lang="en-US" dirty="0"/>
              <a:t>The parameter b is called the </a:t>
            </a:r>
            <a:r>
              <a:rPr lang="en-US" dirty="0">
                <a:solidFill>
                  <a:srgbClr val="800000"/>
                </a:solidFill>
              </a:rPr>
              <a:t>base</a:t>
            </a:r>
            <a:r>
              <a:rPr lang="en-US" dirty="0"/>
              <a:t> of the exponent. </a:t>
            </a:r>
          </a:p>
          <a:p>
            <a:r>
              <a:rPr lang="en-US" dirty="0"/>
              <a:t>The input x is called the </a:t>
            </a:r>
            <a:r>
              <a:rPr lang="en-US" dirty="0">
                <a:solidFill>
                  <a:srgbClr val="800000"/>
                </a:solidFill>
              </a:rPr>
              <a:t>exponent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Properties of exponents: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554" y="3096491"/>
            <a:ext cx="19558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39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logarithm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exponential function is one-to-one and onto, and therefore has an inverse. 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800000"/>
                </a:solidFill>
              </a:rPr>
              <a:t>logarithm</a:t>
            </a:r>
            <a:r>
              <a:rPr lang="en-US" dirty="0"/>
              <a:t> function is the inverse of the exponential function. For real number b &gt; 0 and b ≠ 1, </a:t>
            </a:r>
            <a:r>
              <a:rPr lang="en-US" dirty="0" err="1"/>
              <a:t>log</a:t>
            </a:r>
            <a:r>
              <a:rPr lang="en-US" baseline="-25000" dirty="0" err="1"/>
              <a:t>b</a:t>
            </a:r>
            <a:r>
              <a:rPr lang="en-US" dirty="0"/>
              <a:t>: </a:t>
            </a:r>
            <a:r>
              <a:rPr lang="en-US" b="1" dirty="0"/>
              <a:t>R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dirty="0"/>
              <a:t> </a:t>
            </a:r>
            <a:r>
              <a:rPr lang="en-US" b="1" dirty="0"/>
              <a:t>R</a:t>
            </a:r>
            <a:r>
              <a:rPr lang="en-US" dirty="0"/>
              <a:t> is defined as:</a:t>
            </a:r>
          </a:p>
          <a:p>
            <a:r>
              <a:rPr lang="en-US" dirty="0"/>
              <a:t>			</a:t>
            </a:r>
            <a:r>
              <a:rPr lang="en-US" dirty="0" err="1"/>
              <a:t>b</a:t>
            </a:r>
            <a:r>
              <a:rPr lang="en-US" baseline="30000" dirty="0" err="1"/>
              <a:t>x</a:t>
            </a:r>
            <a:r>
              <a:rPr lang="en-US" dirty="0"/>
              <a:t>=y    ⇔    </a:t>
            </a:r>
            <a:r>
              <a:rPr lang="en-US" dirty="0" err="1"/>
              <a:t>log</a:t>
            </a:r>
            <a:r>
              <a:rPr lang="en-US" baseline="-25000" dirty="0" err="1"/>
              <a:t>b</a:t>
            </a:r>
            <a:r>
              <a:rPr lang="en-US" dirty="0" err="1"/>
              <a:t>y</a:t>
            </a:r>
            <a:r>
              <a:rPr lang="en-US" dirty="0"/>
              <a:t>=x</a:t>
            </a:r>
          </a:p>
          <a:p>
            <a:endParaRPr lang="en-US" dirty="0"/>
          </a:p>
          <a:p>
            <a:r>
              <a:rPr lang="en-US" dirty="0"/>
              <a:t>The parameter b is called the base of the logarithm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851" y="4079009"/>
            <a:ext cx="5047175" cy="266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76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 and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Binary search</a:t>
            </a:r>
          </a:p>
          <a:p>
            <a:endParaRPr lang="en-US" dirty="0"/>
          </a:p>
          <a:p>
            <a:r>
              <a:rPr lang="en-US" dirty="0"/>
              <a:t>   define the steps, explain how many steps </a:t>
            </a:r>
          </a:p>
          <a:p>
            <a:endParaRPr lang="en-US" dirty="0"/>
          </a:p>
          <a:p>
            <a:r>
              <a:rPr lang="en-US" dirty="0"/>
              <a:t>Merge sort</a:t>
            </a:r>
          </a:p>
          <a:p>
            <a:endParaRPr lang="en-US" dirty="0"/>
          </a:p>
          <a:p>
            <a:r>
              <a:rPr lang="en-US" dirty="0"/>
              <a:t>  define the steps, explain  how many steps </a:t>
            </a:r>
          </a:p>
          <a:p>
            <a:endParaRPr lang="en-US" dirty="0"/>
          </a:p>
          <a:p>
            <a:r>
              <a:rPr lang="en-US" dirty="0"/>
              <a:t>Quick sort?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45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difference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>
                <a:latin typeface="+mj-lt"/>
              </a:rPr>
              <a:t>The </a:t>
            </a:r>
            <a:r>
              <a:rPr lang="en-US" sz="2200" dirty="0">
                <a:solidFill>
                  <a:srgbClr val="820000"/>
                </a:solidFill>
                <a:latin typeface="+mj-lt"/>
              </a:rPr>
              <a:t>difference </a:t>
            </a:r>
            <a:r>
              <a:rPr lang="en-US" sz="2200" dirty="0">
                <a:latin typeface="+mj-lt"/>
              </a:rPr>
              <a:t>of sets </a:t>
            </a:r>
            <a:r>
              <a:rPr lang="en-US" sz="2200" dirty="0">
                <a:solidFill>
                  <a:schemeClr val="folHlink"/>
                </a:solidFill>
                <a:latin typeface="+mj-lt"/>
              </a:rPr>
              <a:t>A</a:t>
            </a:r>
            <a:r>
              <a:rPr lang="en-US" sz="2200" dirty="0">
                <a:latin typeface="+mj-lt"/>
              </a:rPr>
              <a:t> and </a:t>
            </a:r>
            <a:r>
              <a:rPr lang="en-US" sz="2200" dirty="0">
                <a:solidFill>
                  <a:schemeClr val="folHlink"/>
                </a:solidFill>
                <a:latin typeface="+mj-lt"/>
              </a:rPr>
              <a:t>B</a:t>
            </a:r>
            <a:r>
              <a:rPr lang="en-US" sz="2200" dirty="0">
                <a:latin typeface="+mj-lt"/>
              </a:rPr>
              <a:t> is the set containing those elements that are in </a:t>
            </a:r>
            <a:r>
              <a:rPr lang="en-US" sz="2200" dirty="0">
                <a:solidFill>
                  <a:schemeClr val="folHlink"/>
                </a:solidFill>
                <a:latin typeface="+mj-lt"/>
              </a:rPr>
              <a:t>A</a:t>
            </a:r>
            <a:r>
              <a:rPr lang="en-US" sz="2200" dirty="0">
                <a:latin typeface="+mj-lt"/>
              </a:rPr>
              <a:t> but not in </a:t>
            </a:r>
            <a:r>
              <a:rPr lang="en-US" sz="2200" dirty="0">
                <a:solidFill>
                  <a:schemeClr val="folHlink"/>
                </a:solidFill>
                <a:latin typeface="+mj-lt"/>
              </a:rPr>
              <a:t>B</a:t>
            </a:r>
            <a:r>
              <a:rPr lang="en-US" sz="2200" dirty="0">
                <a:latin typeface="+mj-lt"/>
              </a:rPr>
              <a:t>.</a:t>
            </a:r>
          </a:p>
          <a:p>
            <a:r>
              <a:rPr lang="en-US" sz="2200" dirty="0">
                <a:solidFill>
                  <a:schemeClr val="folHlink"/>
                </a:solidFill>
              </a:rPr>
              <a:t>A</a:t>
            </a:r>
            <a:r>
              <a:rPr lang="en-US" sz="2200" dirty="0"/>
              <a:t> - </a:t>
            </a:r>
            <a:r>
              <a:rPr lang="en-US" sz="2200" dirty="0">
                <a:solidFill>
                  <a:schemeClr val="folHlink"/>
                </a:solidFill>
              </a:rPr>
              <a:t>B </a:t>
            </a:r>
            <a:r>
              <a:rPr lang="en-US" sz="2200" dirty="0"/>
              <a:t>= { </a:t>
            </a:r>
            <a:r>
              <a:rPr lang="en-US" sz="2200" dirty="0" err="1"/>
              <a:t>x</a:t>
            </a:r>
            <a:r>
              <a:rPr lang="en-US" sz="2200" dirty="0"/>
              <a:t> | </a:t>
            </a:r>
            <a:r>
              <a:rPr lang="en-US" sz="2200" dirty="0" err="1"/>
              <a:t>x</a:t>
            </a:r>
            <a:r>
              <a:rPr lang="en-US" sz="2200" dirty="0"/>
              <a:t> </a:t>
            </a:r>
            <a:r>
              <a:rPr lang="en-US" sz="2200" dirty="0" err="1">
                <a:sym typeface="Symbol" pitchFamily="-65" charset="2"/>
              </a:rPr>
              <a:t></a:t>
            </a:r>
            <a:r>
              <a:rPr lang="en-US" sz="2200" dirty="0">
                <a:sym typeface="Symbol" pitchFamily="-65" charset="2"/>
              </a:rPr>
              <a:t> </a:t>
            </a:r>
            <a:r>
              <a:rPr lang="en-US" sz="2200" dirty="0">
                <a:solidFill>
                  <a:schemeClr val="folHlink"/>
                </a:solidFill>
                <a:sym typeface="Symbol" pitchFamily="-65" charset="2"/>
              </a:rPr>
              <a:t>A</a:t>
            </a:r>
            <a:r>
              <a:rPr lang="en-US" sz="2200" dirty="0">
                <a:sym typeface="Symbol" pitchFamily="-65" charset="2"/>
              </a:rPr>
              <a:t> and </a:t>
            </a:r>
            <a:r>
              <a:rPr lang="en-US" sz="2200" dirty="0" err="1">
                <a:sym typeface="Symbol" pitchFamily="-65" charset="2"/>
              </a:rPr>
              <a:t>x</a:t>
            </a:r>
            <a:r>
              <a:rPr lang="en-US" sz="2200" dirty="0">
                <a:sym typeface="Symbol" pitchFamily="-65" charset="2"/>
              </a:rPr>
              <a:t> </a:t>
            </a:r>
            <a:r>
              <a:rPr lang="en-US" sz="2200" dirty="0" err="1">
                <a:sym typeface="Symbol" pitchFamily="-65" charset="2"/>
              </a:rPr>
              <a:t></a:t>
            </a:r>
            <a:r>
              <a:rPr lang="en-US" sz="2200" dirty="0">
                <a:sym typeface="Symbol" pitchFamily="-65" charset="2"/>
              </a:rPr>
              <a:t> </a:t>
            </a:r>
            <a:r>
              <a:rPr lang="en-US" sz="2200" dirty="0">
                <a:solidFill>
                  <a:schemeClr val="folHlink"/>
                </a:solidFill>
                <a:sym typeface="Symbol" pitchFamily="-65" charset="2"/>
              </a:rPr>
              <a:t>B</a:t>
            </a:r>
            <a:r>
              <a:rPr lang="en-US" sz="2200" dirty="0">
                <a:sym typeface="Symbol" pitchFamily="-65" charset="2"/>
              </a:rPr>
              <a:t> }.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>
                <a:solidFill>
                  <a:schemeClr val="tx1"/>
                </a:solidFill>
              </a:rPr>
              <a:t>Example:</a:t>
            </a:r>
            <a:r>
              <a:rPr lang="en-US" sz="2200" dirty="0"/>
              <a:t> {a, b, c, e, f} – {d, e, f, g} = {a, b, c}</a:t>
            </a:r>
          </a:p>
          <a:p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464" y="3484418"/>
            <a:ext cx="37211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92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difference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difference operation is not commutative since it is not necessarily the case that A - B = B - A. </a:t>
            </a:r>
          </a:p>
          <a:p>
            <a:endParaRPr lang="en-US" dirty="0"/>
          </a:p>
          <a:p>
            <a:r>
              <a:rPr lang="en-US" dirty="0"/>
              <a:t>   </a:t>
            </a:r>
            <a:r>
              <a:rPr lang="en-US" b="1" dirty="0">
                <a:solidFill>
                  <a:srgbClr val="FF0000"/>
                </a:solidFill>
              </a:rPr>
              <a:t>Check this in the diagram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800000"/>
                </a:solidFill>
              </a:rPr>
              <a:t>symmetric difference </a:t>
            </a:r>
            <a:r>
              <a:rPr lang="en-US" dirty="0"/>
              <a:t>between two sets, A and B, denoted A ⊕ B, is the set of elements that are a member of exactly one of A and B, but not both. </a:t>
            </a:r>
          </a:p>
          <a:p>
            <a:r>
              <a:rPr lang="en-US" dirty="0"/>
              <a:t>Also defined as:</a:t>
            </a:r>
          </a:p>
          <a:p>
            <a:r>
              <a:rPr lang="en-US" dirty="0"/>
              <a:t>A ⊕ B = ( A - B ) ∪ ( B - A )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b="1" dirty="0">
                <a:solidFill>
                  <a:srgbClr val="FF0000"/>
                </a:solidFill>
              </a:rPr>
              <a:t>Check it again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571" y="4087061"/>
            <a:ext cx="38989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3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complement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272" y="1004455"/>
            <a:ext cx="4918363" cy="5437909"/>
          </a:xfrm>
        </p:spPr>
        <p:txBody>
          <a:bodyPr/>
          <a:lstStyle/>
          <a:p>
            <a:r>
              <a:rPr lang="en-US" dirty="0"/>
              <a:t>The universal set:  the set of all elements in some domain (e.g. positive integers)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800000"/>
                </a:solidFill>
              </a:rPr>
              <a:t>complement</a:t>
            </a:r>
            <a:r>
              <a:rPr lang="en-US" dirty="0"/>
              <a:t> of a set A is the set of all elements in the universal set U that are not elements of A. </a:t>
            </a:r>
          </a:p>
          <a:p>
            <a:endParaRPr lang="en-US" dirty="0"/>
          </a:p>
          <a:p>
            <a:r>
              <a:rPr lang="en-US" dirty="0"/>
              <a:t>Notation:  </a:t>
            </a:r>
          </a:p>
          <a:p>
            <a:r>
              <a:rPr lang="en-US" dirty="0"/>
              <a:t>An alternative definition:  U - A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110" y="1087581"/>
            <a:ext cx="3657600" cy="27305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730" y="3486148"/>
            <a:ext cx="252249" cy="30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57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set operations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17" y="1668759"/>
            <a:ext cx="7541491" cy="393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44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expressing sets operations using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dirty="0"/>
              <a:t>	x </a:t>
            </a:r>
            <a:r>
              <a:rPr lang="en-US" dirty="0">
                <a:sym typeface="Symbol" pitchFamily="-65" charset="2"/>
              </a:rPr>
              <a:t> </a:t>
            </a:r>
            <a:r>
              <a:rPr lang="en-US" dirty="0"/>
              <a:t>A ∩ B </a:t>
            </a:r>
            <a:r>
              <a:rPr kumimoji="0" lang="en-US" dirty="0">
                <a:sym typeface="Symbol" charset="2"/>
              </a:rPr>
              <a:t> </a:t>
            </a:r>
            <a:r>
              <a:rPr lang="en-US" dirty="0"/>
              <a:t>(x </a:t>
            </a:r>
            <a:r>
              <a:rPr lang="en-US" dirty="0">
                <a:sym typeface="Symbol" pitchFamily="-65" charset="2"/>
              </a:rPr>
              <a:t> </a:t>
            </a:r>
            <a:r>
              <a:rPr lang="en-US" dirty="0"/>
              <a:t>A) </a:t>
            </a:r>
            <a:r>
              <a:rPr kumimoji="0" lang="en-US" dirty="0">
                <a:sym typeface="Symbol" charset="2"/>
              </a:rPr>
              <a:t> </a:t>
            </a:r>
            <a:r>
              <a:rPr lang="en-US" dirty="0"/>
              <a:t>(x </a:t>
            </a:r>
            <a:r>
              <a:rPr lang="en-US" dirty="0">
                <a:sym typeface="Symbol" pitchFamily="-65" charset="2"/>
              </a:rPr>
              <a:t> </a:t>
            </a:r>
            <a:r>
              <a:rPr lang="en-US" dirty="0"/>
              <a:t>B)</a:t>
            </a:r>
          </a:p>
          <a:p>
            <a:pPr>
              <a:lnSpc>
                <a:spcPct val="130000"/>
              </a:lnSpc>
            </a:pPr>
            <a:r>
              <a:rPr lang="en-US" dirty="0"/>
              <a:t>	x </a:t>
            </a:r>
            <a:r>
              <a:rPr lang="en-US" dirty="0">
                <a:sym typeface="Symbol" pitchFamily="-65" charset="2"/>
              </a:rPr>
              <a:t> </a:t>
            </a:r>
            <a:r>
              <a:rPr lang="en-US" dirty="0"/>
              <a:t>A ∪ B </a:t>
            </a:r>
            <a:r>
              <a:rPr kumimoji="0" lang="en-US" dirty="0">
                <a:sym typeface="Symbol" charset="2"/>
              </a:rPr>
              <a:t> </a:t>
            </a:r>
            <a:r>
              <a:rPr lang="en-US" dirty="0"/>
              <a:t>(x </a:t>
            </a:r>
            <a:r>
              <a:rPr lang="en-US" dirty="0">
                <a:sym typeface="Symbol" pitchFamily="-65" charset="2"/>
              </a:rPr>
              <a:t> </a:t>
            </a:r>
            <a:r>
              <a:rPr lang="en-US" dirty="0"/>
              <a:t>A) </a:t>
            </a:r>
            <a:r>
              <a:rPr kumimoji="0" lang="en-US" dirty="0">
                <a:sym typeface="Symbol" charset="2"/>
              </a:rPr>
              <a:t> </a:t>
            </a:r>
            <a:r>
              <a:rPr lang="en-US" dirty="0"/>
              <a:t>(x </a:t>
            </a:r>
            <a:r>
              <a:rPr lang="en-US" dirty="0">
                <a:sym typeface="Symbol" pitchFamily="-65" charset="2"/>
              </a:rPr>
              <a:t> </a:t>
            </a:r>
            <a:r>
              <a:rPr lang="en-US" dirty="0"/>
              <a:t>B)</a:t>
            </a:r>
          </a:p>
          <a:p>
            <a:pPr>
              <a:lnSpc>
                <a:spcPct val="130000"/>
              </a:lnSpc>
            </a:pPr>
            <a:r>
              <a:rPr lang="en-US" dirty="0"/>
              <a:t>	x </a:t>
            </a:r>
            <a:r>
              <a:rPr lang="en-US" dirty="0">
                <a:sym typeface="Symbol" pitchFamily="-65" charset="2"/>
              </a:rPr>
              <a:t>   </a:t>
            </a:r>
            <a:r>
              <a:rPr lang="en-US" dirty="0"/>
              <a:t>  </a:t>
            </a:r>
            <a:r>
              <a:rPr kumimoji="0" lang="en-US" dirty="0">
                <a:sym typeface="Symbol" charset="2"/>
              </a:rPr>
              <a:t> </a:t>
            </a:r>
            <a:r>
              <a:rPr lang="en-US" dirty="0"/>
              <a:t>¬(x </a:t>
            </a:r>
            <a:r>
              <a:rPr lang="en-US" dirty="0">
                <a:sym typeface="Symbol" pitchFamily="-65" charset="2"/>
              </a:rPr>
              <a:t> </a:t>
            </a:r>
            <a:r>
              <a:rPr lang="en-US" dirty="0"/>
              <a:t>A)</a:t>
            </a:r>
          </a:p>
          <a:p>
            <a:endParaRPr lang="en-US" dirty="0"/>
          </a:p>
          <a:p>
            <a:r>
              <a:rPr lang="en-US" dirty="0"/>
              <a:t>The sets U and </a:t>
            </a:r>
            <a:r>
              <a:rPr lang="en-US" dirty="0">
                <a:latin typeface="Arial" pitchFamily="-65" charset="0"/>
                <a:sym typeface="Symbol" pitchFamily="-65" charset="2"/>
              </a:rPr>
              <a:t> </a:t>
            </a:r>
            <a:r>
              <a:rPr lang="en-US" dirty="0"/>
              <a:t>correspond to the constants true (T) and false (F):</a:t>
            </a:r>
          </a:p>
          <a:p>
            <a:endParaRPr lang="en-US" dirty="0"/>
          </a:p>
          <a:p>
            <a:r>
              <a:rPr lang="en-US" dirty="0"/>
              <a:t>	x </a:t>
            </a:r>
            <a:r>
              <a:rPr lang="en-US" dirty="0">
                <a:sym typeface="Symbol" pitchFamily="-65" charset="2"/>
              </a:rPr>
              <a:t> </a:t>
            </a:r>
            <a:r>
              <a:rPr lang="en-US" dirty="0">
                <a:latin typeface="Arial" pitchFamily="-65" charset="0"/>
                <a:sym typeface="Symbol" pitchFamily="-65" charset="2"/>
              </a:rPr>
              <a:t> </a:t>
            </a:r>
            <a:r>
              <a:rPr kumimoji="0" lang="en-US" dirty="0">
                <a:sym typeface="Symbol" charset="2"/>
              </a:rPr>
              <a:t> </a:t>
            </a:r>
            <a:r>
              <a:rPr lang="en-US" dirty="0"/>
              <a:t>F</a:t>
            </a:r>
          </a:p>
          <a:p>
            <a:r>
              <a:rPr lang="en-US" dirty="0"/>
              <a:t>	x </a:t>
            </a:r>
            <a:r>
              <a:rPr lang="en-US" dirty="0">
                <a:sym typeface="Symbol" pitchFamily="-65" charset="2"/>
              </a:rPr>
              <a:t> </a:t>
            </a:r>
            <a:r>
              <a:rPr lang="en-US" dirty="0"/>
              <a:t>U </a:t>
            </a:r>
            <a:r>
              <a:rPr kumimoji="0" lang="en-US" dirty="0">
                <a:sym typeface="Symbol" charset="2"/>
              </a:rPr>
              <a:t> </a:t>
            </a:r>
            <a:r>
              <a:rPr lang="en-US" dirty="0"/>
              <a:t>T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036" y="2135909"/>
            <a:ext cx="213517" cy="25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48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DeMorgan's</a:t>
            </a:r>
            <a:r>
              <a:rPr lang="en-US" dirty="0"/>
              <a:t> laws for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435" y="949118"/>
            <a:ext cx="7925765" cy="5700532"/>
          </a:xfrm>
        </p:spPr>
        <p:txBody>
          <a:bodyPr/>
          <a:lstStyle/>
          <a:p>
            <a:r>
              <a:rPr lang="en-US" dirty="0"/>
              <a:t>We can use the laws of propositional logic to derive corresponding set identities: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Result: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82" y="1927588"/>
            <a:ext cx="6085609" cy="2786182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091" y="5395843"/>
            <a:ext cx="26670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95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identities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201" b="22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6163913"/>
      </p:ext>
    </p:extLst>
  </p:cSld>
  <p:clrMapOvr>
    <a:masterClrMapping/>
  </p:clrMapOvr>
</p:sld>
</file>

<file path=ppt/theme/theme1.xml><?xml version="1.0" encoding="utf-8"?>
<a:theme xmlns:a="http://schemas.openxmlformats.org/drawingml/2006/main" name="alg-design">
  <a:themeElements>
    <a:clrScheme name="alg-design 7">
      <a:dk1>
        <a:srgbClr val="000000"/>
      </a:dk1>
      <a:lt1>
        <a:srgbClr val="FFFFFF"/>
      </a:lt1>
      <a:dk2>
        <a:srgbClr val="C0C0C0"/>
      </a:dk2>
      <a:lt2>
        <a:srgbClr val="010000"/>
      </a:lt2>
      <a:accent1>
        <a:srgbClr val="CC0000"/>
      </a:accent1>
      <a:accent2>
        <a:srgbClr val="777777"/>
      </a:accent2>
      <a:accent3>
        <a:srgbClr val="FFFFFF"/>
      </a:accent3>
      <a:accent4>
        <a:srgbClr val="000000"/>
      </a:accent4>
      <a:accent5>
        <a:srgbClr val="E2AAAA"/>
      </a:accent5>
      <a:accent6>
        <a:srgbClr val="6B6B6B"/>
      </a:accent6>
      <a:hlink>
        <a:srgbClr val="4D4D4D"/>
      </a:hlink>
      <a:folHlink>
        <a:srgbClr val="660066"/>
      </a:folHlink>
    </a:clrScheme>
    <a:fontScheme name="alg-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lnDef>
  </a:objectDefaults>
  <a:extraClrSchemeLst>
    <a:extraClrScheme>
      <a:clrScheme name="alg-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g-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4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5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6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7">
        <a:dk1>
          <a:srgbClr val="000000"/>
        </a:dk1>
        <a:lt1>
          <a:srgbClr val="FFFFFF"/>
        </a:lt1>
        <a:dk2>
          <a:srgbClr val="C0C0C0"/>
        </a:dk2>
        <a:lt2>
          <a:srgbClr val="010000"/>
        </a:lt2>
        <a:accent1>
          <a:srgbClr val="CC0000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6B6B6B"/>
        </a:accent6>
        <a:hlink>
          <a:srgbClr val="4D4D4D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6600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55066</TotalTime>
  <Words>1434</Words>
  <Application>Microsoft Macintosh PowerPoint</Application>
  <PresentationFormat>On-screen Show (4:3)</PresentationFormat>
  <Paragraphs>170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ＭＳ Ｐゴシック</vt:lpstr>
      <vt:lpstr>Arial</vt:lpstr>
      <vt:lpstr>Calibri</vt:lpstr>
      <vt:lpstr>Comic Sans MS</vt:lpstr>
      <vt:lpstr>Courier New</vt:lpstr>
      <vt:lpstr>Monotype Sorts</vt:lpstr>
      <vt:lpstr>MT Extra</vt:lpstr>
      <vt:lpstr>Symbol</vt:lpstr>
      <vt:lpstr>Times New Roman</vt:lpstr>
      <vt:lpstr>Wingdings</vt:lpstr>
      <vt:lpstr>alg-design</vt:lpstr>
      <vt:lpstr>CS 220: Discrete Structures and their Applications </vt:lpstr>
      <vt:lpstr>intersection/union of many sets</vt:lpstr>
      <vt:lpstr>set difference</vt:lpstr>
      <vt:lpstr>symmetric difference</vt:lpstr>
      <vt:lpstr>set complement</vt:lpstr>
      <vt:lpstr>summary of set operations</vt:lpstr>
      <vt:lpstr>expressing sets operations using logic</vt:lpstr>
      <vt:lpstr>DeMorgan's laws for sets</vt:lpstr>
      <vt:lpstr>set identities</vt:lpstr>
      <vt:lpstr>PowerPoint Presentation</vt:lpstr>
      <vt:lpstr>partitions</vt:lpstr>
      <vt:lpstr>partitions</vt:lpstr>
      <vt:lpstr>Inverse functions</vt:lpstr>
      <vt:lpstr>Inverse functions</vt:lpstr>
      <vt:lpstr>Inverse functions</vt:lpstr>
      <vt:lpstr>Inverse functions</vt:lpstr>
      <vt:lpstr>Composition of functions</vt:lpstr>
      <vt:lpstr>Composition of functions</vt:lpstr>
      <vt:lpstr>Composition of functions</vt:lpstr>
      <vt:lpstr>The identity function</vt:lpstr>
      <vt:lpstr>Cartesian products and functions</vt:lpstr>
      <vt:lpstr>exponents and logarithms</vt:lpstr>
      <vt:lpstr>the logarithm function</vt:lpstr>
      <vt:lpstr>Logarithms and programming</vt:lpstr>
    </vt:vector>
  </TitlesOfParts>
  <Company>Dell Computer Corporation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Kevin Wayne</dc:creator>
  <cp:lastModifiedBy>Microsoft Office User</cp:lastModifiedBy>
  <cp:revision>884</cp:revision>
  <cp:lastPrinted>2017-09-14T17:26:40Z</cp:lastPrinted>
  <dcterms:created xsi:type="dcterms:W3CDTF">2011-01-03T17:49:16Z</dcterms:created>
  <dcterms:modified xsi:type="dcterms:W3CDTF">2020-02-12T22:01:47Z</dcterms:modified>
</cp:coreProperties>
</file>