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42" r:id="rId1"/>
  </p:sldMasterIdLst>
  <p:notesMasterIdLst>
    <p:notesMasterId r:id="rId27"/>
  </p:notesMasterIdLst>
  <p:handoutMasterIdLst>
    <p:handoutMasterId r:id="rId28"/>
  </p:handoutMasterIdLst>
  <p:sldIdLst>
    <p:sldId id="436" r:id="rId2"/>
    <p:sldId id="462" r:id="rId3"/>
    <p:sldId id="464" r:id="rId4"/>
    <p:sldId id="463" r:id="rId5"/>
    <p:sldId id="465" r:id="rId6"/>
    <p:sldId id="466" r:id="rId7"/>
    <p:sldId id="469" r:id="rId8"/>
    <p:sldId id="470" r:id="rId9"/>
    <p:sldId id="437" r:id="rId10"/>
    <p:sldId id="438" r:id="rId11"/>
    <p:sldId id="439" r:id="rId12"/>
    <p:sldId id="441" r:id="rId13"/>
    <p:sldId id="442" r:id="rId14"/>
    <p:sldId id="443" r:id="rId15"/>
    <p:sldId id="471" r:id="rId16"/>
    <p:sldId id="448" r:id="rId17"/>
    <p:sldId id="449" r:id="rId18"/>
    <p:sldId id="450" r:id="rId19"/>
    <p:sldId id="451" r:id="rId20"/>
    <p:sldId id="472" r:id="rId21"/>
    <p:sldId id="453" r:id="rId22"/>
    <p:sldId id="454" r:id="rId23"/>
    <p:sldId id="455" r:id="rId24"/>
    <p:sldId id="456" r:id="rId25"/>
    <p:sldId id="458" r:id="rId26"/>
  </p:sldIdLst>
  <p:sldSz cx="9144000" cy="6858000" type="screen4x3"/>
  <p:notesSz cx="9269413" cy="7019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5pPr>
    <a:lvl6pPr marL="22860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6pPr>
    <a:lvl7pPr marL="27432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7pPr>
    <a:lvl8pPr marL="32004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8pPr>
    <a:lvl9pPr marL="3657600" algn="l" defTabSz="457200" rtl="0" eaLnBrk="1" latinLnBrk="0" hangingPunct="1">
      <a:defRPr kumimoji="1" sz="1600" kern="1200">
        <a:solidFill>
          <a:schemeClr val="tx1"/>
        </a:solidFill>
        <a:latin typeface="Comic Sans M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0">
          <p15:clr>
            <a:srgbClr val="A4A3A4"/>
          </p15:clr>
        </p15:guide>
        <p15:guide id="2" pos="29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 scaleToFitPaper="1"/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4C4C"/>
    <a:srgbClr val="7F7F7F"/>
    <a:srgbClr val="006600"/>
    <a:srgbClr val="990033"/>
    <a:srgbClr val="CC0000"/>
    <a:srgbClr val="003399"/>
    <a:srgbClr val="336699"/>
    <a:srgbClr val="008080"/>
    <a:srgbClr val="00999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19" autoAdjust="0"/>
    <p:restoredTop sz="84681" autoAdjust="0"/>
  </p:normalViewPr>
  <p:slideViewPr>
    <p:cSldViewPr snapToGrid="0">
      <p:cViewPr varScale="1">
        <p:scale>
          <a:sx n="78" d="100"/>
          <a:sy n="78" d="100"/>
        </p:scale>
        <p:origin x="168" y="7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-846" y="-90"/>
      </p:cViewPr>
      <p:guideLst>
        <p:guide orient="horz" pos="2210"/>
        <p:guide pos="29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80C165FA-4563-DA49-9588-BB856F75A137}" type="datetime1">
              <a:rPr lang="en-US"/>
              <a:pPr/>
              <a:t>3/5/20</a:t>
            </a:fld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1247D90D-5A22-9042-A220-14A08B18B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699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57" name="Rectangle 9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879725" y="527050"/>
            <a:ext cx="3509963" cy="2632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6663" y="3333750"/>
            <a:ext cx="6796087" cy="315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5254625" y="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t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BAD48C94-7EB9-F94F-9D73-CAC3D75EECEA}" type="datetime1">
              <a:rPr lang="en-US"/>
              <a:pPr/>
              <a:t>3/5/20</a:t>
            </a:fld>
            <a:endParaRPr lang="en-US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defTabSz="931863">
              <a:defRPr kumimoji="0" sz="1200"/>
            </a:lvl1pPr>
          </a:lstStyle>
          <a:p>
            <a:endParaRPr lang="en-US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4625" y="6667500"/>
            <a:ext cx="401478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35" tIns="46617" rIns="93235" bIns="46617" numCol="1" anchor="b" anchorCtr="0" compatLnSpc="1">
            <a:prstTxWarp prst="textNoShape">
              <a:avLst/>
            </a:prstTxWarp>
          </a:bodyPr>
          <a:lstStyle>
            <a:lvl1pPr algn="r" defTabSz="931863">
              <a:defRPr kumimoji="0" sz="1200"/>
            </a:lvl1pPr>
          </a:lstStyle>
          <a:p>
            <a:fld id="{DC43DCB5-4B1A-7C41-B1F8-2EE8BD3141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4634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omic Sans M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4507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Dropped out of while loop</a:t>
            </a:r>
          </a:p>
          <a:p>
            <a:endParaRPr lang="en-US" dirty="0"/>
          </a:p>
          <a:p>
            <a:r>
              <a:rPr lang="en-US" dirty="0"/>
              <a:t>Then we would not have </a:t>
            </a:r>
            <a:r>
              <a:rPr lang="en-US" dirty="0" err="1"/>
              <a:t>i</a:t>
            </a:r>
            <a:r>
              <a:rPr lang="en-US" dirty="0"/>
              <a:t>&lt;=n after </a:t>
            </a:r>
            <a:r>
              <a:rPr lang="en-US" dirty="0" err="1"/>
              <a:t>i</a:t>
            </a:r>
            <a:r>
              <a:rPr lang="en-US" dirty="0"/>
              <a:t>=i+2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0229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Notice:</a:t>
            </a:r>
            <a:r>
              <a:rPr lang="en-US" baseline="0" dirty="0"/>
              <a:t> for loop,  can be interpreted as </a:t>
            </a:r>
          </a:p>
          <a:p>
            <a:r>
              <a:rPr lang="en-US" baseline="0" dirty="0" err="1"/>
              <a:t>i</a:t>
            </a:r>
            <a:r>
              <a:rPr lang="en-US" baseline="0" dirty="0"/>
              <a:t>=0</a:t>
            </a:r>
          </a:p>
          <a:p>
            <a:r>
              <a:rPr lang="en-US" baseline="0" dirty="0"/>
              <a:t>while </a:t>
            </a:r>
            <a:r>
              <a:rPr lang="en-US" baseline="0" dirty="0" err="1"/>
              <a:t>i</a:t>
            </a:r>
            <a:r>
              <a:rPr lang="en-US" baseline="0" dirty="0"/>
              <a:t>&lt;</a:t>
            </a:r>
            <a:r>
              <a:rPr lang="en-US" baseline="0" dirty="0" err="1"/>
              <a:t>len</a:t>
            </a:r>
            <a:r>
              <a:rPr lang="en-US" baseline="0" dirty="0"/>
              <a:t>(a)-1</a:t>
            </a:r>
          </a:p>
          <a:p>
            <a:r>
              <a:rPr lang="en-US" baseline="0" dirty="0"/>
              <a:t>  body</a:t>
            </a:r>
          </a:p>
          <a:p>
            <a:r>
              <a:rPr lang="en-US" baseline="0" dirty="0"/>
              <a:t>  </a:t>
            </a:r>
            <a:r>
              <a:rPr lang="en-US" baseline="0" dirty="0" err="1"/>
              <a:t>i</a:t>
            </a:r>
            <a:r>
              <a:rPr lang="en-US" baseline="0" dirty="0"/>
              <a:t>++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5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i</a:t>
            </a:r>
            <a:r>
              <a:rPr lang="en-US" dirty="0"/>
              <a:t>=0</a:t>
            </a:r>
          </a:p>
          <a:p>
            <a:r>
              <a:rPr lang="en-US" dirty="0"/>
              <a:t>while(</a:t>
            </a:r>
            <a:r>
              <a:rPr lang="en-US" dirty="0" err="1"/>
              <a:t>i</a:t>
            </a:r>
            <a:r>
              <a:rPr lang="en-US" dirty="0"/>
              <a:t>&lt;n)</a:t>
            </a:r>
          </a:p>
          <a:p>
            <a:r>
              <a:rPr lang="en-US" dirty="0"/>
              <a:t>  0..i-1 sorted (</a:t>
            </a:r>
            <a:r>
              <a:rPr lang="en-US" dirty="0" err="1"/>
              <a:t>init</a:t>
            </a:r>
            <a:r>
              <a:rPr lang="en-US" dirty="0"/>
              <a:t>: empty)</a:t>
            </a:r>
          </a:p>
          <a:p>
            <a:r>
              <a:rPr lang="en-US" dirty="0"/>
              <a:t>  inner</a:t>
            </a:r>
          </a:p>
          <a:p>
            <a:r>
              <a:rPr lang="en-US" dirty="0"/>
              <a:t>  </a:t>
            </a:r>
            <a:r>
              <a:rPr lang="en-US" dirty="0" err="1"/>
              <a:t>i</a:t>
            </a:r>
            <a:r>
              <a:rPr lang="en-US" dirty="0"/>
              <a:t>++</a:t>
            </a:r>
          </a:p>
          <a:p>
            <a:r>
              <a:rPr lang="en-US" dirty="0"/>
              <a:t>  0..i-1 sorted</a:t>
            </a:r>
          </a:p>
          <a:p>
            <a:endParaRPr lang="en-US" dirty="0"/>
          </a:p>
          <a:p>
            <a:r>
              <a:rPr lang="en-US" dirty="0" err="1"/>
              <a:t>i</a:t>
            </a:r>
            <a:r>
              <a:rPr lang="en-US" dirty="0"/>
              <a:t>==n o..n-1 sorted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825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show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43DCB5-4B1A-7C41-B1F8-2EE8BD31410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1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284025-C8A7-5B42-93FC-0F05E1B4684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4578" name="Line 2"/>
          <p:cNvSpPr>
            <a:spLocks noChangeShapeType="1"/>
          </p:cNvSpPr>
          <p:nvPr userDrawn="1"/>
        </p:nvSpPr>
        <p:spPr bwMode="auto">
          <a:xfrm>
            <a:off x="-3175" y="904791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0" y="453639"/>
            <a:ext cx="9144000" cy="1524000"/>
          </a:xfrm>
        </p:spPr>
        <p:txBody>
          <a:bodyPr anchor="b"/>
          <a:lstStyle>
            <a:lvl1pPr>
              <a:lnSpc>
                <a:spcPct val="80000"/>
              </a:lnSpc>
              <a:defRPr sz="3600">
                <a:solidFill>
                  <a:srgbClr val="00339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4580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39057" y="3207171"/>
            <a:ext cx="7162800" cy="3094037"/>
          </a:xfrm>
          <a:ln>
            <a:tailEnd type="none" w="sm" len="sm"/>
          </a:ln>
        </p:spPr>
        <p:txBody>
          <a:bodyPr/>
          <a:lstStyle>
            <a:lvl1pPr algn="ctr" defTabSz="915988">
              <a:defRPr sz="2800"/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-3175" y="2607988"/>
            <a:ext cx="9147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8BCDA1E-1794-5446-9A2E-8C1F6372D3A9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2400"/>
            <a:ext cx="22860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2400"/>
            <a:ext cx="67056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69578075-EEA9-8144-AD03-4EE198986FBA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3C59E553-7F30-9B46-BA78-682CBE9B627F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914400"/>
            <a:ext cx="38481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936146-5419-3345-8044-CD41AF2DA91B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4A07CD2F-7EF3-5748-8C7E-34D5617F5470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F37CA0D4-0E25-8349-8F08-3B7430B3C567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A65680C1-A870-054C-BD87-6F9CFA4D4C6D}" type="slidenum">
              <a:rPr lang="en-US"/>
              <a:pPr/>
              <a:t>‹#›</a:t>
            </a:fld>
            <a:endParaRPr lang="en-US" sz="140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2484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3808"/>
            <a:ext cx="7848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hf hdr="0" ftr="0" dt="0"/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kumimoji="1" sz="2000">
          <a:solidFill>
            <a:schemeClr val="hlink"/>
          </a:solidFill>
          <a:latin typeface="Comic Sans MS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rgbClr val="003399"/>
        </a:buClr>
        <a:buSzPct val="50000"/>
        <a:buFont typeface="Monotype Sorts" charset="2"/>
        <a:defRPr kumimoji="1" sz="2000">
          <a:solidFill>
            <a:srgbClr val="003399"/>
          </a:solidFill>
          <a:latin typeface="+mn-lt"/>
          <a:ea typeface="+mn-ea"/>
          <a:cs typeface="+mn-cs"/>
        </a:defRPr>
      </a:lvl1pPr>
      <a:lvl2pPr marL="346075" indent="-231775" algn="l" rtl="0" eaLnBrk="0" fontAlgn="base" hangingPunct="0">
        <a:lnSpc>
          <a:spcPct val="100000"/>
        </a:lnSpc>
        <a:spcBef>
          <a:spcPct val="0"/>
        </a:spcBef>
        <a:spcAft>
          <a:spcPts val="600"/>
        </a:spcAft>
        <a:buClr>
          <a:schemeClr val="tx1"/>
        </a:buClr>
        <a:buSzPct val="35000"/>
        <a:buFont typeface="Monotype Sorts" charset="2"/>
        <a:buChar char="n"/>
        <a:defRPr kumimoji="1">
          <a:solidFill>
            <a:schemeClr val="tx1"/>
          </a:solidFill>
          <a:latin typeface="+mn-lt"/>
          <a:ea typeface="ＭＳ Ｐゴシック" charset="-128"/>
        </a:defRPr>
      </a:lvl2pPr>
      <a:lvl3pPr marL="627063" indent="-166688" algn="l" rtl="0" eaLnBrk="0" fontAlgn="base" hangingPunct="0">
        <a:lnSpc>
          <a:spcPts val="2600"/>
        </a:lnSpc>
        <a:spcBef>
          <a:spcPct val="0"/>
        </a:spcBef>
        <a:spcAft>
          <a:spcPts val="600"/>
        </a:spcAft>
        <a:buClr>
          <a:schemeClr val="tx1"/>
        </a:buClr>
        <a:buSzPct val="8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3pPr>
      <a:lvl4pPr marL="1147763" indent="-40481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Font typeface="Wingdings" charset="2"/>
        <a:buChar char="!"/>
        <a:defRPr kumimoji="1">
          <a:solidFill>
            <a:schemeClr val="tx1"/>
          </a:solidFill>
          <a:latin typeface="+mn-lt"/>
          <a:ea typeface="ＭＳ Ｐゴシック" charset="-128"/>
        </a:defRPr>
      </a:lvl4pPr>
      <a:lvl5pPr marL="15398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5pPr>
      <a:lvl6pPr marL="19970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6pPr>
      <a:lvl7pPr marL="24542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7pPr>
      <a:lvl8pPr marL="29114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8pPr>
      <a:lvl9pPr marL="3368675" indent="-169863" algn="l" rtl="0" eaLnBrk="0" fontAlgn="base" hangingPunct="0">
        <a:lnSpc>
          <a:spcPts val="2600"/>
        </a:lnSpc>
        <a:spcBef>
          <a:spcPct val="0"/>
        </a:spcBef>
        <a:spcAft>
          <a:spcPct val="0"/>
        </a:spcAft>
        <a:buClr>
          <a:schemeClr val="tx1"/>
        </a:buClr>
        <a:buSzPct val="100000"/>
        <a:buChar char="–"/>
        <a:defRPr kumimoji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 sz="quarter"/>
          </p:nvPr>
        </p:nvSpPr>
        <p:spPr>
          <a:xfrm>
            <a:off x="634981" y="844214"/>
            <a:ext cx="8090110" cy="143944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CS 220: Discrete Structures and their Applications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3887" y="2674573"/>
            <a:ext cx="5733556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</a:pPr>
            <a:endParaRPr lang="en-US" sz="1400" dirty="0">
              <a:solidFill>
                <a:srgbClr val="002060"/>
              </a:solidFill>
            </a:endParaRP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Loop Invariants</a:t>
            </a:r>
          </a:p>
          <a:p>
            <a:pPr algn="ctr" eaLnBrk="1" hangingPunct="1">
              <a:lnSpc>
                <a:spcPct val="120000"/>
              </a:lnSpc>
            </a:pPr>
            <a:r>
              <a:rPr lang="en-US" sz="3200" dirty="0">
                <a:solidFill>
                  <a:srgbClr val="4C4C4C"/>
                </a:solidFill>
              </a:rPr>
              <a:t>Chapter 6 in </a:t>
            </a:r>
            <a:r>
              <a:rPr lang="en-US" sz="3200" dirty="0" err="1">
                <a:solidFill>
                  <a:srgbClr val="4C4C4C"/>
                </a:solidFill>
              </a:rPr>
              <a:t>zybooks</a:t>
            </a:r>
            <a:endParaRPr lang="en-US" sz="2800" dirty="0">
              <a:solidFill>
                <a:srgbClr val="4C4C4C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635" y="5972753"/>
            <a:ext cx="1638300" cy="711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576455"/>
            <a:ext cx="2222397" cy="1143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loop index value after a loop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3885406" cy="5338763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   // precondition: n&gt;=0</a:t>
            </a:r>
          </a:p>
          <a:p>
            <a:pPr>
              <a:buNone/>
            </a:pPr>
            <a:r>
              <a:rPr lang="en-US" sz="2000" dirty="0"/>
              <a:t>  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>
              <a:buNone/>
            </a:pPr>
            <a:r>
              <a:rPr lang="en-US" sz="2000" dirty="0"/>
              <a:t>   // </a:t>
            </a:r>
            <a:r>
              <a:rPr lang="en-US" sz="2000" dirty="0" err="1"/>
              <a:t>i</a:t>
            </a:r>
            <a:r>
              <a:rPr lang="en-US" sz="2000" dirty="0"/>
              <a:t>&lt;=</a:t>
            </a:r>
            <a:r>
              <a:rPr lang="en-US" sz="2000" dirty="0" err="1"/>
              <a:t>n</a:t>
            </a:r>
            <a:r>
              <a:rPr lang="en-US" sz="2000" dirty="0"/>
              <a:t>    loop invariant</a:t>
            </a:r>
          </a:p>
          <a:p>
            <a:pPr>
              <a:buNone/>
            </a:pPr>
            <a:r>
              <a:rPr lang="en-US" sz="2000" dirty="0"/>
              <a:t>    while (</a:t>
            </a:r>
            <a:r>
              <a:rPr lang="en-US" sz="2000" dirty="0" err="1"/>
              <a:t>i</a:t>
            </a:r>
            <a:r>
              <a:rPr lang="en-US" sz="2000" dirty="0"/>
              <a:t> &lt; n)</a:t>
            </a:r>
            <a:r>
              <a:rPr lang="en-US" dirty="0"/>
              <a:t> :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 // </a:t>
            </a:r>
            <a:r>
              <a:rPr lang="en-US" sz="2000" dirty="0" err="1"/>
              <a:t>i</a:t>
            </a:r>
            <a:r>
              <a:rPr lang="en-US" sz="2000" dirty="0"/>
              <a:t> &lt; n  test passed  </a:t>
            </a:r>
          </a:p>
          <a:p>
            <a:pPr>
              <a:buNone/>
            </a:pPr>
            <a:r>
              <a:rPr lang="en-US" sz="2000" dirty="0"/>
              <a:t>         //   AND </a:t>
            </a:r>
          </a:p>
          <a:p>
            <a:pPr>
              <a:buNone/>
            </a:pPr>
            <a:r>
              <a:rPr lang="en-US" sz="2000" dirty="0"/>
              <a:t>         //   </a:t>
            </a:r>
            <a:r>
              <a:rPr lang="en-US" sz="2000" dirty="0" err="1"/>
              <a:t>i</a:t>
            </a:r>
            <a:r>
              <a:rPr lang="en-US" sz="2000" dirty="0"/>
              <a:t>&lt;=n  loop invariant</a:t>
            </a:r>
          </a:p>
          <a:p>
            <a:pPr>
              <a:buNone/>
            </a:pPr>
            <a:r>
              <a:rPr lang="en-US" sz="2000" dirty="0"/>
              <a:t>          </a:t>
            </a:r>
            <a:r>
              <a:rPr lang="en-US" sz="2000" dirty="0" err="1"/>
              <a:t>i</a:t>
            </a:r>
            <a:r>
              <a:rPr lang="en-US" dirty="0"/>
              <a:t> = </a:t>
            </a:r>
            <a:r>
              <a:rPr lang="en-US" dirty="0" err="1"/>
              <a:t>i</a:t>
            </a:r>
            <a:r>
              <a:rPr lang="en-US" dirty="0"/>
              <a:t> + 1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  // </a:t>
            </a:r>
            <a:r>
              <a:rPr lang="en-US" sz="2000" dirty="0" err="1"/>
              <a:t>i</a:t>
            </a:r>
            <a:r>
              <a:rPr lang="en-US" sz="2000" dirty="0"/>
              <a:t> &lt;= n  loop invariant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  // </a:t>
            </a:r>
            <a:r>
              <a:rPr lang="en-US" sz="2000" dirty="0" err="1"/>
              <a:t>i</a:t>
            </a:r>
            <a:r>
              <a:rPr lang="en-US" sz="2000" dirty="0"/>
              <a:t>&gt;=n           </a:t>
            </a:r>
            <a:r>
              <a:rPr lang="en-US" sz="2000" b="1" dirty="0">
                <a:solidFill>
                  <a:srgbClr val="FF0000"/>
                </a:solidFill>
              </a:rPr>
              <a:t>WHY?</a:t>
            </a:r>
          </a:p>
          <a:p>
            <a:pPr>
              <a:buNone/>
            </a:pPr>
            <a:r>
              <a:rPr lang="en-US" dirty="0"/>
              <a:t>  //    </a:t>
            </a:r>
            <a:r>
              <a:rPr lang="en-US" sz="2000" dirty="0"/>
              <a:t>AND </a:t>
            </a:r>
          </a:p>
          <a:p>
            <a:pPr>
              <a:buNone/>
            </a:pPr>
            <a:r>
              <a:rPr lang="en-US" dirty="0"/>
              <a:t>  // </a:t>
            </a:r>
            <a:r>
              <a:rPr lang="en-US" sz="2000" dirty="0" err="1"/>
              <a:t>i</a:t>
            </a:r>
            <a:r>
              <a:rPr lang="en-US" sz="2000" dirty="0"/>
              <a:t> &lt;= n </a:t>
            </a:r>
          </a:p>
          <a:p>
            <a:pPr>
              <a:buNone/>
            </a:pPr>
            <a:r>
              <a:rPr lang="en-US" dirty="0"/>
              <a:t>  //               </a:t>
            </a:r>
            <a:r>
              <a:rPr lang="en-US" sz="2000" dirty="0"/>
              <a:t> </a:t>
            </a:r>
            <a:r>
              <a:rPr lang="en-US" sz="2000" dirty="0">
                <a:sym typeface="Wingdings"/>
              </a:rPr>
              <a:t> </a:t>
            </a:r>
            <a:r>
              <a:rPr lang="en-US" sz="2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==n </a:t>
            </a:r>
            <a:r>
              <a:rPr lang="en-US" sz="2000" dirty="0"/>
              <a:t>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5029199" y="3019961"/>
            <a:ext cx="356381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So we can conclude the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obvious: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==n right after the loop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But what if the body were: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= i+2     ?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1943100" y="3543300"/>
            <a:ext cx="4800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30377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063808"/>
            <a:ext cx="8277225" cy="5410200"/>
          </a:xfrm>
        </p:spPr>
        <p:txBody>
          <a:bodyPr/>
          <a:lstStyle/>
          <a:p>
            <a:r>
              <a:rPr lang="en-US" sz="2400" dirty="0"/>
              <a:t>A way to reason about the correctness of a program</a:t>
            </a:r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b="1" dirty="0">
                <a:solidFill>
                  <a:srgbClr val="FF0000"/>
                </a:solidFill>
              </a:rPr>
              <a:t>loop invariant</a:t>
            </a:r>
            <a:r>
              <a:rPr lang="en-US" sz="2400" dirty="0">
                <a:solidFill>
                  <a:srgbClr val="620000"/>
                </a:solidFill>
              </a:rPr>
              <a:t> </a:t>
            </a:r>
            <a:r>
              <a:rPr lang="en-US" sz="2400" dirty="0"/>
              <a:t>is a predicate</a:t>
            </a:r>
          </a:p>
          <a:p>
            <a:pPr lvl="1"/>
            <a:r>
              <a:rPr lang="en-US" sz="2400" dirty="0"/>
              <a:t>that is true directly before the loop executes</a:t>
            </a:r>
          </a:p>
          <a:p>
            <a:pPr lvl="1"/>
            <a:r>
              <a:rPr lang="en-US" sz="2400" dirty="0"/>
              <a:t>that is true before and after each repetition of the loop body</a:t>
            </a:r>
          </a:p>
          <a:p>
            <a:pPr lvl="1"/>
            <a:r>
              <a:rPr lang="en-US" sz="2400" dirty="0"/>
              <a:t>and that is true directly after the loop has executed</a:t>
            </a:r>
          </a:p>
          <a:p>
            <a:pPr lvl="1">
              <a:buNone/>
            </a:pPr>
            <a:endParaRPr lang="en-US" sz="2400" dirty="0"/>
          </a:p>
          <a:p>
            <a:pPr lvl="1">
              <a:buNone/>
            </a:pPr>
            <a:r>
              <a:rPr lang="en-US" sz="2400" dirty="0"/>
              <a:t>   i.e., it is kept invariant by the loop. </a:t>
            </a:r>
          </a:p>
          <a:p>
            <a:pPr lvl="1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5947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it mean...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21182" y="1447800"/>
            <a:ext cx="5615339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If we can prove </a:t>
            </a:r>
            <a:r>
              <a:rPr lang="en-US" sz="2000" dirty="0"/>
              <a:t>that </a:t>
            </a:r>
          </a:p>
          <a:p>
            <a:r>
              <a:rPr lang="en-US" sz="2000" dirty="0"/>
              <a:t>   the loop invariant holds before the loop</a:t>
            </a:r>
          </a:p>
          <a:p>
            <a:r>
              <a:rPr lang="en-US" sz="2000" dirty="0"/>
              <a:t>and that</a:t>
            </a:r>
          </a:p>
          <a:p>
            <a:r>
              <a:rPr lang="en-US" sz="2000" dirty="0"/>
              <a:t>    the loop body keeps the loop invariant true</a:t>
            </a:r>
          </a:p>
          <a:p>
            <a:r>
              <a:rPr lang="en-US" sz="2000" dirty="0"/>
              <a:t>    </a:t>
            </a:r>
          </a:p>
          <a:p>
            <a:r>
              <a:rPr lang="en-US" sz="2000" dirty="0">
                <a:solidFill>
                  <a:srgbClr val="FF0000"/>
                </a:solidFill>
              </a:rPr>
              <a:t>then we can infer </a:t>
            </a:r>
            <a:r>
              <a:rPr lang="en-US" sz="2000" dirty="0"/>
              <a:t>that</a:t>
            </a:r>
          </a:p>
          <a:p>
            <a:endParaRPr lang="en-US" sz="2000" dirty="0"/>
          </a:p>
          <a:p>
            <a:r>
              <a:rPr lang="en-US" sz="2000" dirty="0"/>
              <a:t>  not test AND  loop invariant </a:t>
            </a:r>
          </a:p>
          <a:p>
            <a:r>
              <a:rPr lang="en-US" sz="2000" dirty="0"/>
              <a:t>  holds after the loop terminates</a:t>
            </a:r>
          </a:p>
          <a:p>
            <a:r>
              <a:rPr lang="en-US" sz="2000" dirty="0"/>
              <a:t>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rot="5400000">
            <a:off x="1273823" y="3181927"/>
            <a:ext cx="36576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Rectangle 6"/>
          <p:cNvSpPr/>
          <p:nvPr/>
        </p:nvSpPr>
        <p:spPr>
          <a:xfrm>
            <a:off x="138545" y="1351079"/>
            <a:ext cx="272472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&lt;loop invariant&gt;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while(test) :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&lt;test AND loop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 invariant&gt;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// loop body</a:t>
            </a: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      &lt;loop invariant&gt;</a:t>
            </a:r>
          </a:p>
          <a:p>
            <a:pPr>
              <a:buNone/>
            </a:pPr>
            <a:endParaRPr lang="en-US" sz="2000" dirty="0">
              <a:solidFill>
                <a:srgbClr val="003399"/>
              </a:solidFill>
            </a:endParaRPr>
          </a:p>
          <a:p>
            <a:pPr>
              <a:buNone/>
            </a:pPr>
            <a:r>
              <a:rPr lang="en-US" sz="2000" dirty="0">
                <a:solidFill>
                  <a:srgbClr val="003399"/>
                </a:solidFill>
              </a:rPr>
              <a:t>&lt;not test AND loop invariant&gt;</a:t>
            </a:r>
            <a:endParaRPr lang="en-US" sz="2400" dirty="0">
              <a:solidFill>
                <a:srgbClr val="003399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3544" y="5264866"/>
            <a:ext cx="731981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Combined with the loop condition, the loop invariant allows us to reason about the behavior of the loop.</a:t>
            </a:r>
          </a:p>
        </p:txBody>
      </p:sp>
    </p:spTree>
    <p:extLst>
      <p:ext uri="{BB962C8B-B14F-4D97-AF65-F5344CB8AC3E}">
        <p14:creationId xmlns:p14="http://schemas.microsoft.com/office/powerpoint/2010/main" val="825490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sum of elements in an array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4759325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total(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sum = 0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= 0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BASE: sum == sum of elements from 0...i-1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while (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 &lt; n)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// sum == sum of elements 0...i-1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sum +=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++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// STEP: sum == sum of elements 0...i-1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==n (previous example) AND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// sum == sum elements 0...i-1 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  <a:sym typeface="Wingdings"/>
              </a:rPr>
              <a:t>   //   </a:t>
            </a:r>
            <a:r>
              <a:rPr lang="en-US" sz="1800" b="1" dirty="0">
                <a:latin typeface="Courier New"/>
                <a:cs typeface="Courier New"/>
              </a:rPr>
              <a:t>sum == sum of elements 0...n-1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return sum</a:t>
            </a: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135328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for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4830"/>
            <a:ext cx="8686800" cy="4759325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selection_sort</a:t>
            </a:r>
            <a:r>
              <a:rPr lang="en-US" sz="1800" b="1" dirty="0">
                <a:latin typeface="Courier New"/>
                <a:cs typeface="Courier New"/>
              </a:rPr>
              <a:t>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for i in range(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– 1)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min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for j in range(i+1, 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if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[j] &lt;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    min = j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 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</a:p>
          <a:p>
            <a:pPr>
              <a:buNone/>
            </a:pPr>
            <a:endParaRPr lang="en-US" sz="2400" b="1" dirty="0">
              <a:cs typeface="Courier New"/>
            </a:endParaRPr>
          </a:p>
          <a:p>
            <a:pPr>
              <a:buNone/>
            </a:pPr>
            <a:r>
              <a:rPr lang="en-US" sz="2400" dirty="0">
                <a:cs typeface="Courier New"/>
              </a:rPr>
              <a:t>Invariant?</a:t>
            </a:r>
          </a:p>
        </p:txBody>
      </p:sp>
    </p:spTree>
    <p:extLst>
      <p:ext uri="{BB962C8B-B14F-4D97-AF65-F5344CB8AC3E}">
        <p14:creationId xmlns:p14="http://schemas.microsoft.com/office/powerpoint/2010/main" val="876732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 invariant for selection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686800" cy="5815012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latin typeface="Courier New"/>
                <a:cs typeface="Courier New"/>
              </a:rPr>
              <a:t>selection_sort</a:t>
            </a:r>
            <a:r>
              <a:rPr lang="en-US" sz="1800" b="1" dirty="0">
                <a:latin typeface="Courier New"/>
                <a:cs typeface="Courier New"/>
              </a:rPr>
              <a:t>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for i in range(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 – 1)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min = 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for j in range(i+1, </a:t>
            </a:r>
            <a:r>
              <a:rPr lang="en-US" sz="1800" b="1" dirty="0" err="1">
                <a:latin typeface="Courier New"/>
                <a:cs typeface="Courier New"/>
              </a:rPr>
              <a:t>len</a:t>
            </a:r>
            <a:r>
              <a:rPr lang="en-US" sz="1800" b="1" dirty="0">
                <a:latin typeface="Courier New"/>
                <a:cs typeface="Courier New"/>
              </a:rPr>
              <a:t>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))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if (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[j] &lt;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        min = j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	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 = 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[min],</a:t>
            </a:r>
            <a:r>
              <a:rPr lang="en-US" sz="1800" b="1" dirty="0" err="1">
                <a:latin typeface="Courier New"/>
                <a:cs typeface="Courier New"/>
              </a:rPr>
              <a:t>a_list</a:t>
            </a:r>
            <a:r>
              <a:rPr lang="en-US" sz="1800" b="1" dirty="0">
                <a:latin typeface="Courier New"/>
                <a:cs typeface="Courier New"/>
              </a:rPr>
              <a:t>[</a:t>
            </a:r>
            <a:r>
              <a:rPr lang="en-US" sz="1800" b="1" dirty="0" err="1">
                <a:latin typeface="Courier New"/>
                <a:cs typeface="Courier New"/>
              </a:rPr>
              <a:t>i</a:t>
            </a:r>
            <a:r>
              <a:rPr lang="en-US" sz="1800" b="1" dirty="0">
                <a:latin typeface="Courier New"/>
                <a:cs typeface="Courier New"/>
              </a:rPr>
              <a:t>]</a:t>
            </a:r>
            <a:endParaRPr lang="en-US" sz="2400" dirty="0">
              <a:cs typeface="Courier New"/>
            </a:endParaRPr>
          </a:p>
          <a:p>
            <a:endParaRPr lang="en-US" dirty="0">
              <a:solidFill>
                <a:srgbClr val="800000"/>
              </a:solidFill>
              <a:cs typeface="Courier New"/>
            </a:endParaRPr>
          </a:p>
          <a:p>
            <a:r>
              <a:rPr lang="en-US" dirty="0">
                <a:solidFill>
                  <a:srgbClr val="FF0000"/>
                </a:solidFill>
                <a:cs typeface="Courier New"/>
              </a:rPr>
              <a:t>Invariant:  </a:t>
            </a:r>
            <a:r>
              <a:rPr lang="en-US" dirty="0" err="1">
                <a:cs typeface="Courier New"/>
              </a:rPr>
              <a:t>a_list</a:t>
            </a:r>
            <a:r>
              <a:rPr lang="en-US" dirty="0">
                <a:cs typeface="Courier New"/>
              </a:rPr>
              <a:t>[0]…</a:t>
            </a:r>
            <a:r>
              <a:rPr lang="en-US" dirty="0" err="1">
                <a:cs typeface="Courier New"/>
              </a:rPr>
              <a:t>a_list</a:t>
            </a:r>
            <a:r>
              <a:rPr lang="en-US" dirty="0">
                <a:cs typeface="Courier New"/>
              </a:rPr>
              <a:t>[i-1] are in sorted order</a:t>
            </a:r>
          </a:p>
          <a:p>
            <a:r>
              <a:rPr lang="en-US" dirty="0">
                <a:cs typeface="Courier New"/>
              </a:rPr>
              <a:t> </a:t>
            </a:r>
          </a:p>
          <a:p>
            <a:endParaRPr lang="en-US" dirty="0">
              <a:cs typeface="Courier New"/>
            </a:endParaRPr>
          </a:p>
          <a:p>
            <a:r>
              <a:rPr lang="en-US" dirty="0">
                <a:cs typeface="Courier New"/>
              </a:rPr>
              <a:t>      for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in range(n) :                                        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= 0</a:t>
            </a:r>
          </a:p>
          <a:p>
            <a:r>
              <a:rPr lang="en-US" dirty="0">
                <a:cs typeface="Courier New"/>
              </a:rPr>
              <a:t>           body                 is equivalent with           while(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&lt;n) :</a:t>
            </a:r>
          </a:p>
          <a:p>
            <a:r>
              <a:rPr lang="en-US" dirty="0">
                <a:cs typeface="Courier New"/>
              </a:rPr>
              <a:t>                                                                          body</a:t>
            </a:r>
          </a:p>
          <a:p>
            <a:r>
              <a:rPr lang="en-US" dirty="0">
                <a:cs typeface="Courier New"/>
              </a:rPr>
              <a:t>                                                                          </a:t>
            </a:r>
            <a:r>
              <a:rPr lang="en-US" dirty="0" err="1">
                <a:cs typeface="Courier New"/>
              </a:rPr>
              <a:t>i</a:t>
            </a:r>
            <a:r>
              <a:rPr lang="en-US" dirty="0">
                <a:cs typeface="Courier New"/>
              </a:rPr>
              <a:t> = i+1</a:t>
            </a:r>
          </a:p>
          <a:p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pPr>
              <a:buNone/>
            </a:pPr>
            <a:endParaRPr lang="en-US" sz="2400" dirty="0"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3272624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8571345" cy="5157591"/>
          </a:xfrm>
        </p:spPr>
        <p:txBody>
          <a:bodyPr/>
          <a:lstStyle/>
          <a:p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There are two players, </a:t>
            </a:r>
            <a:r>
              <a:rPr lang="en-US" sz="2400" dirty="0">
                <a:solidFill>
                  <a:srgbClr val="FF0000"/>
                </a:solidFill>
              </a:rPr>
              <a:t>Red</a:t>
            </a: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and </a:t>
            </a:r>
            <a:r>
              <a:rPr lang="en-US" sz="2400" dirty="0">
                <a:solidFill>
                  <a:srgbClr val="00B0F0"/>
                </a:solidFill>
              </a:rPr>
              <a:t>Blue</a:t>
            </a:r>
            <a:r>
              <a:rPr lang="en-US" sz="2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. The game is played on a rectangular grid of points: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</a:t>
            </a: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6   . . . . . . .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5   . . . . . . .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4   . . . . . . .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3   . . . . . . .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2   . . . . . . .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1   . . . . . . .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accent4">
                    <a:lumMod val="75000"/>
                    <a:lumOff val="25000"/>
                  </a:schemeClr>
                </a:solidFill>
                <a:latin typeface="Courier"/>
                <a:cs typeface="Courier"/>
              </a:rPr>
              <a:t>                      1 2 3 4 5 6 7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Red 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draws a red line segment, either horizontal or vertical, connecting any two adjacent points on the grid that are not yet connected by a line segment. </a:t>
            </a:r>
            <a:r>
              <a:rPr lang="en-US" sz="2000" dirty="0">
                <a:solidFill>
                  <a:srgbClr val="00B0F0"/>
                </a:solidFill>
              </a:rPr>
              <a:t>Blue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takes a turn by doing the same thing, except that the line segment drawn is blue. </a:t>
            </a:r>
            <a:r>
              <a:rPr lang="en-US" sz="2000" dirty="0">
                <a:solidFill>
                  <a:srgbClr val="FF0000"/>
                </a:solidFill>
              </a:rPr>
              <a:t>Red's</a:t>
            </a:r>
            <a:r>
              <a:rPr lang="en-US" sz="20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goal is to form a closed curve of red line segments. Blue's goal is to prevent Red from doing so.</a:t>
            </a:r>
            <a:endParaRPr lang="da-DK" sz="2000" dirty="0">
              <a:solidFill>
                <a:schemeClr val="accent4">
                  <a:lumMod val="75000"/>
                  <a:lumOff val="25000"/>
                </a:schemeClr>
              </a:solidFill>
              <a:cs typeface="Courier"/>
            </a:endParaRPr>
          </a:p>
          <a:p>
            <a:pPr marL="0" indent="0">
              <a:buNone/>
            </a:pPr>
            <a:endParaRPr lang="da-DK" sz="2000" dirty="0">
              <a:solidFill>
                <a:schemeClr val="accent4">
                  <a:lumMod val="75000"/>
                  <a:lumOff val="25000"/>
                </a:schemeClr>
              </a:solidFill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S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ee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 http://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www.cs.uofs.edu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/~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mccloske</a:t>
            </a:r>
            <a:r>
              <a:rPr lang="en-US" sz="1400" dirty="0">
                <a:solidFill>
                  <a:schemeClr val="accent4">
                    <a:lumMod val="75000"/>
                    <a:lumOff val="25000"/>
                  </a:schemeClr>
                </a:solidFill>
              </a:rPr>
              <a:t>/courses/cmps144/</a:t>
            </a:r>
            <a:r>
              <a:rPr lang="en-US" sz="1400" dirty="0" err="1">
                <a:solidFill>
                  <a:schemeClr val="accent4">
                    <a:lumMod val="75000"/>
                    <a:lumOff val="25000"/>
                  </a:schemeClr>
                </a:solidFill>
              </a:rPr>
              <a:t>invariants_lec.html</a:t>
            </a:r>
            <a:endParaRPr lang="en-US" sz="1400" dirty="0">
              <a:solidFill>
                <a:schemeClr val="accent4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00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can express this game as a computer program:</a:t>
            </a:r>
          </a:p>
          <a:p>
            <a:pPr marL="0" indent="0">
              <a:buNone/>
            </a:pPr>
            <a:r>
              <a:rPr lang="en-US" dirty="0"/>
              <a:t>   </a:t>
            </a:r>
            <a:r>
              <a:rPr lang="en-US" sz="2400" dirty="0">
                <a:latin typeface="Courier"/>
                <a:cs typeface="Courier"/>
              </a:rPr>
              <a:t>while (more line segments can be drawn):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      Red </a:t>
            </a:r>
            <a:r>
              <a:rPr lang="pl-PL" sz="2400" dirty="0" err="1">
                <a:latin typeface="Courier"/>
                <a:cs typeface="Courier"/>
              </a:rPr>
              <a:t>draws</a:t>
            </a:r>
            <a:r>
              <a:rPr lang="pl-PL" sz="2400" dirty="0">
                <a:latin typeface="Courier"/>
                <a:cs typeface="Courier"/>
              </a:rPr>
              <a:t> </a:t>
            </a:r>
            <a:r>
              <a:rPr lang="pl-PL" sz="2400" dirty="0" err="1">
                <a:latin typeface="Courier"/>
                <a:cs typeface="Courier"/>
              </a:rPr>
              <a:t>line</a:t>
            </a:r>
            <a:r>
              <a:rPr lang="pl-PL" sz="2400" dirty="0">
                <a:latin typeface="Courier"/>
                <a:cs typeface="Courier"/>
              </a:rPr>
              <a:t> segment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      Blue </a:t>
            </a:r>
            <a:r>
              <a:rPr lang="pl-PL" sz="2400" dirty="0" err="1">
                <a:latin typeface="Courier"/>
                <a:cs typeface="Courier"/>
              </a:rPr>
              <a:t>draws</a:t>
            </a:r>
            <a:r>
              <a:rPr lang="pl-PL" sz="2400" dirty="0">
                <a:latin typeface="Courier"/>
                <a:cs typeface="Courier"/>
              </a:rPr>
              <a:t> </a:t>
            </a:r>
            <a:r>
              <a:rPr lang="pl-PL" sz="2400" dirty="0" err="1">
                <a:latin typeface="Courier"/>
                <a:cs typeface="Courier"/>
              </a:rPr>
              <a:t>line</a:t>
            </a:r>
            <a:r>
              <a:rPr lang="pl-PL" sz="2400" dirty="0">
                <a:latin typeface="Courier"/>
                <a:cs typeface="Courier"/>
              </a:rPr>
              <a:t> segment</a:t>
            </a:r>
          </a:p>
          <a:p>
            <a:pPr marL="0" indent="0">
              <a:buNone/>
            </a:pPr>
            <a:r>
              <a:rPr lang="pl-PL" sz="2400" dirty="0">
                <a:latin typeface="Courier"/>
                <a:cs typeface="Courier"/>
              </a:rPr>
              <a:t> </a:t>
            </a:r>
          </a:p>
          <a:p>
            <a:pPr marL="0" indent="0">
              <a:buNone/>
            </a:pPr>
            <a:endParaRPr lang="pl-PL" sz="2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en-US" sz="2400" b="1" dirty="0"/>
              <a:t>Question:</a:t>
            </a:r>
            <a:r>
              <a:rPr lang="en-US" sz="2400" dirty="0"/>
              <a:t> Does either Red or Blue have a winning strategy?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044275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534400" cy="4724400"/>
          </a:xfrm>
        </p:spPr>
        <p:txBody>
          <a:bodyPr/>
          <a:lstStyle/>
          <a:p>
            <a:r>
              <a:rPr lang="en-US" sz="2000" b="1" dirty="0"/>
              <a:t>Answer:</a:t>
            </a:r>
            <a:r>
              <a:rPr lang="en-US" sz="2000" dirty="0"/>
              <a:t> Yes! Blue is guaranteed to win the game by responding to each turn by Red in the following manner:</a:t>
            </a:r>
          </a:p>
          <a:p>
            <a:pPr marL="0" indent="0">
              <a:buNone/>
            </a:pPr>
            <a:r>
              <a:rPr lang="en-US" sz="2000" dirty="0"/>
              <a:t>   </a:t>
            </a:r>
            <a:r>
              <a:rPr lang="en-US" sz="1400" dirty="0">
                <a:latin typeface="Courier"/>
                <a:cs typeface="Courier"/>
              </a:rPr>
              <a:t>if (Red drew a horizontal line segment)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let 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 and j be such that Red's line segment connects (</a:t>
            </a:r>
            <a:r>
              <a:rPr lang="en-US" sz="1400" dirty="0" err="1">
                <a:latin typeface="Courier"/>
                <a:cs typeface="Courier"/>
              </a:rPr>
              <a:t>i,j</a:t>
            </a:r>
            <a:r>
              <a:rPr lang="en-US" sz="1400" dirty="0">
                <a:latin typeface="Courier"/>
                <a:cs typeface="Courier"/>
              </a:rPr>
              <a:t>) with (i,j+1)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if (</a:t>
            </a:r>
            <a:r>
              <a:rPr lang="en-US" sz="1400" dirty="0" err="1">
                <a:latin typeface="Courier"/>
                <a:cs typeface="Courier"/>
              </a:rPr>
              <a:t>i</a:t>
            </a:r>
            <a:r>
              <a:rPr lang="en-US" sz="1400" dirty="0">
                <a:latin typeface="Courier"/>
                <a:cs typeface="Courier"/>
              </a:rPr>
              <a:t>&gt;1)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draw a vertical line segment connecting (i-1,j+1) with (i,j+1)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{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   </a:t>
            </a:r>
            <a:r>
              <a:rPr lang="da-DK" sz="1400" dirty="0" err="1">
                <a:latin typeface="Courier"/>
                <a:cs typeface="Courier"/>
              </a:rPr>
              <a:t>draw</a:t>
            </a:r>
            <a:r>
              <a:rPr lang="da-DK" sz="1400" dirty="0">
                <a:latin typeface="Courier"/>
                <a:cs typeface="Courier"/>
              </a:rPr>
              <a:t> a line segment </a:t>
            </a:r>
            <a:r>
              <a:rPr lang="da-DK" sz="1400" dirty="0" err="1">
                <a:latin typeface="Courier"/>
                <a:cs typeface="Courier"/>
              </a:rPr>
              <a:t>anywhere</a:t>
            </a:r>
            <a:endParaRPr lang="da-DK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 // Red </a:t>
            </a:r>
            <a:r>
              <a:rPr lang="da-DK" sz="1400" dirty="0" err="1">
                <a:latin typeface="Courier"/>
                <a:cs typeface="Courier"/>
              </a:rPr>
              <a:t>drew</a:t>
            </a:r>
            <a:r>
              <a:rPr lang="da-DK" sz="1400" dirty="0">
                <a:latin typeface="Courier"/>
                <a:cs typeface="Courier"/>
              </a:rPr>
              <a:t> a </a:t>
            </a:r>
            <a:r>
              <a:rPr lang="da-DK" sz="1400" dirty="0" err="1">
                <a:latin typeface="Courier"/>
                <a:cs typeface="Courier"/>
              </a:rPr>
              <a:t>vertical</a:t>
            </a:r>
            <a:r>
              <a:rPr lang="da-DK" sz="1400" dirty="0">
                <a:latin typeface="Courier"/>
                <a:cs typeface="Courier"/>
              </a:rPr>
              <a:t> line segment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let i and j </a:t>
            </a:r>
            <a:r>
              <a:rPr lang="da-DK" sz="1400" dirty="0" err="1">
                <a:latin typeface="Courier"/>
                <a:cs typeface="Courier"/>
              </a:rPr>
              <a:t>be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such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that</a:t>
            </a:r>
            <a:r>
              <a:rPr lang="da-DK" sz="1400" dirty="0">
                <a:latin typeface="Courier"/>
                <a:cs typeface="Courier"/>
              </a:rPr>
              <a:t> </a:t>
            </a:r>
            <a:r>
              <a:rPr lang="da-DK" sz="1400" dirty="0" err="1">
                <a:latin typeface="Courier"/>
                <a:cs typeface="Courier"/>
              </a:rPr>
              <a:t>Red's</a:t>
            </a:r>
            <a:r>
              <a:rPr lang="da-DK" sz="1400" dirty="0">
                <a:latin typeface="Courier"/>
                <a:cs typeface="Courier"/>
              </a:rPr>
              <a:t> line segment </a:t>
            </a:r>
            <a:r>
              <a:rPr lang="da-DK" sz="1400" dirty="0" err="1">
                <a:latin typeface="Courier"/>
                <a:cs typeface="Courier"/>
              </a:rPr>
              <a:t>connects</a:t>
            </a:r>
            <a:r>
              <a:rPr lang="da-DK" sz="1400" dirty="0">
                <a:latin typeface="Courier"/>
                <a:cs typeface="Courier"/>
              </a:rPr>
              <a:t> (</a:t>
            </a:r>
            <a:r>
              <a:rPr lang="da-DK" sz="1400" dirty="0" err="1">
                <a:latin typeface="Courier"/>
                <a:cs typeface="Courier"/>
              </a:rPr>
              <a:t>i,j</a:t>
            </a:r>
            <a:r>
              <a:rPr lang="da-DK" sz="1400" dirty="0">
                <a:latin typeface="Courier"/>
                <a:cs typeface="Courier"/>
              </a:rPr>
              <a:t>) with (i+1,j) 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if (j&gt;1) {</a:t>
            </a:r>
          </a:p>
          <a:p>
            <a:pPr marL="0" indent="0">
              <a:buNone/>
            </a:pPr>
            <a:r>
              <a:rPr lang="en-US" sz="1400" dirty="0">
                <a:latin typeface="Courier"/>
                <a:cs typeface="Courier"/>
              </a:rPr>
              <a:t>         draw a horizontal line segment connecting (i+1,j-1) with (i+1,j)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 </a:t>
            </a:r>
            <a:r>
              <a:rPr lang="da-DK" sz="1400" dirty="0" err="1">
                <a:latin typeface="Courier"/>
                <a:cs typeface="Courier"/>
              </a:rPr>
              <a:t>else</a:t>
            </a:r>
            <a:r>
              <a:rPr lang="da-DK" sz="1400" dirty="0">
                <a:latin typeface="Courier"/>
                <a:cs typeface="Courier"/>
              </a:rPr>
              <a:t>  {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   </a:t>
            </a:r>
            <a:r>
              <a:rPr lang="da-DK" sz="1400" dirty="0" err="1">
                <a:latin typeface="Courier"/>
                <a:cs typeface="Courier"/>
              </a:rPr>
              <a:t>draw</a:t>
            </a:r>
            <a:r>
              <a:rPr lang="da-DK" sz="1400" dirty="0">
                <a:latin typeface="Courier"/>
                <a:cs typeface="Courier"/>
              </a:rPr>
              <a:t> a line segment </a:t>
            </a:r>
            <a:r>
              <a:rPr lang="da-DK" sz="1400" dirty="0" err="1">
                <a:latin typeface="Courier"/>
                <a:cs typeface="Courier"/>
              </a:rPr>
              <a:t>anywhere</a:t>
            </a:r>
            <a:endParaRPr lang="da-DK" sz="1400" dirty="0">
              <a:latin typeface="Courier"/>
              <a:cs typeface="Courier"/>
            </a:endParaRP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   }</a:t>
            </a:r>
          </a:p>
          <a:p>
            <a:pPr marL="0" indent="0">
              <a:buNone/>
            </a:pPr>
            <a:r>
              <a:rPr lang="da-DK" sz="1400" dirty="0">
                <a:latin typeface="Courier"/>
                <a:cs typeface="Courier"/>
              </a:rPr>
              <a:t>   }</a:t>
            </a:r>
            <a:endParaRPr lang="en-US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709034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Closed Curve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By following this strategy Blue guarantees that Red does not have an “upper right corner” at any step.</a:t>
            </a:r>
          </a:p>
          <a:p>
            <a:r>
              <a:rPr lang="en-US" sz="2400" dirty="0"/>
              <a:t>So, the invariant is:</a:t>
            </a:r>
          </a:p>
          <a:p>
            <a:pPr marL="327025" lvl="1" indent="0">
              <a:buNone/>
            </a:pPr>
            <a:r>
              <a:rPr lang="en-US" sz="2400" dirty="0"/>
              <a:t>There does not exist on the grid a pair of red line segments that form an upper right corner.</a:t>
            </a:r>
          </a:p>
          <a:p>
            <a:pPr marL="327025" lvl="1" indent="0">
              <a:buNone/>
            </a:pPr>
            <a:endParaRPr lang="en-US" sz="2400" dirty="0"/>
          </a:p>
          <a:p>
            <a:pPr marL="327025" lvl="1" indent="0">
              <a:buNone/>
            </a:pPr>
            <a:r>
              <a:rPr lang="en-US" sz="2400" dirty="0"/>
              <a:t>And in particular, Red has no closed curve!</a:t>
            </a:r>
          </a:p>
        </p:txBody>
      </p:sp>
    </p:spTree>
    <p:extLst>
      <p:ext uri="{BB962C8B-B14F-4D97-AF65-F5344CB8AC3E}">
        <p14:creationId xmlns:p14="http://schemas.microsoft.com/office/powerpoint/2010/main" val="1230268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verification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 we know our program works correctly?</a:t>
            </a:r>
          </a:p>
          <a:p>
            <a:endParaRPr lang="en-US" dirty="0"/>
          </a:p>
          <a:p>
            <a:r>
              <a:rPr lang="en-US" dirty="0"/>
              <a:t>In this lecture we will focus on a tool for verifying the correctness of programs that involve loops.</a:t>
            </a:r>
          </a:p>
        </p:txBody>
      </p:sp>
    </p:spTree>
    <p:extLst>
      <p:ext uri="{BB962C8B-B14F-4D97-AF65-F5344CB8AC3E}">
        <p14:creationId xmlns:p14="http://schemas.microsoft.com/office/powerpoint/2010/main" val="4161426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Egyptian multiplication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/>
              <a:t>		</a:t>
            </a:r>
            <a:r>
              <a:rPr lang="en-US" sz="1800" dirty="0"/>
              <a:t>                             A	B</a:t>
            </a:r>
          </a:p>
          <a:p>
            <a:pPr>
              <a:buNone/>
            </a:pPr>
            <a:r>
              <a:rPr lang="en-US" sz="1800" dirty="0"/>
              <a:t>				19	5</a:t>
            </a:r>
          </a:p>
          <a:p>
            <a:pPr>
              <a:buNone/>
            </a:pPr>
            <a:r>
              <a:rPr lang="en-US" sz="1800" dirty="0"/>
              <a:t>			/2	9	10	*2</a:t>
            </a:r>
          </a:p>
          <a:p>
            <a:pPr>
              <a:buNone/>
            </a:pPr>
            <a:r>
              <a:rPr lang="en-US" sz="1800" dirty="0"/>
              <a:t>			/2	4	20	*2</a:t>
            </a:r>
          </a:p>
          <a:p>
            <a:pPr>
              <a:buNone/>
            </a:pPr>
            <a:r>
              <a:rPr lang="en-US" sz="1800" dirty="0"/>
              <a:t>			/2	2	40	*2</a:t>
            </a:r>
          </a:p>
          <a:p>
            <a:pPr>
              <a:buNone/>
            </a:pPr>
            <a:r>
              <a:rPr lang="en-US" sz="1800" dirty="0"/>
              <a:t>			/2	1	80	*2</a:t>
            </a:r>
          </a:p>
          <a:p>
            <a:pPr>
              <a:buNone/>
            </a:pPr>
            <a:r>
              <a:rPr lang="en-US" sz="1800" dirty="0"/>
              <a:t>		throw away all rows with even A:</a:t>
            </a:r>
          </a:p>
          <a:p>
            <a:pPr>
              <a:buNone/>
            </a:pPr>
            <a:r>
              <a:rPr lang="en-US" sz="1800" dirty="0"/>
              <a:t>				A	B</a:t>
            </a:r>
          </a:p>
          <a:p>
            <a:pPr>
              <a:buNone/>
            </a:pPr>
            <a:r>
              <a:rPr lang="en-US" sz="1800" dirty="0"/>
              <a:t>				19	5</a:t>
            </a:r>
          </a:p>
          <a:p>
            <a:pPr>
              <a:buNone/>
            </a:pPr>
            <a:r>
              <a:rPr lang="en-US" sz="1800" dirty="0"/>
              <a:t>				9	10</a:t>
            </a:r>
          </a:p>
          <a:p>
            <a:pPr>
              <a:buNone/>
            </a:pPr>
            <a:r>
              <a:rPr lang="en-US" sz="1800" dirty="0"/>
              <a:t>				1	80</a:t>
            </a:r>
          </a:p>
          <a:p>
            <a:pPr>
              <a:buNone/>
            </a:pPr>
            <a:r>
              <a:rPr lang="en-US" sz="1800" dirty="0"/>
              <a:t>				__________</a:t>
            </a:r>
          </a:p>
          <a:p>
            <a:pPr>
              <a:buNone/>
            </a:pPr>
            <a:r>
              <a:rPr lang="en-US" sz="1800" dirty="0"/>
              <a:t>			add B's		95  </a:t>
            </a:r>
          </a:p>
          <a:p>
            <a:pPr>
              <a:buNone/>
            </a:pPr>
            <a:r>
              <a:rPr lang="en-US" sz="1800" dirty="0"/>
              <a:t>                                        --&gt; the product !!</a:t>
            </a:r>
            <a:endParaRPr lang="en-US" sz="1600" dirty="0"/>
          </a:p>
          <a:p>
            <a:pPr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51586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7813"/>
            <a:ext cx="8763000" cy="941387"/>
          </a:xfrm>
        </p:spPr>
        <p:txBody>
          <a:bodyPr/>
          <a:lstStyle/>
          <a:p>
            <a:r>
              <a:rPr lang="en-US"/>
              <a:t> How </a:t>
            </a:r>
            <a:r>
              <a:rPr lang="en-US" dirty="0"/>
              <a:t>can we show it works? Loop invariants!!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105646"/>
            <a:ext cx="8445500" cy="5221941"/>
          </a:xfrm>
        </p:spPr>
        <p:txBody>
          <a:bodyPr/>
          <a:lstStyle/>
          <a:p>
            <a:pPr>
              <a:buNone/>
            </a:pPr>
            <a:r>
              <a:rPr lang="en-US" sz="1800" b="1" dirty="0" err="1">
                <a:latin typeface="Courier New"/>
                <a:cs typeface="Courier New"/>
              </a:rPr>
              <a:t>def</a:t>
            </a:r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egyptian_multiply</a:t>
            </a:r>
            <a:r>
              <a:rPr lang="en-US" sz="1800" b="1" dirty="0">
                <a:latin typeface="Courier New"/>
                <a:cs typeface="Courier New"/>
              </a:rPr>
              <a:t>(left, right)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# precondition: left&gt;0 AND right&gt;0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a=left; b=right; p=0  #p: the product computed stepwise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p + (a*b) == left * right</a:t>
            </a: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loop invariant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while (a!=0) 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a!=0 and p + (a*b) == left * right 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# loop condition and loop invariant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if odd(a):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    p+=b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a = a//2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b = b * 2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    # p + (a*b) == left*right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# a==0 and </a:t>
            </a:r>
            <a:r>
              <a:rPr lang="en-US" sz="1800" b="1" dirty="0" err="1">
                <a:solidFill>
                  <a:srgbClr val="000000"/>
                </a:solidFill>
                <a:latin typeface="Courier New"/>
                <a:cs typeface="Courier New"/>
              </a:rPr>
              <a:t>p+a</a:t>
            </a:r>
            <a:r>
              <a:rPr lang="en-US" sz="1800" b="1" dirty="0">
                <a:solidFill>
                  <a:srgbClr val="000000"/>
                </a:solidFill>
                <a:latin typeface="Courier New"/>
                <a:cs typeface="Courier New"/>
              </a:rPr>
              <a:t>*b == left*right --&gt; p == left*right</a:t>
            </a:r>
          </a:p>
          <a:p>
            <a:pPr>
              <a:buNone/>
            </a:pPr>
            <a:r>
              <a:rPr lang="en-US" sz="1800" b="1" dirty="0">
                <a:latin typeface="Courier New"/>
                <a:cs typeface="Courier New"/>
              </a:rPr>
              <a:t>    return p</a:t>
            </a: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  <a:p>
            <a:pPr>
              <a:buNone/>
            </a:pP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6916703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on 7 * 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		left	right	a	b	 p</a:t>
            </a:r>
          </a:p>
          <a:p>
            <a:pPr>
              <a:buNone/>
            </a:pPr>
            <a:r>
              <a:rPr lang="en-US" dirty="0"/>
              <a:t>		  7	  8	7	8	 0</a:t>
            </a:r>
          </a:p>
          <a:p>
            <a:pPr>
              <a:buNone/>
            </a:pPr>
            <a:r>
              <a:rPr lang="en-US" dirty="0"/>
              <a:t>				3	16	 +=b: 8</a:t>
            </a:r>
          </a:p>
          <a:p>
            <a:pPr>
              <a:buNone/>
            </a:pPr>
            <a:r>
              <a:rPr lang="en-US" dirty="0"/>
              <a:t>				1	32	 +=b: 24</a:t>
            </a:r>
          </a:p>
          <a:p>
            <a:pPr>
              <a:buNone/>
            </a:pPr>
            <a:r>
              <a:rPr lang="en-US" dirty="0"/>
              <a:t>				0	64	 +=b: 56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4EC11282-1822-BB41-8D9D-6AC570FD4AD9}"/>
              </a:ext>
            </a:extLst>
          </p:cNvPr>
          <p:cNvCxnSpPr>
            <a:cxnSpLocks/>
          </p:cNvCxnSpPr>
          <p:nvPr/>
        </p:nvCxnSpPr>
        <p:spPr bwMode="auto">
          <a:xfrm>
            <a:off x="5460642" y="1893194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A56B2A9-2278-4540-BEF4-A74283AE3317}"/>
              </a:ext>
            </a:extLst>
          </p:cNvPr>
          <p:cNvCxnSpPr>
            <a:cxnSpLocks/>
          </p:cNvCxnSpPr>
          <p:nvPr/>
        </p:nvCxnSpPr>
        <p:spPr bwMode="auto">
          <a:xfrm>
            <a:off x="5497131" y="2303174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BB97AB31-7647-044A-9517-54C2797479F3}"/>
              </a:ext>
            </a:extLst>
          </p:cNvPr>
          <p:cNvCxnSpPr>
            <a:cxnSpLocks/>
          </p:cNvCxnSpPr>
          <p:nvPr/>
        </p:nvCxnSpPr>
        <p:spPr bwMode="auto">
          <a:xfrm>
            <a:off x="5469225" y="2674517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068112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it on 8*7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       left	right	a	b	 p</a:t>
            </a:r>
          </a:p>
          <a:p>
            <a:pPr>
              <a:buNone/>
            </a:pPr>
            <a:r>
              <a:rPr lang="en-US" dirty="0"/>
              <a:t>		  8	  7	8	7	 0</a:t>
            </a:r>
          </a:p>
          <a:p>
            <a:pPr>
              <a:buNone/>
            </a:pPr>
            <a:r>
              <a:rPr lang="en-US" dirty="0"/>
              <a:t>				4	14	 0</a:t>
            </a:r>
          </a:p>
          <a:p>
            <a:pPr>
              <a:buNone/>
            </a:pPr>
            <a:r>
              <a:rPr lang="en-US" dirty="0"/>
              <a:t>				2	28	 0</a:t>
            </a:r>
          </a:p>
          <a:p>
            <a:pPr>
              <a:buNone/>
            </a:pPr>
            <a:r>
              <a:rPr lang="en-US" dirty="0"/>
              <a:t>				1	56	 0</a:t>
            </a:r>
          </a:p>
          <a:p>
            <a:pPr>
              <a:buNone/>
            </a:pPr>
            <a:r>
              <a:rPr lang="en-US" dirty="0"/>
              <a:t>				0	118	 +=b: 56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BC6F4D73-5483-4645-9A5F-2F3C34F721ED}"/>
              </a:ext>
            </a:extLst>
          </p:cNvPr>
          <p:cNvCxnSpPr>
            <a:cxnSpLocks/>
          </p:cNvCxnSpPr>
          <p:nvPr/>
        </p:nvCxnSpPr>
        <p:spPr bwMode="auto">
          <a:xfrm>
            <a:off x="5510010" y="2676663"/>
            <a:ext cx="721217" cy="42500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971116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 to binary representation 19*5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				</a:t>
            </a:r>
            <a:r>
              <a:rPr lang="en-US" sz="2400" dirty="0"/>
              <a:t>  00101</a:t>
            </a:r>
          </a:p>
          <a:p>
            <a:pPr>
              <a:buNone/>
            </a:pPr>
            <a:r>
              <a:rPr lang="en-US" sz="2400" dirty="0"/>
              <a:t>				  10011</a:t>
            </a:r>
          </a:p>
          <a:p>
            <a:pPr>
              <a:buNone/>
            </a:pPr>
            <a:r>
              <a:rPr lang="en-US" sz="2400" dirty="0"/>
              <a:t>				______ 		</a:t>
            </a:r>
          </a:p>
          <a:p>
            <a:pPr>
              <a:buNone/>
            </a:pPr>
            <a:r>
              <a:rPr lang="en-US" sz="2400" dirty="0"/>
              <a:t>				      101   5</a:t>
            </a:r>
          </a:p>
          <a:p>
            <a:pPr>
              <a:buNone/>
            </a:pPr>
            <a:r>
              <a:rPr lang="en-US" sz="2400" dirty="0"/>
              <a:t>				    1010  10</a:t>
            </a:r>
          </a:p>
          <a:p>
            <a:pPr>
              <a:buNone/>
            </a:pPr>
            <a:r>
              <a:rPr lang="en-US" sz="2400" dirty="0"/>
              <a:t>				  00000</a:t>
            </a:r>
          </a:p>
          <a:p>
            <a:pPr>
              <a:buNone/>
            </a:pPr>
            <a:r>
              <a:rPr lang="en-US" sz="2400" dirty="0"/>
              <a:t>				000000</a:t>
            </a:r>
          </a:p>
          <a:p>
            <a:pPr>
              <a:buNone/>
            </a:pPr>
            <a:r>
              <a:rPr lang="en-US" sz="2400" dirty="0"/>
              <a:t>			         1010000  80</a:t>
            </a:r>
          </a:p>
          <a:p>
            <a:pPr>
              <a:buNone/>
            </a:pPr>
            <a:r>
              <a:rPr lang="en-US" sz="2400" dirty="0"/>
              <a:t>			         _______</a:t>
            </a:r>
          </a:p>
          <a:p>
            <a:pPr>
              <a:buNone/>
            </a:pPr>
            <a:r>
              <a:rPr lang="en-US" sz="2400" dirty="0"/>
              <a:t>			         1011111  95</a:t>
            </a:r>
          </a:p>
        </p:txBody>
      </p:sp>
    </p:spTree>
    <p:extLst>
      <p:ext uri="{BB962C8B-B14F-4D97-AF65-F5344CB8AC3E}">
        <p14:creationId xmlns:p14="http://schemas.microsoft.com/office/powerpoint/2010/main" val="941633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14065"/>
            <a:ext cx="8763000" cy="941387"/>
          </a:xfrm>
        </p:spPr>
        <p:txBody>
          <a:bodyPr/>
          <a:lstStyle/>
          <a:p>
            <a:r>
              <a:rPr lang="en-US" dirty="0"/>
              <a:t>Incorporating loop invariants into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6900" y="709392"/>
            <a:ext cx="8204200" cy="5930893"/>
          </a:xfrm>
        </p:spPr>
        <p:txBody>
          <a:bodyPr/>
          <a:lstStyle/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def invariant(</a:t>
            </a:r>
            <a:r>
              <a:rPr lang="en-US" sz="1600" b="1" dirty="0" err="1">
                <a:latin typeface="Courier New"/>
                <a:cs typeface="Courier New"/>
              </a:rPr>
              <a:t>p,a,b,l,r</a:t>
            </a:r>
            <a:r>
              <a:rPr lang="en-US" sz="1600" b="1" dirty="0">
                <a:latin typeface="Courier New"/>
                <a:cs typeface="Courier New"/>
              </a:rPr>
              <a:t>):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return  p + (a*b) == l * r</a:t>
            </a:r>
          </a:p>
          <a:p>
            <a:pPr>
              <a:buNone/>
            </a:pPr>
            <a:endParaRPr lang="en-US" sz="1600" b="1" dirty="0">
              <a:latin typeface="Courier New"/>
              <a:cs typeface="Courier New"/>
            </a:endParaRP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def </a:t>
            </a:r>
            <a:r>
              <a:rPr lang="en-US" sz="1600" b="1" dirty="0" err="1">
                <a:latin typeface="Courier New"/>
                <a:cs typeface="Courier New"/>
              </a:rPr>
              <a:t>egyptian_multiply</a:t>
            </a:r>
            <a:r>
              <a:rPr lang="en-US" sz="1600" b="1" dirty="0">
                <a:latin typeface="Courier New"/>
                <a:cs typeface="Courier New"/>
              </a:rPr>
              <a:t>(left, right):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# precondition: left&gt;0 AND right&gt;0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if left &lt;= 0 or right &lt;= 0 : raise "</a:t>
            </a:r>
            <a:r>
              <a:rPr lang="en-US" sz="1600" b="1" dirty="0" err="1">
                <a:latin typeface="Courier New"/>
                <a:cs typeface="Courier New"/>
              </a:rPr>
              <a:t>eMul</a:t>
            </a:r>
            <a:r>
              <a:rPr lang="en-US" sz="1600" b="1" dirty="0">
                <a:latin typeface="Courier New"/>
                <a:cs typeface="Courier New"/>
              </a:rPr>
              <a:t>: invalid inputs!"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a=left; b=right; p=0  #p:  the product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assert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while (a!=0) :</a:t>
            </a:r>
          </a:p>
          <a:p>
            <a:pPr>
              <a:buNone/>
            </a:pP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    assert a!=0 and 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# loop condition and loop invariant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if not (a/2 == a//2) :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  p+=b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a = a//2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b = b * 2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 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assert 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assert a==0 and  invariant(</a:t>
            </a:r>
            <a:r>
              <a:rPr lang="en-US" sz="1600" b="1" dirty="0" err="1">
                <a:solidFill>
                  <a:srgbClr val="FF0000"/>
                </a:solidFill>
                <a:latin typeface="Courier New"/>
                <a:cs typeface="Courier New"/>
              </a:rPr>
              <a:t>p,a,b,left,right</a:t>
            </a:r>
            <a:r>
              <a:rPr lang="en-US" sz="1600" b="1" dirty="0">
                <a:solidFill>
                  <a:srgbClr val="FF0000"/>
                </a:solidFill>
                <a:latin typeface="Courier New"/>
                <a:cs typeface="Courier New"/>
              </a:rPr>
              <a:t>)</a:t>
            </a:r>
          </a:p>
          <a:p>
            <a:pPr>
              <a:buNone/>
            </a:pPr>
            <a:r>
              <a:rPr lang="en-US" sz="1600" b="1" dirty="0">
                <a:latin typeface="Courier New"/>
                <a:cs typeface="Courier New"/>
              </a:rPr>
              <a:t>  return p</a:t>
            </a: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  <a:p>
            <a:pPr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4226770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and post-conditions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Precondition:  </a:t>
            </a:r>
            <a:r>
              <a:rPr lang="en-US" dirty="0"/>
              <a:t>what’s true before a block of code</a:t>
            </a:r>
          </a:p>
          <a:p>
            <a:r>
              <a:rPr lang="en-US" dirty="0" err="1">
                <a:solidFill>
                  <a:srgbClr val="800000"/>
                </a:solidFill>
              </a:rPr>
              <a:t>Postcondition</a:t>
            </a:r>
            <a:r>
              <a:rPr lang="en-US" dirty="0"/>
              <a:t>:  what’s true after a block of code</a:t>
            </a:r>
          </a:p>
          <a:p>
            <a:endParaRPr lang="en-US" dirty="0"/>
          </a:p>
          <a:p>
            <a:r>
              <a:rPr lang="en-US" dirty="0">
                <a:solidFill>
                  <a:srgbClr val="000000"/>
                </a:solidFill>
              </a:rPr>
              <a:t>Example:</a:t>
            </a:r>
            <a:r>
              <a:rPr lang="en-US" dirty="0"/>
              <a:t>  computing the square root of a number</a:t>
            </a:r>
          </a:p>
          <a:p>
            <a:endParaRPr lang="en-US" dirty="0"/>
          </a:p>
          <a:p>
            <a:r>
              <a:rPr lang="en-US" dirty="0"/>
              <a:t>Precondition:  the input x is a positive real number</a:t>
            </a:r>
          </a:p>
          <a:p>
            <a:r>
              <a:rPr lang="en-US" dirty="0" err="1"/>
              <a:t>Postcondition</a:t>
            </a:r>
            <a:r>
              <a:rPr lang="en-US" dirty="0"/>
              <a:t>:  the output is a number y such that y</a:t>
            </a:r>
            <a:r>
              <a:rPr lang="en-US" baseline="30000" dirty="0"/>
              <a:t>2</a:t>
            </a:r>
            <a:r>
              <a:rPr lang="en-US" dirty="0"/>
              <a:t>=x</a:t>
            </a:r>
          </a:p>
        </p:txBody>
      </p:sp>
    </p:spTree>
    <p:extLst>
      <p:ext uri="{BB962C8B-B14F-4D97-AF65-F5344CB8AC3E}">
        <p14:creationId xmlns:p14="http://schemas.microsoft.com/office/powerpoint/2010/main" val="164189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 and post-conditions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800000"/>
                </a:solidFill>
              </a:rPr>
              <a:t>Precondition:  </a:t>
            </a:r>
            <a:r>
              <a:rPr lang="en-US" dirty="0"/>
              <a:t>what’s true before a block of code</a:t>
            </a:r>
          </a:p>
          <a:p>
            <a:r>
              <a:rPr lang="en-US" dirty="0" err="1">
                <a:solidFill>
                  <a:srgbClr val="800000"/>
                </a:solidFill>
              </a:rPr>
              <a:t>Postcondition</a:t>
            </a:r>
            <a:r>
              <a:rPr lang="en-US" dirty="0"/>
              <a:t>:  what’s true after a block of code</a:t>
            </a:r>
          </a:p>
          <a:p>
            <a:endParaRPr lang="en-US" dirty="0"/>
          </a:p>
          <a:p>
            <a:r>
              <a:rPr lang="en-US" dirty="0">
                <a:solidFill>
                  <a:schemeClr val="tx1"/>
                </a:solidFill>
              </a:rPr>
              <a:t>Example:</a:t>
            </a:r>
            <a:r>
              <a:rPr lang="en-US" dirty="0"/>
              <a:t>  sorting a list of numbers</a:t>
            </a:r>
          </a:p>
          <a:p>
            <a:endParaRPr lang="en-US" dirty="0"/>
          </a:p>
          <a:p>
            <a:r>
              <a:rPr lang="en-US" dirty="0" err="1"/>
              <a:t>def</a:t>
            </a:r>
            <a:r>
              <a:rPr lang="en-US" dirty="0"/>
              <a:t> sort(</a:t>
            </a:r>
            <a:r>
              <a:rPr lang="en-US" dirty="0" err="1"/>
              <a:t>a_list</a:t>
            </a:r>
            <a:r>
              <a:rPr lang="en-US" dirty="0"/>
              <a:t>) :</a:t>
            </a:r>
          </a:p>
          <a:p>
            <a:r>
              <a:rPr lang="en-US" dirty="0"/>
              <a:t>    # code for sorting the list</a:t>
            </a:r>
          </a:p>
          <a:p>
            <a:endParaRPr lang="en-US" dirty="0"/>
          </a:p>
          <a:p>
            <a:r>
              <a:rPr lang="en-US" dirty="0"/>
              <a:t>Precondition:  </a:t>
            </a:r>
            <a:r>
              <a:rPr lang="en-US" dirty="0" err="1"/>
              <a:t>a_list</a:t>
            </a:r>
            <a:r>
              <a:rPr lang="en-US" dirty="0"/>
              <a:t> is a list of n numbers in arbitrary order</a:t>
            </a:r>
          </a:p>
          <a:p>
            <a:r>
              <a:rPr lang="en-US" dirty="0"/>
              <a:t>Postcondition:  the list is a permutation of the input list and is sorted in ascending order, i.e.</a:t>
            </a:r>
          </a:p>
          <a:p>
            <a:r>
              <a:rPr lang="en-US" dirty="0"/>
              <a:t>         </a:t>
            </a:r>
            <a:r>
              <a:rPr lang="en-US" dirty="0" err="1"/>
              <a:t>a_list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≤ </a:t>
            </a:r>
            <a:r>
              <a:rPr lang="en-US" dirty="0" err="1"/>
              <a:t>a_list</a:t>
            </a:r>
            <a:r>
              <a:rPr lang="en-US" dirty="0"/>
              <a:t>[i+1] for </a:t>
            </a:r>
            <a:r>
              <a:rPr lang="en-US" dirty="0" err="1"/>
              <a:t>i</a:t>
            </a:r>
            <a:r>
              <a:rPr lang="en-US" dirty="0"/>
              <a:t> ∈ {0,</a:t>
            </a:r>
            <a:r>
              <a:rPr lang="is-IS" dirty="0"/>
              <a:t>…,n-2}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646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programming as a contract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59325"/>
          </a:xfrm>
        </p:spPr>
        <p:txBody>
          <a:bodyPr/>
          <a:lstStyle/>
          <a:p>
            <a:r>
              <a:rPr lang="en-US" dirty="0"/>
              <a:t>Specifying what each method does </a:t>
            </a:r>
          </a:p>
          <a:p>
            <a:pPr lvl="1"/>
            <a:r>
              <a:rPr lang="en-US" sz="2000" dirty="0"/>
              <a:t>Specify it in a comment before/after method's header</a:t>
            </a:r>
          </a:p>
          <a:p>
            <a:r>
              <a:rPr lang="en-US" dirty="0"/>
              <a:t>Precondition</a:t>
            </a:r>
          </a:p>
          <a:p>
            <a:pPr lvl="1"/>
            <a:r>
              <a:rPr lang="en-US" sz="2000" dirty="0"/>
              <a:t>What is assumed to be true before the method is executed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Caller obligation</a:t>
            </a:r>
          </a:p>
          <a:p>
            <a:r>
              <a:rPr lang="en-US" dirty="0" err="1"/>
              <a:t>Postcondition</a:t>
            </a:r>
            <a:endParaRPr lang="en-US" dirty="0"/>
          </a:p>
          <a:p>
            <a:pPr lvl="1"/>
            <a:r>
              <a:rPr lang="en-US" sz="2000" dirty="0"/>
              <a:t>Specifies what will happen if the preconditions are met – what the method guarantees to the caller</a:t>
            </a:r>
          </a:p>
          <a:p>
            <a:pPr lvl="1"/>
            <a:r>
              <a:rPr lang="en-US" sz="2000" b="1" dirty="0">
                <a:solidFill>
                  <a:srgbClr val="FF0000"/>
                </a:solidFill>
              </a:rPr>
              <a:t>Method obligation</a:t>
            </a:r>
          </a:p>
          <a:p>
            <a:pPr lvl="1"/>
            <a:endParaRPr lang="en-US" sz="2000" b="1" dirty="0">
              <a:solidFill>
                <a:srgbClr val="FF0000"/>
              </a:solidFill>
            </a:endParaRPr>
          </a:p>
          <a:p>
            <a:pPr lvl="1"/>
            <a:r>
              <a:rPr lang="en-US" sz="2000" dirty="0"/>
              <a:t>This is what a java interface allows us to specify.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13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postcondition: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22801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Enforcing preconditions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postcondition: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if (n &lt; 0) : raise </a:t>
            </a:r>
            <a:r>
              <a:rPr lang="en-US" sz="2200" dirty="0" err="1">
                <a:latin typeface="Courier New"/>
                <a:cs typeface="Courier New"/>
              </a:rPr>
              <a:t>ValueError</a:t>
            </a: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967634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</a:t>
            </a:r>
            <a:r>
              <a:rPr lang="en-US" dirty="0" err="1"/>
              <a:t>postconditions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4800600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err="1">
                <a:latin typeface="Courier New"/>
                <a:cs typeface="Courier New"/>
              </a:rPr>
              <a:t>def</a:t>
            </a:r>
            <a:r>
              <a:rPr lang="en-US" sz="2200" dirty="0">
                <a:latin typeface="Courier New"/>
                <a:cs typeface="Courier New"/>
              </a:rPr>
              <a:t> </a:t>
            </a:r>
            <a:r>
              <a:rPr lang="en-US" sz="2200" b="1" dirty="0">
                <a:latin typeface="Courier New"/>
                <a:cs typeface="Courier New"/>
              </a:rPr>
              <a:t>factorial</a:t>
            </a:r>
            <a:r>
              <a:rPr lang="en-US" sz="2200" dirty="0">
                <a:latin typeface="Courier New"/>
                <a:cs typeface="Courier New"/>
              </a:rPr>
              <a:t>(n) :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precondition:  n &gt;= 0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postcondition: return value equals n!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'''</a:t>
            </a: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if (n &lt; 0) : raise </a:t>
            </a:r>
            <a:r>
              <a:rPr lang="en-US" sz="2200" dirty="0" err="1">
                <a:latin typeface="Courier New"/>
                <a:cs typeface="Courier New"/>
              </a:rPr>
              <a:t>ValueError</a:t>
            </a:r>
            <a:endParaRPr lang="en-US" sz="2200" dirty="0">
              <a:latin typeface="Courier New"/>
              <a:cs typeface="Courier New"/>
            </a:endParaRPr>
          </a:p>
          <a:p>
            <a:endParaRPr lang="en-US" sz="2200" dirty="0">
              <a:latin typeface="Courier New"/>
              <a:cs typeface="Courier New"/>
            </a:endParaRPr>
          </a:p>
          <a:p>
            <a:endParaRPr lang="en-US" sz="2200" dirty="0">
              <a:latin typeface="Courier New"/>
              <a:cs typeface="Courier New"/>
            </a:endParaRPr>
          </a:p>
          <a:p>
            <a:r>
              <a:rPr lang="en-US" sz="2200" dirty="0">
                <a:latin typeface="Courier New"/>
                <a:cs typeface="Courier New"/>
              </a:rPr>
              <a:t>assert factorial(5)==120</a:t>
            </a:r>
          </a:p>
          <a:p>
            <a:endParaRPr lang="en-US" sz="2400" dirty="0">
              <a:cs typeface="Courier New"/>
            </a:endParaRPr>
          </a:p>
          <a:p>
            <a:r>
              <a:rPr lang="en-US" sz="2400" dirty="0">
                <a:cs typeface="Courier New"/>
              </a:rPr>
              <a:t>Can use </a:t>
            </a:r>
            <a:r>
              <a:rPr lang="en-US" sz="2400" dirty="0">
                <a:solidFill>
                  <a:srgbClr val="FF0000"/>
                </a:solidFill>
                <a:cs typeface="Courier New"/>
              </a:rPr>
              <a:t>assertions</a:t>
            </a:r>
            <a:r>
              <a:rPr lang="en-US" sz="2400" dirty="0">
                <a:solidFill>
                  <a:srgbClr val="800000"/>
                </a:solidFill>
                <a:cs typeface="Courier New"/>
              </a:rPr>
              <a:t> </a:t>
            </a:r>
            <a:r>
              <a:rPr lang="en-US" sz="2400" dirty="0">
                <a:cs typeface="Courier New"/>
              </a:rPr>
              <a:t>to verify that </a:t>
            </a:r>
            <a:r>
              <a:rPr lang="en-US" sz="2400" dirty="0" err="1">
                <a:cs typeface="Courier New"/>
              </a:rPr>
              <a:t>postconditions</a:t>
            </a:r>
            <a:r>
              <a:rPr lang="en-US" sz="2400" dirty="0">
                <a:cs typeface="Courier New"/>
              </a:rPr>
              <a:t> hold</a:t>
            </a:r>
          </a:p>
          <a:p>
            <a:pPr marL="0" indent="0">
              <a:buNone/>
            </a:pP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sz="2200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200" dirty="0">
                <a:latin typeface="Courier New"/>
                <a:cs typeface="Courier New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024058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33168"/>
            <a:ext cx="9144000" cy="457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Loop invariants as a way of reasoning about the state of your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3886200" cy="4759325"/>
          </a:xfrm>
        </p:spPr>
        <p:txBody>
          <a:bodyPr/>
          <a:lstStyle/>
          <a:p>
            <a:pPr>
              <a:buNone/>
            </a:pPr>
            <a:r>
              <a:rPr lang="en-US" sz="2000" dirty="0"/>
              <a:t>   &lt;pre-condition: n&gt;0&gt;</a:t>
            </a:r>
          </a:p>
          <a:p>
            <a:pPr>
              <a:buNone/>
            </a:pPr>
            <a:r>
              <a:rPr lang="en-US" sz="2000" dirty="0"/>
              <a:t>   </a:t>
            </a:r>
            <a:r>
              <a:rPr lang="en-US" sz="2000" dirty="0" err="1"/>
              <a:t>i</a:t>
            </a:r>
            <a:r>
              <a:rPr lang="en-US" sz="2000" dirty="0"/>
              <a:t> = 0</a:t>
            </a:r>
          </a:p>
          <a:p>
            <a:pPr>
              <a:buNone/>
            </a:pPr>
            <a:r>
              <a:rPr lang="en-US" sz="2000" dirty="0"/>
              <a:t>    while (</a:t>
            </a:r>
            <a:r>
              <a:rPr lang="en-US" sz="2000" dirty="0" err="1"/>
              <a:t>i</a:t>
            </a:r>
            <a:r>
              <a:rPr lang="en-US" sz="2000" dirty="0"/>
              <a:t> &lt; n)</a:t>
            </a:r>
            <a:r>
              <a:rPr lang="en-US" dirty="0"/>
              <a:t> :</a:t>
            </a:r>
            <a:endParaRPr lang="en-US" sz="2000" dirty="0"/>
          </a:p>
          <a:p>
            <a:pPr>
              <a:buNone/>
            </a:pPr>
            <a:r>
              <a:rPr lang="en-US" sz="2000" dirty="0"/>
              <a:t>       </a:t>
            </a:r>
            <a:r>
              <a:rPr lang="en-US" sz="2000" dirty="0" err="1"/>
              <a:t>i</a:t>
            </a:r>
            <a:r>
              <a:rPr lang="en-US" sz="2000" dirty="0"/>
              <a:t> = i+1</a:t>
            </a:r>
          </a:p>
          <a:p>
            <a:pPr>
              <a:buNone/>
            </a:pPr>
            <a:r>
              <a:rPr lang="en-US" sz="2000" dirty="0"/>
              <a:t> </a:t>
            </a:r>
          </a:p>
          <a:p>
            <a:pPr>
              <a:buNone/>
            </a:pPr>
            <a:r>
              <a:rPr lang="en-US" sz="2000" dirty="0"/>
              <a:t>   &lt;post-condition: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err="1">
                <a:sym typeface="Wingdings"/>
              </a:rPr>
              <a:t>i</a:t>
            </a:r>
            <a:r>
              <a:rPr lang="en-US" sz="2000" dirty="0">
                <a:sym typeface="Wingdings"/>
              </a:rPr>
              <a:t>==n&gt;</a:t>
            </a:r>
            <a:r>
              <a:rPr lang="en-US" sz="2000" dirty="0"/>
              <a:t>  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494971" y="2996870"/>
            <a:ext cx="46490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We want to prove the post-condition:</a:t>
            </a:r>
          </a:p>
          <a:p>
            <a:r>
              <a:rPr lang="en-US" sz="2000" dirty="0" err="1">
                <a:solidFill>
                  <a:srgbClr val="FF0000"/>
                </a:solidFill>
              </a:rPr>
              <a:t>i</a:t>
            </a:r>
            <a:r>
              <a:rPr lang="en-US" sz="2000" dirty="0">
                <a:solidFill>
                  <a:srgbClr val="FF0000"/>
                </a:solidFill>
              </a:rPr>
              <a:t>==</a:t>
            </a:r>
            <a:r>
              <a:rPr lang="en-US" sz="2000" dirty="0" err="1">
                <a:solidFill>
                  <a:srgbClr val="FF0000"/>
                </a:solidFill>
              </a:rPr>
              <a:t>n</a:t>
            </a:r>
            <a:r>
              <a:rPr lang="en-US" sz="2000" dirty="0">
                <a:solidFill>
                  <a:srgbClr val="FF0000"/>
                </a:solidFill>
              </a:rPr>
              <a:t> right after the loop 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H="1">
            <a:off x="4342606" y="1905000"/>
            <a:ext cx="794" cy="42672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34903947"/>
      </p:ext>
    </p:extLst>
  </p:cSld>
  <p:clrMapOvr>
    <a:masterClrMapping/>
  </p:clrMapOvr>
</p:sld>
</file>

<file path=ppt/theme/theme1.xml><?xml version="1.0" encoding="utf-8"?>
<a:theme xmlns:a="http://schemas.openxmlformats.org/drawingml/2006/main" name="alg-design">
  <a:themeElements>
    <a:clrScheme name="alg-design 7">
      <a:dk1>
        <a:srgbClr val="000000"/>
      </a:dk1>
      <a:lt1>
        <a:srgbClr val="FFFFFF"/>
      </a:lt1>
      <a:dk2>
        <a:srgbClr val="C0C0C0"/>
      </a:dk2>
      <a:lt2>
        <a:srgbClr val="010000"/>
      </a:lt2>
      <a:accent1>
        <a:srgbClr val="CC0000"/>
      </a:accent1>
      <a:accent2>
        <a:srgbClr val="777777"/>
      </a:accent2>
      <a:accent3>
        <a:srgbClr val="FFFFFF"/>
      </a:accent3>
      <a:accent4>
        <a:srgbClr val="000000"/>
      </a:accent4>
      <a:accent5>
        <a:srgbClr val="E2AAAA"/>
      </a:accent5>
      <a:accent6>
        <a:srgbClr val="6B6B6B"/>
      </a:accent6>
      <a:hlink>
        <a:srgbClr val="4D4D4D"/>
      </a:hlink>
      <a:folHlink>
        <a:srgbClr val="660066"/>
      </a:folHlink>
    </a:clrScheme>
    <a:fontScheme name="alg-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sm" len="sm"/>
        </a:ln>
        <a:effectLst/>
      </a:spPr>
      <a:bodyPr vert="horz" wrap="square" lIns="92075" tIns="46038" rIns="92075" bIns="46038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charset="0"/>
          </a:defRPr>
        </a:defPPr>
      </a:lstStyle>
    </a:lnDef>
  </a:objectDefaults>
  <a:extraClrSchemeLst>
    <a:extraClrScheme>
      <a:clrScheme name="alg-design 1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2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000000"/>
        </a:accent1>
        <a:accent2>
          <a:srgbClr val="000099"/>
        </a:accent2>
        <a:accent3>
          <a:srgbClr val="AAAAAA"/>
        </a:accent3>
        <a:accent4>
          <a:srgbClr val="DADADA"/>
        </a:accent4>
        <a:accent5>
          <a:srgbClr val="AAAAAA"/>
        </a:accent5>
        <a:accent6>
          <a:srgbClr val="00008A"/>
        </a:accent6>
        <a:hlink>
          <a:srgbClr val="800000"/>
        </a:hlink>
        <a:folHlink>
          <a:srgbClr val="00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g-design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4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5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6">
        <a:dk1>
          <a:srgbClr val="000000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B9"/>
        </a:accent6>
        <a:hlink>
          <a:srgbClr val="FF6600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g-design 7">
        <a:dk1>
          <a:srgbClr val="000000"/>
        </a:dk1>
        <a:lt1>
          <a:srgbClr val="FFFFFF"/>
        </a:lt1>
        <a:dk2>
          <a:srgbClr val="C0C0C0"/>
        </a:dk2>
        <a:lt2>
          <a:srgbClr val="010000"/>
        </a:lt2>
        <a:accent1>
          <a:srgbClr val="CC0000"/>
        </a:accent1>
        <a:accent2>
          <a:srgbClr val="777777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6B6B6B"/>
        </a:accent6>
        <a:hlink>
          <a:srgbClr val="4D4D4D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336699"/>
      </a:dk2>
      <a:lt2>
        <a:srgbClr val="010000"/>
      </a:lt2>
      <a:accent1>
        <a:srgbClr val="CCECFF"/>
      </a:accent1>
      <a:accent2>
        <a:srgbClr val="FFFFCC"/>
      </a:accent2>
      <a:accent3>
        <a:srgbClr val="FFFFFF"/>
      </a:accent3>
      <a:accent4>
        <a:srgbClr val="000000"/>
      </a:accent4>
      <a:accent5>
        <a:srgbClr val="E2F4FF"/>
      </a:accent5>
      <a:accent6>
        <a:srgbClr val="E7E7B9"/>
      </a:accent6>
      <a:hlink>
        <a:srgbClr val="FF6600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54614</TotalTime>
  <Words>2331</Words>
  <Application>Microsoft Macintosh PowerPoint</Application>
  <PresentationFormat>On-screen Show (4:3)</PresentationFormat>
  <Paragraphs>320</Paragraphs>
  <Slides>25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ＭＳ Ｐゴシック</vt:lpstr>
      <vt:lpstr>Comic Sans MS</vt:lpstr>
      <vt:lpstr>Courier</vt:lpstr>
      <vt:lpstr>Courier New</vt:lpstr>
      <vt:lpstr>Monotype Sorts</vt:lpstr>
      <vt:lpstr>Wingdings</vt:lpstr>
      <vt:lpstr>alg-design</vt:lpstr>
      <vt:lpstr>CS 220: Discrete Structures and their Applications </vt:lpstr>
      <vt:lpstr>Program verification</vt:lpstr>
      <vt:lpstr>pre- and post-conditions</vt:lpstr>
      <vt:lpstr>pre- and post-conditions</vt:lpstr>
      <vt:lpstr>programming as a contract</vt:lpstr>
      <vt:lpstr>Example</vt:lpstr>
      <vt:lpstr>Enforcing preconditions</vt:lpstr>
      <vt:lpstr>What about postconditions?</vt:lpstr>
      <vt:lpstr>Loop invariants as a way of reasoning about the state of your program</vt:lpstr>
      <vt:lpstr>Example: loop index value after a loop </vt:lpstr>
      <vt:lpstr>Loop invariants</vt:lpstr>
      <vt:lpstr>What does it mean...</vt:lpstr>
      <vt:lpstr>Example: sum of elements in an array</vt:lpstr>
      <vt:lpstr>Loop invariant for selection sort</vt:lpstr>
      <vt:lpstr>Loop invariant for selection sort</vt:lpstr>
      <vt:lpstr>Closed Curve Game</vt:lpstr>
      <vt:lpstr>Closed Curve Game</vt:lpstr>
      <vt:lpstr>Closed Curve Game</vt:lpstr>
      <vt:lpstr>Closed Curve Game</vt:lpstr>
      <vt:lpstr>Egyptian multiplication</vt:lpstr>
      <vt:lpstr> How can we show it works? Loop invariants!!</vt:lpstr>
      <vt:lpstr>Try it on 7 * 8</vt:lpstr>
      <vt:lpstr>Try it on 8*7</vt:lpstr>
      <vt:lpstr>Relation to binary representation 19*5</vt:lpstr>
      <vt:lpstr>Incorporating loop invariants into your code</vt:lpstr>
    </vt:vector>
  </TitlesOfParts>
  <Company>Dell Computer Corporation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Kevin Wayne</dc:creator>
  <cp:lastModifiedBy>Microsoft Office User</cp:lastModifiedBy>
  <cp:revision>839</cp:revision>
  <cp:lastPrinted>2018-01-09T22:05:37Z</cp:lastPrinted>
  <dcterms:created xsi:type="dcterms:W3CDTF">2011-01-03T17:49:16Z</dcterms:created>
  <dcterms:modified xsi:type="dcterms:W3CDTF">2020-03-06T15:29:52Z</dcterms:modified>
</cp:coreProperties>
</file>