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1"/>
  </p:notesMasterIdLst>
  <p:handoutMasterIdLst>
    <p:handoutMasterId r:id="rId32"/>
  </p:handoutMasterIdLst>
  <p:sldIdLst>
    <p:sldId id="436" r:id="rId2"/>
    <p:sldId id="622" r:id="rId3"/>
    <p:sldId id="595" r:id="rId4"/>
    <p:sldId id="596" r:id="rId5"/>
    <p:sldId id="609" r:id="rId6"/>
    <p:sldId id="610" r:id="rId7"/>
    <p:sldId id="608" r:id="rId8"/>
    <p:sldId id="611" r:id="rId9"/>
    <p:sldId id="612" r:id="rId10"/>
    <p:sldId id="613" r:id="rId11"/>
    <p:sldId id="597" r:id="rId12"/>
    <p:sldId id="600" r:id="rId13"/>
    <p:sldId id="601" r:id="rId14"/>
    <p:sldId id="614" r:id="rId15"/>
    <p:sldId id="616" r:id="rId16"/>
    <p:sldId id="617" r:id="rId17"/>
    <p:sldId id="631" r:id="rId18"/>
    <p:sldId id="618" r:id="rId19"/>
    <p:sldId id="621" r:id="rId20"/>
    <p:sldId id="629" r:id="rId21"/>
    <p:sldId id="626" r:id="rId22"/>
    <p:sldId id="630" r:id="rId23"/>
    <p:sldId id="623" r:id="rId24"/>
    <p:sldId id="624" r:id="rId25"/>
    <p:sldId id="625" r:id="rId26"/>
    <p:sldId id="619" r:id="rId27"/>
    <p:sldId id="620" r:id="rId28"/>
    <p:sldId id="628" r:id="rId29"/>
    <p:sldId id="627" r:id="rId30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9" autoAdjust="0"/>
    <p:restoredTop sz="89106" autoAdjust="0"/>
  </p:normalViewPr>
  <p:slideViewPr>
    <p:cSldViewPr snapToGrid="0">
      <p:cViewPr varScale="1">
        <p:scale>
          <a:sx n="80" d="100"/>
          <a:sy n="80" d="100"/>
        </p:scale>
        <p:origin x="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1/16/20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1/16/20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least one of them is T</a:t>
            </a:r>
          </a:p>
          <a:p>
            <a:r>
              <a:rPr lang="en-US" dirty="0"/>
              <a:t>At least one of them is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0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knight(A)</a:t>
            </a:r>
            <a:r>
              <a:rPr lang="en-US" baseline="0" dirty="0"/>
              <a:t> then knight(B) but </a:t>
            </a:r>
            <a:r>
              <a:rPr lang="en-US" baseline="0"/>
              <a:t>then contradiction so not(knight(A))</a:t>
            </a:r>
            <a:endParaRPr lang="en-US" baseline="0" dirty="0"/>
          </a:p>
          <a:p>
            <a:r>
              <a:rPr lang="en-US" baseline="0" dirty="0"/>
              <a:t>So knave(A) therefore knave(B), therefore B lies (OK)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0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knight(A), then knave</a:t>
            </a:r>
            <a:r>
              <a:rPr lang="en-US" baseline="0" dirty="0"/>
              <a:t>(A) </a:t>
            </a:r>
            <a:r>
              <a:rPr lang="en-US" sz="1600" baseline="0" dirty="0"/>
              <a:t>contradiction</a:t>
            </a:r>
            <a:r>
              <a:rPr lang="en-US" baseline="0" dirty="0"/>
              <a:t>, therefore knave(A) therefore knight(B)</a:t>
            </a:r>
          </a:p>
          <a:p>
            <a:endParaRPr lang="en-US" baseline="0" dirty="0"/>
          </a:p>
          <a:p>
            <a:r>
              <a:rPr lang="en-US" baseline="0" dirty="0"/>
              <a:t>Proof by contradiction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proposition:  statement of fact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E3BDC-D5D0-BD45-A09B-3ED7AC52B0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truth table </a:t>
            </a:r>
          </a:p>
          <a:p>
            <a:r>
              <a:rPr lang="en-US" dirty="0"/>
              <a:t>parity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 exactly identical (bits, not numbers) You will explore this correspondence more</a:t>
            </a:r>
            <a:r>
              <a:rPr lang="en-US" baseline="0" dirty="0"/>
              <a:t> in CS270, when you discuss logical circuits.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1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xor</a:t>
            </a:r>
            <a:r>
              <a:rPr lang="en-US" dirty="0"/>
              <a:t> B </a:t>
            </a:r>
            <a:r>
              <a:rPr lang="en-US" dirty="0" err="1"/>
              <a:t>xor</a:t>
            </a:r>
            <a:r>
              <a:rPr lang="en-US" dirty="0"/>
              <a:t>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29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and B or A and C or 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6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or B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Propositional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Sections 1.1-1.2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 (XOR)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9"/>
            <a:ext cx="7887855" cy="1303010"/>
          </a:xfrm>
        </p:spPr>
        <p:txBody>
          <a:bodyPr/>
          <a:lstStyle/>
          <a:p>
            <a:r>
              <a:rPr lang="en-US" dirty="0"/>
              <a:t>When a parent tells their child – “you can have chocolate or a lollypop”, they likely mean that the child can have one of the two but NOT both.  This corresponds to the </a:t>
            </a:r>
            <a:r>
              <a:rPr lang="en-US" b="1" dirty="0">
                <a:solidFill>
                  <a:srgbClr val="FF0000"/>
                </a:solidFill>
              </a:rPr>
              <a:t>”exclusive or” </a:t>
            </a:r>
            <a:r>
              <a:rPr lang="en-US" dirty="0"/>
              <a:t>logical operator.</a:t>
            </a:r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64148"/>
              </p:ext>
            </p:extLst>
          </p:nvPr>
        </p:nvGraphicFramePr>
        <p:xfrm>
          <a:off x="5049982" y="2392218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5729" y="2532390"/>
            <a:ext cx="4144816" cy="290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dirty="0"/>
          </a:p>
          <a:p>
            <a:r>
              <a:rPr lang="en-US" dirty="0"/>
              <a:t>The exclusive or of logical statements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is denoted by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 </a:t>
            </a:r>
            <a:r>
              <a:rPr lang="en-US" i="1" dirty="0"/>
              <a:t>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82" y="1076037"/>
            <a:ext cx="5562600" cy="4530725"/>
          </a:xfrm>
        </p:spPr>
        <p:txBody>
          <a:bodyPr/>
          <a:lstStyle/>
          <a:p>
            <a:r>
              <a:rPr lang="en-US" sz="2600" dirty="0"/>
              <a:t>Let </a:t>
            </a:r>
            <a:r>
              <a:rPr lang="en-US" sz="2600" i="1" dirty="0" err="1"/>
              <a:t>p</a:t>
            </a:r>
            <a:r>
              <a:rPr lang="en-US" sz="2600" dirty="0"/>
              <a:t> be a proposition. </a:t>
            </a:r>
          </a:p>
          <a:p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negation</a:t>
            </a:r>
            <a:r>
              <a:rPr lang="en-US" sz="2600" dirty="0"/>
              <a:t> of </a:t>
            </a:r>
            <a:r>
              <a:rPr lang="en-US" sz="2600" i="1" dirty="0" err="1"/>
              <a:t>p</a:t>
            </a:r>
            <a:r>
              <a:rPr lang="en-US" sz="2600" dirty="0"/>
              <a:t> is denoted by</a:t>
            </a:r>
            <a:r>
              <a:rPr lang="en-US" sz="2600" dirty="0">
                <a:sym typeface="Symbol" charset="2"/>
              </a:rPr>
              <a:t> ¬</a:t>
            </a:r>
            <a:r>
              <a:rPr lang="en-US" sz="2600" i="1" dirty="0" err="1"/>
              <a:t>p</a:t>
            </a:r>
            <a:r>
              <a:rPr lang="en-US" sz="2600" dirty="0"/>
              <a:t> </a:t>
            </a:r>
          </a:p>
          <a:p>
            <a:r>
              <a:rPr lang="en-US" sz="2600" dirty="0"/>
              <a:t>In English, this is the statement “not </a:t>
            </a:r>
            <a:r>
              <a:rPr lang="en-US" sz="2600" i="1" dirty="0" err="1"/>
              <a:t>p</a:t>
            </a:r>
            <a:r>
              <a:rPr lang="en-US" sz="2600" dirty="0"/>
              <a:t>”</a:t>
            </a:r>
          </a:p>
          <a:p>
            <a:endParaRPr lang="en-US" sz="2600" dirty="0"/>
          </a:p>
        </p:txBody>
      </p:sp>
      <p:graphicFrame>
        <p:nvGraphicFramePr>
          <p:cNvPr id="5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319"/>
              </p:ext>
            </p:extLst>
          </p:nvPr>
        </p:nvGraphicFramePr>
        <p:xfrm>
          <a:off x="6107546" y="1235363"/>
          <a:ext cx="2819400" cy="27432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>
                          <a:sym typeface="Symbol" charset="2"/>
                        </a:rPr>
                        <a:t>¬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23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operator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8552"/>
              </p:ext>
            </p:extLst>
          </p:nvPr>
        </p:nvGraphicFramePr>
        <p:xfrm>
          <a:off x="835885" y="1676400"/>
          <a:ext cx="73914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5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27" y="4816476"/>
            <a:ext cx="8229600" cy="796924"/>
          </a:xfrm>
        </p:spPr>
        <p:txBody>
          <a:bodyPr/>
          <a:lstStyle/>
          <a:p>
            <a:pPr>
              <a:buNone/>
            </a:pPr>
            <a:r>
              <a:rPr lang="en-US" dirty="0"/>
              <a:t>Notice the different notation for the operators. </a:t>
            </a:r>
          </a:p>
          <a:p>
            <a:pPr>
              <a:buNone/>
            </a:pPr>
            <a:r>
              <a:rPr lang="en-US" dirty="0"/>
              <a:t>Here a and b are Boolean (</a:t>
            </a:r>
            <a:r>
              <a:rPr lang="en-US" dirty="0">
                <a:latin typeface="Courier New"/>
                <a:cs typeface="Courier New"/>
              </a:rPr>
              <a:t>bool)</a:t>
            </a:r>
            <a:r>
              <a:rPr lang="en-US" dirty="0"/>
              <a:t> variables.</a:t>
            </a: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949110"/>
              </p:ext>
            </p:extLst>
          </p:nvPr>
        </p:nvGraphicFramePr>
        <p:xfrm>
          <a:off x="662709" y="1087582"/>
          <a:ext cx="7772400" cy="35814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and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or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a^b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not 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Let’s evaluate a proposition composed of multiple operations such as:</a:t>
            </a:r>
          </a:p>
          <a:p>
            <a:r>
              <a:rPr lang="fr-FR" sz="2200" dirty="0"/>
              <a:t>	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¬q))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 err="1"/>
              <a:t>where</a:t>
            </a:r>
            <a:r>
              <a:rPr lang="fr-FR" sz="2200" dirty="0"/>
              <a:t> the variables have the values: </a:t>
            </a:r>
            <a:r>
              <a:rPr lang="fr-FR" sz="2200" dirty="0" err="1"/>
              <a:t>p:F</a:t>
            </a:r>
            <a:r>
              <a:rPr lang="fr-FR" sz="2200" dirty="0"/>
              <a:t>, </a:t>
            </a:r>
            <a:r>
              <a:rPr lang="fr-FR" sz="2200" dirty="0" err="1"/>
              <a:t>q:F</a:t>
            </a:r>
            <a:r>
              <a:rPr lang="fr-FR" sz="2200" dirty="0"/>
              <a:t>, </a:t>
            </a:r>
            <a:r>
              <a:rPr lang="fr-FR" sz="2200" dirty="0" err="1"/>
              <a:t>r:F</a:t>
            </a:r>
            <a:endParaRPr lang="fr-FR" sz="2200" dirty="0"/>
          </a:p>
          <a:p>
            <a:endParaRPr lang="fr-FR" sz="2200" dirty="0"/>
          </a:p>
          <a:p>
            <a:r>
              <a:rPr lang="fr-FR" sz="2200" dirty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¬F))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r>
              <a:rPr lang="fr-FR" sz="2200" dirty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T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r>
              <a:rPr lang="fr-FR" sz="2200" dirty="0"/>
              <a:t>(</a:t>
            </a:r>
            <a:r>
              <a:rPr kumimoji="0" lang="en-US" sz="2200" dirty="0"/>
              <a:t>T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</a:p>
          <a:p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8764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the absence of parentheses how do we evaluate this proposition?</a:t>
            </a:r>
          </a:p>
          <a:p>
            <a:r>
              <a:rPr lang="fr-FR" sz="2200" dirty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/>
              <a:t>Possible </a:t>
            </a:r>
            <a:r>
              <a:rPr lang="fr-FR" sz="2200" dirty="0" err="1"/>
              <a:t>choices</a:t>
            </a:r>
            <a:r>
              <a:rPr lang="fr-FR" sz="2200" dirty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3949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the absence of parentheses how do we evaluate this proposition?</a:t>
            </a:r>
          </a:p>
          <a:p>
            <a:r>
              <a:rPr lang="fr-FR" sz="2200" dirty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r>
              <a:rPr lang="fr-FR" sz="2200" dirty="0"/>
              <a:t>Possible </a:t>
            </a:r>
            <a:r>
              <a:rPr lang="fr-FR" sz="2200" dirty="0" err="1"/>
              <a:t>choices</a:t>
            </a:r>
            <a:r>
              <a:rPr lang="fr-FR" sz="2200" dirty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b="1" dirty="0">
                <a:solidFill>
                  <a:srgbClr val="FF0000"/>
                </a:solidFill>
              </a:rPr>
              <a:t>p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</a:t>
            </a:r>
            <a:r>
              <a:rPr kumimoji="0" lang="en-US" sz="2200" b="1" dirty="0">
                <a:solidFill>
                  <a:srgbClr val="FF0000"/>
                </a:solidFill>
              </a:rPr>
              <a:t> (</a:t>
            </a:r>
            <a:r>
              <a:rPr lang="fr-FR" sz="2200" b="1" dirty="0">
                <a:solidFill>
                  <a:srgbClr val="FF0000"/>
                </a:solidFill>
              </a:rPr>
              <a:t>¬q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 </a:t>
            </a:r>
            <a:r>
              <a:rPr lang="fr-FR" sz="2200" b="1" dirty="0">
                <a:solidFill>
                  <a:srgbClr val="FF0000"/>
                </a:solidFill>
              </a:rPr>
              <a:t>r)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r)</a:t>
            </a:r>
          </a:p>
          <a:p>
            <a:r>
              <a:rPr lang="fr-FR" sz="2200" dirty="0" err="1"/>
              <a:t>Like</a:t>
            </a:r>
            <a:r>
              <a:rPr lang="fr-FR" sz="2200" dirty="0"/>
              <a:t> in </a:t>
            </a:r>
            <a:r>
              <a:rPr lang="fr-FR" sz="2200" dirty="0" err="1"/>
              <a:t>arithmetic</a:t>
            </a:r>
            <a:r>
              <a:rPr lang="fr-FR" sz="2200" dirty="0"/>
              <a:t>, </a:t>
            </a:r>
            <a:r>
              <a:rPr lang="fr-FR" sz="2200" dirty="0" err="1"/>
              <a:t>operators</a:t>
            </a:r>
            <a:r>
              <a:rPr lang="fr-FR" sz="2200" dirty="0"/>
              <a:t> have </a:t>
            </a:r>
            <a:r>
              <a:rPr lang="fr-FR" sz="2200" dirty="0" err="1"/>
              <a:t>precedence</a:t>
            </a:r>
            <a:r>
              <a:rPr lang="fr-FR" sz="2200" dirty="0"/>
              <a:t>: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/>
              <a:t>Negation</a:t>
            </a:r>
            <a:r>
              <a:rPr lang="fr-FR" sz="2200" dirty="0"/>
              <a:t> (¬)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/>
              <a:t>Conjunction</a:t>
            </a:r>
            <a:r>
              <a:rPr lang="fr-FR" sz="2200" dirty="0"/>
              <a:t> (</a:t>
            </a:r>
            <a:r>
              <a:rPr kumimoji="0" lang="en-US" sz="2200" dirty="0">
                <a:sym typeface="Symbol" charset="2"/>
              </a:rPr>
              <a:t>)</a:t>
            </a:r>
          </a:p>
          <a:p>
            <a:pPr marL="457200" indent="-457200">
              <a:buFont typeface="Wingdings" charset="2"/>
              <a:buAutoNum type="arabicPlain"/>
            </a:pPr>
            <a:r>
              <a:rPr kumimoji="0" lang="en-US" sz="2200" dirty="0">
                <a:sym typeface="Symbol" charset="2"/>
              </a:rPr>
              <a:t>Disjunction ()</a:t>
            </a:r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777594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 What does </a:t>
            </a:r>
            <a:r>
              <a:rPr lang="en-US" dirty="0" err="1"/>
              <a:t>a</a:t>
            </a:r>
            <a:r>
              <a:rPr kumimoji="0" lang="en-US" dirty="0" err="1">
                <a:sym typeface="Symbol" charset="2"/>
              </a:rPr>
              <a:t>bc</a:t>
            </a:r>
            <a:r>
              <a:rPr kumimoji="0" lang="en-US" dirty="0">
                <a:sym typeface="Symbol" charset="2"/>
              </a:rPr>
              <a:t> mean?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1.   (</a:t>
            </a:r>
            <a:r>
              <a:rPr kumimoji="0" lang="en-US" dirty="0" err="1">
                <a:sym typeface="Symbol" charset="2"/>
              </a:rPr>
              <a:t>ab</a:t>
            </a:r>
            <a:r>
              <a:rPr kumimoji="0" lang="en-US" dirty="0">
                <a:sym typeface="Symbol" charset="2"/>
              </a:rPr>
              <a:t>) c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2.   a(</a:t>
            </a:r>
            <a:r>
              <a:rPr kumimoji="0" lang="en-US" dirty="0" err="1">
                <a:sym typeface="Symbol" charset="2"/>
              </a:rPr>
              <a:t>bc</a:t>
            </a:r>
            <a:r>
              <a:rPr kumimoji="0" lang="en-US" dirty="0">
                <a:sym typeface="Symbol" charset="2"/>
              </a:rPr>
              <a:t>)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>
                <a:sym typeface="Symbol" charset="2"/>
              </a:rPr>
              <a:t>   </a:t>
            </a:r>
            <a:r>
              <a:rPr lang="en-US" dirty="0">
                <a:sym typeface="Symbol" charset="2"/>
              </a:rPr>
              <a:t>3.  1 and 2 are the same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How do you know?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Can you describe what </a:t>
            </a:r>
            <a:r>
              <a:rPr lang="en-US" dirty="0" err="1"/>
              <a:t>a</a:t>
            </a:r>
            <a:r>
              <a:rPr kumimoji="0" lang="en-US" dirty="0" err="1">
                <a:sym typeface="Symbol" charset="2"/>
              </a:rPr>
              <a:t>bc</a:t>
            </a:r>
            <a:r>
              <a:rPr kumimoji="0" lang="en-US" dirty="0">
                <a:sym typeface="Symbol" charset="2"/>
              </a:rPr>
              <a:t> computes?</a:t>
            </a:r>
          </a:p>
          <a:p>
            <a:r>
              <a:rPr kumimoji="0" lang="en-US" dirty="0">
                <a:sym typeface="Symbol" charset="2"/>
              </a:rPr>
              <a:t>Can you generalize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6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and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operator</a:t>
            </a:r>
            <a:r>
              <a:rPr lang="fr-FR" dirty="0"/>
              <a:t> </a:t>
            </a:r>
            <a:r>
              <a:rPr lang="fr-FR" dirty="0" err="1"/>
              <a:t>precedence</a:t>
            </a:r>
            <a:r>
              <a:rPr lang="fr-FR" dirty="0"/>
              <a:t> in </a:t>
            </a:r>
            <a:r>
              <a:rPr lang="fr-FR" dirty="0" err="1"/>
              <a:t>logic</a:t>
            </a:r>
            <a:r>
              <a:rPr lang="fr-FR" dirty="0"/>
              <a:t> </a:t>
            </a:r>
            <a:r>
              <a:rPr lang="fr-FR" dirty="0" err="1"/>
              <a:t>mirrors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of </a:t>
            </a:r>
            <a:r>
              <a:rPr lang="fr-FR" dirty="0" err="1"/>
              <a:t>arithmetic</a:t>
            </a:r>
            <a:r>
              <a:rPr lang="fr-FR" dirty="0"/>
              <a:t>: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dirty="0" err="1"/>
              <a:t>Negation</a:t>
            </a:r>
            <a:r>
              <a:rPr lang="fr-FR" dirty="0"/>
              <a:t> (¬)   	</a:t>
            </a:r>
            <a:r>
              <a:rPr lang="fr-FR" dirty="0" err="1"/>
              <a:t>Unary</a:t>
            </a:r>
            <a:r>
              <a:rPr lang="fr-FR" dirty="0"/>
              <a:t> Minus (-)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dirty="0" err="1"/>
              <a:t>Conjunction</a:t>
            </a:r>
            <a:r>
              <a:rPr lang="fr-FR" dirty="0"/>
              <a:t> (</a:t>
            </a:r>
            <a:r>
              <a:rPr kumimoji="0" lang="en-US" dirty="0">
                <a:sym typeface="Symbol" charset="2"/>
              </a:rPr>
              <a:t>)	Multiplication (*)</a:t>
            </a:r>
          </a:p>
          <a:p>
            <a:pPr marL="457200" indent="-457200">
              <a:buFont typeface="Wingdings" charset="2"/>
              <a:buAutoNum type="arabicPlain"/>
            </a:pPr>
            <a:r>
              <a:rPr kumimoji="0" lang="en-US" dirty="0">
                <a:sym typeface="Symbol" charset="2"/>
              </a:rPr>
              <a:t>Disjunction ()	Addition (+)</a:t>
            </a:r>
          </a:p>
          <a:p>
            <a:r>
              <a:rPr kumimoji="0" lang="en-US" dirty="0">
                <a:sym typeface="Symbol" charset="2"/>
              </a:rPr>
              <a:t>In fact, when you do arithmetic over the bits 0 and 1, there is a </a:t>
            </a:r>
            <a:r>
              <a:rPr kumimoji="0" lang="en-US" b="1" dirty="0">
                <a:solidFill>
                  <a:srgbClr val="FF0000"/>
                </a:solidFill>
                <a:sym typeface="Symbol" charset="2"/>
              </a:rPr>
              <a:t>correspondence</a:t>
            </a:r>
            <a:r>
              <a:rPr kumimoji="0" lang="en-US" dirty="0">
                <a:sym typeface="Symbol" charset="2"/>
              </a:rPr>
              <a:t> between conjunction and multiplication, and disjunction and addition (but 1+1=1).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946" y="3748808"/>
            <a:ext cx="2619064" cy="272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9118" y="3736109"/>
            <a:ext cx="2680003" cy="275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88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)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intermediate </a:t>
            </a:r>
            <a:r>
              <a:rPr lang="de-DE" dirty="0" err="1"/>
              <a:t>columns</a:t>
            </a:r>
            <a:r>
              <a:rPr lang="de-DE" dirty="0"/>
              <a:t>.</a:t>
            </a:r>
          </a:p>
          <a:p>
            <a:r>
              <a:rPr lang="de-DE" dirty="0"/>
              <a:t>Do </a:t>
            </a:r>
            <a:r>
              <a:rPr lang="de-DE" dirty="0" err="1"/>
              <a:t>it</a:t>
            </a:r>
            <a:r>
              <a:rPr lang="de-DE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67017"/>
              </p:ext>
            </p:extLst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r>
                        <a:rPr lang="de-DE" sz="2000" dirty="0"/>
                        <a:t>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10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Used in many areas of computer science:</a:t>
            </a:r>
          </a:p>
          <a:p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Booleans and Boolean expressions in                          programs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Reasoning about programs, proving program            correctness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Artificial intelligence (AI) </a:t>
            </a:r>
          </a:p>
          <a:p>
            <a:pPr marL="688975" lvl="1" indent="-342900">
              <a:buFont typeface="Wingdings" charset="2"/>
              <a:buChar char="ü"/>
            </a:pPr>
            <a:r>
              <a:rPr lang="en-US" dirty="0"/>
              <a:t>Theorem provers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Hardware design</a:t>
            </a:r>
          </a:p>
          <a:p>
            <a:pPr marL="342900" indent="-342900"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469" y="2366818"/>
            <a:ext cx="2656294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17386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)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intermediate </a:t>
            </a:r>
            <a:r>
              <a:rPr lang="de-DE" dirty="0" err="1"/>
              <a:t>columns</a:t>
            </a:r>
            <a:r>
              <a:rPr lang="de-DE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r>
                        <a:rPr lang="de-DE" sz="2000" dirty="0"/>
                        <a:t>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54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808652"/>
              </p:ext>
            </p:extLst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24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</a:t>
            </a:r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/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9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The applicant must present either a birth certificate, or a driver's license, or a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2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The applicant must present at least two of the following forms of identification: birth certificate, driver's license,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2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English to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card:</a:t>
            </a:r>
          </a:p>
          <a:p>
            <a:endParaRPr lang="en-US" dirty="0"/>
          </a:p>
          <a:p>
            <a:r>
              <a:rPr lang="en-US" dirty="0"/>
              <a:t>B: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/>
          </a:p>
          <a:p>
            <a:r>
              <a:rPr lang="en-US" dirty="0"/>
              <a:t>Applicant must present either a birth certificate or both a driver's license and a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6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rows in that truth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5599544"/>
            <a:ext cx="7823200" cy="874463"/>
          </a:xfrm>
        </p:spPr>
        <p:txBody>
          <a:bodyPr/>
          <a:lstStyle/>
          <a:p>
            <a:r>
              <a:rPr lang="en-US" dirty="0"/>
              <a:t>How many rows are there in a truth table with 3 variables?</a:t>
            </a:r>
          </a:p>
          <a:p>
            <a:r>
              <a:rPr lang="en-US" dirty="0"/>
              <a:t>With 4 variables, 5? n?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43556"/>
              </p:ext>
            </p:extLst>
          </p:nvPr>
        </p:nvGraphicFramePr>
        <p:xfrm>
          <a:off x="438753" y="1166095"/>
          <a:ext cx="8347364" cy="40326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39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0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( p </a:t>
                      </a:r>
                      <a:r>
                        <a:rPr kumimoji="0" lang="en-US" sz="2000" dirty="0">
                          <a:sym typeface="Symbol" charset="2"/>
                        </a:rPr>
                        <a:t></a:t>
                      </a:r>
                      <a:r>
                        <a:rPr kumimoji="0" lang="en-US" sz="2000" dirty="0"/>
                        <a:t> </a:t>
                      </a:r>
                      <a:r>
                        <a:rPr lang="de-DE" sz="2000" dirty="0" err="1"/>
                        <a:t>r</a:t>
                      </a:r>
                      <a:r>
                        <a:rPr lang="de-DE" sz="2000" dirty="0"/>
                        <a:t> ) </a:t>
                      </a:r>
                      <a:r>
                        <a:rPr kumimoji="0" lang="en-US" sz="2000" dirty="0">
                          <a:sym typeface="Symbol" charset="2"/>
                        </a:rPr>
                        <a:t> </a:t>
                      </a:r>
                      <a:r>
                        <a:rPr lang="de-DE" sz="2000" dirty="0"/>
                        <a:t>¬</a:t>
                      </a:r>
                      <a:r>
                        <a:rPr lang="de-DE" sz="2000" dirty="0" err="1"/>
                        <a:t>q</a:t>
                      </a:r>
                      <a:endParaRPr lang="de-DE" sz="2000" dirty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755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Describe in words when the expression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s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t is true and when it is false.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Describe in words when the expression p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r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s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t is true and when it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7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/>
              <a:t>An island has two types of inhabitants: knights, who always tell the truth, and knaves, who always lie.</a:t>
            </a:r>
          </a:p>
          <a:p>
            <a:r>
              <a:rPr lang="en-US" dirty="0"/>
              <a:t>You encounter two people, A and B.</a:t>
            </a:r>
          </a:p>
          <a:p>
            <a:r>
              <a:rPr lang="en-US" dirty="0"/>
              <a:t>A says:  “B is a knight”</a:t>
            </a:r>
          </a:p>
          <a:p>
            <a:r>
              <a:rPr lang="en-US" dirty="0"/>
              <a:t>B says: “The two of us are opposite types”</a:t>
            </a:r>
          </a:p>
          <a:p>
            <a:endParaRPr lang="en-US" dirty="0"/>
          </a:p>
          <a:p>
            <a:r>
              <a:rPr lang="en-US" dirty="0"/>
              <a:t>Can you figure out what A and B are?   </a:t>
            </a:r>
            <a:r>
              <a:rPr lang="en-US" dirty="0">
                <a:solidFill>
                  <a:srgbClr val="FF0000"/>
                </a:solidFill>
              </a:rPr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2524247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/>
              <a:t>An island has two types of inhabitants: knights, who always tell the truth, and knaves, who always lie.</a:t>
            </a:r>
          </a:p>
          <a:p>
            <a:r>
              <a:rPr lang="en-US" dirty="0"/>
              <a:t>You encounter two people, A and B.</a:t>
            </a:r>
          </a:p>
          <a:p>
            <a:r>
              <a:rPr lang="en-US" dirty="0"/>
              <a:t>A says:  “We are both knaves”</a:t>
            </a:r>
          </a:p>
          <a:p>
            <a:endParaRPr lang="en-US" dirty="0"/>
          </a:p>
          <a:p>
            <a:r>
              <a:rPr lang="en-US" dirty="0"/>
              <a:t>Can you figure out what A and B are?</a:t>
            </a:r>
          </a:p>
          <a:p>
            <a:endParaRPr lang="en-US" dirty="0"/>
          </a:p>
          <a:p>
            <a:r>
              <a:rPr lang="en-US" dirty="0"/>
              <a:t>What “proof rule” did you (implicitly?) use?</a:t>
            </a:r>
          </a:p>
          <a:p>
            <a:r>
              <a:rPr lang="en-US" dirty="0"/>
              <a:t>    we’ll come back to proof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69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800000"/>
                </a:solidFill>
              </a:rPr>
              <a:t>proposition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is a statement that is either true or false.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Examples of propositions: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plus two is four.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Toronto is the capital of Canada.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an infinite number of primes.</a:t>
            </a:r>
          </a:p>
          <a:p>
            <a:pPr>
              <a:lnSpc>
                <a:spcPct val="90000"/>
              </a:lnSpc>
            </a:pPr>
            <a:r>
              <a:rPr lang="en-US" dirty="0"/>
              <a:t>Not propositions: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time is 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a nice day!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proposition's </a:t>
            </a:r>
            <a:r>
              <a:rPr lang="en-US" i="1" dirty="0">
                <a:solidFill>
                  <a:srgbClr val="800000"/>
                </a:solidFill>
              </a:rPr>
              <a:t>truth value </a:t>
            </a:r>
            <a:r>
              <a:rPr lang="en-US" dirty="0"/>
              <a:t>is a value indicating whether the proposition is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368158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087582"/>
            <a:ext cx="8229600" cy="4530725"/>
          </a:xfrm>
        </p:spPr>
        <p:txBody>
          <a:bodyPr/>
          <a:lstStyle/>
          <a:p>
            <a:r>
              <a:rPr lang="en-US" dirty="0"/>
              <a:t>We can use </a:t>
            </a:r>
            <a:r>
              <a:rPr lang="en-US" i="1" dirty="0">
                <a:solidFill>
                  <a:srgbClr val="800000"/>
                </a:solidFill>
              </a:rPr>
              <a:t>propositional variables </a:t>
            </a:r>
            <a:r>
              <a:rPr lang="en-US" dirty="0"/>
              <a:t>to represent propositions.</a:t>
            </a:r>
          </a:p>
          <a:p>
            <a:endParaRPr lang="en-US" dirty="0"/>
          </a:p>
          <a:p>
            <a:r>
              <a:rPr lang="en-US" dirty="0"/>
              <a:t>Examples: 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p: January has 31 days.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q: February has 33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r>
              <a:rPr lang="en-US" dirty="0"/>
              <a:t>p: January has 31 days.</a:t>
            </a:r>
          </a:p>
          <a:p>
            <a:r>
              <a:rPr lang="en-US" dirty="0"/>
              <a:t>q: February has 33 days.</a:t>
            </a:r>
          </a:p>
          <a:p>
            <a:endParaRPr lang="en-US" dirty="0"/>
          </a:p>
          <a:p>
            <a:r>
              <a:rPr lang="en-US" dirty="0"/>
              <a:t>p ∧ q: January has 31 days</a:t>
            </a:r>
            <a:r>
              <a:rPr lang="en-US" b="1" dirty="0">
                <a:solidFill>
                  <a:srgbClr val="FF0000"/>
                </a:solidFill>
              </a:rPr>
              <a:t> and </a:t>
            </a:r>
            <a:r>
              <a:rPr lang="en-US" dirty="0"/>
              <a:t>February has 33 days.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1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ways of saying that in English!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propositional variables p and h as:</a:t>
            </a:r>
          </a:p>
          <a:p>
            <a:r>
              <a:rPr lang="en-US" dirty="0"/>
              <a:t>p: Sam is poor.</a:t>
            </a:r>
          </a:p>
          <a:p>
            <a:r>
              <a:rPr lang="en-US" dirty="0"/>
              <a:t>h: Sam is happy.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There are many ways to express the proposition p ∧ h in English:</a:t>
            </a:r>
          </a:p>
          <a:p>
            <a:endParaRPr lang="en-US" dirty="0"/>
          </a:p>
          <a:p>
            <a:r>
              <a:rPr lang="en-US" dirty="0"/>
              <a:t>Sam is poor and he is happy.</a:t>
            </a:r>
          </a:p>
          <a:p>
            <a:r>
              <a:rPr lang="en-US" dirty="0"/>
              <a:t>Sam is poor, but he is happy.</a:t>
            </a:r>
          </a:p>
          <a:p>
            <a:r>
              <a:rPr lang="en-US" dirty="0"/>
              <a:t>Despite the fact that he is poor, Sam is happy.</a:t>
            </a:r>
          </a:p>
          <a:p>
            <a:r>
              <a:rPr lang="en-US" dirty="0"/>
              <a:t>Although Sam is poor, he is happy.</a:t>
            </a:r>
          </a:p>
        </p:txBody>
      </p:sp>
    </p:spTree>
    <p:extLst>
      <p:ext uri="{BB962C8B-B14F-4D97-AF65-F5344CB8AC3E}">
        <p14:creationId xmlns:p14="http://schemas.microsoft.com/office/powerpoint/2010/main" val="59701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propositions: the conjunction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Java and Python propositions are logical expressions, that can form </a:t>
            </a:r>
            <a:r>
              <a:rPr lang="en-US" i="1" dirty="0">
                <a:solidFill>
                  <a:srgbClr val="800000"/>
                </a:solidFill>
              </a:rPr>
              <a:t>compound propositions </a:t>
            </a:r>
            <a:r>
              <a:rPr lang="en-US" dirty="0"/>
              <a:t>using logical operators such as </a:t>
            </a:r>
            <a:r>
              <a:rPr lang="en-US" dirty="0">
                <a:latin typeface="Lucida Console"/>
                <a:cs typeface="Lucida Console"/>
              </a:rPr>
              <a:t>and</a:t>
            </a:r>
            <a:r>
              <a:rPr lang="en-US" dirty="0"/>
              <a:t>, </a:t>
            </a:r>
            <a:r>
              <a:rPr lang="en-US" dirty="0">
                <a:latin typeface="Lucida Console"/>
                <a:cs typeface="Lucida Console"/>
              </a:rPr>
              <a:t>or</a:t>
            </a:r>
            <a:r>
              <a:rPr lang="en-US" dirty="0"/>
              <a:t>, and </a:t>
            </a:r>
            <a:r>
              <a:rPr lang="en-US" dirty="0">
                <a:latin typeface="Lucida Console"/>
                <a:cs typeface="Lucida Console"/>
              </a:rPr>
              <a:t>not</a:t>
            </a:r>
            <a:r>
              <a:rPr lang="en-US" dirty="0">
                <a:cs typeface="Lucida Console"/>
              </a:rPr>
              <a:t>.</a:t>
            </a:r>
          </a:p>
          <a:p>
            <a:r>
              <a:rPr lang="en-US" dirty="0">
                <a:cs typeface="Lucida Console"/>
              </a:rPr>
              <a:t>For example in Python you can write something like:</a:t>
            </a:r>
          </a:p>
          <a:p>
            <a:r>
              <a:rPr lang="en-US" dirty="0">
                <a:latin typeface="Lucida Console"/>
                <a:cs typeface="Lucida Console"/>
              </a:rPr>
              <a:t>&gt;&gt;&gt; (5 &gt;= 0) and (5 &lt;= 10)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We do the same in propositional logic, except we have different notations for the operators. </a:t>
            </a:r>
            <a:r>
              <a:rPr lang="en-US" b="1" dirty="0">
                <a:solidFill>
                  <a:srgbClr val="FF0000"/>
                </a:solidFill>
                <a:cs typeface="Lucida Console"/>
              </a:rPr>
              <a:t>Don’t be intimidated by notation!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Let p and q be propositions. The </a:t>
            </a:r>
            <a:r>
              <a:rPr lang="en-US" i="1" dirty="0">
                <a:solidFill>
                  <a:srgbClr val="800000"/>
                </a:solidFill>
                <a:cs typeface="Lucida Console"/>
              </a:rPr>
              <a:t>conjunction</a:t>
            </a:r>
            <a:r>
              <a:rPr lang="en-US" dirty="0">
                <a:cs typeface="Lucida Console"/>
              </a:rPr>
              <a:t> of p and q is denoted by 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>
                <a:cs typeface="Lucida Console"/>
              </a:rPr>
              <a:t> q.</a:t>
            </a:r>
          </a:p>
          <a:p>
            <a:r>
              <a:rPr lang="en-US" dirty="0">
                <a:cs typeface="Lucida Console"/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>
                <a:cs typeface="Lucida Console"/>
              </a:rPr>
              <a:t> q is true if both p and q are true.</a:t>
            </a: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In English, this is the statement “p and q”</a:t>
            </a:r>
          </a:p>
          <a:p>
            <a:endParaRPr lang="en-US" dirty="0">
              <a:cs typeface="Lucida Console"/>
            </a:endParaRPr>
          </a:p>
          <a:p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11288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the conjunction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059218" cy="5228465"/>
          </a:xfrm>
        </p:spPr>
        <p:txBody>
          <a:bodyPr/>
          <a:lstStyle/>
          <a:p>
            <a:r>
              <a:rPr lang="en-US" dirty="0"/>
              <a:t>We can define an operator using its </a:t>
            </a:r>
            <a:r>
              <a:rPr lang="en-US" i="1" dirty="0">
                <a:solidFill>
                  <a:srgbClr val="800000"/>
                </a:solidFill>
              </a:rPr>
              <a:t>truth table.</a:t>
            </a:r>
          </a:p>
          <a:p>
            <a:endParaRPr lang="en-US" i="1" dirty="0">
              <a:solidFill>
                <a:srgbClr val="800000"/>
              </a:solidFill>
            </a:endParaRPr>
          </a:p>
          <a:p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dirty="0"/>
              <a:t>A truth table shows the truth value of a compound proposition for </a:t>
            </a:r>
            <a:r>
              <a:rPr lang="en-US" dirty="0">
                <a:solidFill>
                  <a:srgbClr val="FF0000"/>
                </a:solidFill>
              </a:rPr>
              <a:t>every possible combination </a:t>
            </a:r>
            <a:r>
              <a:rPr lang="en-US" dirty="0"/>
              <a:t>of truth values for the variables contained in it.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648747"/>
              </p:ext>
            </p:extLst>
          </p:nvPr>
        </p:nvGraphicFramePr>
        <p:xfrm>
          <a:off x="5742709" y="1399309"/>
          <a:ext cx="32131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01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disjunction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220855" cy="530928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800000"/>
                </a:solidFill>
              </a:rPr>
              <a:t>disjunction</a:t>
            </a:r>
            <a:r>
              <a:rPr lang="en-US" dirty="0"/>
              <a:t> operation is denoted by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/>
              <a:t>. </a:t>
            </a:r>
          </a:p>
          <a:p>
            <a:r>
              <a:rPr lang="en-US" dirty="0"/>
              <a:t>The proposition p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/>
              <a:t> q is read "p or q” .</a:t>
            </a:r>
          </a:p>
          <a:p>
            <a:endParaRPr lang="en-US" dirty="0"/>
          </a:p>
          <a:p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 </a:t>
            </a:r>
            <a:r>
              <a:rPr lang="en-US" dirty="0"/>
              <a:t>q is true if either one of p or q is true, or if both are true, and is false otherwise.</a:t>
            </a:r>
          </a:p>
          <a:p>
            <a:endParaRPr lang="en-US" dirty="0"/>
          </a:p>
          <a:p>
            <a:r>
              <a:rPr lang="en-US" dirty="0"/>
              <a:t>Notice that T </a:t>
            </a:r>
            <a:r>
              <a:rPr kumimoji="0" lang="en-US" dirty="0">
                <a:sym typeface="Symbol" charset="2"/>
              </a:rPr>
              <a:t> T = T. We call  the “</a:t>
            </a:r>
            <a:r>
              <a:rPr kumimoji="0" lang="en-US" b="1" dirty="0">
                <a:solidFill>
                  <a:srgbClr val="FF0000"/>
                </a:solidFill>
                <a:sym typeface="Symbol" charset="2"/>
              </a:rPr>
              <a:t>inclusive or</a:t>
            </a:r>
            <a:r>
              <a:rPr kumimoji="0" lang="en-US" dirty="0">
                <a:sym typeface="Symbol" charset="2"/>
              </a:rPr>
              <a:t>” operator. </a:t>
            </a:r>
            <a:endParaRPr lang="en-US" dirty="0"/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53227"/>
              </p:ext>
            </p:extLst>
          </p:nvPr>
        </p:nvGraphicFramePr>
        <p:xfrm>
          <a:off x="5869709" y="1249218"/>
          <a:ext cx="3122613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53799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59865</TotalTime>
  <Words>1940</Words>
  <Application>Microsoft Macintosh PowerPoint</Application>
  <PresentationFormat>On-screen Show (4:3)</PresentationFormat>
  <Paragraphs>503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Arial</vt:lpstr>
      <vt:lpstr>Comic Sans MS</vt:lpstr>
      <vt:lpstr>Courier New</vt:lpstr>
      <vt:lpstr>Lucida Console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Logic in computer science</vt:lpstr>
      <vt:lpstr>Propositional Logic</vt:lpstr>
      <vt:lpstr>Propositional variables</vt:lpstr>
      <vt:lpstr>Conjunction</vt:lpstr>
      <vt:lpstr>There are many ways of saying that in English!</vt:lpstr>
      <vt:lpstr>Compound propositions: the conjunction</vt:lpstr>
      <vt:lpstr>Formal definition of the conjunction operator</vt:lpstr>
      <vt:lpstr>The disjunction operator</vt:lpstr>
      <vt:lpstr>Exclusive OR (XOR)</vt:lpstr>
      <vt:lpstr>Negation</vt:lpstr>
      <vt:lpstr>Summary of operator truth tables</vt:lpstr>
      <vt:lpstr>Truth Tables in Python</vt:lpstr>
      <vt:lpstr>Compound propositions</vt:lpstr>
      <vt:lpstr>Compound propositions</vt:lpstr>
      <vt:lpstr>Compound propositions</vt:lpstr>
      <vt:lpstr>Exclusive or</vt:lpstr>
      <vt:lpstr>Arithmetic and Logic</vt:lpstr>
      <vt:lpstr>Compound propositions</vt:lpstr>
      <vt:lpstr>Compound propositions</vt:lpstr>
      <vt:lpstr>Compound propositions</vt:lpstr>
      <vt:lpstr>Compound propositions</vt:lpstr>
      <vt:lpstr>From English to propositional logic</vt:lpstr>
      <vt:lpstr>From English to propositional logic</vt:lpstr>
      <vt:lpstr>From English to propositional logic</vt:lpstr>
      <vt:lpstr>How many rows in that truth table?</vt:lpstr>
      <vt:lpstr>Exercises</vt:lpstr>
      <vt:lpstr>A puzzle</vt:lpstr>
      <vt:lpstr>A puzzle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853</cp:revision>
  <cp:lastPrinted>2017-08-24T15:31:53Z</cp:lastPrinted>
  <dcterms:created xsi:type="dcterms:W3CDTF">2011-01-03T17:49:16Z</dcterms:created>
  <dcterms:modified xsi:type="dcterms:W3CDTF">2020-01-16T21:09:19Z</dcterms:modified>
</cp:coreProperties>
</file>