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45"/>
  </p:notesMasterIdLst>
  <p:handoutMasterIdLst>
    <p:handoutMasterId r:id="rId46"/>
  </p:handoutMasterIdLst>
  <p:sldIdLst>
    <p:sldId id="362" r:id="rId2"/>
    <p:sldId id="260" r:id="rId3"/>
    <p:sldId id="261" r:id="rId4"/>
    <p:sldId id="262" r:id="rId5"/>
    <p:sldId id="263" r:id="rId6"/>
    <p:sldId id="264" r:id="rId7"/>
    <p:sldId id="277" r:id="rId8"/>
    <p:sldId id="266" r:id="rId9"/>
    <p:sldId id="267" r:id="rId10"/>
    <p:sldId id="268" r:id="rId11"/>
    <p:sldId id="269" r:id="rId12"/>
    <p:sldId id="270" r:id="rId13"/>
    <p:sldId id="271" r:id="rId14"/>
    <p:sldId id="265" r:id="rId15"/>
    <p:sldId id="272" r:id="rId16"/>
    <p:sldId id="273" r:id="rId17"/>
    <p:sldId id="274" r:id="rId18"/>
    <p:sldId id="275" r:id="rId19"/>
    <p:sldId id="276" r:id="rId20"/>
    <p:sldId id="278" r:id="rId21"/>
    <p:sldId id="279" r:id="rId22"/>
    <p:sldId id="281" r:id="rId23"/>
    <p:sldId id="460" r:id="rId24"/>
    <p:sldId id="461" r:id="rId25"/>
    <p:sldId id="282" r:id="rId26"/>
    <p:sldId id="283" r:id="rId27"/>
    <p:sldId id="284" r:id="rId28"/>
    <p:sldId id="286" r:id="rId29"/>
    <p:sldId id="287" r:id="rId30"/>
    <p:sldId id="288" r:id="rId31"/>
    <p:sldId id="289" r:id="rId32"/>
    <p:sldId id="290" r:id="rId33"/>
    <p:sldId id="437" r:id="rId34"/>
    <p:sldId id="291" r:id="rId35"/>
    <p:sldId id="292" r:id="rId36"/>
    <p:sldId id="293" r:id="rId37"/>
    <p:sldId id="294" r:id="rId38"/>
    <p:sldId id="296" r:id="rId39"/>
    <p:sldId id="457" r:id="rId40"/>
    <p:sldId id="458" r:id="rId41"/>
    <p:sldId id="459" r:id="rId42"/>
    <p:sldId id="298" r:id="rId43"/>
    <p:sldId id="299" r:id="rId44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1C7C0"/>
    <a:srgbClr val="C92CBD"/>
    <a:srgbClr val="999999"/>
    <a:srgbClr val="008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6" autoAdjust="0"/>
    <p:restoredTop sz="89269" autoAdjust="0"/>
  </p:normalViewPr>
  <p:slideViewPr>
    <p:cSldViewPr>
      <p:cViewPr varScale="1">
        <p:scale>
          <a:sx n="62" d="100"/>
          <a:sy n="62" d="100"/>
        </p:scale>
        <p:origin x="10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emf"/><Relationship Id="rId4" Type="http://schemas.openxmlformats.org/officeDocument/2006/relationships/image" Target="../media/image1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E805D5-F70F-FC4A-8790-5F616384B0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562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F7CA14-999E-074D-A4E4-CA7135AFA3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34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55071EC0-B05C-4C35-A0BD-4D1FBFE5997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ED7CB52-4F42-463B-BAFA-37A30A72F8DA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4513" name="Text Box 1">
            <a:extLst>
              <a:ext uri="{FF2B5EF4-FFF2-40B4-BE49-F238E27FC236}">
                <a16:creationId xmlns:a16="http://schemas.microsoft.com/office/drawing/2014/main" id="{C7AC7DAE-3BE8-426F-8999-234A354AE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45D4615-8EA2-4B44-9427-4A9573161C99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4514" name="Text Box 2">
            <a:extLst>
              <a:ext uri="{FF2B5EF4-FFF2-40B4-BE49-F238E27FC236}">
                <a16:creationId xmlns:a16="http://schemas.microsoft.com/office/drawing/2014/main" id="{9B781CCC-2CE6-403F-9334-1E0511CFE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8862070E-A080-4980-BF97-54ED9EC3631E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4515" name="Text Box 3">
            <a:extLst>
              <a:ext uri="{FF2B5EF4-FFF2-40B4-BE49-F238E27FC236}">
                <a16:creationId xmlns:a16="http://schemas.microsoft.com/office/drawing/2014/main" id="{9B1A8CD2-4A60-46FB-AF02-477C52D78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B32AB13-39A1-44A8-B542-35848EF11111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4516" name="Text Box 4">
            <a:extLst>
              <a:ext uri="{FF2B5EF4-FFF2-40B4-BE49-F238E27FC236}">
                <a16:creationId xmlns:a16="http://schemas.microsoft.com/office/drawing/2014/main" id="{A58D79A4-F65E-453F-AA1B-66E2F642D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BECE09B-68BB-488A-8BBF-541B7C949304}" type="slidenum"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2</a:t>
            </a:fld>
            <a:endParaRPr lang="en-US" altLang="en-US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4517" name="Text Box 5">
            <a:extLst>
              <a:ext uri="{FF2B5EF4-FFF2-40B4-BE49-F238E27FC236}">
                <a16:creationId xmlns:a16="http://schemas.microsoft.com/office/drawing/2014/main" id="{03C622CC-30AC-4BB9-9260-1123397B5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75" y="720725"/>
            <a:ext cx="2787650" cy="36004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18" name="Text Box 6">
            <a:extLst>
              <a:ext uri="{FF2B5EF4-FFF2-40B4-BE49-F238E27FC236}">
                <a16:creationId xmlns:a16="http://schemas.microsoft.com/office/drawing/2014/main" id="{C37F2A41-125A-4B4E-965F-D0B5660AA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450"/>
              </a:spcBef>
              <a:buClrTx/>
              <a:buFontTx/>
              <a:buNone/>
              <a:defRPr/>
            </a:pPr>
            <a:r>
              <a:rPr lang="en-US" sz="1200">
                <a:solidFill>
                  <a:srgbClr val="000000"/>
                </a:solidFill>
                <a:ea typeface="DejaVu Sans" charset="0"/>
                <a:cs typeface="DejaVu Sans" charset="0"/>
              </a:rPr>
              <a:t>Term object is intended to be vague </a:t>
            </a:r>
          </a:p>
        </p:txBody>
      </p:sp>
    </p:spTree>
    <p:extLst>
      <p:ext uri="{BB962C8B-B14F-4D97-AF65-F5344CB8AC3E}">
        <p14:creationId xmlns:p14="http://schemas.microsoft.com/office/powerpoint/2010/main" val="12708346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7807E7E2-8224-445E-8DA1-424F44FE985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1C0FBF0-6DAB-412F-A047-D80023BC4430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11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3729" name="Text Box 1">
            <a:extLst>
              <a:ext uri="{FF2B5EF4-FFF2-40B4-BE49-F238E27FC236}">
                <a16:creationId xmlns:a16="http://schemas.microsoft.com/office/drawing/2014/main" id="{77A35720-DF20-462E-AA19-F4FE6084F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5728E53-E9A2-4381-9C4A-A4D19372A4B7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11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3730" name="Text Box 2">
            <a:extLst>
              <a:ext uri="{FF2B5EF4-FFF2-40B4-BE49-F238E27FC236}">
                <a16:creationId xmlns:a16="http://schemas.microsoft.com/office/drawing/2014/main" id="{8EF6CBB8-28B4-4E86-8DB4-DB668022E0E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795837" cy="3598863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8CCBE907-74AE-4EA0-B975-37AA93B9F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4163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7832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9F4C32ED-C63F-4A9A-B7FE-F33CE9E5179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449D01B-40B9-4938-8599-342820691919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12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4753" name="Text Box 1">
            <a:extLst>
              <a:ext uri="{FF2B5EF4-FFF2-40B4-BE49-F238E27FC236}">
                <a16:creationId xmlns:a16="http://schemas.microsoft.com/office/drawing/2014/main" id="{5BC25976-9FBA-42E9-BE25-B122B7847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04DF47A-1225-4AF3-9F58-CB0313AB89D5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4754" name="Text Box 2">
            <a:extLst>
              <a:ext uri="{FF2B5EF4-FFF2-40B4-BE49-F238E27FC236}">
                <a16:creationId xmlns:a16="http://schemas.microsoft.com/office/drawing/2014/main" id="{814EA226-C5DF-4BDD-8A57-B28EB70592B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795837" cy="3598863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992E0ED9-3064-42C2-91AD-A04C8E75B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4163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2054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E61B2B7F-1F56-45D2-944F-3785796B368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7E6FFA2-2790-4EE6-88E3-270B4B7D188E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13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5777" name="Text Box 1">
            <a:extLst>
              <a:ext uri="{FF2B5EF4-FFF2-40B4-BE49-F238E27FC236}">
                <a16:creationId xmlns:a16="http://schemas.microsoft.com/office/drawing/2014/main" id="{86EA93B1-C7D6-405D-8E8D-759D5DFA2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3C6A6F2-9F8D-41D2-9D68-41BA48979399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13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5778" name="Text Box 2">
            <a:extLst>
              <a:ext uri="{FF2B5EF4-FFF2-40B4-BE49-F238E27FC236}">
                <a16:creationId xmlns:a16="http://schemas.microsoft.com/office/drawing/2014/main" id="{EF0DDA19-7BDF-4116-AFFB-A3421DFB2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9003FB4-3371-47BD-B49C-5FBFEB53E00A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13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5779" name="Text Box 3">
            <a:extLst>
              <a:ext uri="{FF2B5EF4-FFF2-40B4-BE49-F238E27FC236}">
                <a16:creationId xmlns:a16="http://schemas.microsoft.com/office/drawing/2014/main" id="{0143D0B0-4DA2-4866-8CF1-FA38E40795A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795837" cy="3598863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5780" name="Text Box 4">
            <a:extLst>
              <a:ext uri="{FF2B5EF4-FFF2-40B4-BE49-F238E27FC236}">
                <a16:creationId xmlns:a16="http://schemas.microsoft.com/office/drawing/2014/main" id="{3563E19A-C05F-40D4-82EE-1A8C10BD1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4163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Tricky question… depends on what is “U”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The complement of Natural numbers if U is integers is? Negative numbers</a:t>
            </a:r>
          </a:p>
        </p:txBody>
      </p:sp>
    </p:spTree>
    <p:extLst>
      <p:ext uri="{BB962C8B-B14F-4D97-AF65-F5344CB8AC3E}">
        <p14:creationId xmlns:p14="http://schemas.microsoft.com/office/powerpoint/2010/main" val="3941843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A469A5D9-2A84-40A2-8BDD-73FD67A1A00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C52C613-DF9D-4584-9B82-6FE192BB1AB8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14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9633" name="Text Box 1">
            <a:extLst>
              <a:ext uri="{FF2B5EF4-FFF2-40B4-BE49-F238E27FC236}">
                <a16:creationId xmlns:a16="http://schemas.microsoft.com/office/drawing/2014/main" id="{5E9199A2-AAD8-43D8-9D2E-58164E996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3C69592-ACF2-4790-9542-03FD0EDD94C0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9634" name="Text Box 2">
            <a:extLst>
              <a:ext uri="{FF2B5EF4-FFF2-40B4-BE49-F238E27FC236}">
                <a16:creationId xmlns:a16="http://schemas.microsoft.com/office/drawing/2014/main" id="{1DE79A06-F729-4474-9AE7-188E5A8F8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BB9BF06-98BB-493B-9A63-AE98B363A916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9635" name="Text Box 3">
            <a:extLst>
              <a:ext uri="{FF2B5EF4-FFF2-40B4-BE49-F238E27FC236}">
                <a16:creationId xmlns:a16="http://schemas.microsoft.com/office/drawing/2014/main" id="{5B954CB0-6B8C-422D-80F3-1930CAB39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88DC2BB-F1E7-4B6D-949B-B0C2A7A1FA5E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9636" name="Text Box 4">
            <a:extLst>
              <a:ext uri="{FF2B5EF4-FFF2-40B4-BE49-F238E27FC236}">
                <a16:creationId xmlns:a16="http://schemas.microsoft.com/office/drawing/2014/main" id="{914423E4-6258-426E-89F8-210D9B946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2BF0AED-EEFB-4FDF-8777-5DA662FE45F4}" type="slidenum"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14</a:t>
            </a:fld>
            <a:endParaRPr lang="en-US" altLang="en-US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9637" name="Text Box 5">
            <a:extLst>
              <a:ext uri="{FF2B5EF4-FFF2-40B4-BE49-F238E27FC236}">
                <a16:creationId xmlns:a16="http://schemas.microsoft.com/office/drawing/2014/main" id="{26D5BA1C-7B92-4594-85BD-EDE891D7B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75" y="720725"/>
            <a:ext cx="2787650" cy="36004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9638" name="Text Box 6">
            <a:extLst>
              <a:ext uri="{FF2B5EF4-FFF2-40B4-BE49-F238E27FC236}">
                <a16:creationId xmlns:a16="http://schemas.microsoft.com/office/drawing/2014/main" id="{626BD280-A2A0-4095-8D28-1A9FC5E6E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450"/>
              </a:spcBef>
              <a:buClrTx/>
              <a:buFontTx/>
              <a:buNone/>
              <a:defRPr/>
            </a:pPr>
            <a:r>
              <a:rPr lang="en-US" sz="1200">
                <a:solidFill>
                  <a:srgbClr val="000000"/>
                </a:solidFill>
                <a:ea typeface="DejaVu Sans" charset="0"/>
                <a:cs typeface="DejaVu Sans" charset="0"/>
              </a:rPr>
              <a:t>U is the universe of all possible elements.</a:t>
            </a:r>
          </a:p>
        </p:txBody>
      </p:sp>
    </p:spTree>
    <p:extLst>
      <p:ext uri="{BB962C8B-B14F-4D97-AF65-F5344CB8AC3E}">
        <p14:creationId xmlns:p14="http://schemas.microsoft.com/office/powerpoint/2010/main" val="8770936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6E221F20-DD87-4D5A-AF1C-D7645E9B566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544DD7F-26A1-4753-A7C0-D6C62F2C288B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15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6801" name="Text Box 1">
            <a:extLst>
              <a:ext uri="{FF2B5EF4-FFF2-40B4-BE49-F238E27FC236}">
                <a16:creationId xmlns:a16="http://schemas.microsoft.com/office/drawing/2014/main" id="{2A07E384-44F3-47A0-8854-F529FA201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F7AE269-A8B6-465B-8226-A239EA6B2351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15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6802" name="Text Box 2">
            <a:extLst>
              <a:ext uri="{FF2B5EF4-FFF2-40B4-BE49-F238E27FC236}">
                <a16:creationId xmlns:a16="http://schemas.microsoft.com/office/drawing/2014/main" id="{807E3BD8-A26E-493B-8F08-49C013E393B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795837" cy="3598863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id="{E440308E-A7A3-4A5B-A120-F6DEF2E5C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4163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2505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10ED412B-8C2F-46EA-AF6B-1A7AFBF9E06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D2D8EFE-E67B-431C-8C6F-7FF363A31578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16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7825" name="Text Box 1">
            <a:extLst>
              <a:ext uri="{FF2B5EF4-FFF2-40B4-BE49-F238E27FC236}">
                <a16:creationId xmlns:a16="http://schemas.microsoft.com/office/drawing/2014/main" id="{9546B5C2-5456-444D-A6CE-E7665D6E9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0F909BB7-685A-40AA-BF22-31F74FB65E8E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16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7826" name="Text Box 2">
            <a:extLst>
              <a:ext uri="{FF2B5EF4-FFF2-40B4-BE49-F238E27FC236}">
                <a16:creationId xmlns:a16="http://schemas.microsoft.com/office/drawing/2014/main" id="{00F21889-0FD1-4FC7-8820-1DC4FA28C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9A8E6BF-95C3-4CFD-A7FC-E1AC2430E81C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16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7827" name="Text Box 3">
            <a:extLst>
              <a:ext uri="{FF2B5EF4-FFF2-40B4-BE49-F238E27FC236}">
                <a16:creationId xmlns:a16="http://schemas.microsoft.com/office/drawing/2014/main" id="{F2147B35-436D-42F5-A507-EF831B34C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32B42835-276E-43EC-ABB3-108D80F22A89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16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7828" name="Text Box 4">
            <a:extLst>
              <a:ext uri="{FF2B5EF4-FFF2-40B4-BE49-F238E27FC236}">
                <a16:creationId xmlns:a16="http://schemas.microsoft.com/office/drawing/2014/main" id="{E643A4B2-7050-499C-BB7C-4835986D0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3DCC33E-93B1-4325-A849-64FFFD75AFFC}" type="slidenum"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16</a:t>
            </a:fld>
            <a:endParaRPr lang="en-US" altLang="en-US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7829" name="Text Box 5">
            <a:extLst>
              <a:ext uri="{FF2B5EF4-FFF2-40B4-BE49-F238E27FC236}">
                <a16:creationId xmlns:a16="http://schemas.microsoft.com/office/drawing/2014/main" id="{EB122963-52F9-47C9-B544-AE2A9FF0F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75" y="720725"/>
            <a:ext cx="2787650" cy="36004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7830" name="Text Box 6">
            <a:extLst>
              <a:ext uri="{FF2B5EF4-FFF2-40B4-BE49-F238E27FC236}">
                <a16:creationId xmlns:a16="http://schemas.microsoft.com/office/drawing/2014/main" id="{FA41AAF7-00B3-4776-8EE7-C46DA0B82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450"/>
              </a:spcBef>
              <a:buClrTx/>
              <a:buFontTx/>
              <a:buNone/>
              <a:defRPr/>
            </a:pPr>
            <a:r>
              <a:rPr lang="en-US" sz="1200">
                <a:solidFill>
                  <a:srgbClr val="000000"/>
                </a:solidFill>
                <a:ea typeface="DejaVu Sans" charset="0"/>
                <a:cs typeface="DejaVu Sans" charset="0"/>
              </a:rPr>
              <a:t>|A| &lt;= |B|   if equal then A = B</a:t>
            </a:r>
          </a:p>
        </p:txBody>
      </p:sp>
    </p:spTree>
    <p:extLst>
      <p:ext uri="{BB962C8B-B14F-4D97-AF65-F5344CB8AC3E}">
        <p14:creationId xmlns:p14="http://schemas.microsoft.com/office/powerpoint/2010/main" val="11243734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12AD113B-AAAB-4F22-A43D-1C34621EF26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EA5B6B8-86EC-4E99-9F80-E0F02B3B70DC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17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8849" name="Text Box 1">
            <a:extLst>
              <a:ext uri="{FF2B5EF4-FFF2-40B4-BE49-F238E27FC236}">
                <a16:creationId xmlns:a16="http://schemas.microsoft.com/office/drawing/2014/main" id="{0F625EBA-9670-40B6-9D36-325F9933B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EC6D3DC-689D-4FCC-ABD1-3CB167BA4123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17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8850" name="Text Box 2">
            <a:extLst>
              <a:ext uri="{FF2B5EF4-FFF2-40B4-BE49-F238E27FC236}">
                <a16:creationId xmlns:a16="http://schemas.microsoft.com/office/drawing/2014/main" id="{3CBAAAB1-1D0B-4239-99EE-981DBCC91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669FA24-8323-406D-8D1E-DE07A52CB0FE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17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8851" name="Text Box 3">
            <a:extLst>
              <a:ext uri="{FF2B5EF4-FFF2-40B4-BE49-F238E27FC236}">
                <a16:creationId xmlns:a16="http://schemas.microsoft.com/office/drawing/2014/main" id="{092CC173-138B-442F-B222-9E836EFFE87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8852" name="Text Box 4">
            <a:extLst>
              <a:ext uri="{FF2B5EF4-FFF2-40B4-BE49-F238E27FC236}">
                <a16:creationId xmlns:a16="http://schemas.microsoft.com/office/drawing/2014/main" id="{B5B5B4A5-817E-4D3B-AB04-73548BF10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6476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8DEFDFBB-8869-4693-A148-10BA53BD74F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3747EFF-51AC-47C4-B298-AE81D4DB2B48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18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9873" name="Text Box 1">
            <a:extLst>
              <a:ext uri="{FF2B5EF4-FFF2-40B4-BE49-F238E27FC236}">
                <a16:creationId xmlns:a16="http://schemas.microsoft.com/office/drawing/2014/main" id="{7989295F-F1CC-455E-BB4C-75C84B42A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1D70801-54F7-4A16-9A74-B7F930F38530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18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9874" name="Text Box 2">
            <a:extLst>
              <a:ext uri="{FF2B5EF4-FFF2-40B4-BE49-F238E27FC236}">
                <a16:creationId xmlns:a16="http://schemas.microsoft.com/office/drawing/2014/main" id="{BA69D59B-A7BD-4833-AA8D-F225AA452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B47B6BE-8567-485B-95D7-559096902C3F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18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9875" name="Text Box 3">
            <a:extLst>
              <a:ext uri="{FF2B5EF4-FFF2-40B4-BE49-F238E27FC236}">
                <a16:creationId xmlns:a16="http://schemas.microsoft.com/office/drawing/2014/main" id="{9572CB11-2778-47F6-9486-DCC431EA067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9876" name="Text Box 4">
            <a:extLst>
              <a:ext uri="{FF2B5EF4-FFF2-40B4-BE49-F238E27FC236}">
                <a16:creationId xmlns:a16="http://schemas.microsoft.com/office/drawing/2014/main" id="{80FEEA83-7B55-4FAB-81CC-19A3604A9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7185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1F0B93E7-08EC-4510-8045-C70AFD055F0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5EB8A5F-5B09-439E-96CF-4EFEAABF4BB7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19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0897" name="Text Box 1">
            <a:extLst>
              <a:ext uri="{FF2B5EF4-FFF2-40B4-BE49-F238E27FC236}">
                <a16:creationId xmlns:a16="http://schemas.microsoft.com/office/drawing/2014/main" id="{A3EDFA26-A3FE-439F-B509-C580F23E1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181AD64-46FA-4785-8612-96A55DF1A26D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19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0898" name="Text Box 2">
            <a:extLst>
              <a:ext uri="{FF2B5EF4-FFF2-40B4-BE49-F238E27FC236}">
                <a16:creationId xmlns:a16="http://schemas.microsoft.com/office/drawing/2014/main" id="{86423107-8D9D-4728-B781-D9F88DDD8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F98D4C2-6478-43F5-80E7-AFDE65A1FABB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19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0899" name="Text Box 3">
            <a:extLst>
              <a:ext uri="{FF2B5EF4-FFF2-40B4-BE49-F238E27FC236}">
                <a16:creationId xmlns:a16="http://schemas.microsoft.com/office/drawing/2014/main" id="{A742EF26-5261-4D90-B741-995F70530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E19E495-BED5-4C77-8E99-F3819FABF950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19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0900" name="Text Box 4">
            <a:extLst>
              <a:ext uri="{FF2B5EF4-FFF2-40B4-BE49-F238E27FC236}">
                <a16:creationId xmlns:a16="http://schemas.microsoft.com/office/drawing/2014/main" id="{D84F7A25-F401-466A-BC53-7B26C9B81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CF6FFE3-C1A6-4ABF-8FCF-22AC285DCD2E}" type="slidenum"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19</a:t>
            </a:fld>
            <a:endParaRPr lang="en-US" altLang="en-US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0901" name="Text Box 5">
            <a:extLst>
              <a:ext uri="{FF2B5EF4-FFF2-40B4-BE49-F238E27FC236}">
                <a16:creationId xmlns:a16="http://schemas.microsoft.com/office/drawing/2014/main" id="{94B7D1BE-4072-49C5-86A5-0196EA1C7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75" y="720725"/>
            <a:ext cx="2787650" cy="36004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902" name="Text Box 6">
            <a:extLst>
              <a:ext uri="{FF2B5EF4-FFF2-40B4-BE49-F238E27FC236}">
                <a16:creationId xmlns:a16="http://schemas.microsoft.com/office/drawing/2014/main" id="{3748B9DC-D654-4062-A308-3FE2CBE43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18E4AA37-7E2C-4FB0-9A38-371D3773F6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 New Roman" charset="0"/>
              <a:buNone/>
              <a:defRPr/>
            </a:pPr>
            <a:r>
              <a:rPr lang="en-US" dirty="0">
                <a:ea typeface="ＭＳ Ｐゴシック" charset="0"/>
              </a:rPr>
              <a:t>2001, infinite, Y, Y, Y, N</a:t>
            </a:r>
          </a:p>
        </p:txBody>
      </p:sp>
    </p:spTree>
    <p:extLst>
      <p:ext uri="{BB962C8B-B14F-4D97-AF65-F5344CB8AC3E}">
        <p14:creationId xmlns:p14="http://schemas.microsoft.com/office/powerpoint/2010/main" val="36643830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46B73176-A0E5-4357-9554-B488D3934E9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0AB18E0-C617-47B1-B85C-8AD22BB2B875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20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2945" name="Text Box 1">
            <a:extLst>
              <a:ext uri="{FF2B5EF4-FFF2-40B4-BE49-F238E27FC236}">
                <a16:creationId xmlns:a16="http://schemas.microsoft.com/office/drawing/2014/main" id="{A73A5BD2-4755-4A4D-97FE-A216E6479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639AC3F-3D83-4B5D-88D2-F4C9E3604CE1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20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2946" name="Text Box 2">
            <a:extLst>
              <a:ext uri="{FF2B5EF4-FFF2-40B4-BE49-F238E27FC236}">
                <a16:creationId xmlns:a16="http://schemas.microsoft.com/office/drawing/2014/main" id="{7D5EBB9E-CA9E-40E1-9E4D-63C2854D1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3763C8F1-FDEC-42CC-8871-1983ECD39C78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20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2947" name="Text Box 3">
            <a:extLst>
              <a:ext uri="{FF2B5EF4-FFF2-40B4-BE49-F238E27FC236}">
                <a16:creationId xmlns:a16="http://schemas.microsoft.com/office/drawing/2014/main" id="{260D2F2D-6694-4CAE-A620-D467FA17E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4DDFEF1-CAD6-40FC-8C7E-FDAF83E149D3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20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2948" name="Text Box 4">
            <a:extLst>
              <a:ext uri="{FF2B5EF4-FFF2-40B4-BE49-F238E27FC236}">
                <a16:creationId xmlns:a16="http://schemas.microsoft.com/office/drawing/2014/main" id="{E868A3CA-7BDE-4EAB-8684-BDDBCE4E6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D742639-414D-47D9-A1BD-4B148C1BBE2A}" type="slidenum"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20</a:t>
            </a:fld>
            <a:endParaRPr lang="en-US" altLang="en-US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949" name="Text Box 5">
            <a:extLst>
              <a:ext uri="{FF2B5EF4-FFF2-40B4-BE49-F238E27FC236}">
                <a16:creationId xmlns:a16="http://schemas.microsoft.com/office/drawing/2014/main" id="{86CF500C-6407-44CF-BAFC-31DA98DE5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75" y="720725"/>
            <a:ext cx="2787650" cy="36004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950" name="Text Box 6">
            <a:extLst>
              <a:ext uri="{FF2B5EF4-FFF2-40B4-BE49-F238E27FC236}">
                <a16:creationId xmlns:a16="http://schemas.microsoft.com/office/drawing/2014/main" id="{60CCB69D-DAAC-4BAE-BC8A-C2738DF1A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450"/>
              </a:spcBef>
              <a:buClrTx/>
              <a:buFontTx/>
              <a:buNone/>
              <a:defRPr/>
            </a:pPr>
            <a:r>
              <a:rPr lang="en-US" sz="1200">
                <a:solidFill>
                  <a:srgbClr val="000000"/>
                </a:solidFill>
                <a:ea typeface="DejaVu Sans" charset="0"/>
                <a:cs typeface="DejaVu Sans" charset="0"/>
              </a:rPr>
              <a:t>Answer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841233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6B0A05B1-77E5-4431-B03F-4BF7540A2FC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9C6B20C-3F52-427B-A6C4-56DC4D5EC97E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3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5537" name="Text Box 1">
            <a:extLst>
              <a:ext uri="{FF2B5EF4-FFF2-40B4-BE49-F238E27FC236}">
                <a16:creationId xmlns:a16="http://schemas.microsoft.com/office/drawing/2014/main" id="{38CD2189-F406-4AD8-AD3C-01F6A5C5E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C2EA951-A37D-40AB-AAED-180CEAE9D505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5538" name="Text Box 2">
            <a:extLst>
              <a:ext uri="{FF2B5EF4-FFF2-40B4-BE49-F238E27FC236}">
                <a16:creationId xmlns:a16="http://schemas.microsoft.com/office/drawing/2014/main" id="{5B1D2936-D717-4A02-8E6D-3BE8D29BE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0D42AE7-F4AF-438F-8999-73F4CF3CD088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5539" name="Text Box 3">
            <a:extLst>
              <a:ext uri="{FF2B5EF4-FFF2-40B4-BE49-F238E27FC236}">
                <a16:creationId xmlns:a16="http://schemas.microsoft.com/office/drawing/2014/main" id="{061553A6-E7D3-4F3D-9DC0-CA9AA1BCB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56ACF8-5875-4334-85C9-B44AB91F4A11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5540" name="Text Box 4">
            <a:extLst>
              <a:ext uri="{FF2B5EF4-FFF2-40B4-BE49-F238E27FC236}">
                <a16:creationId xmlns:a16="http://schemas.microsoft.com/office/drawing/2014/main" id="{D146E8B3-89FD-4ACB-A84F-AEF48FEF1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9144A39-0F02-4D8F-9972-0EB7711EE694}" type="slidenum"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3</a:t>
            </a:fld>
            <a:endParaRPr lang="en-US" altLang="en-US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5541" name="Text Box 5">
            <a:extLst>
              <a:ext uri="{FF2B5EF4-FFF2-40B4-BE49-F238E27FC236}">
                <a16:creationId xmlns:a16="http://schemas.microsoft.com/office/drawing/2014/main" id="{29904C5C-2B99-4E48-88D4-BE0D4D458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75" y="720725"/>
            <a:ext cx="2787650" cy="36004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542" name="Text Box 6">
            <a:extLst>
              <a:ext uri="{FF2B5EF4-FFF2-40B4-BE49-F238E27FC236}">
                <a16:creationId xmlns:a16="http://schemas.microsoft.com/office/drawing/2014/main" id="{7E67625E-07CA-498F-8D1E-573A092E0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450"/>
              </a:spcBef>
              <a:buClrTx/>
              <a:buFontTx/>
              <a:buNone/>
              <a:defRPr/>
            </a:pPr>
            <a:r>
              <a:rPr lang="en-US" sz="1200">
                <a:solidFill>
                  <a:srgbClr val="000000"/>
                </a:solidFill>
                <a:ea typeface="DejaVu Sans" charset="0"/>
                <a:cs typeface="DejaVu Sans" charset="0"/>
              </a:rPr>
              <a:t>Term object is intended to be vague </a:t>
            </a:r>
          </a:p>
        </p:txBody>
      </p:sp>
    </p:spTree>
    <p:extLst>
      <p:ext uri="{BB962C8B-B14F-4D97-AF65-F5344CB8AC3E}">
        <p14:creationId xmlns:p14="http://schemas.microsoft.com/office/powerpoint/2010/main" val="17916642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5FC4A08B-B7F4-46DD-85E0-06E6035FC6D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3C351F8-058F-4F4C-A36B-3790AC723233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21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3969" name="Text Box 1">
            <a:extLst>
              <a:ext uri="{FF2B5EF4-FFF2-40B4-BE49-F238E27FC236}">
                <a16:creationId xmlns:a16="http://schemas.microsoft.com/office/drawing/2014/main" id="{30D81350-8A17-4858-9466-72CFCC122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BBFF23C-C910-444B-A4FA-77DA023F59BE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21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3970" name="Text Box 2">
            <a:extLst>
              <a:ext uri="{FF2B5EF4-FFF2-40B4-BE49-F238E27FC236}">
                <a16:creationId xmlns:a16="http://schemas.microsoft.com/office/drawing/2014/main" id="{AB501114-DB3F-456B-8CD9-96BE401D0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5A8A0DE-A42D-4808-8A14-85D0325E063D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21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3971" name="Text Box 3">
            <a:extLst>
              <a:ext uri="{FF2B5EF4-FFF2-40B4-BE49-F238E27FC236}">
                <a16:creationId xmlns:a16="http://schemas.microsoft.com/office/drawing/2014/main" id="{BAC306B9-4207-47EF-8309-1D116CF84DB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83972" name="Text Box 4">
            <a:extLst>
              <a:ext uri="{FF2B5EF4-FFF2-40B4-BE49-F238E27FC236}">
                <a16:creationId xmlns:a16="http://schemas.microsoft.com/office/drawing/2014/main" id="{43DB65CC-BE84-43CE-B6AE-8DC23C2AD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6223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B31BFDA4-C41C-48BB-B896-D350358D9B2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1F0FFC1-898C-4339-9FC0-26546A13EAC4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22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6017" name="Text Box 1">
            <a:extLst>
              <a:ext uri="{FF2B5EF4-FFF2-40B4-BE49-F238E27FC236}">
                <a16:creationId xmlns:a16="http://schemas.microsoft.com/office/drawing/2014/main" id="{46B390B7-C0D1-447D-93A8-776497A14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D615970-39DE-4AF6-9463-121409F7A07E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6018" name="Text Box 2">
            <a:extLst>
              <a:ext uri="{FF2B5EF4-FFF2-40B4-BE49-F238E27FC236}">
                <a16:creationId xmlns:a16="http://schemas.microsoft.com/office/drawing/2014/main" id="{0B8D8FF7-3D67-4286-B13D-6FEB2B16D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A75A6E9-AB8B-4FC0-B48A-B2B2EBF58F09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6019" name="Text Box 3">
            <a:extLst>
              <a:ext uri="{FF2B5EF4-FFF2-40B4-BE49-F238E27FC236}">
                <a16:creationId xmlns:a16="http://schemas.microsoft.com/office/drawing/2014/main" id="{5B49108D-5A74-409D-AAF4-8D8430F6A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8F6BA550-F70D-4C4A-9233-7BF255D7539D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6020" name="Text Box 4">
            <a:extLst>
              <a:ext uri="{FF2B5EF4-FFF2-40B4-BE49-F238E27FC236}">
                <a16:creationId xmlns:a16="http://schemas.microsoft.com/office/drawing/2014/main" id="{E209BC1F-669F-4B93-8905-2C4994C33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36CCF70D-1638-4A38-A0F0-72DD211E9C43}" type="slidenum"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22</a:t>
            </a:fld>
            <a:endParaRPr lang="en-US" altLang="en-US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6021" name="Text Box 5">
            <a:extLst>
              <a:ext uri="{FF2B5EF4-FFF2-40B4-BE49-F238E27FC236}">
                <a16:creationId xmlns:a16="http://schemas.microsoft.com/office/drawing/2014/main" id="{751374C1-E288-49E7-9663-D5D2E9369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75" y="720725"/>
            <a:ext cx="2787650" cy="36004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22" name="Text Box 6">
            <a:extLst>
              <a:ext uri="{FF2B5EF4-FFF2-40B4-BE49-F238E27FC236}">
                <a16:creationId xmlns:a16="http://schemas.microsoft.com/office/drawing/2014/main" id="{F1C60C2C-6609-4C78-B6F6-D3250B63E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450"/>
              </a:spcBef>
              <a:buClrTx/>
              <a:buFontTx/>
              <a:buNone/>
              <a:defRPr/>
            </a:pPr>
            <a:r>
              <a:rPr lang="en-US" sz="1200">
                <a:solidFill>
                  <a:srgbClr val="000000"/>
                </a:solidFill>
                <a:ea typeface="DejaVu Sans" charset="0"/>
                <a:cs typeface="DejaVu Sans" charset="0"/>
              </a:rPr>
              <a:t>Recall a set is an unordered collection of objects.  Also, the set of integers within a computer is finite, not infinite.</a:t>
            </a:r>
          </a:p>
        </p:txBody>
      </p:sp>
    </p:spTree>
    <p:extLst>
      <p:ext uri="{BB962C8B-B14F-4D97-AF65-F5344CB8AC3E}">
        <p14:creationId xmlns:p14="http://schemas.microsoft.com/office/powerpoint/2010/main" val="26035687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F3509FD2-8D83-4B5C-A945-5886A7292F5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0240527-ED0B-4E70-8A85-5F99F3FE270D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25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7041" name="Text Box 1">
            <a:extLst>
              <a:ext uri="{FF2B5EF4-FFF2-40B4-BE49-F238E27FC236}">
                <a16:creationId xmlns:a16="http://schemas.microsoft.com/office/drawing/2014/main" id="{057FD58E-6332-4295-B5B4-0BC91C510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45BA8E3-619B-4B39-8940-BFD1AC7D7FF1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25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7042" name="Text Box 2">
            <a:extLst>
              <a:ext uri="{FF2B5EF4-FFF2-40B4-BE49-F238E27FC236}">
                <a16:creationId xmlns:a16="http://schemas.microsoft.com/office/drawing/2014/main" id="{1AEDAE73-7280-4758-BC46-2CBC709A3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64F6C5F-F344-43DD-8EB2-C71EE20C6D12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25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7043" name="Text Box 3">
            <a:extLst>
              <a:ext uri="{FF2B5EF4-FFF2-40B4-BE49-F238E27FC236}">
                <a16:creationId xmlns:a16="http://schemas.microsoft.com/office/drawing/2014/main" id="{E294B412-E9E7-4DDD-AAEF-D731C5EC25E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87044" name="Text Box 4">
            <a:extLst>
              <a:ext uri="{FF2B5EF4-FFF2-40B4-BE49-F238E27FC236}">
                <a16:creationId xmlns:a16="http://schemas.microsoft.com/office/drawing/2014/main" id="{EB9D61FA-3A2D-4E06-A210-B65A8AA76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444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A7204F37-046F-4267-A58B-A4DFC5D35F3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D68A76B-3901-41FB-AC3E-59F08B00A9DB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26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8065" name="Text Box 1">
            <a:extLst>
              <a:ext uri="{FF2B5EF4-FFF2-40B4-BE49-F238E27FC236}">
                <a16:creationId xmlns:a16="http://schemas.microsoft.com/office/drawing/2014/main" id="{F5E8447D-82F7-43CD-816C-EF62EF647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A53D385-CF03-4581-B63B-8CCC87DAB309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26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8066" name="Text Box 2">
            <a:extLst>
              <a:ext uri="{FF2B5EF4-FFF2-40B4-BE49-F238E27FC236}">
                <a16:creationId xmlns:a16="http://schemas.microsoft.com/office/drawing/2014/main" id="{2E392535-D592-48D5-8B04-79D6DA791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E500A59-1E6E-4510-BD86-646D28056A4D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26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8067" name="Text Box 3">
            <a:extLst>
              <a:ext uri="{FF2B5EF4-FFF2-40B4-BE49-F238E27FC236}">
                <a16:creationId xmlns:a16="http://schemas.microsoft.com/office/drawing/2014/main" id="{BC266041-BC01-45AB-8187-5B98F4041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8B961B3-4122-494A-B799-EACD6B058DFA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26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8068" name="Text Box 4">
            <a:extLst>
              <a:ext uri="{FF2B5EF4-FFF2-40B4-BE49-F238E27FC236}">
                <a16:creationId xmlns:a16="http://schemas.microsoft.com/office/drawing/2014/main" id="{FE52233A-7C1B-40AC-9E5C-734A075E4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9A7F87A-3781-48F6-BF95-257E8D538594}" type="slidenum"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26</a:t>
            </a:fld>
            <a:endParaRPr lang="en-US" altLang="en-US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8069" name="Text Box 5">
            <a:extLst>
              <a:ext uri="{FF2B5EF4-FFF2-40B4-BE49-F238E27FC236}">
                <a16:creationId xmlns:a16="http://schemas.microsoft.com/office/drawing/2014/main" id="{F8BE7AC4-63D5-4E83-BC6D-A993C1F9E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75" y="720725"/>
            <a:ext cx="2787650" cy="36004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8070" name="Text Box 6">
            <a:extLst>
              <a:ext uri="{FF2B5EF4-FFF2-40B4-BE49-F238E27FC236}">
                <a16:creationId xmlns:a16="http://schemas.microsoft.com/office/drawing/2014/main" id="{B349D51B-A509-405A-A628-671DA8EA9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9793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CEC021CF-8625-4868-B140-B0F5A9C3AEB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38351B6-7523-41B0-8B81-2963B2FED073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27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9089" name="Text Box 1">
            <a:extLst>
              <a:ext uri="{FF2B5EF4-FFF2-40B4-BE49-F238E27FC236}">
                <a16:creationId xmlns:a16="http://schemas.microsoft.com/office/drawing/2014/main" id="{AC8F1FCF-27CE-4163-B22B-C6842D3C1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D08B5C3-32D9-4AEE-A175-8C0583DBF903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27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9090" name="Text Box 2">
            <a:extLst>
              <a:ext uri="{FF2B5EF4-FFF2-40B4-BE49-F238E27FC236}">
                <a16:creationId xmlns:a16="http://schemas.microsoft.com/office/drawing/2014/main" id="{68AD2B4E-9680-4972-8871-DB6153DF4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96FC2CD-23CA-45DD-9E63-34A8D8F2BA08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27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9091" name="Text Box 3">
            <a:extLst>
              <a:ext uri="{FF2B5EF4-FFF2-40B4-BE49-F238E27FC236}">
                <a16:creationId xmlns:a16="http://schemas.microsoft.com/office/drawing/2014/main" id="{8E3AFBC7-BD67-4674-843A-F02094D3F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DA9BAD8-CE57-4CF8-A96C-F19091505164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27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9092" name="Text Box 4">
            <a:extLst>
              <a:ext uri="{FF2B5EF4-FFF2-40B4-BE49-F238E27FC236}">
                <a16:creationId xmlns:a16="http://schemas.microsoft.com/office/drawing/2014/main" id="{29F0E8EE-4707-4755-9D11-DA3ADF2AC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FF71442-A67D-4B46-89BA-41A8A5C8265A}" type="slidenum"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27</a:t>
            </a:fld>
            <a:endParaRPr lang="en-US" altLang="en-US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093" name="Text Box 5">
            <a:extLst>
              <a:ext uri="{FF2B5EF4-FFF2-40B4-BE49-F238E27FC236}">
                <a16:creationId xmlns:a16="http://schemas.microsoft.com/office/drawing/2014/main" id="{7DC36E60-0BCC-4B50-A620-E28FF58F7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75" y="720725"/>
            <a:ext cx="2787650" cy="36004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094" name="Text Box 6">
            <a:extLst>
              <a:ext uri="{FF2B5EF4-FFF2-40B4-BE49-F238E27FC236}">
                <a16:creationId xmlns:a16="http://schemas.microsoft.com/office/drawing/2014/main" id="{7CCA695A-960E-4F20-B443-3E925DA59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6594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6A39F721-4E12-4954-9EFD-D330745F66B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4756881-490D-4CCB-AF88-3188350FAEC0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28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1137" name="Text Box 1">
            <a:extLst>
              <a:ext uri="{FF2B5EF4-FFF2-40B4-BE49-F238E27FC236}">
                <a16:creationId xmlns:a16="http://schemas.microsoft.com/office/drawing/2014/main" id="{42AE6A3B-382B-4E83-96D1-3E75F53D5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6E61A49-2B72-419E-A0F0-DAA342FC799D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28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1138" name="Text Box 2">
            <a:extLst>
              <a:ext uri="{FF2B5EF4-FFF2-40B4-BE49-F238E27FC236}">
                <a16:creationId xmlns:a16="http://schemas.microsoft.com/office/drawing/2014/main" id="{6A557089-5DAF-4CCC-B959-F6D222939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4FD0304-4617-48AE-9B4F-917EF49F891B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28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1139" name="Text Box 3">
            <a:extLst>
              <a:ext uri="{FF2B5EF4-FFF2-40B4-BE49-F238E27FC236}">
                <a16:creationId xmlns:a16="http://schemas.microsoft.com/office/drawing/2014/main" id="{698DBA1A-66EC-4707-B739-35D7D2B6C41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91140" name="Text Box 4">
            <a:extLst>
              <a:ext uri="{FF2B5EF4-FFF2-40B4-BE49-F238E27FC236}">
                <a16:creationId xmlns:a16="http://schemas.microsoft.com/office/drawing/2014/main" id="{241F9309-D2E1-4848-9070-3500CC1A8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8886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FE722F4F-E8CA-41B2-A024-261482814E1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906713B-7BE9-416E-A977-C7C82C6469EC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29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2161" name="Text Box 1">
            <a:extLst>
              <a:ext uri="{FF2B5EF4-FFF2-40B4-BE49-F238E27FC236}">
                <a16:creationId xmlns:a16="http://schemas.microsoft.com/office/drawing/2014/main" id="{15206FCE-F232-456A-A9E3-29FAD316B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1147299-66FB-4776-93FD-B3319F66F998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29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2162" name="Text Box 2">
            <a:extLst>
              <a:ext uri="{FF2B5EF4-FFF2-40B4-BE49-F238E27FC236}">
                <a16:creationId xmlns:a16="http://schemas.microsoft.com/office/drawing/2014/main" id="{2686353E-13B0-47DB-AA8C-5B44314F5513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795837" cy="3598863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92163" name="Text Box 3">
            <a:extLst>
              <a:ext uri="{FF2B5EF4-FFF2-40B4-BE49-F238E27FC236}">
                <a16:creationId xmlns:a16="http://schemas.microsoft.com/office/drawing/2014/main" id="{1EC4BFEF-255E-4684-BA39-C71EDE567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4163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3571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71159E9C-7491-4345-A14C-9C2197DD7A3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AB68339-7FC4-496C-AFE6-C3105A040F24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30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3185" name="Text Box 1">
            <a:extLst>
              <a:ext uri="{FF2B5EF4-FFF2-40B4-BE49-F238E27FC236}">
                <a16:creationId xmlns:a16="http://schemas.microsoft.com/office/drawing/2014/main" id="{C22D0347-F10C-48CF-BA15-DCB116D5D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3ED6C48-B276-484C-B619-07E7E8296CDD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30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3186" name="Text Box 2">
            <a:extLst>
              <a:ext uri="{FF2B5EF4-FFF2-40B4-BE49-F238E27FC236}">
                <a16:creationId xmlns:a16="http://schemas.microsoft.com/office/drawing/2014/main" id="{BFDE0AF7-75BC-4841-BEB1-AE9F7293A91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795837" cy="3598863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93187" name="Text Box 3">
            <a:extLst>
              <a:ext uri="{FF2B5EF4-FFF2-40B4-BE49-F238E27FC236}">
                <a16:creationId xmlns:a16="http://schemas.microsoft.com/office/drawing/2014/main" id="{B6A4664F-83EB-45E7-97CC-E9709D13C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4163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2339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AAAB512A-9B02-4D54-AF35-49BAFCF9FE8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F0745C5-1AA2-4C47-B3EE-8B183D5F1B24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31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4209" name="Text Box 1">
            <a:extLst>
              <a:ext uri="{FF2B5EF4-FFF2-40B4-BE49-F238E27FC236}">
                <a16:creationId xmlns:a16="http://schemas.microsoft.com/office/drawing/2014/main" id="{39237679-AEED-4077-B2B2-39217DE54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FABB1FE-2CDD-4AD4-8318-58CA10ADE2D7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31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4210" name="Text Box 2">
            <a:extLst>
              <a:ext uri="{FF2B5EF4-FFF2-40B4-BE49-F238E27FC236}">
                <a16:creationId xmlns:a16="http://schemas.microsoft.com/office/drawing/2014/main" id="{C061C004-B743-496B-861F-1B0E9CC454F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795837" cy="3598863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94211" name="Text Box 3">
            <a:extLst>
              <a:ext uri="{FF2B5EF4-FFF2-40B4-BE49-F238E27FC236}">
                <a16:creationId xmlns:a16="http://schemas.microsoft.com/office/drawing/2014/main" id="{3041A1F9-F0E9-4715-A91B-53A3406E5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4163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88643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556133EC-5C17-4072-AB15-5F2A0237B91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2929B4E-BEB5-4D9D-BB9A-7B074EA7C124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32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5233" name="Text Box 1">
            <a:extLst>
              <a:ext uri="{FF2B5EF4-FFF2-40B4-BE49-F238E27FC236}">
                <a16:creationId xmlns:a16="http://schemas.microsoft.com/office/drawing/2014/main" id="{AC897A0F-EBC4-4C58-9019-3FE9C65EF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9EBF899-DAF7-4622-8AFE-FC0F7D3E9B64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5234" name="Text Box 2">
            <a:extLst>
              <a:ext uri="{FF2B5EF4-FFF2-40B4-BE49-F238E27FC236}">
                <a16:creationId xmlns:a16="http://schemas.microsoft.com/office/drawing/2014/main" id="{7CD22405-F6DF-4A4B-835F-225D2941DA4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795837" cy="3598863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95235" name="Text Box 3">
            <a:extLst>
              <a:ext uri="{FF2B5EF4-FFF2-40B4-BE49-F238E27FC236}">
                <a16:creationId xmlns:a16="http://schemas.microsoft.com/office/drawing/2014/main" id="{C716F275-939E-4E4F-9DC9-9F9C25898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4163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520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1A2DA204-EAB2-45C2-8F94-132A336594B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25202E9-2739-4B62-8813-D267527F28B1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6561" name="Text Box 1">
            <a:extLst>
              <a:ext uri="{FF2B5EF4-FFF2-40B4-BE49-F238E27FC236}">
                <a16:creationId xmlns:a16="http://schemas.microsoft.com/office/drawing/2014/main" id="{56D4CA4C-C437-4066-A49F-8036ABE9F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603D1D0-F8A4-4732-91A7-140182FB4878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6562" name="Text Box 2">
            <a:extLst>
              <a:ext uri="{FF2B5EF4-FFF2-40B4-BE49-F238E27FC236}">
                <a16:creationId xmlns:a16="http://schemas.microsoft.com/office/drawing/2014/main" id="{393833B4-0D17-47C3-BAB4-0BEBD1E32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DF75086-787C-4DE4-8207-8FA10D04E4FA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6563" name="Text Box 3">
            <a:extLst>
              <a:ext uri="{FF2B5EF4-FFF2-40B4-BE49-F238E27FC236}">
                <a16:creationId xmlns:a16="http://schemas.microsoft.com/office/drawing/2014/main" id="{A8D8ECE7-59B9-4DCB-8ADE-1843718C6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C147952-DC8E-4251-B99C-718C6F5C55AA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6564" name="Text Box 4">
            <a:extLst>
              <a:ext uri="{FF2B5EF4-FFF2-40B4-BE49-F238E27FC236}">
                <a16:creationId xmlns:a16="http://schemas.microsoft.com/office/drawing/2014/main" id="{374C6FF2-022D-4206-AF63-0731591ED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E373B8B-0BD5-499D-AD04-829C987DEB01}" type="slidenum"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4</a:t>
            </a:fld>
            <a:endParaRPr lang="en-US" altLang="en-US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6565" name="Text Box 5">
            <a:extLst>
              <a:ext uri="{FF2B5EF4-FFF2-40B4-BE49-F238E27FC236}">
                <a16:creationId xmlns:a16="http://schemas.microsoft.com/office/drawing/2014/main" id="{1EA399BD-2ED5-4F47-8299-50C172F0D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75" y="720725"/>
            <a:ext cx="2787650" cy="36004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6566" name="Text Box 6">
            <a:extLst>
              <a:ext uri="{FF2B5EF4-FFF2-40B4-BE49-F238E27FC236}">
                <a16:creationId xmlns:a16="http://schemas.microsoft.com/office/drawing/2014/main" id="{72B8AB73-78C4-4EEC-A01B-B9172961D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450"/>
              </a:spcBef>
              <a:buClrTx/>
              <a:buFontTx/>
              <a:buNone/>
              <a:defRPr/>
            </a:pPr>
            <a:r>
              <a:rPr lang="en-US" sz="1200">
                <a:solidFill>
                  <a:srgbClr val="000000"/>
                </a:solidFill>
                <a:ea typeface="DejaVu Sans" charset="0"/>
                <a:cs typeface="DejaVu Sans" charset="0"/>
              </a:rPr>
              <a:t>Term object is intended to be vague </a:t>
            </a:r>
          </a:p>
          <a:p>
            <a:pPr>
              <a:spcBef>
                <a:spcPts val="450"/>
              </a:spcBef>
              <a:buClrTx/>
              <a:buFontTx/>
              <a:buNone/>
              <a:defRPr/>
            </a:pPr>
            <a:r>
              <a:rPr lang="en-US" sz="1200">
                <a:solidFill>
                  <a:srgbClr val="000000"/>
                </a:solidFill>
                <a:ea typeface="DejaVu Sans" charset="0"/>
                <a:cs typeface="DejaVu Sans" charset="0"/>
              </a:rPr>
              <a:t>0 is sometimes not considered to be a natural number</a:t>
            </a:r>
          </a:p>
        </p:txBody>
      </p:sp>
    </p:spTree>
    <p:extLst>
      <p:ext uri="{BB962C8B-B14F-4D97-AF65-F5344CB8AC3E}">
        <p14:creationId xmlns:p14="http://schemas.microsoft.com/office/powerpoint/2010/main" val="26824430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A57D6CD5-BF51-4054-88B5-07A95F677E8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3283612-B593-4AD4-9B11-4DB7B232A38F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34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6257" name="Text Box 1">
            <a:extLst>
              <a:ext uri="{FF2B5EF4-FFF2-40B4-BE49-F238E27FC236}">
                <a16:creationId xmlns:a16="http://schemas.microsoft.com/office/drawing/2014/main" id="{F0F099C3-D59C-42A3-B2D5-B975D086D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082C34B7-13AF-4C2D-9F2D-1BB59EFC0B12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6258" name="Text Box 2">
            <a:extLst>
              <a:ext uri="{FF2B5EF4-FFF2-40B4-BE49-F238E27FC236}">
                <a16:creationId xmlns:a16="http://schemas.microsoft.com/office/drawing/2014/main" id="{60F29D4A-D2A8-46BD-B368-F5E20BBF097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795837" cy="3598863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96259" name="Text Box 3">
            <a:extLst>
              <a:ext uri="{FF2B5EF4-FFF2-40B4-BE49-F238E27FC236}">
                <a16:creationId xmlns:a16="http://schemas.microsoft.com/office/drawing/2014/main" id="{626F4378-4EA1-48A8-8903-2EFC69789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4163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38884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C1C2BD3D-34A3-4883-A8D4-DA12242965B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123A9EB-E01E-4FDB-BC43-FFA88A7D7B5E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35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7281" name="Text Box 1">
            <a:extLst>
              <a:ext uri="{FF2B5EF4-FFF2-40B4-BE49-F238E27FC236}">
                <a16:creationId xmlns:a16="http://schemas.microsoft.com/office/drawing/2014/main" id="{ED1A3EB5-770F-4588-AA41-15A17AB9F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8ADA3B15-422A-4AC1-9337-8C67D9377398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35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7282" name="Text Box 2">
            <a:extLst>
              <a:ext uri="{FF2B5EF4-FFF2-40B4-BE49-F238E27FC236}">
                <a16:creationId xmlns:a16="http://schemas.microsoft.com/office/drawing/2014/main" id="{4A9AA53B-5E22-4ACD-8DE2-A560F68E61A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795837" cy="3598863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97283" name="Text Box 3">
            <a:extLst>
              <a:ext uri="{FF2B5EF4-FFF2-40B4-BE49-F238E27FC236}">
                <a16:creationId xmlns:a16="http://schemas.microsoft.com/office/drawing/2014/main" id="{BF77099B-11DF-450A-BDBC-A08F23B41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4163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4041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8AD5585A-83DC-461C-925C-83B6DF7CC6D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ACB34B4-4123-4D8F-875B-84BC8E44A6EF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36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8305" name="Text Box 1">
            <a:extLst>
              <a:ext uri="{FF2B5EF4-FFF2-40B4-BE49-F238E27FC236}">
                <a16:creationId xmlns:a16="http://schemas.microsoft.com/office/drawing/2014/main" id="{BC5896F3-6814-4492-B350-38304AB2B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3647309-FA3B-434B-9733-DD2AE90CA056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36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8306" name="Text Box 2">
            <a:extLst>
              <a:ext uri="{FF2B5EF4-FFF2-40B4-BE49-F238E27FC236}">
                <a16:creationId xmlns:a16="http://schemas.microsoft.com/office/drawing/2014/main" id="{02C9D8CD-BE19-40B9-8B08-65CF98BAB97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795837" cy="3598863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98307" name="Text Box 3">
            <a:extLst>
              <a:ext uri="{FF2B5EF4-FFF2-40B4-BE49-F238E27FC236}">
                <a16:creationId xmlns:a16="http://schemas.microsoft.com/office/drawing/2014/main" id="{B6A38407-3EB4-4DD9-B3E6-F863F5762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4163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0330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6211BFF1-347B-49B3-9FEF-8471AF6E859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F0576FF-BD86-4360-BE3A-495F0C08EF48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37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9329" name="Text Box 1">
            <a:extLst>
              <a:ext uri="{FF2B5EF4-FFF2-40B4-BE49-F238E27FC236}">
                <a16:creationId xmlns:a16="http://schemas.microsoft.com/office/drawing/2014/main" id="{9DA5D001-65C7-42D2-A8C2-F530FB9B7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6C41D0C-B20B-4C2D-987E-93E9284E8F99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37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99330" name="Text Box 2">
            <a:extLst>
              <a:ext uri="{FF2B5EF4-FFF2-40B4-BE49-F238E27FC236}">
                <a16:creationId xmlns:a16="http://schemas.microsoft.com/office/drawing/2014/main" id="{D8CA207A-F719-40C2-B1EF-7AB6A0D27E1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795837" cy="3598863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99331" name="Text Box 3">
            <a:extLst>
              <a:ext uri="{FF2B5EF4-FFF2-40B4-BE49-F238E27FC236}">
                <a16:creationId xmlns:a16="http://schemas.microsoft.com/office/drawing/2014/main" id="{54FB362D-16C7-47F8-8178-CF90EAC46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4163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6587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52AB0F22-09DC-47DB-A119-3C8B3EFEB5C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FAA2620-1B8D-4F1C-8E92-9650F06DAE1A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38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01377" name="Text Box 1">
            <a:extLst>
              <a:ext uri="{FF2B5EF4-FFF2-40B4-BE49-F238E27FC236}">
                <a16:creationId xmlns:a16="http://schemas.microsoft.com/office/drawing/2014/main" id="{B14E84C8-189C-420A-A8CE-F489A743C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2F42DC8-29DB-4D00-B527-1CF872BCDFEC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38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01378" name="Text Box 2">
            <a:extLst>
              <a:ext uri="{FF2B5EF4-FFF2-40B4-BE49-F238E27FC236}">
                <a16:creationId xmlns:a16="http://schemas.microsoft.com/office/drawing/2014/main" id="{BE115C88-5FC0-447C-8ABC-45BA2A17D20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795837" cy="3598863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101379" name="Text Box 3">
            <a:extLst>
              <a:ext uri="{FF2B5EF4-FFF2-40B4-BE49-F238E27FC236}">
                <a16:creationId xmlns:a16="http://schemas.microsoft.com/office/drawing/2014/main" id="{945AE8AF-A8AF-48BE-8118-A048C1A6E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4163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Another example… some questions on the quizzes, e.g., match {a,b,c} to {1,2,3}</a:t>
            </a:r>
          </a:p>
        </p:txBody>
      </p:sp>
    </p:spTree>
    <p:extLst>
      <p:ext uri="{BB962C8B-B14F-4D97-AF65-F5344CB8AC3E}">
        <p14:creationId xmlns:p14="http://schemas.microsoft.com/office/powerpoint/2010/main" val="42061679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86F4B546-64CC-4BD8-B263-234BB787B55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4FBFAD5-A08F-4016-ACC9-AA03034D40E3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42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03425" name="Text Box 1">
            <a:extLst>
              <a:ext uri="{FF2B5EF4-FFF2-40B4-BE49-F238E27FC236}">
                <a16:creationId xmlns:a16="http://schemas.microsoft.com/office/drawing/2014/main" id="{FCF4F71F-B13A-456D-ACE2-C46A99352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964210F-005B-4AF4-B8F1-1EF9507A8128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42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03426" name="Text Box 2">
            <a:extLst>
              <a:ext uri="{FF2B5EF4-FFF2-40B4-BE49-F238E27FC236}">
                <a16:creationId xmlns:a16="http://schemas.microsoft.com/office/drawing/2014/main" id="{4BE908FD-14B1-4D18-895B-9EC9116B913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795837" cy="3598863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103427" name="Text Box 3">
            <a:extLst>
              <a:ext uri="{FF2B5EF4-FFF2-40B4-BE49-F238E27FC236}">
                <a16:creationId xmlns:a16="http://schemas.microsoft.com/office/drawing/2014/main" id="{C6545280-1E83-4E08-8F2C-A803C3324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4163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63493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8F4DEF28-4659-4634-998C-9FE20085BF2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88029CD-3258-4883-BEAA-74B728861C9F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43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04449" name="Text Box 1">
            <a:extLst>
              <a:ext uri="{FF2B5EF4-FFF2-40B4-BE49-F238E27FC236}">
                <a16:creationId xmlns:a16="http://schemas.microsoft.com/office/drawing/2014/main" id="{1E21343D-F4CC-4032-A6C9-3E8952DCF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54CAB0B-3B78-44A4-B2F1-272E024B87A8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43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04450" name="Text Box 2">
            <a:extLst>
              <a:ext uri="{FF2B5EF4-FFF2-40B4-BE49-F238E27FC236}">
                <a16:creationId xmlns:a16="http://schemas.microsoft.com/office/drawing/2014/main" id="{DF6CBD66-353E-4C6E-909E-98FF8748782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795837" cy="3598863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104451" name="Text Box 3">
            <a:extLst>
              <a:ext uri="{FF2B5EF4-FFF2-40B4-BE49-F238E27FC236}">
                <a16:creationId xmlns:a16="http://schemas.microsoft.com/office/drawing/2014/main" id="{8E2BA1CC-6275-4E86-8B70-DEEE4306F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4163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687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CEA20243-10AD-4703-BE3D-A816A19C9EA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E70532D-7EFF-42A5-8968-5352729133BC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5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7585" name="Text Box 1">
            <a:extLst>
              <a:ext uri="{FF2B5EF4-FFF2-40B4-BE49-F238E27FC236}">
                <a16:creationId xmlns:a16="http://schemas.microsoft.com/office/drawing/2014/main" id="{DCA6E4A1-1B11-469E-858E-86F4EC989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6B19F92-B702-4560-A6CB-8E3C9A4D6807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5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7586" name="Text Box 2">
            <a:extLst>
              <a:ext uri="{FF2B5EF4-FFF2-40B4-BE49-F238E27FC236}">
                <a16:creationId xmlns:a16="http://schemas.microsoft.com/office/drawing/2014/main" id="{6C94B896-2CFA-4222-9CAA-0E14313D6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E890E87-013D-48F2-9331-F9388A8E36E0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5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11891127-7328-43C2-A2EC-ADE9D5666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C9495EF-76E0-479C-9420-DF61B46062AD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5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7588" name="Text Box 4">
            <a:extLst>
              <a:ext uri="{FF2B5EF4-FFF2-40B4-BE49-F238E27FC236}">
                <a16:creationId xmlns:a16="http://schemas.microsoft.com/office/drawing/2014/main" id="{78C94872-2244-41DC-9AE4-DDD94B826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0B7279C-4392-46F0-A4B7-E524A3828A98}" type="slidenum"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5</a:t>
            </a:fld>
            <a:endParaRPr lang="en-US" altLang="en-US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7589" name="Text Box 5">
            <a:extLst>
              <a:ext uri="{FF2B5EF4-FFF2-40B4-BE49-F238E27FC236}">
                <a16:creationId xmlns:a16="http://schemas.microsoft.com/office/drawing/2014/main" id="{2A045634-3CAC-4A54-8033-139E8D4BE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75" y="720725"/>
            <a:ext cx="2787650" cy="36004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7590" name="Text Box 6">
            <a:extLst>
              <a:ext uri="{FF2B5EF4-FFF2-40B4-BE49-F238E27FC236}">
                <a16:creationId xmlns:a16="http://schemas.microsoft.com/office/drawing/2014/main" id="{4497297C-7513-477E-9283-44C3A051E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450"/>
              </a:spcBef>
              <a:buClrTx/>
              <a:buFontTx/>
              <a:buNone/>
              <a:defRPr/>
            </a:pPr>
            <a:r>
              <a:rPr lang="en-US" sz="1200">
                <a:solidFill>
                  <a:srgbClr val="000000"/>
                </a:solidFill>
                <a:ea typeface="DejaVu Sans" charset="0"/>
                <a:cs typeface="DejaVu Sans" charset="0"/>
              </a:rPr>
              <a:t>Term object is intended to be vague </a:t>
            </a:r>
          </a:p>
        </p:txBody>
      </p:sp>
    </p:spTree>
    <p:extLst>
      <p:ext uri="{BB962C8B-B14F-4D97-AF65-F5344CB8AC3E}">
        <p14:creationId xmlns:p14="http://schemas.microsoft.com/office/powerpoint/2010/main" val="2222778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57DCAA9D-1651-4731-91E0-DEF6236AE8E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0C416A4-8251-41DE-B906-5E4792C9851A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6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8609" name="Text Box 1">
            <a:extLst>
              <a:ext uri="{FF2B5EF4-FFF2-40B4-BE49-F238E27FC236}">
                <a16:creationId xmlns:a16="http://schemas.microsoft.com/office/drawing/2014/main" id="{A41230DF-F8BF-4C17-9D32-DED999C28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CA54F3C-3ADF-4E3C-BC67-1736075D9535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6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8610" name="Text Box 2">
            <a:extLst>
              <a:ext uri="{FF2B5EF4-FFF2-40B4-BE49-F238E27FC236}">
                <a16:creationId xmlns:a16="http://schemas.microsoft.com/office/drawing/2014/main" id="{3D19CF0A-BBFA-43A7-84FD-DB621947D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69D657-1491-48AB-AD2D-5F2632631DF2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6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8611" name="Text Box 3">
            <a:extLst>
              <a:ext uri="{FF2B5EF4-FFF2-40B4-BE49-F238E27FC236}">
                <a16:creationId xmlns:a16="http://schemas.microsoft.com/office/drawing/2014/main" id="{CAA9F114-F1B3-421D-AD01-E72A1F0E3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86A2AD83-DFDF-483D-9F49-93F4EAA18962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6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68612" name="Text Box 4">
            <a:extLst>
              <a:ext uri="{FF2B5EF4-FFF2-40B4-BE49-F238E27FC236}">
                <a16:creationId xmlns:a16="http://schemas.microsoft.com/office/drawing/2014/main" id="{A715F50F-CCFB-4578-BB5C-E558196E4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2B5B1E9-5B35-4C4F-9B32-2ED345D28542}" type="slidenum"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6</a:t>
            </a:fld>
            <a:endParaRPr lang="en-US" altLang="en-US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8613" name="Text Box 5">
            <a:extLst>
              <a:ext uri="{FF2B5EF4-FFF2-40B4-BE49-F238E27FC236}">
                <a16:creationId xmlns:a16="http://schemas.microsoft.com/office/drawing/2014/main" id="{BC0BE2E1-0F18-4301-9F16-95EE56FA1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75" y="720725"/>
            <a:ext cx="2787650" cy="36004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8614" name="Text Box 6">
            <a:extLst>
              <a:ext uri="{FF2B5EF4-FFF2-40B4-BE49-F238E27FC236}">
                <a16:creationId xmlns:a16="http://schemas.microsoft.com/office/drawing/2014/main" id="{47214D9F-6416-48D5-8585-7DBC18757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450"/>
              </a:spcBef>
              <a:buClrTx/>
              <a:buFontTx/>
              <a:buNone/>
              <a:defRPr/>
            </a:pPr>
            <a:r>
              <a:rPr lang="en-US" sz="1200">
                <a:solidFill>
                  <a:srgbClr val="000000"/>
                </a:solidFill>
                <a:ea typeface="DejaVu Sans" charset="0"/>
                <a:cs typeface="DejaVu Sans" charset="0"/>
              </a:rPr>
              <a:t>Which are finite and which infinite? Which are listed and which are defined?</a:t>
            </a:r>
          </a:p>
        </p:txBody>
      </p:sp>
    </p:spTree>
    <p:extLst>
      <p:ext uri="{BB962C8B-B14F-4D97-AF65-F5344CB8AC3E}">
        <p14:creationId xmlns:p14="http://schemas.microsoft.com/office/powerpoint/2010/main" val="1219977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97CC7D2B-DD6A-4369-B2CF-A4DE1A8430F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7043D09-381C-4D2F-A2BB-8553BB086C61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7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1921" name="Text Box 1">
            <a:extLst>
              <a:ext uri="{FF2B5EF4-FFF2-40B4-BE49-F238E27FC236}">
                <a16:creationId xmlns:a16="http://schemas.microsoft.com/office/drawing/2014/main" id="{33E5E0D0-900C-4E90-B130-E5A896F4F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D41534B-6761-43E0-900A-D1B6DAC5B99F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7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1922" name="Text Box 2">
            <a:extLst>
              <a:ext uri="{FF2B5EF4-FFF2-40B4-BE49-F238E27FC236}">
                <a16:creationId xmlns:a16="http://schemas.microsoft.com/office/drawing/2014/main" id="{C0784BC3-51E5-4F65-823A-1C66629E7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05C92524-131D-4273-A9F1-F28DF9264CD9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7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1923" name="Text Box 3">
            <a:extLst>
              <a:ext uri="{FF2B5EF4-FFF2-40B4-BE49-F238E27FC236}">
                <a16:creationId xmlns:a16="http://schemas.microsoft.com/office/drawing/2014/main" id="{3B0F13BA-3BAC-45EC-8718-E08782A40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32BDA8CD-2176-4703-9D07-2B97F6AA9D64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7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1924" name="Text Box 4">
            <a:extLst>
              <a:ext uri="{FF2B5EF4-FFF2-40B4-BE49-F238E27FC236}">
                <a16:creationId xmlns:a16="http://schemas.microsoft.com/office/drawing/2014/main" id="{20070431-7D3A-4971-B326-67147DAFD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283EED2-8D4C-4735-8ECC-7981B040D0EC}" type="slidenum"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7</a:t>
            </a:fld>
            <a:endParaRPr lang="en-US" altLang="en-US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1925" name="Text Box 5">
            <a:extLst>
              <a:ext uri="{FF2B5EF4-FFF2-40B4-BE49-F238E27FC236}">
                <a16:creationId xmlns:a16="http://schemas.microsoft.com/office/drawing/2014/main" id="{82EB1F24-5AC9-4D50-936D-5AFA7BE7A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75" y="720725"/>
            <a:ext cx="2787650" cy="36004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26" name="Text Box 6">
            <a:extLst>
              <a:ext uri="{FF2B5EF4-FFF2-40B4-BE49-F238E27FC236}">
                <a16:creationId xmlns:a16="http://schemas.microsoft.com/office/drawing/2014/main" id="{5A38ABC7-020B-4B54-B496-317B7D07F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484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15249473-4676-4F5F-86F4-6FC48D653D9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E978B35-B268-49C4-95E0-CDEA8E267861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8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0657" name="Text Box 1">
            <a:extLst>
              <a:ext uri="{FF2B5EF4-FFF2-40B4-BE49-F238E27FC236}">
                <a16:creationId xmlns:a16="http://schemas.microsoft.com/office/drawing/2014/main" id="{41A0C453-15CD-4B27-A92D-C25473CE6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581A02E-9115-40FE-BD07-9B055172BE20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8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0658" name="Text Box 2">
            <a:extLst>
              <a:ext uri="{FF2B5EF4-FFF2-40B4-BE49-F238E27FC236}">
                <a16:creationId xmlns:a16="http://schemas.microsoft.com/office/drawing/2014/main" id="{F56E2777-3150-4C44-A41B-028A8902A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2D89879-82FA-4E8D-AFE8-2E5265954306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8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3DAA05AB-A512-4D81-8DED-D83573756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0C6C9A36-6FD0-4929-807B-A9FF230180B0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8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0660" name="Text Box 4">
            <a:extLst>
              <a:ext uri="{FF2B5EF4-FFF2-40B4-BE49-F238E27FC236}">
                <a16:creationId xmlns:a16="http://schemas.microsoft.com/office/drawing/2014/main" id="{FDD744CC-A4EA-482D-89BC-AB33D24E7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E6900F1-7098-491B-876B-2E64D3311DCC}" type="slidenum"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8</a:t>
            </a:fld>
            <a:endParaRPr lang="en-US" altLang="en-US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0661" name="Text Box 5">
            <a:extLst>
              <a:ext uri="{FF2B5EF4-FFF2-40B4-BE49-F238E27FC236}">
                <a16:creationId xmlns:a16="http://schemas.microsoft.com/office/drawing/2014/main" id="{A0C51ED4-7E58-4D52-8C35-B5904C9A3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75" y="720725"/>
            <a:ext cx="2787650" cy="36004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0662" name="Text Box 6">
            <a:extLst>
              <a:ext uri="{FF2B5EF4-FFF2-40B4-BE49-F238E27FC236}">
                <a16:creationId xmlns:a16="http://schemas.microsoft.com/office/drawing/2014/main" id="{8B31DA2F-D0C8-4746-ADEE-3989E9040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258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A448EEEC-DF33-4C9D-B388-DD5CF8248E7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262FFFA-EC7F-43F1-B7E1-1D7B92D5E7C1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9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1681" name="Text Box 1">
            <a:extLst>
              <a:ext uri="{FF2B5EF4-FFF2-40B4-BE49-F238E27FC236}">
                <a16:creationId xmlns:a16="http://schemas.microsoft.com/office/drawing/2014/main" id="{F40BB038-B36C-4C6C-81D6-FDCB008F0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F6F956A-0DC9-4625-9C92-5E2A97146FE0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9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1682" name="Text Box 2">
            <a:extLst>
              <a:ext uri="{FF2B5EF4-FFF2-40B4-BE49-F238E27FC236}">
                <a16:creationId xmlns:a16="http://schemas.microsoft.com/office/drawing/2014/main" id="{218FE1F8-9BA5-4CD6-9E28-E93A3B8D4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307984C3-6004-4B8E-AF28-CF520319BE10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9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1683" name="Text Box 3">
            <a:extLst>
              <a:ext uri="{FF2B5EF4-FFF2-40B4-BE49-F238E27FC236}">
                <a16:creationId xmlns:a16="http://schemas.microsoft.com/office/drawing/2014/main" id="{04E1CBEF-E51B-45C6-920E-D1CE88AA928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1684" name="Text Box 4">
            <a:extLst>
              <a:ext uri="{FF2B5EF4-FFF2-40B4-BE49-F238E27FC236}">
                <a16:creationId xmlns:a16="http://schemas.microsoft.com/office/drawing/2014/main" id="{C26FBD39-1A5F-40E4-92D9-FC1630DD6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575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645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BA3D2775-1B7E-41CA-B844-C7566300C15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5876EA5-A196-4C93-8805-D6F9CB5C4E6C}" type="slidenum">
              <a:rPr lang="en-US" altLang="en-US" sz="1300">
                <a:solidFill>
                  <a:srgbClr val="000000"/>
                </a:solidFill>
              </a:rPr>
              <a:pPr eaLnBrk="1" hangingPunct="1"/>
              <a:t>10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2705" name="Text Box 1">
            <a:extLst>
              <a:ext uri="{FF2B5EF4-FFF2-40B4-BE49-F238E27FC236}">
                <a16:creationId xmlns:a16="http://schemas.microsoft.com/office/drawing/2014/main" id="{657ADB10-3DC1-4E35-B7D9-2C6219B0E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D7D3E71-8A53-4BDC-B7B7-AF26E292B12C}" type="slidenum">
              <a:rPr lang="en-US" alt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10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72706" name="Text Box 2">
            <a:extLst>
              <a:ext uri="{FF2B5EF4-FFF2-40B4-BE49-F238E27FC236}">
                <a16:creationId xmlns:a16="http://schemas.microsoft.com/office/drawing/2014/main" id="{F225EA57-CA5A-4716-BF09-BFC1585AA37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795837" cy="3598863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2707" name="Text Box 3">
            <a:extLst>
              <a:ext uri="{FF2B5EF4-FFF2-40B4-BE49-F238E27FC236}">
                <a16:creationId xmlns:a16="http://schemas.microsoft.com/office/drawing/2014/main" id="{D23259AD-0E5F-4F87-8660-DB573ECBB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60888"/>
            <a:ext cx="5364163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87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charset="2"/>
              <a:buNone/>
              <a:defRPr sz="28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3F3022-B845-994F-A169-24C8D4021A0C}" type="datetime1">
              <a:rPr lang="en-US" smtClean="0"/>
              <a:t>2/8/20</a:t>
            </a:fld>
            <a:endParaRPr lang="en-GB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DC1F7E-6DF9-EB4E-95AE-CDA443F66FC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403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68E967A-B489-5C4D-9D69-D199F665E5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BD7859-310E-AE4E-AD1F-F1A604D984DE}" type="datetime1">
              <a:rPr lang="en-US" smtClean="0"/>
              <a:t>2/8/20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9173007-50AE-4547-8E40-8602494224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0B157D-56D3-FE4F-96D2-9C5B9A91802C}" type="datetime1">
              <a:rPr lang="en-US" smtClean="0"/>
              <a:t>2/8/20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40D9A32-7E8B-3A42-9175-CB0C23A990C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C4358C4-A3FD-EB41-8A5F-2B6D7B661DBB}" type="datetime1">
              <a:rPr lang="en-US" smtClean="0"/>
              <a:t>2/8/20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C25F1B2-8EA6-B24B-9C8B-E6E610918E6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8453BC-85B9-A242-9656-2407F8DD3210}" type="datetime1">
              <a:rPr lang="en-US" smtClean="0"/>
              <a:t>2/8/20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18C3CE2-FFEE-8D48-8246-60E59DBDE2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FD9CD35-0A86-454C-84E3-E5611A9C545D}" type="datetime1">
              <a:rPr lang="en-US" smtClean="0"/>
              <a:t>2/8/20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4DB8686-0F0D-494B-BAF3-0196D3BD2EA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301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5BAB10-5DF6-DF45-8384-53B3A9B6EF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A602F-59F5-E84A-A87E-A06492D87B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200">
          <a:solidFill>
            <a:schemeClr val="tx1"/>
          </a:solidFill>
          <a:latin typeface="+mn-lt"/>
          <a:ea typeface="ＭＳ Ｐゴシック" charset="-128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q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6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16.wmf"/><Relationship Id="rId5" Type="http://schemas.openxmlformats.org/officeDocument/2006/relationships/image" Target="../media/image13.e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5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17.emf"/><Relationship Id="rId4" Type="http://schemas.openxmlformats.org/officeDocument/2006/relationships/oleObject" Target="../embeddings/oleObject2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Sets and Functions</a:t>
            </a:r>
            <a:br>
              <a:rPr lang="en-US" dirty="0"/>
            </a:br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CBE64850-3149-1B49-ABEA-4A0743B44A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DC1F7E-6DF9-EB4E-95AE-CDA443F66FCC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096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>
            <a:extLst>
              <a:ext uri="{FF2B5EF4-FFF2-40B4-BE49-F238E27FC236}">
                <a16:creationId xmlns:a16="http://schemas.microsoft.com/office/drawing/2014/main" id="{F744C85E-7492-45C4-96F8-086BD417A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 dirty="0">
                <a:solidFill>
                  <a:srgbClr val="000000"/>
                </a:solidFill>
                <a:latin typeface="Calibri" charset="0"/>
              </a:rPr>
              <a:t>Set Operations</a:t>
            </a:r>
          </a:p>
        </p:txBody>
      </p:sp>
      <p:sp>
        <p:nvSpPr>
          <p:cNvPr id="25602" name="Text Box 2">
            <a:extLst>
              <a:ext uri="{FF2B5EF4-FFF2-40B4-BE49-F238E27FC236}">
                <a16:creationId xmlns:a16="http://schemas.microsoft.com/office/drawing/2014/main" id="{7F103FF9-63CB-4888-8234-4E971CCBE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Operations that take as input sets and have as output sets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Operation1: </a:t>
            </a:r>
            <a:r>
              <a:rPr lang="en-US" sz="3200" i="1" dirty="0">
                <a:solidFill>
                  <a:srgbClr val="000000"/>
                </a:solidFill>
                <a:latin typeface="Calibri" charset="0"/>
              </a:rPr>
              <a:t>Union</a:t>
            </a:r>
          </a:p>
          <a:p>
            <a:pPr lvl="1">
              <a:spcBef>
                <a:spcPts val="700"/>
              </a:spcBef>
              <a:buFont typeface="Arial" charset="0"/>
              <a:buChar char="–"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The union of the sets </a:t>
            </a:r>
            <a:r>
              <a:rPr lang="en-US" sz="2800" dirty="0">
                <a:solidFill>
                  <a:srgbClr val="000000"/>
                </a:solidFill>
              </a:rPr>
              <a:t>A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and </a:t>
            </a:r>
            <a:r>
              <a:rPr lang="en-US" sz="2800" dirty="0">
                <a:solidFill>
                  <a:srgbClr val="000000"/>
                </a:solidFill>
              </a:rPr>
              <a:t>B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is the set that contains those elements that are either in </a:t>
            </a:r>
            <a:r>
              <a:rPr lang="en-US" sz="2800" dirty="0">
                <a:solidFill>
                  <a:srgbClr val="000000"/>
                </a:solidFill>
              </a:rPr>
              <a:t>A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alibri" charset="0"/>
              </a:rPr>
              <a:t>or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in </a:t>
            </a:r>
            <a:r>
              <a:rPr lang="en-US" sz="2800" dirty="0">
                <a:solidFill>
                  <a:srgbClr val="000000"/>
                </a:solidFill>
              </a:rPr>
              <a:t>B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, or in both. </a:t>
            </a:r>
          </a:p>
          <a:p>
            <a:pPr lvl="1">
              <a:spcBef>
                <a:spcPts val="700"/>
              </a:spcBef>
              <a:buFont typeface="Arial" charset="0"/>
              <a:buChar char="–"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Notation: </a:t>
            </a:r>
          </a:p>
          <a:p>
            <a:pPr lvl="1">
              <a:spcBef>
                <a:spcPts val="700"/>
              </a:spcBef>
              <a:buFont typeface="Arial" charset="0"/>
              <a:buChar char="–"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Example: union of {1,2,3} and {1,3,5} is?</a:t>
            </a:r>
          </a:p>
        </p:txBody>
      </p:sp>
      <p:graphicFrame>
        <p:nvGraphicFramePr>
          <p:cNvPr id="162819" name="Object 3">
            <a:extLst>
              <a:ext uri="{FF2B5EF4-FFF2-40B4-BE49-F238E27FC236}">
                <a16:creationId xmlns:a16="http://schemas.microsoft.com/office/drawing/2014/main" id="{FC392195-7595-4309-83F8-C7BD718D61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4724400"/>
          <a:ext cx="99060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r:id="rId4" imgW="393700" imgH="127000" progId="">
                  <p:embed/>
                </p:oleObj>
              </mc:Choice>
              <mc:Fallback>
                <p:oleObj r:id="rId4" imgW="393700" imgH="127000" progId="">
                  <p:embed/>
                  <p:pic>
                    <p:nvPicPr>
                      <p:cNvPr id="162819" name="Object 3">
                        <a:extLst>
                          <a:ext uri="{FF2B5EF4-FFF2-40B4-BE49-F238E27FC236}">
                            <a16:creationId xmlns:a16="http://schemas.microsoft.com/office/drawing/2014/main" id="{FC392195-7595-4309-83F8-C7BD718D61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724400"/>
                        <a:ext cx="99060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Text Box 4">
            <a:extLst>
              <a:ext uri="{FF2B5EF4-FFF2-40B4-BE49-F238E27FC236}">
                <a16:creationId xmlns:a16="http://schemas.microsoft.com/office/drawing/2014/main" id="{4F8F9C56-22C3-43ED-BBAE-EE15A1E1E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53E5C639-306D-4472-8053-5B80F4BDE42F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5605" name="Text Box 5">
            <a:extLst>
              <a:ext uri="{FF2B5EF4-FFF2-40B4-BE49-F238E27FC236}">
                <a16:creationId xmlns:a16="http://schemas.microsoft.com/office/drawing/2014/main" id="{DD93B0E4-481F-453C-99DC-68651F4D6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8A85E80-0A90-471C-9A00-9B7C3B12EF07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10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FD6EC6-48E9-4651-9F79-5623177FD3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8B4787F-42B5-455C-8921-820C984E49C4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680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>
            <a:extLst>
              <a:ext uri="{FF2B5EF4-FFF2-40B4-BE49-F238E27FC236}">
                <a16:creationId xmlns:a16="http://schemas.microsoft.com/office/drawing/2014/main" id="{658E2333-419B-45B4-B74B-633F47633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>
                <a:solidFill>
                  <a:srgbClr val="000000"/>
                </a:solidFill>
                <a:latin typeface="Calibri" charset="0"/>
              </a:rPr>
              <a:t>Operation 2: Intersection</a:t>
            </a:r>
          </a:p>
        </p:txBody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0EB64D04-7E03-429A-BF4F-B5CF9FC93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The intersection of sets </a:t>
            </a:r>
            <a:r>
              <a:rPr lang="en-US" sz="3200" dirty="0">
                <a:solidFill>
                  <a:srgbClr val="000000"/>
                </a:solidFill>
              </a:rPr>
              <a:t>A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and </a:t>
            </a:r>
            <a:r>
              <a:rPr lang="en-US" sz="3200" dirty="0">
                <a:solidFill>
                  <a:srgbClr val="000000"/>
                </a:solidFill>
              </a:rPr>
              <a:t>B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is the set containing those elements in both </a:t>
            </a:r>
            <a:r>
              <a:rPr lang="en-US" sz="3200" dirty="0">
                <a:solidFill>
                  <a:srgbClr val="000000"/>
                </a:solidFill>
              </a:rPr>
              <a:t>A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Calibri" charset="0"/>
              </a:rPr>
              <a:t>and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3200" dirty="0">
                <a:solidFill>
                  <a:srgbClr val="000000"/>
                </a:solidFill>
              </a:rPr>
              <a:t>B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.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Notation: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Example: {1,2,3} intersection {1,3,5} is?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The sets are disjoint if their intersection produces the empty set.</a:t>
            </a:r>
          </a:p>
        </p:txBody>
      </p:sp>
      <p:graphicFrame>
        <p:nvGraphicFramePr>
          <p:cNvPr id="164867" name="Object 3">
            <a:extLst>
              <a:ext uri="{FF2B5EF4-FFF2-40B4-BE49-F238E27FC236}">
                <a16:creationId xmlns:a16="http://schemas.microsoft.com/office/drawing/2014/main" id="{70429A37-7CE7-4668-884D-B848CD1827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819400"/>
          <a:ext cx="1143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r:id="rId4" imgW="393700" imgH="127000" progId="">
                  <p:embed/>
                </p:oleObj>
              </mc:Choice>
              <mc:Fallback>
                <p:oleObj r:id="rId4" imgW="393700" imgH="127000" progId="">
                  <p:embed/>
                  <p:pic>
                    <p:nvPicPr>
                      <p:cNvPr id="164867" name="Object 3">
                        <a:extLst>
                          <a:ext uri="{FF2B5EF4-FFF2-40B4-BE49-F238E27FC236}">
                            <a16:creationId xmlns:a16="http://schemas.microsoft.com/office/drawing/2014/main" id="{70429A37-7CE7-4668-884D-B848CD1827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819400"/>
                        <a:ext cx="11430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Text Box 4">
            <a:extLst>
              <a:ext uri="{FF2B5EF4-FFF2-40B4-BE49-F238E27FC236}">
                <a16:creationId xmlns:a16="http://schemas.microsoft.com/office/drawing/2014/main" id="{56C845FE-4AC9-4876-980F-F7A195935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1B253944-BC16-4C2E-844D-098E6A8978FE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6629" name="Text Box 5">
            <a:extLst>
              <a:ext uri="{FF2B5EF4-FFF2-40B4-BE49-F238E27FC236}">
                <a16:creationId xmlns:a16="http://schemas.microsoft.com/office/drawing/2014/main" id="{9E088CE8-B9C9-4017-9AD0-5487B3D10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8F3CDDD-209C-426E-B431-63C8D3497BFA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11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EAA5F9-EFC0-42BE-BA69-03B8ED6CDB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7034A3A-7866-4AD4-95E5-AC75D2A2D30A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5531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>
            <a:extLst>
              <a:ext uri="{FF2B5EF4-FFF2-40B4-BE49-F238E27FC236}">
                <a16:creationId xmlns:a16="http://schemas.microsoft.com/office/drawing/2014/main" id="{F0D7768C-BF88-4230-86D8-AD71A63ED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>
                <a:solidFill>
                  <a:srgbClr val="000000"/>
                </a:solidFill>
                <a:latin typeface="Calibri" charset="0"/>
              </a:rPr>
              <a:t>Operation3: Difference</a:t>
            </a:r>
          </a:p>
        </p:txBody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42B31112-91BE-42CA-8967-4E23210FF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The difference of </a:t>
            </a:r>
            <a:r>
              <a:rPr lang="en-US" sz="3200" dirty="0">
                <a:solidFill>
                  <a:srgbClr val="000000"/>
                </a:solidFill>
              </a:rPr>
              <a:t>A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and </a:t>
            </a:r>
            <a:r>
              <a:rPr lang="en-US" sz="3200" dirty="0">
                <a:solidFill>
                  <a:srgbClr val="000000"/>
                </a:solidFill>
              </a:rPr>
              <a:t>B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is the set containing those elements that are in A but not in </a:t>
            </a:r>
            <a:r>
              <a:rPr lang="en-US" sz="3200" dirty="0">
                <a:solidFill>
                  <a:srgbClr val="000000"/>
                </a:solidFill>
              </a:rPr>
              <a:t>B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.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Notation: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A.K.A. the complement of </a:t>
            </a:r>
            <a:r>
              <a:rPr lang="en-US" sz="3200" dirty="0">
                <a:solidFill>
                  <a:srgbClr val="000000"/>
                </a:solidFill>
              </a:rPr>
              <a:t>B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with respect to </a:t>
            </a:r>
            <a:r>
              <a:rPr lang="en-US" sz="3200" dirty="0">
                <a:solidFill>
                  <a:srgbClr val="000000"/>
                </a:solidFill>
              </a:rPr>
              <a:t>A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endParaRPr lang="en-US" sz="3200" dirty="0">
              <a:solidFill>
                <a:srgbClr val="000000"/>
              </a:solidFill>
              <a:latin typeface="Calibri" charset="0"/>
            </a:endParaRP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FF0000"/>
                </a:solidFill>
                <a:latin typeface="Calibri" charset="0"/>
              </a:rPr>
              <a:t>Example: {1,2,3} - {1,3,5} =  ? </a:t>
            </a:r>
          </a:p>
        </p:txBody>
      </p:sp>
      <p:graphicFrame>
        <p:nvGraphicFramePr>
          <p:cNvPr id="166915" name="Object 3">
            <a:extLst>
              <a:ext uri="{FF2B5EF4-FFF2-40B4-BE49-F238E27FC236}">
                <a16:creationId xmlns:a16="http://schemas.microsoft.com/office/drawing/2014/main" id="{F9E8C255-3782-4514-9543-092C92EF74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2743200"/>
          <a:ext cx="1066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r:id="rId4" imgW="368300" imgH="127000" progId="">
                  <p:embed/>
                </p:oleObj>
              </mc:Choice>
              <mc:Fallback>
                <p:oleObj r:id="rId4" imgW="368300" imgH="127000" progId="">
                  <p:embed/>
                  <p:pic>
                    <p:nvPicPr>
                      <p:cNvPr id="166915" name="Object 3">
                        <a:extLst>
                          <a:ext uri="{FF2B5EF4-FFF2-40B4-BE49-F238E27FC236}">
                            <a16:creationId xmlns:a16="http://schemas.microsoft.com/office/drawing/2014/main" id="{F9E8C255-3782-4514-9543-092C92EF74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743200"/>
                        <a:ext cx="10668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" name="Text Box 4">
            <a:extLst>
              <a:ext uri="{FF2B5EF4-FFF2-40B4-BE49-F238E27FC236}">
                <a16:creationId xmlns:a16="http://schemas.microsoft.com/office/drawing/2014/main" id="{1CF8C421-F454-463C-A642-7EAEFAC24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A14E4595-28CD-4842-BB58-8CA0A16634FC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7653" name="Text Box 5">
            <a:extLst>
              <a:ext uri="{FF2B5EF4-FFF2-40B4-BE49-F238E27FC236}">
                <a16:creationId xmlns:a16="http://schemas.microsoft.com/office/drawing/2014/main" id="{34881A16-B50A-4B91-825B-62246DA7E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2C0632B-C06F-4C21-A99A-9AD79E863072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12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A2742A-3F89-4D5D-849F-55AB7B83CB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E8232D9-667D-4037-ACA8-9F9BF61393D4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6823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>
            <a:extLst>
              <a:ext uri="{FF2B5EF4-FFF2-40B4-BE49-F238E27FC236}">
                <a16:creationId xmlns:a16="http://schemas.microsoft.com/office/drawing/2014/main" id="{F4730FC9-0AC5-489F-897B-454BA4006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>
                <a:solidFill>
                  <a:srgbClr val="000000"/>
                </a:solidFill>
                <a:latin typeface="Calibri" charset="0"/>
              </a:rPr>
              <a:t>Operation3: Complement</a:t>
            </a:r>
          </a:p>
        </p:txBody>
      </p:sp>
      <p:sp>
        <p:nvSpPr>
          <p:cNvPr id="28674" name="Text Box 2">
            <a:extLst>
              <a:ext uri="{FF2B5EF4-FFF2-40B4-BE49-F238E27FC236}">
                <a16:creationId xmlns:a16="http://schemas.microsoft.com/office/drawing/2014/main" id="{F284FDF5-A4C9-4313-B15B-41947A3AD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The complement of set </a:t>
            </a:r>
            <a:r>
              <a:rPr lang="en-US" altLang="en-US" sz="3200" dirty="0">
                <a:solidFill>
                  <a:srgbClr val="000000"/>
                </a:solidFill>
              </a:rPr>
              <a:t>A</a:t>
            </a:r>
            <a:r>
              <a:rPr lang="en-US" alt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 is the complement of </a:t>
            </a:r>
            <a:r>
              <a:rPr lang="en-US" altLang="en-US" sz="3200" dirty="0">
                <a:solidFill>
                  <a:srgbClr val="000000"/>
                </a:solidFill>
              </a:rPr>
              <a:t>A</a:t>
            </a:r>
            <a:r>
              <a:rPr lang="en-US" alt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 with respect to </a:t>
            </a:r>
            <a:r>
              <a:rPr lang="en-US" altLang="en-US" sz="3200" dirty="0">
                <a:solidFill>
                  <a:srgbClr val="000000"/>
                </a:solidFill>
              </a:rPr>
              <a:t>U</a:t>
            </a:r>
            <a:r>
              <a:rPr lang="en-US" alt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, the universal set (which is often implicit but assumed to be known)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Notation: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Example: If </a:t>
            </a:r>
            <a:r>
              <a:rPr lang="en-US" altLang="en-US" sz="3200" dirty="0">
                <a:solidFill>
                  <a:srgbClr val="000000"/>
                </a:solidFill>
              </a:rPr>
              <a:t>N</a:t>
            </a:r>
            <a:r>
              <a:rPr lang="en-US" alt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 is the universal set, what is the complement of {1,3,5}?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en-US" alt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    </a:t>
            </a:r>
            <a:r>
              <a:rPr lang="en-US" altLang="en-US" sz="3200" dirty="0">
                <a:solidFill>
                  <a:srgbClr val="0000FF"/>
                </a:solidFill>
                <a:latin typeface="Calibri" panose="020F0502020204030204" pitchFamily="34" charset="0"/>
              </a:rPr>
              <a:t>Answer: {0, 2, 4, 6, 7, 8, …}</a:t>
            </a:r>
          </a:p>
        </p:txBody>
      </p:sp>
      <p:graphicFrame>
        <p:nvGraphicFramePr>
          <p:cNvPr id="168963" name="Object 3">
            <a:extLst>
              <a:ext uri="{FF2B5EF4-FFF2-40B4-BE49-F238E27FC236}">
                <a16:creationId xmlns:a16="http://schemas.microsoft.com/office/drawing/2014/main" id="{7B8A2C8F-6583-446D-87D1-EB9603631A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356440"/>
              </p:ext>
            </p:extLst>
          </p:nvPr>
        </p:nvGraphicFramePr>
        <p:xfrm>
          <a:off x="2590800" y="3657600"/>
          <a:ext cx="42703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r:id="rId4" imgW="139700" imgH="165100" progId="">
                  <p:embed/>
                </p:oleObj>
              </mc:Choice>
              <mc:Fallback>
                <p:oleObj r:id="rId4" imgW="139700" imgH="165100" progId="">
                  <p:embed/>
                  <p:pic>
                    <p:nvPicPr>
                      <p:cNvPr id="168963" name="Object 3">
                        <a:extLst>
                          <a:ext uri="{FF2B5EF4-FFF2-40B4-BE49-F238E27FC236}">
                            <a16:creationId xmlns:a16="http://schemas.microsoft.com/office/drawing/2014/main" id="{7B8A2C8F-6583-446D-87D1-EB9603631A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657600"/>
                        <a:ext cx="427038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Text Box 4">
            <a:extLst>
              <a:ext uri="{FF2B5EF4-FFF2-40B4-BE49-F238E27FC236}">
                <a16:creationId xmlns:a16="http://schemas.microsoft.com/office/drawing/2014/main" id="{974D6779-4572-426B-9A98-84FB7E165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C333B50F-E215-471F-A820-99F924DA6368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E044CA3D-6C34-406C-9DEA-464EDBAA2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8340F94-86CC-4D9D-A7E5-07129EDAB37C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13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932B95-4EDD-4AC6-B989-A3E9E020E0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DE9B879-5C48-4D46-A759-46360DDC9701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632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>
            <a:extLst>
              <a:ext uri="{FF2B5EF4-FFF2-40B4-BE49-F238E27FC236}">
                <a16:creationId xmlns:a16="http://schemas.microsoft.com/office/drawing/2014/main" id="{A42B2339-95E0-4E9B-BFA6-78CAB29FD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04800"/>
            <a:ext cx="74961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 dirty="0">
                <a:solidFill>
                  <a:srgbClr val="333399"/>
                </a:solidFill>
                <a:latin typeface="Arial" charset="0"/>
              </a:rPr>
              <a:t>Venn Diagram</a:t>
            </a:r>
          </a:p>
        </p:txBody>
      </p:sp>
      <p:sp>
        <p:nvSpPr>
          <p:cNvPr id="22530" name="Text Box 2">
            <a:extLst>
              <a:ext uri="{FF2B5EF4-FFF2-40B4-BE49-F238E27FC236}">
                <a16:creationId xmlns:a16="http://schemas.microsoft.com/office/drawing/2014/main" id="{E52E6D4C-756B-4B75-A4E8-D37862D86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95400"/>
            <a:ext cx="7696200" cy="486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indent="0">
              <a:spcBef>
                <a:spcPts val="800"/>
              </a:spcBef>
              <a:buClr>
                <a:srgbClr val="3333CC"/>
              </a:buClr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Graphical representation of set relations:</a:t>
            </a:r>
          </a:p>
          <a:p>
            <a:pPr marL="0" indent="0">
              <a:spcBef>
                <a:spcPts val="800"/>
              </a:spcBef>
              <a:buClr>
                <a:srgbClr val="3333CC"/>
              </a:buClr>
              <a:defRPr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800"/>
              </a:spcBef>
              <a:buClr>
                <a:srgbClr val="3333CC"/>
              </a:buClr>
              <a:defRPr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800"/>
              </a:spcBef>
              <a:buClr>
                <a:srgbClr val="3333CC"/>
              </a:buClr>
              <a:defRPr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800"/>
              </a:spcBef>
              <a:buClr>
                <a:srgbClr val="3333CC"/>
              </a:buClr>
              <a:defRPr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800"/>
              </a:spcBef>
              <a:buClr>
                <a:srgbClr val="3333CC"/>
              </a:buClr>
              <a:defRPr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800"/>
              </a:spcBef>
              <a:buClr>
                <a:srgbClr val="3333CC"/>
              </a:buClr>
              <a:defRPr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800"/>
              </a:spcBef>
              <a:buClr>
                <a:srgbClr val="3333CC"/>
              </a:buClr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Important relationship:</a:t>
            </a:r>
          </a:p>
          <a:p>
            <a:pPr marL="0" indent="0">
              <a:spcBef>
                <a:spcPts val="800"/>
              </a:spcBef>
              <a:buClr>
                <a:srgbClr val="3333CC"/>
              </a:buClr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|           | = |A| + |B| -  |           |         WHY?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B4C14F69-C3B1-48B3-B232-9F7E4D61C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F647F5E9-599C-4E75-A9A4-BDBDAB846A55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2038828F-08A1-4D17-B466-2BE02AD1A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FFC1736-A0C5-46C0-9B2E-34EBF2981C8E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14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03AC40C-3B20-D14E-A349-1FAB3F07A466}"/>
              </a:ext>
            </a:extLst>
          </p:cNvPr>
          <p:cNvGrpSpPr/>
          <p:nvPr/>
        </p:nvGrpSpPr>
        <p:grpSpPr>
          <a:xfrm>
            <a:off x="1752600" y="2133600"/>
            <a:ext cx="4800600" cy="2306782"/>
            <a:chOff x="1752600" y="3200400"/>
            <a:chExt cx="5867400" cy="2819400"/>
          </a:xfrm>
        </p:grpSpPr>
        <p:sp>
          <p:nvSpPr>
            <p:cNvPr id="22531" name="Rectangle 3">
              <a:extLst>
                <a:ext uri="{FF2B5EF4-FFF2-40B4-BE49-F238E27FC236}">
                  <a16:creationId xmlns:a16="http://schemas.microsoft.com/office/drawing/2014/main" id="{F6A051D4-213E-45E6-AA2A-AB62A49E6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2600" y="3200400"/>
              <a:ext cx="5867400" cy="2819400"/>
            </a:xfrm>
            <a:prstGeom prst="rect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2532" name="Oval 4">
              <a:extLst>
                <a:ext uri="{FF2B5EF4-FFF2-40B4-BE49-F238E27FC236}">
                  <a16:creationId xmlns:a16="http://schemas.microsoft.com/office/drawing/2014/main" id="{E32FD1B9-E5DD-40E0-AC68-837D3E551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4600" y="3962400"/>
              <a:ext cx="2209800" cy="1828800"/>
            </a:xfrm>
            <a:prstGeom prst="ellipse">
              <a:avLst/>
            </a:prstGeom>
            <a:solidFill>
              <a:srgbClr val="FFFF66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2533" name="Rectangle 5">
              <a:extLst>
                <a:ext uri="{FF2B5EF4-FFF2-40B4-BE49-F238E27FC236}">
                  <a16:creationId xmlns:a16="http://schemas.microsoft.com/office/drawing/2014/main" id="{0A06A494-4B70-43FE-B6CE-8EFE0E532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4975" y="5334000"/>
              <a:ext cx="473075" cy="642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sz="3600">
                  <a:solidFill>
                    <a:srgbClr val="000000"/>
                  </a:solidFill>
                  <a:latin typeface="Calibri" charset="0"/>
                  <a:ea typeface="ＭＳ Ｐゴシック" charset="0"/>
                </a:rPr>
                <a:t>U</a:t>
              </a:r>
            </a:p>
          </p:txBody>
        </p:sp>
        <p:sp>
          <p:nvSpPr>
            <p:cNvPr id="22536" name="Oval 8">
              <a:extLst>
                <a:ext uri="{FF2B5EF4-FFF2-40B4-BE49-F238E27FC236}">
                  <a16:creationId xmlns:a16="http://schemas.microsoft.com/office/drawing/2014/main" id="{9AB5A35C-B811-408F-A5EB-5DDD4B128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4038600"/>
              <a:ext cx="2209800" cy="1828800"/>
            </a:xfrm>
            <a:prstGeom prst="ellipse">
              <a:avLst/>
            </a:prstGeom>
            <a:solidFill>
              <a:srgbClr val="3366FF">
                <a:alpha val="60999"/>
              </a:srgbClr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2537" name="Rectangle 9">
              <a:extLst>
                <a:ext uri="{FF2B5EF4-FFF2-40B4-BE49-F238E27FC236}">
                  <a16:creationId xmlns:a16="http://schemas.microsoft.com/office/drawing/2014/main" id="{70C9CCB9-DEF5-4E99-A38E-71EA446C8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600" y="3200400"/>
              <a:ext cx="566738" cy="642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sz="3600">
                  <a:solidFill>
                    <a:srgbClr val="000000"/>
                  </a:solidFill>
                  <a:latin typeface="Calibri" charset="0"/>
                  <a:ea typeface="ＭＳ Ｐゴシック" charset="0"/>
                </a:rPr>
                <a:t>A</a:t>
              </a:r>
            </a:p>
          </p:txBody>
        </p:sp>
        <p:sp>
          <p:nvSpPr>
            <p:cNvPr id="22538" name="Rectangle 10">
              <a:extLst>
                <a:ext uri="{FF2B5EF4-FFF2-40B4-BE49-F238E27FC236}">
                  <a16:creationId xmlns:a16="http://schemas.microsoft.com/office/drawing/2014/main" id="{981DEE3B-2372-4679-90E8-A2B1328AA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800" y="3200400"/>
              <a:ext cx="566738" cy="642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sz="3600">
                  <a:solidFill>
                    <a:srgbClr val="000000"/>
                  </a:solidFill>
                  <a:latin typeface="Calibri" charset="0"/>
                  <a:ea typeface="ＭＳ Ｐゴシック" charset="0"/>
                </a:rPr>
                <a:t>B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430106-AE9E-4465-A640-E07857E674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7F49C12-2107-4150-A99F-844240BC24D1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4" name="Object 3">
            <a:extLst>
              <a:ext uri="{FF2B5EF4-FFF2-40B4-BE49-F238E27FC236}">
                <a16:creationId xmlns:a16="http://schemas.microsoft.com/office/drawing/2014/main" id="{EF910591-8211-5E49-906E-E4C1973CD2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995461"/>
              </p:ext>
            </p:extLst>
          </p:nvPr>
        </p:nvGraphicFramePr>
        <p:xfrm>
          <a:off x="990600" y="5624512"/>
          <a:ext cx="99060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1" r:id="rId4" imgW="393700" imgH="127000" progId="">
                  <p:embed/>
                </p:oleObj>
              </mc:Choice>
              <mc:Fallback>
                <p:oleObj r:id="rId4" imgW="393700" imgH="127000" progId="">
                  <p:embed/>
                  <p:pic>
                    <p:nvPicPr>
                      <p:cNvPr id="162819" name="Object 3">
                        <a:extLst>
                          <a:ext uri="{FF2B5EF4-FFF2-40B4-BE49-F238E27FC236}">
                            <a16:creationId xmlns:a16="http://schemas.microsoft.com/office/drawing/2014/main" id="{FC392195-7595-4309-83F8-C7BD718D61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624512"/>
                        <a:ext cx="99060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>
            <a:extLst>
              <a:ext uri="{FF2B5EF4-FFF2-40B4-BE49-F238E27FC236}">
                <a16:creationId xmlns:a16="http://schemas.microsoft.com/office/drawing/2014/main" id="{5D2D9694-DAE6-564F-801F-B1E54CAA66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720116"/>
              </p:ext>
            </p:extLst>
          </p:nvPr>
        </p:nvGraphicFramePr>
        <p:xfrm>
          <a:off x="4267200" y="5608782"/>
          <a:ext cx="1039091" cy="334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2" r:id="rId6" imgW="393700" imgH="127000" progId="">
                  <p:embed/>
                </p:oleObj>
              </mc:Choice>
              <mc:Fallback>
                <p:oleObj r:id="rId6" imgW="393700" imgH="127000" progId="">
                  <p:embed/>
                  <p:pic>
                    <p:nvPicPr>
                      <p:cNvPr id="164867" name="Object 3">
                        <a:extLst>
                          <a:ext uri="{FF2B5EF4-FFF2-40B4-BE49-F238E27FC236}">
                            <a16:creationId xmlns:a16="http://schemas.microsoft.com/office/drawing/2014/main" id="{70429A37-7CE7-4668-884D-B848CD1827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608782"/>
                        <a:ext cx="1039091" cy="3348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86427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>
            <a:extLst>
              <a:ext uri="{FF2B5EF4-FFF2-40B4-BE49-F238E27FC236}">
                <a16:creationId xmlns:a16="http://schemas.microsoft.com/office/drawing/2014/main" id="{41993B25-6D1A-45E8-A7E2-2B8497495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>
                <a:solidFill>
                  <a:srgbClr val="000000"/>
                </a:solidFill>
                <a:latin typeface="Calibri" charset="0"/>
              </a:rPr>
              <a:t>Identities</a:t>
            </a:r>
          </a:p>
        </p:txBody>
      </p:sp>
      <p:graphicFrame>
        <p:nvGraphicFramePr>
          <p:cNvPr id="173058" name="Object 2">
            <a:extLst>
              <a:ext uri="{FF2B5EF4-FFF2-40B4-BE49-F238E27FC236}">
                <a16:creationId xmlns:a16="http://schemas.microsoft.com/office/drawing/2014/main" id="{E6EE8617-8E87-414F-859D-729AD6793A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3538" y="1651000"/>
          <a:ext cx="8416925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r:id="rId4" imgW="5118100" imgH="1536700" progId="">
                  <p:embed/>
                </p:oleObj>
              </mc:Choice>
              <mc:Fallback>
                <p:oleObj r:id="rId4" imgW="5118100" imgH="1536700" progId="">
                  <p:embed/>
                  <p:pic>
                    <p:nvPicPr>
                      <p:cNvPr id="173058" name="Object 2">
                        <a:extLst>
                          <a:ext uri="{FF2B5EF4-FFF2-40B4-BE49-F238E27FC236}">
                            <a16:creationId xmlns:a16="http://schemas.microsoft.com/office/drawing/2014/main" id="{E6EE8617-8E87-414F-859D-729AD6793A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" y="1651000"/>
                        <a:ext cx="8416925" cy="269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9" name="Text Box 3">
            <a:extLst>
              <a:ext uri="{FF2B5EF4-FFF2-40B4-BE49-F238E27FC236}">
                <a16:creationId xmlns:a16="http://schemas.microsoft.com/office/drawing/2014/main" id="{B859B991-EB2D-4E60-8151-ADD3DA929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7E36E7D2-40C9-420D-A4F2-7EC31CD7F5D7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81843DB1-0723-4F75-8CC8-8D8EDBBF1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C5F5F1E-35F7-4984-9E5D-0458DA8BBD33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15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903B8A-CDBE-4347-9BEF-6D21E1BF8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28CA1EB-15F3-44A4-A23D-4DD9C409DC5C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15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931FB6-BA46-F944-8EDC-9F41AA2010F9}"/>
              </a:ext>
            </a:extLst>
          </p:cNvPr>
          <p:cNvSpPr txBox="1"/>
          <p:nvPr/>
        </p:nvSpPr>
        <p:spPr>
          <a:xfrm>
            <a:off x="609600" y="4953000"/>
            <a:ext cx="617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Draw Venn Diagrams for the last 3 identities</a:t>
            </a:r>
          </a:p>
        </p:txBody>
      </p:sp>
    </p:spTree>
    <p:extLst>
      <p:ext uri="{BB962C8B-B14F-4D97-AF65-F5344CB8AC3E}">
        <p14:creationId xmlns:p14="http://schemas.microsoft.com/office/powerpoint/2010/main" val="28133532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>
            <a:extLst>
              <a:ext uri="{FF2B5EF4-FFF2-40B4-BE49-F238E27FC236}">
                <a16:creationId xmlns:a16="http://schemas.microsoft.com/office/drawing/2014/main" id="{602D10D3-C2C0-40B7-B140-FE017E81E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04800"/>
            <a:ext cx="74961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>
                <a:solidFill>
                  <a:srgbClr val="333399"/>
                </a:solidFill>
                <a:latin typeface="Arial" charset="0"/>
              </a:rPr>
              <a:t>Subset</a:t>
            </a:r>
          </a:p>
        </p:txBody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D32ED0F3-1192-4DB8-8A55-FB3F4E063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421688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39775" indent="-282575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The set </a:t>
            </a:r>
            <a:r>
              <a:rPr lang="en-US" altLang="en-US" dirty="0">
                <a:solidFill>
                  <a:srgbClr val="000000"/>
                </a:solidFill>
              </a:rPr>
              <a:t>A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is said to be a subset of </a:t>
            </a:r>
            <a:r>
              <a:rPr lang="en-US" altLang="en-US" dirty="0">
                <a:solidFill>
                  <a:srgbClr val="000000"/>
                </a:solidFill>
              </a:rPr>
              <a:t>B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iff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for all elements </a:t>
            </a:r>
            <a:r>
              <a:rPr lang="en-US" altLang="en-US" dirty="0">
                <a:solidFill>
                  <a:srgbClr val="000000"/>
                </a:solidFill>
              </a:rPr>
              <a:t>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of </a:t>
            </a:r>
            <a:r>
              <a:rPr lang="en-US" altLang="en-US" dirty="0">
                <a:solidFill>
                  <a:srgbClr val="000000"/>
                </a:solidFill>
              </a:rPr>
              <a:t>A, x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is also an element of </a:t>
            </a:r>
            <a:r>
              <a:rPr lang="en-US" altLang="en-US" dirty="0">
                <a:solidFill>
                  <a:srgbClr val="000000"/>
                </a:solidFill>
              </a:rPr>
              <a:t>B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b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But not necessarily the reverse…</a:t>
            </a:r>
          </a:p>
          <a:p>
            <a:pPr eaLnBrk="1" hangingPunct="1">
              <a:spcBef>
                <a:spcPts val="7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Notation: </a:t>
            </a:r>
            <a:r>
              <a:rPr lang="en-US" altLang="en-US" dirty="0">
                <a:solidFill>
                  <a:srgbClr val="000000"/>
                </a:solidFill>
              </a:rPr>
              <a:t>A </a:t>
            </a:r>
            <a:r>
              <a:rPr lang="en-US" altLang="en-US" dirty="0">
                <a:solidFill>
                  <a:srgbClr val="000000"/>
                </a:solidFill>
                <a:latin typeface="Symbol" panose="05050102010706020507" pitchFamily="18" charset="2"/>
              </a:rPr>
              <a:t></a:t>
            </a:r>
            <a:r>
              <a:rPr lang="en-US" altLang="en-US" dirty="0">
                <a:solidFill>
                  <a:srgbClr val="000000"/>
                </a:solidFill>
              </a:rPr>
              <a:t> B </a:t>
            </a:r>
          </a:p>
          <a:p>
            <a:pPr lvl="1" eaLnBrk="1" hangingPunct="1">
              <a:spcBef>
                <a:spcPts val="7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Unidirectional implication</a:t>
            </a:r>
          </a:p>
          <a:p>
            <a:pPr eaLnBrk="1" hangingPunct="1"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{1,2,3} </a:t>
            </a:r>
            <a:r>
              <a:rPr lang="en-US" altLang="en-US" dirty="0">
                <a:solidFill>
                  <a:srgbClr val="000000"/>
                </a:solidFill>
                <a:latin typeface="Symbol" panose="05050102010706020507" pitchFamily="18" charset="2"/>
              </a:rPr>
              <a:t>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{1,2,3}</a:t>
            </a:r>
          </a:p>
          <a:p>
            <a:pPr eaLnBrk="1" hangingPunct="1"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{1,2,3} </a:t>
            </a:r>
            <a:r>
              <a:rPr lang="en-US" altLang="en-US" dirty="0">
                <a:solidFill>
                  <a:srgbClr val="000000"/>
                </a:solidFill>
                <a:latin typeface="Symbol" panose="05050102010706020507" pitchFamily="18" charset="2"/>
              </a:rPr>
              <a:t>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{1,2,3,4,5}</a:t>
            </a:r>
          </a:p>
          <a:p>
            <a:pPr eaLnBrk="1" hangingPunct="1"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What is the cardinality relation between sets if A </a:t>
            </a:r>
            <a:r>
              <a:rPr lang="en-US" altLang="en-US" dirty="0">
                <a:solidFill>
                  <a:srgbClr val="000000"/>
                </a:solidFill>
                <a:latin typeface="Symbol" panose="05050102010706020507" pitchFamily="18" charset="2"/>
              </a:rPr>
              <a:t></a:t>
            </a:r>
            <a:r>
              <a:rPr lang="en-US" altLang="en-US" dirty="0">
                <a:solidFill>
                  <a:srgbClr val="000000"/>
                </a:solidFill>
              </a:rPr>
              <a:t> B ?</a:t>
            </a:r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en-US" altLang="en-US" sz="3200" dirty="0">
                <a:solidFill>
                  <a:srgbClr val="0000FF"/>
                </a:solidFill>
                <a:latin typeface="Calibri" panose="020F0502020204030204" pitchFamily="34" charset="0"/>
              </a:rPr>
              <a:t>    Answer: |A| &lt;= |B|</a:t>
            </a:r>
          </a:p>
        </p:txBody>
      </p:sp>
      <p:graphicFrame>
        <p:nvGraphicFramePr>
          <p:cNvPr id="175107" name="Object 3">
            <a:extLst>
              <a:ext uri="{FF2B5EF4-FFF2-40B4-BE49-F238E27FC236}">
                <a16:creationId xmlns:a16="http://schemas.microsoft.com/office/drawing/2014/main" id="{E9F98053-7A6A-4534-864F-C351B5576A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568715"/>
              </p:ext>
            </p:extLst>
          </p:nvPr>
        </p:nvGraphicFramePr>
        <p:xfrm>
          <a:off x="4953000" y="3082925"/>
          <a:ext cx="26670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r:id="rId4" imgW="1282700" imgH="203200" progId="">
                  <p:embed/>
                </p:oleObj>
              </mc:Choice>
              <mc:Fallback>
                <p:oleObj r:id="rId4" imgW="1282700" imgH="203200" progId="">
                  <p:embed/>
                  <p:pic>
                    <p:nvPicPr>
                      <p:cNvPr id="175107" name="Object 3">
                        <a:extLst>
                          <a:ext uri="{FF2B5EF4-FFF2-40B4-BE49-F238E27FC236}">
                            <a16:creationId xmlns:a16="http://schemas.microsoft.com/office/drawing/2014/main" id="{E9F98053-7A6A-4534-864F-C351B5576A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082925"/>
                        <a:ext cx="26670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4" name="Text Box 4">
            <a:extLst>
              <a:ext uri="{FF2B5EF4-FFF2-40B4-BE49-F238E27FC236}">
                <a16:creationId xmlns:a16="http://schemas.microsoft.com/office/drawing/2014/main" id="{477F3ABA-6BC4-45B6-AE65-1E6BEE6CE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CCAF830E-F081-4234-83BB-092A616AB135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0725" name="Text Box 5">
            <a:extLst>
              <a:ext uri="{FF2B5EF4-FFF2-40B4-BE49-F238E27FC236}">
                <a16:creationId xmlns:a16="http://schemas.microsoft.com/office/drawing/2014/main" id="{FA663098-18BB-4CDC-9C6A-DC77CDCFD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DCC99AF-C326-416C-BCEE-D3B0A8BFA1BF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16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7F2BA1B-12B4-4150-88A5-4A864D7C7A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B826565-A7C9-45E1-8AA6-B627A7D7D6D4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16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1656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>
            <a:extLst>
              <a:ext uri="{FF2B5EF4-FFF2-40B4-BE49-F238E27FC236}">
                <a16:creationId xmlns:a16="http://schemas.microsoft.com/office/drawing/2014/main" id="{49ABFCF9-5256-4A84-B68B-8DD13AE3D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9537" y="20782"/>
            <a:ext cx="7496175" cy="969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 dirty="0">
                <a:solidFill>
                  <a:srgbClr val="333399"/>
                </a:solidFill>
                <a:latin typeface="Arial" charset="0"/>
              </a:rPr>
              <a:t>Subset</a:t>
            </a:r>
          </a:p>
        </p:txBody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615D15BF-BB2C-49C9-8EE6-98A7406DC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76400"/>
            <a:ext cx="8077200" cy="465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1363" indent="-284163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sz="3200" u="sng" dirty="0">
                <a:solidFill>
                  <a:srgbClr val="0000FF"/>
                </a:solidFill>
                <a:latin typeface="Arial" panose="020B0604020202020204" pitchFamily="34" charset="0"/>
              </a:rPr>
              <a:t>Subset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is when a set is contained in another set. Notation: 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endParaRPr lang="en-US" altLang="en-US" sz="3200" u="sng" dirty="0">
              <a:solidFill>
                <a:srgbClr val="3333CC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sz="3200" u="sng" dirty="0">
                <a:solidFill>
                  <a:srgbClr val="3333CC"/>
                </a:solidFill>
                <a:latin typeface="Arial" panose="020B0604020202020204" pitchFamily="34" charset="0"/>
              </a:rPr>
              <a:t>Proper subset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is when </a:t>
            </a:r>
            <a:r>
              <a:rPr lang="en-US" altLang="en-US" sz="3200" dirty="0">
                <a:solidFill>
                  <a:srgbClr val="000000"/>
                </a:solidFill>
              </a:rPr>
              <a:t>A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is a subset of </a:t>
            </a:r>
            <a:r>
              <a:rPr lang="en-US" altLang="en-US" sz="3200" dirty="0">
                <a:solidFill>
                  <a:srgbClr val="000000"/>
                </a:solidFill>
              </a:rPr>
              <a:t>B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, but </a:t>
            </a:r>
            <a:r>
              <a:rPr lang="en-US" altLang="en-US" sz="3200" dirty="0">
                <a:solidFill>
                  <a:srgbClr val="000000"/>
                </a:solidFill>
              </a:rPr>
              <a:t>B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is not a subset of </a:t>
            </a:r>
            <a:r>
              <a:rPr lang="en-US" altLang="en-US" sz="3200" dirty="0">
                <a:solidFill>
                  <a:srgbClr val="000000"/>
                </a:solidFill>
              </a:rPr>
              <a:t>A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. Notation: A    B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All values x in set A also exist in set B</a:t>
            </a:r>
          </a:p>
          <a:p>
            <a:pPr marL="457200" lvl="1" indent="0" eaLnBrk="1" hangingPunct="1">
              <a:lnSpc>
                <a:spcPct val="90000"/>
              </a:lnSpc>
              <a:spcBef>
                <a:spcPts val="800"/>
              </a:spcBef>
              <a:buClr>
                <a:srgbClr val="3333CC"/>
              </a:buClr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   … but there is at least 1 value x in B that is not in A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A = {1,2,3}, B = {1,2,3,4,5}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</a:pPr>
            <a:r>
              <a:rPr lang="en-US" altLang="en-US" sz="3200" dirty="0">
                <a:solidFill>
                  <a:srgbClr val="0000FF"/>
                </a:solidFill>
                <a:latin typeface="Arial" panose="020B0604020202020204" pitchFamily="34" charset="0"/>
              </a:rPr>
              <a:t>    A </a:t>
            </a:r>
            <a:r>
              <a:rPr lang="en-US" altLang="en-US" sz="3200" dirty="0">
                <a:solidFill>
                  <a:srgbClr val="0000FF"/>
                </a:solidFill>
                <a:latin typeface="Symbol" panose="05050102010706020507" pitchFamily="18" charset="2"/>
              </a:rPr>
              <a:t></a:t>
            </a:r>
            <a:r>
              <a:rPr lang="en-US" altLang="en-US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3200" dirty="0">
                <a:solidFill>
                  <a:srgbClr val="0000FF"/>
                </a:solidFill>
                <a:latin typeface="Arial" panose="020B0604020202020204" pitchFamily="34" charset="0"/>
              </a:rPr>
              <a:t>B, means that |A| &lt; |B|.</a:t>
            </a:r>
          </a:p>
        </p:txBody>
      </p:sp>
      <p:graphicFrame>
        <p:nvGraphicFramePr>
          <p:cNvPr id="177155" name="Object 3">
            <a:extLst>
              <a:ext uri="{FF2B5EF4-FFF2-40B4-BE49-F238E27FC236}">
                <a16:creationId xmlns:a16="http://schemas.microsoft.com/office/drawing/2014/main" id="{1FB9F5F5-5F75-4052-9B17-C962049621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727869"/>
              </p:ext>
            </p:extLst>
          </p:nvPr>
        </p:nvGraphicFramePr>
        <p:xfrm>
          <a:off x="7696200" y="3657600"/>
          <a:ext cx="3810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" r:id="rId4" imgW="3734149" imgH="3678830" progId="">
                  <p:embed/>
                </p:oleObj>
              </mc:Choice>
              <mc:Fallback>
                <p:oleObj r:id="rId4" imgW="3734149" imgH="3678830" progId="">
                  <p:embed/>
                  <p:pic>
                    <p:nvPicPr>
                      <p:cNvPr id="177155" name="Object 3">
                        <a:extLst>
                          <a:ext uri="{FF2B5EF4-FFF2-40B4-BE49-F238E27FC236}">
                            <a16:creationId xmlns:a16="http://schemas.microsoft.com/office/drawing/2014/main" id="{1FB9F5F5-5F75-4052-9B17-C962049621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3657600"/>
                        <a:ext cx="38100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56" name="Object 4">
            <a:extLst>
              <a:ext uri="{FF2B5EF4-FFF2-40B4-BE49-F238E27FC236}">
                <a16:creationId xmlns:a16="http://schemas.microsoft.com/office/drawing/2014/main" id="{CEF5857A-B3F7-4FD2-859A-3D9B663C21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5459641"/>
              </p:ext>
            </p:extLst>
          </p:nvPr>
        </p:nvGraphicFramePr>
        <p:xfrm>
          <a:off x="4953000" y="2133600"/>
          <a:ext cx="3492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4" r:id="rId6" imgW="4279995" imgH="4361565" progId="">
                  <p:embed/>
                </p:oleObj>
              </mc:Choice>
              <mc:Fallback>
                <p:oleObj r:id="rId6" imgW="4279995" imgH="4361565" progId="">
                  <p:embed/>
                  <p:pic>
                    <p:nvPicPr>
                      <p:cNvPr id="177156" name="Object 4">
                        <a:extLst>
                          <a:ext uri="{FF2B5EF4-FFF2-40B4-BE49-F238E27FC236}">
                            <a16:creationId xmlns:a16="http://schemas.microsoft.com/office/drawing/2014/main" id="{CEF5857A-B3F7-4FD2-859A-3D9B663C21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133600"/>
                        <a:ext cx="3492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Rectangle 5">
            <a:extLst>
              <a:ext uri="{FF2B5EF4-FFF2-40B4-BE49-F238E27FC236}">
                <a16:creationId xmlns:a16="http://schemas.microsoft.com/office/drawing/2014/main" id="{E32996BA-3CBF-418D-97A3-EAA08DBCF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791200"/>
            <a:ext cx="5029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31750" name="Text Box 6">
            <a:extLst>
              <a:ext uri="{FF2B5EF4-FFF2-40B4-BE49-F238E27FC236}">
                <a16:creationId xmlns:a16="http://schemas.microsoft.com/office/drawing/2014/main" id="{AA273B9D-3127-43F6-8109-FCFF005EA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960804DF-7858-4A39-AB6B-7A55884E1C9E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1751" name="Text Box 7">
            <a:extLst>
              <a:ext uri="{FF2B5EF4-FFF2-40B4-BE49-F238E27FC236}">
                <a16:creationId xmlns:a16="http://schemas.microsoft.com/office/drawing/2014/main" id="{2CC51B72-3562-46DD-BC50-252BE1229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A2FA586-CCB2-456D-BB71-53E17B8A3274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17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8DB6BE-AE41-48F0-885A-F5B41482D7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388ED0C-4D2C-42DA-B1F5-7FB4470D0C32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17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90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>
            <a:extLst>
              <a:ext uri="{FF2B5EF4-FFF2-40B4-BE49-F238E27FC236}">
                <a16:creationId xmlns:a16="http://schemas.microsoft.com/office/drawing/2014/main" id="{868ABDC7-83CD-405C-A22D-8A18BE121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04800"/>
            <a:ext cx="7496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>
                <a:solidFill>
                  <a:srgbClr val="333399"/>
                </a:solidFill>
                <a:latin typeface="Arial" charset="0"/>
              </a:rPr>
              <a:t>Empty Set</a:t>
            </a:r>
          </a:p>
        </p:txBody>
      </p:sp>
      <p:sp>
        <p:nvSpPr>
          <p:cNvPr id="32770" name="Text Box 2">
            <a:extLst>
              <a:ext uri="{FF2B5EF4-FFF2-40B4-BE49-F238E27FC236}">
                <a16:creationId xmlns:a16="http://schemas.microsoft.com/office/drawing/2014/main" id="{E9E98E2B-A5A9-40A2-B1FE-3C5D3B09B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76400"/>
            <a:ext cx="8421688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2800" u="sng" dirty="0">
                <a:solidFill>
                  <a:srgbClr val="3333CC"/>
                </a:solidFill>
                <a:latin typeface="Arial" charset="0"/>
              </a:rPr>
              <a:t>Empty set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has no elements and therefore is the subset of all sets. </a:t>
            </a:r>
          </a:p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Notattion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{ }   Alternate Notation: </a:t>
            </a:r>
          </a:p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Is 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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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{1,2,3}? - </a:t>
            </a:r>
            <a:r>
              <a:rPr lang="en-US" sz="2800" dirty="0">
                <a:solidFill>
                  <a:srgbClr val="000000"/>
                </a:solidFill>
                <a:latin typeface="Comic Sans MS" charset="0"/>
              </a:rPr>
              <a:t>Yes! </a:t>
            </a:r>
          </a:p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The cardinality of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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is zero:  |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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| = 0.</a:t>
            </a:r>
          </a:p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Consider the set containing the empty set: {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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}.</a:t>
            </a:r>
          </a:p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Yes, this is indeed a set:  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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</a:t>
            </a:r>
            <a:r>
              <a:rPr lang="en-US" sz="2800" dirty="0">
                <a:solidFill>
                  <a:srgbClr val="000000"/>
                </a:solidFill>
                <a:latin typeface="Comic Sans MS" charset="0"/>
              </a:rPr>
              <a:t> {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</a:t>
            </a:r>
            <a:r>
              <a:rPr lang="en-US" sz="2800" dirty="0">
                <a:solidFill>
                  <a:srgbClr val="000000"/>
                </a:solidFill>
                <a:latin typeface="Comic Sans MS" charset="0"/>
              </a:rPr>
              <a:t>}  and  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</a:t>
            </a:r>
            <a:r>
              <a:rPr lang="en-US" sz="2800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</a:t>
            </a:r>
            <a:r>
              <a:rPr lang="en-US" sz="2800" dirty="0">
                <a:solidFill>
                  <a:srgbClr val="000000"/>
                </a:solidFill>
                <a:latin typeface="Comic Sans MS" charset="0"/>
              </a:rPr>
              <a:t> {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</a:t>
            </a:r>
            <a:r>
              <a:rPr lang="en-US" sz="2800" dirty="0">
                <a:solidFill>
                  <a:srgbClr val="000000"/>
                </a:solidFill>
                <a:latin typeface="Comic Sans MS" charset="0"/>
              </a:rPr>
              <a:t>}.</a:t>
            </a:r>
          </a:p>
          <a:p>
            <a:pPr marL="339725">
              <a:spcBef>
                <a:spcPts val="800"/>
              </a:spcBef>
              <a:buClrTx/>
              <a:buFontTx/>
              <a:buNone/>
              <a:defRPr/>
            </a:pPr>
            <a:endParaRPr lang="en-US" sz="2800" dirty="0">
              <a:solidFill>
                <a:srgbClr val="000000"/>
              </a:solidFill>
              <a:latin typeface="Comic Sans MS" charset="0"/>
            </a:endParaRPr>
          </a:p>
        </p:txBody>
      </p:sp>
      <p:graphicFrame>
        <p:nvGraphicFramePr>
          <p:cNvPr id="179203" name="Object 3">
            <a:extLst>
              <a:ext uri="{FF2B5EF4-FFF2-40B4-BE49-F238E27FC236}">
                <a16:creationId xmlns:a16="http://schemas.microsoft.com/office/drawing/2014/main" id="{D2F638FB-4D48-46AA-B9F2-01501AC0B4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627235"/>
              </p:ext>
            </p:extLst>
          </p:nvPr>
        </p:nvGraphicFramePr>
        <p:xfrm>
          <a:off x="6248400" y="2698750"/>
          <a:ext cx="3810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r:id="rId4" imgW="209426" imgH="206375" progId="">
                  <p:embed/>
                </p:oleObj>
              </mc:Choice>
              <mc:Fallback>
                <p:oleObj r:id="rId4" imgW="209426" imgH="206375" progId="">
                  <p:embed/>
                  <p:pic>
                    <p:nvPicPr>
                      <p:cNvPr id="179203" name="Object 3">
                        <a:extLst>
                          <a:ext uri="{FF2B5EF4-FFF2-40B4-BE49-F238E27FC236}">
                            <a16:creationId xmlns:a16="http://schemas.microsoft.com/office/drawing/2014/main" id="{D2F638FB-4D48-46AA-B9F2-01501AC0B4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698750"/>
                        <a:ext cx="38100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2" name="Text Box 4">
            <a:extLst>
              <a:ext uri="{FF2B5EF4-FFF2-40B4-BE49-F238E27FC236}">
                <a16:creationId xmlns:a16="http://schemas.microsoft.com/office/drawing/2014/main" id="{521C8650-26F0-4D6E-9774-F6A879437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E19BD86F-BF85-4232-A952-61663F1BB7B1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2773" name="Text Box 5">
            <a:extLst>
              <a:ext uri="{FF2B5EF4-FFF2-40B4-BE49-F238E27FC236}">
                <a16:creationId xmlns:a16="http://schemas.microsoft.com/office/drawing/2014/main" id="{A3E697E5-38C3-4FB9-ADB4-E7E8615D0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C20484-DCC6-4890-9DB7-143E8045A252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18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DFD4440-2B31-47C1-9A12-56FD8E7F3D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53557DC-3DC7-44FD-9711-B097DE4F4998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18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2330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>
            <a:extLst>
              <a:ext uri="{FF2B5EF4-FFF2-40B4-BE49-F238E27FC236}">
                <a16:creationId xmlns:a16="http://schemas.microsoft.com/office/drawing/2014/main" id="{C84539EC-D3E3-443E-A031-DF6DAE639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58763"/>
            <a:ext cx="7496175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br>
              <a:rPr lang="en-US" altLang="en-US" sz="3600" dirty="0">
                <a:solidFill>
                  <a:srgbClr val="333399"/>
                </a:solidFill>
                <a:latin typeface="Arial" panose="020B0604020202020204" pitchFamily="34" charset="0"/>
              </a:rPr>
            </a:br>
            <a:r>
              <a:rPr lang="en-US" altLang="en-US" sz="3600" dirty="0">
                <a:solidFill>
                  <a:srgbClr val="333399"/>
                </a:solidFill>
                <a:latin typeface="Arial" panose="020B0604020202020204" pitchFamily="34" charset="0"/>
              </a:rPr>
              <a:t>Set Theory </a:t>
            </a:r>
            <a:r>
              <a:rPr lang="en-US" altLang="en-US" sz="4000" dirty="0">
                <a:solidFill>
                  <a:srgbClr val="333399"/>
                </a:solidFill>
                <a:latin typeface="Arial" panose="020B0604020202020204" pitchFamily="34" charset="0"/>
              </a:rPr>
              <a:t>-</a:t>
            </a:r>
            <a:r>
              <a:rPr lang="en-US" altLang="en-US" sz="3200" dirty="0">
                <a:solidFill>
                  <a:srgbClr val="333399"/>
                </a:solidFill>
                <a:latin typeface="Arial" panose="020B0604020202020204" pitchFamily="34" charset="0"/>
              </a:rPr>
              <a:t> Quiz</a:t>
            </a:r>
            <a:endParaRPr lang="en-US" altLang="en-US" sz="2800" dirty="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90808FD3-0C40-465C-9BC8-7E456BBED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38300"/>
            <a:ext cx="8410575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57200" indent="-4572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1196975" indent="-4572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indent="0">
              <a:spcBef>
                <a:spcPts val="800"/>
              </a:spcBef>
              <a:defRPr/>
            </a:pPr>
            <a:endParaRPr lang="en-US" sz="3200" dirty="0">
              <a:solidFill>
                <a:srgbClr val="000000"/>
              </a:solidFill>
              <a:latin typeface="Arial" charset="0"/>
            </a:endParaRPr>
          </a:p>
          <a:p>
            <a:pPr lvl="1"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A = { </a:t>
            </a: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x</a:t>
            </a:r>
            <a:r>
              <a:rPr lang="en-US" sz="2800" dirty="0" err="1">
                <a:solidFill>
                  <a:srgbClr val="000000"/>
                </a:solidFill>
                <a:latin typeface="Symbol" charset="0"/>
                <a:cs typeface="Symbol" charset="0"/>
              </a:rPr>
              <a:t></a:t>
            </a: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N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| x 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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2000 }    What is |A|  ?</a:t>
            </a:r>
          </a:p>
          <a:p>
            <a:pPr lvl="1"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B = { </a:t>
            </a: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x</a:t>
            </a:r>
            <a:r>
              <a:rPr lang="en-US" sz="2800" dirty="0" err="1">
                <a:solidFill>
                  <a:srgbClr val="000000"/>
                </a:solidFill>
                <a:latin typeface="Symbol" charset="0"/>
                <a:cs typeface="Symbol" charset="0"/>
              </a:rPr>
              <a:t></a:t>
            </a: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N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| x 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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2000 }    What is |B| ?</a:t>
            </a:r>
          </a:p>
          <a:p>
            <a:pPr lvl="1"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Is {x} 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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{x}? </a:t>
            </a:r>
          </a:p>
          <a:p>
            <a:pPr lvl="1"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Comic Sans MS" charset="0"/>
              </a:rPr>
              <a:t>Is {x} 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</a:t>
            </a:r>
            <a:r>
              <a:rPr lang="en-US" sz="2800" dirty="0">
                <a:solidFill>
                  <a:srgbClr val="000000"/>
                </a:solidFill>
                <a:latin typeface="Comic Sans MS" charset="0"/>
              </a:rPr>
              <a:t> {x,{x}}? </a:t>
            </a:r>
          </a:p>
          <a:p>
            <a:pPr lvl="1"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Comic Sans MS" charset="0"/>
              </a:rPr>
              <a:t>Is {x} 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</a:t>
            </a:r>
            <a:r>
              <a:rPr lang="en-US" sz="2800" dirty="0">
                <a:solidFill>
                  <a:srgbClr val="000000"/>
                </a:solidFill>
                <a:latin typeface="Comic Sans MS" charset="0"/>
              </a:rPr>
              <a:t> {x,{x}}? </a:t>
            </a:r>
          </a:p>
          <a:p>
            <a:pPr lvl="1"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Comic Sans MS" charset="0"/>
              </a:rPr>
              <a:t>Is {x} </a:t>
            </a:r>
            <a:r>
              <a:rPr lang="en-US" sz="2800" dirty="0">
                <a:solidFill>
                  <a:srgbClr val="000000"/>
                </a:solidFill>
                <a:latin typeface="Symbol" charset="0"/>
                <a:cs typeface="Symbol" charset="0"/>
              </a:rPr>
              <a:t></a:t>
            </a:r>
            <a:r>
              <a:rPr lang="en-US" sz="2800" dirty="0">
                <a:solidFill>
                  <a:srgbClr val="000000"/>
                </a:solidFill>
                <a:latin typeface="Comic Sans MS" charset="0"/>
              </a:rPr>
              <a:t> {x}?</a:t>
            </a: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08121CA8-381C-4999-8A3B-477F296F8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09F654B7-1910-4EE7-AEF6-FF4B318188B6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3796" name="Text Box 4">
            <a:extLst>
              <a:ext uri="{FF2B5EF4-FFF2-40B4-BE49-F238E27FC236}">
                <a16:creationId xmlns:a16="http://schemas.microsoft.com/office/drawing/2014/main" id="{2582933C-4909-4CCF-8752-6BBE07C52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6E91051-E423-49F5-8553-698B95678AF7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19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F28619-5F5A-47C2-AED3-C0A7DE4230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FC2FA99-B5CA-4737-94A9-CAC0B45D1622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19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6936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>
            <a:extLst>
              <a:ext uri="{FF2B5EF4-FFF2-40B4-BE49-F238E27FC236}">
                <a16:creationId xmlns:a16="http://schemas.microsoft.com/office/drawing/2014/main" id="{9A5EBCD6-797B-4E46-9CCE-1CF2C7969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0"/>
            <a:ext cx="8258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 dirty="0">
                <a:solidFill>
                  <a:srgbClr val="333399"/>
                </a:solidFill>
                <a:latin typeface="Arial" charset="0"/>
              </a:rPr>
              <a:t>What is a set?</a:t>
            </a:r>
          </a:p>
        </p:txBody>
      </p:sp>
      <p:sp>
        <p:nvSpPr>
          <p:cNvPr id="17410" name="Text Box 2">
            <a:extLst>
              <a:ext uri="{FF2B5EF4-FFF2-40B4-BE49-F238E27FC236}">
                <a16:creationId xmlns:a16="http://schemas.microsoft.com/office/drawing/2014/main" id="{D0D2F465-24AF-4615-A317-8211DE90E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76400"/>
            <a:ext cx="807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2800" i="1" dirty="0">
                <a:solidFill>
                  <a:srgbClr val="5F5F5F"/>
                </a:solidFill>
                <a:latin typeface="Arial" charset="0"/>
              </a:rPr>
              <a:t>An unordered collection of unique objects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Font typeface="Wingdings" charset="0"/>
              <a:buChar char="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{1, 2, 3} = {3, 2, 1} since sets are unordered.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Font typeface="Wingdings" charset="0"/>
              <a:buChar char="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{a, b, c} = {b, c, a} = {c, b, a} = {c, a, b} = {a, c, b}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Font typeface="Wingdings" charset="0"/>
              <a:buChar char="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{2}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Font typeface="Wingdings" charset="0"/>
              <a:buChar char="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{on, off}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Font typeface="Wingdings" charset="0"/>
              <a:buChar char="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{ }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Font typeface="Wingdings" charset="0"/>
              <a:buChar char="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{1, 1, 2, 3} = {1, 2, 3} since elements in a set are unique</a:t>
            </a:r>
          </a:p>
          <a:p>
            <a:pPr marL="739775" lvl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DE96E3E4-D09A-446F-82D5-0F25C8EBF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AA051048-3383-49D2-A975-196CDC9797C2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76318162-C9DB-4D59-A481-FCBAE59D6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63BC30E-83A7-4033-8160-7574F2FCA1D2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2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AB99358-713C-45B1-9B55-08DB8B8A7C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8EBB576-D2E5-497F-9CA8-3ADB5DB0FD81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715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>
            <a:extLst>
              <a:ext uri="{FF2B5EF4-FFF2-40B4-BE49-F238E27FC236}">
                <a16:creationId xmlns:a16="http://schemas.microsoft.com/office/drawing/2014/main" id="{DAF81C6C-EE8E-429A-884B-E770FCCB5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04800"/>
            <a:ext cx="7496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>
                <a:solidFill>
                  <a:srgbClr val="333399"/>
                </a:solidFill>
                <a:latin typeface="Arial" charset="0"/>
              </a:rPr>
              <a:t>Powerset</a:t>
            </a:r>
          </a:p>
        </p:txBody>
      </p:sp>
      <p:sp>
        <p:nvSpPr>
          <p:cNvPr id="35842" name="Text Box 2">
            <a:extLst>
              <a:ext uri="{FF2B5EF4-FFF2-40B4-BE49-F238E27FC236}">
                <a16:creationId xmlns:a16="http://schemas.microsoft.com/office/drawing/2014/main" id="{2613BC6C-90D1-406E-8205-6A54CE5DF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163" y="1676400"/>
            <a:ext cx="82708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The </a:t>
            </a:r>
            <a:r>
              <a:rPr lang="en-US" sz="3200" u="sng" dirty="0" err="1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powerset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 of a set is the set containing </a:t>
            </a:r>
            <a:r>
              <a:rPr lang="en-US" sz="3200" i="1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all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 the subsets of that set.</a:t>
            </a:r>
          </a:p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Notation:  </a:t>
            </a:r>
            <a:r>
              <a:rPr lang="en-US" sz="3200" b="1" i="1" dirty="0">
                <a:solidFill>
                  <a:srgbClr val="000000"/>
                </a:solidFill>
                <a:latin typeface="Times CY" charset="0"/>
                <a:ea typeface="DejaVu Sans" charset="0"/>
                <a:cs typeface="DejaVu Sans" charset="0"/>
              </a:rPr>
              <a:t>P</a:t>
            </a:r>
            <a:r>
              <a:rPr lang="en-US" sz="3200" dirty="0">
                <a:solidFill>
                  <a:srgbClr val="000000"/>
                </a:solidFill>
                <a:latin typeface="Times CY" charset="0"/>
                <a:ea typeface="DejaVu Sans" charset="0"/>
                <a:cs typeface="DejaVu Sans" charset="0"/>
              </a:rPr>
              <a:t>(A) 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is the </a:t>
            </a:r>
            <a:r>
              <a:rPr lang="en-US" sz="3200" dirty="0" err="1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powerset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 of set</a:t>
            </a:r>
            <a:r>
              <a:rPr lang="en-US" sz="3200" dirty="0">
                <a:solidFill>
                  <a:srgbClr val="000000"/>
                </a:solidFill>
                <a:latin typeface="Times CY" charset="0"/>
                <a:ea typeface="DejaVu Sans" charset="0"/>
                <a:cs typeface="DejaVu Sans" charset="0"/>
              </a:rPr>
              <a:t> A.</a:t>
            </a:r>
          </a:p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Fact:  | </a:t>
            </a:r>
            <a:r>
              <a:rPr lang="en-US" sz="3200" b="1" i="1" dirty="0">
                <a:solidFill>
                  <a:srgbClr val="000000"/>
                </a:solidFill>
                <a:ea typeface="DejaVu Sans" charset="0"/>
                <a:cs typeface="DejaVu Sans" charset="0"/>
              </a:rPr>
              <a:t>P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(</a:t>
            </a:r>
            <a:r>
              <a:rPr lang="en-US" sz="32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A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) | = 2</a:t>
            </a:r>
            <a:r>
              <a:rPr lang="en-US" sz="3200" baseline="300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|</a:t>
            </a:r>
            <a:r>
              <a:rPr lang="en-US" sz="3200" baseline="30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A</a:t>
            </a:r>
            <a:r>
              <a:rPr lang="en-US" sz="3200" baseline="300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|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.  </a:t>
            </a:r>
            <a:r>
              <a:rPr lang="en-US" sz="3200" dirty="0">
                <a:solidFill>
                  <a:srgbClr val="FF0000"/>
                </a:solidFill>
                <a:latin typeface="Arial" charset="0"/>
                <a:ea typeface="DejaVu Sans" charset="0"/>
                <a:cs typeface="DejaVu Sans" charset="0"/>
              </a:rPr>
              <a:t>WHY?</a:t>
            </a:r>
          </a:p>
          <a:p>
            <a:pPr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Sans" charset="0"/>
                <a:cs typeface="DejaVu Sans" charset="0"/>
              </a:rPr>
              <a:t>If A = { x, y }, then </a:t>
            </a:r>
            <a:r>
              <a:rPr lang="en-US" sz="3200" b="1" i="1" dirty="0">
                <a:solidFill>
                  <a:srgbClr val="000000"/>
                </a:solidFill>
                <a:latin typeface="Calibri" charset="0"/>
                <a:ea typeface="DejaVu Sans" charset="0"/>
                <a:cs typeface="DejaVu Sans" charset="0"/>
              </a:rPr>
              <a:t>P</a:t>
            </a:r>
            <a:r>
              <a:rPr lang="en-US" sz="3200" dirty="0">
                <a:solidFill>
                  <a:srgbClr val="000000"/>
                </a:solidFill>
                <a:latin typeface="Calibri" charset="0"/>
                <a:ea typeface="DejaVu Sans" charset="0"/>
                <a:cs typeface="DejaVu Sans" charset="0"/>
              </a:rPr>
              <a:t>(A) = {</a:t>
            </a:r>
            <a:r>
              <a:rPr lang="en-US" sz="3200" dirty="0">
                <a:solidFill>
                  <a:srgbClr val="000000"/>
                </a:solidFill>
                <a:latin typeface="Symbol" charset="0"/>
                <a:cs typeface="Symbol" charset="0"/>
              </a:rPr>
              <a:t></a:t>
            </a:r>
            <a:r>
              <a:rPr lang="en-US" sz="3200" dirty="0">
                <a:solidFill>
                  <a:srgbClr val="000000"/>
                </a:solidFill>
                <a:latin typeface="Calibri" charset="0"/>
                <a:ea typeface="DejaVu Sans" charset="0"/>
                <a:cs typeface="DejaVu Sans" charset="0"/>
              </a:rPr>
              <a:t>, {x}, {y}, {</a:t>
            </a:r>
            <a:r>
              <a:rPr lang="en-US" sz="3200" dirty="0" err="1">
                <a:solidFill>
                  <a:srgbClr val="000000"/>
                </a:solidFill>
                <a:latin typeface="Calibri" charset="0"/>
                <a:ea typeface="DejaVu Sans" charset="0"/>
                <a:cs typeface="DejaVu Sans" charset="0"/>
              </a:rPr>
              <a:t>x,y</a:t>
            </a:r>
            <a:r>
              <a:rPr lang="en-US" sz="3200" dirty="0">
                <a:solidFill>
                  <a:srgbClr val="000000"/>
                </a:solidFill>
                <a:latin typeface="Calibri" charset="0"/>
                <a:ea typeface="DejaVu Sans" charset="0"/>
                <a:cs typeface="DejaVu Sans" charset="0"/>
              </a:rPr>
              <a:t>} }</a:t>
            </a:r>
          </a:p>
          <a:p>
            <a:pPr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omic Sans MS" charset="0"/>
                <a:ea typeface="DejaVu Sans" charset="0"/>
                <a:cs typeface="DejaVu Sans" charset="0"/>
              </a:rPr>
              <a:t>If </a:t>
            </a:r>
            <a:r>
              <a:rPr lang="en-US" sz="3200" b="1" dirty="0">
                <a:solidFill>
                  <a:srgbClr val="000000"/>
                </a:solidFill>
                <a:ea typeface="DejaVu Sans" charset="0"/>
                <a:cs typeface="DejaVu Sans" charset="0"/>
              </a:rPr>
              <a:t>S</a:t>
            </a:r>
            <a:r>
              <a:rPr lang="en-US" sz="3200" dirty="0">
                <a:solidFill>
                  <a:srgbClr val="000000"/>
                </a:solidFill>
                <a:latin typeface="Comic Sans MS" charset="0"/>
                <a:ea typeface="DejaVu Sans" charset="0"/>
                <a:cs typeface="DejaVu Sans" charset="0"/>
              </a:rPr>
              <a:t> = {a, b, c}, what is </a:t>
            </a:r>
            <a:r>
              <a:rPr lang="en-US" sz="3200" b="1" i="1" dirty="0">
                <a:solidFill>
                  <a:srgbClr val="000000"/>
                </a:solidFill>
                <a:ea typeface="DejaVu Sans" charset="0"/>
                <a:cs typeface="DejaVu Sans" charset="0"/>
              </a:rPr>
              <a:t>P</a:t>
            </a:r>
            <a:r>
              <a:rPr lang="en-US" sz="3200" dirty="0">
                <a:solidFill>
                  <a:srgbClr val="000000"/>
                </a:solidFill>
                <a:latin typeface="Comic Sans MS" charset="0"/>
                <a:ea typeface="DejaVu Sans" charset="0"/>
                <a:cs typeface="DejaVu Sans" charset="0"/>
              </a:rPr>
              <a:t>(</a:t>
            </a:r>
            <a:r>
              <a:rPr lang="en-US" sz="3200" b="1" dirty="0">
                <a:solidFill>
                  <a:srgbClr val="000000"/>
                </a:solidFill>
                <a:ea typeface="DejaVu Sans" charset="0"/>
                <a:cs typeface="DejaVu Sans" charset="0"/>
              </a:rPr>
              <a:t>S</a:t>
            </a:r>
            <a:r>
              <a:rPr lang="en-US" sz="3200" dirty="0">
                <a:solidFill>
                  <a:srgbClr val="000000"/>
                </a:solidFill>
                <a:latin typeface="Comic Sans MS" charset="0"/>
                <a:ea typeface="DejaVu Sans" charset="0"/>
                <a:cs typeface="DejaVu Sans" charset="0"/>
              </a:rPr>
              <a:t>)?</a:t>
            </a:r>
          </a:p>
          <a:p>
            <a:pPr marL="339725">
              <a:buClrTx/>
              <a:buFontTx/>
              <a:buNone/>
              <a:defRPr/>
            </a:pPr>
            <a:endParaRPr lang="en-US" sz="3200" dirty="0">
              <a:solidFill>
                <a:srgbClr val="000000"/>
              </a:solidFill>
              <a:latin typeface="Calibri" charset="0"/>
              <a:ea typeface="DejaVu Sans" charset="0"/>
              <a:cs typeface="DejaVu Sans" charset="0"/>
            </a:endParaRPr>
          </a:p>
          <a:p>
            <a:pPr marL="339725">
              <a:spcBef>
                <a:spcPts val="800"/>
              </a:spcBef>
              <a:buClrTx/>
              <a:buFontTx/>
              <a:buNone/>
              <a:defRPr/>
            </a:pPr>
            <a:endParaRPr lang="en-US" sz="3200" dirty="0">
              <a:solidFill>
                <a:srgbClr val="000000"/>
              </a:solidFill>
              <a:latin typeface="Calibri" charset="0"/>
              <a:ea typeface="DejaVu Sans" charset="0"/>
              <a:cs typeface="DejaVu Sans" charset="0"/>
            </a:endParaRP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34D4C1DB-1B5D-41A4-B73F-19E93A9B8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9494B19D-1E8E-4C5F-9709-AFE6C41320D1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3E67B7E1-6458-40C4-B866-2E344061F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F4B42EC-8DDD-4056-99D1-AB978D0D91BB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E86B56-CE5D-4291-8FF5-D95F867172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F8B08C6-62DB-4AE4-835E-B383FFF762A2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9229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>
            <a:extLst>
              <a:ext uri="{FF2B5EF4-FFF2-40B4-BE49-F238E27FC236}">
                <a16:creationId xmlns:a16="http://schemas.microsoft.com/office/drawing/2014/main" id="{A08C68EC-4F25-4042-B1CD-017503954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04800"/>
            <a:ext cx="7496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>
                <a:solidFill>
                  <a:srgbClr val="333399"/>
                </a:solidFill>
                <a:latin typeface="Arial" charset="0"/>
              </a:rPr>
              <a:t>Powerset example</a:t>
            </a:r>
          </a:p>
        </p:txBody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id="{A1921782-D7FF-4037-9A29-540F9D0C4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76399"/>
            <a:ext cx="8458200" cy="463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38188" indent="-280988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b="1" i="1" dirty="0">
                <a:solidFill>
                  <a:srgbClr val="333399"/>
                </a:solidFill>
                <a:latin typeface="Arial" panose="020B0604020202020204" pitchFamily="34" charset="0"/>
              </a:rPr>
              <a:t>S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is the set </a:t>
            </a:r>
            <a:r>
              <a:rPr lang="en-US" altLang="en-US" b="1" dirty="0">
                <a:solidFill>
                  <a:srgbClr val="333399"/>
                </a:solidFill>
                <a:latin typeface="Arial" panose="020B0604020202020204" pitchFamily="34" charset="0"/>
              </a:rPr>
              <a:t>{a, b, c},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what are all the subsets of </a:t>
            </a:r>
            <a:r>
              <a:rPr lang="en-US" altLang="en-US" b="1" i="1" dirty="0">
                <a:solidFill>
                  <a:srgbClr val="333399"/>
                </a:solidFill>
                <a:latin typeface="Arial" panose="020B0604020202020204" pitchFamily="34" charset="0"/>
              </a:rPr>
              <a:t>S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{ } –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the empty set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{a}, {b}, {c} –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one element sets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{a, b}, {a, c}, {b, c} –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two element sets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{a, b, c} –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the original set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    the power set of </a:t>
            </a:r>
            <a:r>
              <a:rPr lang="en-US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has 2</a:t>
            </a:r>
            <a:r>
              <a:rPr lang="en-US" altLang="en-US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= 8 elements: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      {{}, {a}, {b}, {c}, {a, b}, {b, c}, {c, a}, {a, b, c}} 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WHY?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endParaRPr lang="en-US" alt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The number of elements in the powerset = 2</a:t>
            </a:r>
            <a:r>
              <a:rPr lang="en-US" altLang="en-US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 where n = # elements in set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endParaRPr lang="en-US" altLang="en-US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23DDE4F9-C614-461D-9783-29D59665D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05757B7A-68A7-484B-8FA9-0772508EA37F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100C0021-6691-4E2F-B7D1-ECE3A91E3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E41DD02-4B56-4FFE-A46C-F1359D110EB9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FD1707-CEE4-4F99-BEBA-B1D2836849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06A6D71-6647-4B94-B8F6-DB00CDC548D3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411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>
            <a:extLst>
              <a:ext uri="{FF2B5EF4-FFF2-40B4-BE49-F238E27FC236}">
                <a16:creationId xmlns:a16="http://schemas.microsoft.com/office/drawing/2014/main" id="{05A29CB6-EFAC-4968-9413-988E01B24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04800"/>
            <a:ext cx="7496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>
                <a:solidFill>
                  <a:srgbClr val="333399"/>
                </a:solidFill>
                <a:latin typeface="Arial" charset="0"/>
              </a:rPr>
              <a:t>Why sets?</a:t>
            </a:r>
          </a:p>
        </p:txBody>
      </p:sp>
      <p:sp>
        <p:nvSpPr>
          <p:cNvPr id="38914" name="Text Box 2">
            <a:extLst>
              <a:ext uri="{FF2B5EF4-FFF2-40B4-BE49-F238E27FC236}">
                <a16:creationId xmlns:a16="http://schemas.microsoft.com/office/drawing/2014/main" id="{0010F1FA-FE59-4208-A12A-85CF4E712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828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38188"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Programming - Recall a </a:t>
            </a:r>
            <a:r>
              <a:rPr lang="en-US" altLang="en-US" sz="2800" i="1" dirty="0">
                <a:solidFill>
                  <a:srgbClr val="000000"/>
                </a:solidFill>
                <a:latin typeface="Arial" panose="020B0604020202020204" pitchFamily="34" charset="0"/>
              </a:rPr>
              <a:t>class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… it is the set of all its possible objects.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We can define the </a:t>
            </a:r>
            <a:r>
              <a:rPr lang="en-US" altLang="en-US" sz="2800" i="1" dirty="0">
                <a:solidFill>
                  <a:srgbClr val="000000"/>
                </a:solidFill>
                <a:latin typeface="Arial" panose="020B0604020202020204" pitchFamily="34" charset="0"/>
              </a:rPr>
              <a:t>type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of a variable, which is the set of values it can hold. 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Example: Primitive Data Types 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		</a:t>
            </a:r>
            <a:r>
              <a:rPr lang="en-US" altLang="en-US" sz="2800" dirty="0" err="1">
                <a:solidFill>
                  <a:srgbClr val="0000FF"/>
                </a:solidFill>
                <a:latin typeface="Arial" panose="020B0604020202020204" pitchFamily="34" charset="0"/>
              </a:rPr>
              <a:t>int</a:t>
            </a: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</a:rPr>
              <a:t>	       	set of integers (finite) 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Tx/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</a:rPr>
              <a:t>		char	  	set of characters (finite)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Tx/>
              <a:buFontTx/>
              <a:buNone/>
            </a:pPr>
            <a:endParaRPr lang="en-US" altLang="en-US" sz="28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Is Z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the same as the set of integers in a computer?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11669536-2F47-4993-9679-8A60634C7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A803EF93-7F06-4DAC-BF18-F87FB576920C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7A466DC8-7B9A-4FBC-B93B-34DAA29FB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09EF910-8C86-4E24-BFCC-7B3F242231D7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22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EF9A1AA-AC34-4318-9552-7DF05EC3B6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EAD4B60-60FF-4D5E-B2AE-96817B445CAC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22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7218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748F8-9200-6849-B35C-717EC3333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ABAC3-517D-2C41-A8A9-CD4B9644A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8355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You will write a Python program that manipulates</a:t>
            </a:r>
          </a:p>
          <a:p>
            <a:pPr marL="0" indent="0">
              <a:buNone/>
            </a:pPr>
            <a:r>
              <a:rPr lang="en-US" dirty="0"/>
              <a:t>3 sets of bit (‘0’ or ‘1’) strings of string-length n:</a:t>
            </a:r>
          </a:p>
          <a:p>
            <a:pPr marL="0" indent="0">
              <a:buNone/>
            </a:pPr>
            <a:r>
              <a:rPr lang="en-US" dirty="0"/>
              <a:t>  s3:  the set of all strings of length  n that start </a:t>
            </a:r>
          </a:p>
          <a:p>
            <a:pPr marL="0" indent="0">
              <a:buNone/>
            </a:pPr>
            <a:r>
              <a:rPr lang="en-US" dirty="0"/>
              <a:t>         with ‘11’ or end with ‘1’  (function s11x1() )</a:t>
            </a:r>
          </a:p>
          <a:p>
            <a:pPr marL="0" indent="0">
              <a:buNone/>
            </a:pPr>
            <a:r>
              <a:rPr lang="en-US" dirty="0"/>
              <a:t>  s2:  the set of all strings of length  n that start </a:t>
            </a:r>
          </a:p>
          <a:p>
            <a:pPr marL="0" indent="0">
              <a:buNone/>
            </a:pPr>
            <a:r>
              <a:rPr lang="en-US" dirty="0"/>
              <a:t>         with ‘11’    (function s11x() )</a:t>
            </a:r>
          </a:p>
          <a:p>
            <a:pPr marL="0" indent="0">
              <a:buNone/>
            </a:pPr>
            <a:r>
              <a:rPr lang="en-US" dirty="0"/>
              <a:t>  s1:  the set of all strings of length  n that end </a:t>
            </a:r>
          </a:p>
          <a:p>
            <a:pPr marL="0" indent="0">
              <a:buNone/>
            </a:pPr>
            <a:r>
              <a:rPr lang="en-US" dirty="0"/>
              <a:t>         with ‘1’   (function sx1() )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EE4AD-7DA1-D444-AF10-2156C3EC3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967A-B489-5C4D-9D69-D199F665E5C3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5068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86D7-55BF-FA4B-A78A-1B3BF1E0B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PA0 </a:t>
            </a:r>
            <a:r>
              <a:rPr lang="en-US" dirty="0" err="1"/>
              <a:t>cont</a:t>
            </a:r>
            <a:r>
              <a:rPr lang="en-US" dirty="0"/>
              <a:t>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BB2DD-14D6-1046-94A8-805AF2157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There are different ways to implement the functions s11x1(), s11x(), and sx1(). But they all can benefit from a helper function next() that produces a ‘next’ bit pattern, e.g.,</a:t>
            </a:r>
          </a:p>
          <a:p>
            <a:pPr marL="0" indent="0">
              <a:buNone/>
            </a:pPr>
            <a:r>
              <a:rPr lang="en-US" dirty="0"/>
              <a:t>    next(‘000’,3)   returns ‘001’  </a:t>
            </a:r>
          </a:p>
          <a:p>
            <a:pPr marL="0" indent="0">
              <a:buNone/>
            </a:pPr>
            <a:r>
              <a:rPr lang="en-US" dirty="0"/>
              <a:t>To start off the production of bit pattern, the helper function </a:t>
            </a:r>
            <a:r>
              <a:rPr lang="en-US" dirty="0" err="1"/>
              <a:t>stringn</a:t>
            </a:r>
            <a:r>
              <a:rPr lang="en-US" dirty="0"/>
              <a:t>() produces a string of n characters c, e.g.,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stringn</a:t>
            </a:r>
            <a:r>
              <a:rPr lang="en-US" dirty="0"/>
              <a:t>(3,’0’) returns ‘000’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See program PA0.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EB5620-F81F-5440-AC48-71D158E47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967A-B489-5C4D-9D69-D199F665E5C3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578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>
            <a:extLst>
              <a:ext uri="{FF2B5EF4-FFF2-40B4-BE49-F238E27FC236}">
                <a16:creationId xmlns:a16="http://schemas.microsoft.com/office/drawing/2014/main" id="{B87011BE-16C7-48D1-ABD0-3D250080D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04800"/>
            <a:ext cx="74961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 dirty="0">
                <a:solidFill>
                  <a:srgbClr val="333399"/>
                </a:solidFill>
                <a:latin typeface="Arial" charset="0"/>
              </a:rPr>
              <a:t>What If Order Matters?  Tuples</a:t>
            </a:r>
          </a:p>
        </p:txBody>
      </p:sp>
      <p:sp>
        <p:nvSpPr>
          <p:cNvPr id="39938" name="Text Box 2">
            <a:extLst>
              <a:ext uri="{FF2B5EF4-FFF2-40B4-BE49-F238E27FC236}">
                <a16:creationId xmlns:a16="http://schemas.microsoft.com/office/drawing/2014/main" id="{1B432320-5ADE-46C9-BC8C-1891EF1E2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1676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lvl="1">
              <a:spcBef>
                <a:spcPts val="700"/>
              </a:spcBef>
              <a:buClr>
                <a:srgbClr val="FF0000"/>
              </a:buClr>
              <a:buFont typeface="Wingdings" charset="0"/>
              <a:buChar char=""/>
              <a:defRPr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lvl="1">
              <a:spcBef>
                <a:spcPts val="700"/>
              </a:spcBef>
              <a:buClr>
                <a:srgbClr val="FF0000"/>
              </a:buClr>
              <a:buFont typeface="Wingdings" charset="0"/>
              <a:buChar char="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Sets disregard ordering of elements</a:t>
            </a:r>
          </a:p>
          <a:p>
            <a:pPr lvl="1">
              <a:spcBef>
                <a:spcPts val="700"/>
              </a:spcBef>
              <a:buClr>
                <a:srgbClr val="FF0000"/>
              </a:buClr>
              <a:buFont typeface="Wingdings" charset="0"/>
              <a:buChar char="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If order is important, we use </a:t>
            </a:r>
            <a:r>
              <a:rPr lang="en-US" sz="2800" i="1" dirty="0">
                <a:solidFill>
                  <a:srgbClr val="000000"/>
                </a:solidFill>
                <a:latin typeface="Arial" charset="0"/>
              </a:rPr>
              <a:t>tuples</a:t>
            </a:r>
          </a:p>
          <a:p>
            <a:pPr lvl="2">
              <a:spcBef>
                <a:spcPts val="700"/>
              </a:spcBef>
              <a:buClr>
                <a:srgbClr val="FF0000"/>
              </a:buClr>
              <a:buFont typeface="Wingdings" charset="0"/>
              <a:buChar char=""/>
              <a:defRPr/>
            </a:pPr>
            <a:r>
              <a:rPr lang="en-US" sz="2800" i="1" dirty="0">
                <a:solidFill>
                  <a:srgbClr val="000000"/>
                </a:solidFill>
                <a:latin typeface="Arial" charset="0"/>
              </a:rPr>
              <a:t> e.g. Chapter 1, Section 2</a:t>
            </a:r>
          </a:p>
          <a:p>
            <a:pPr lvl="1">
              <a:spcBef>
                <a:spcPts val="700"/>
              </a:spcBef>
              <a:buClr>
                <a:srgbClr val="FF0000"/>
              </a:buClr>
              <a:buFont typeface="Wingdings" charset="0"/>
              <a:buChar char="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If order matters, then are duplicates possible?</a:t>
            </a:r>
          </a:p>
          <a:p>
            <a:pPr lvl="2">
              <a:spcBef>
                <a:spcPts val="700"/>
              </a:spcBef>
              <a:buClr>
                <a:srgbClr val="FF0000"/>
              </a:buClr>
              <a:buFont typeface="Wingdings" charset="0"/>
              <a:buChar char="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e.g. Chapter 3, Section 3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F723E63A-E2D0-4DEB-9525-7FB05B29B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35CB954C-C754-451E-8AE0-0EF2F1AE542B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9940" name="Text Box 4">
            <a:extLst>
              <a:ext uri="{FF2B5EF4-FFF2-40B4-BE49-F238E27FC236}">
                <a16:creationId xmlns:a16="http://schemas.microsoft.com/office/drawing/2014/main" id="{96773920-6835-40A8-B01A-3326DD6C6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A7C545D-AED3-4F8D-A157-5EB37936D846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25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45F820-99D2-4E7F-B10E-D5BCB54DB8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ED492EA-AE7A-40C2-8FEB-38D52B35663B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25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6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>
            <a:extLst>
              <a:ext uri="{FF2B5EF4-FFF2-40B4-BE49-F238E27FC236}">
                <a16:creationId xmlns:a16="http://schemas.microsoft.com/office/drawing/2014/main" id="{2BF06305-4AA9-464B-BAD2-8CBB91190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04800"/>
            <a:ext cx="74961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 dirty="0">
                <a:solidFill>
                  <a:srgbClr val="333399"/>
                </a:solidFill>
                <a:latin typeface="Arial" charset="0"/>
              </a:rPr>
              <a:t>Tuples</a:t>
            </a:r>
          </a:p>
        </p:txBody>
      </p:sp>
      <p:sp>
        <p:nvSpPr>
          <p:cNvPr id="40962" name="Text Box 2">
            <a:extLst>
              <a:ext uri="{FF2B5EF4-FFF2-40B4-BE49-F238E27FC236}">
                <a16:creationId xmlns:a16="http://schemas.microsoft.com/office/drawing/2014/main" id="{D57DC955-3F7B-49B2-A052-482CB72ED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76400"/>
            <a:ext cx="842168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Order matters </a:t>
            </a:r>
          </a:p>
          <a:p>
            <a:pPr lvl="1"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think (chapter</a:t>
            </a:r>
            <a:r>
              <a:rPr lang="en-US" sz="3200" dirty="0">
                <a:solidFill>
                  <a:srgbClr val="000000"/>
                </a:solidFill>
                <a:latin typeface="Arial" charset="0"/>
              </a:rPr>
              <a:t>, section, sub-section)</a:t>
            </a:r>
          </a:p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Duplicates matter </a:t>
            </a:r>
          </a:p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Represented with parentheses ( )</a:t>
            </a:r>
          </a:p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Examples</a:t>
            </a:r>
          </a:p>
          <a:p>
            <a:pPr lvl="1">
              <a:spcBef>
                <a:spcPts val="700"/>
              </a:spcBef>
              <a:buClr>
                <a:srgbClr val="FF0000"/>
              </a:buClr>
              <a:buFont typeface="Wingdings" charset="0"/>
              <a:buChar char="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(1, 2, 3)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800" b="1" dirty="0">
                <a:solidFill>
                  <a:srgbClr val="3333CC"/>
                </a:solidFill>
                <a:latin typeface="Symbol" charset="0"/>
                <a:cs typeface="Symbol" charset="0"/>
              </a:rPr>
              <a:t>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(3, 2, 1) </a:t>
            </a:r>
            <a:r>
              <a:rPr lang="en-US" sz="2800" b="1" dirty="0">
                <a:solidFill>
                  <a:srgbClr val="3333CC"/>
                </a:solidFill>
                <a:latin typeface="Symbol" charset="0"/>
                <a:cs typeface="Symbol" charset="0"/>
              </a:rPr>
              <a:t></a:t>
            </a:r>
            <a:r>
              <a:rPr lang="en-US" sz="2800" dirty="0">
                <a:solidFill>
                  <a:srgbClr val="FFCF01"/>
                </a:solidFill>
                <a:latin typeface="Arial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(1, 1, 1, 2, 3, 3)</a:t>
            </a:r>
          </a:p>
          <a:p>
            <a:pPr lvl="2">
              <a:spcBef>
                <a:spcPts val="700"/>
              </a:spcBef>
              <a:buClr>
                <a:srgbClr val="FF0000"/>
              </a:buClr>
              <a:buFont typeface="Wingdings" charset="0"/>
              <a:buNone/>
              <a:defRPr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739775" lvl="1">
              <a:spcBef>
                <a:spcPts val="700"/>
              </a:spcBef>
              <a:buClrTx/>
              <a:buFontTx/>
              <a:buNone/>
              <a:defRPr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192515" name="Object 3">
            <a:extLst>
              <a:ext uri="{FF2B5EF4-FFF2-40B4-BE49-F238E27FC236}">
                <a16:creationId xmlns:a16="http://schemas.microsoft.com/office/drawing/2014/main" id="{8B03F963-B6F7-4ED2-9B9B-CE094D2BCF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85913" y="5349875"/>
          <a:ext cx="155098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r:id="rId4" imgW="787400" imgH="241300" progId="">
                  <p:embed/>
                </p:oleObj>
              </mc:Choice>
              <mc:Fallback>
                <p:oleObj r:id="rId4" imgW="787400" imgH="241300" progId="">
                  <p:embed/>
                  <p:pic>
                    <p:nvPicPr>
                      <p:cNvPr id="192515" name="Object 3">
                        <a:extLst>
                          <a:ext uri="{FF2B5EF4-FFF2-40B4-BE49-F238E27FC236}">
                            <a16:creationId xmlns:a16="http://schemas.microsoft.com/office/drawing/2014/main" id="{8B03F963-B6F7-4ED2-9B9B-CE094D2BCF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5913" y="5349875"/>
                        <a:ext cx="1550987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4" name="Text Box 4">
            <a:extLst>
              <a:ext uri="{FF2B5EF4-FFF2-40B4-BE49-F238E27FC236}">
                <a16:creationId xmlns:a16="http://schemas.microsoft.com/office/drawing/2014/main" id="{6D02D0BF-EDB8-49C9-9299-263DBC59F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61DC8436-9CE2-42B4-B946-1DC0CAF84C28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0965" name="Text Box 5">
            <a:extLst>
              <a:ext uri="{FF2B5EF4-FFF2-40B4-BE49-F238E27FC236}">
                <a16:creationId xmlns:a16="http://schemas.microsoft.com/office/drawing/2014/main" id="{6C5439F8-6C0A-4C3E-B222-A8D8FBECA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8426648-28BF-4E6F-AD2C-83242DFF687E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26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096483-9809-4BA0-84E7-54E723028A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2D88825-EA73-4D81-9399-7ED35965C59A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26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467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>
            <a:extLst>
              <a:ext uri="{FF2B5EF4-FFF2-40B4-BE49-F238E27FC236}">
                <a16:creationId xmlns:a16="http://schemas.microsoft.com/office/drawing/2014/main" id="{A7C4C26D-46F9-4E22-91AC-47E985C56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04800"/>
            <a:ext cx="74961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 dirty="0">
                <a:solidFill>
                  <a:srgbClr val="333399"/>
                </a:solidFill>
                <a:latin typeface="Arial" charset="0"/>
              </a:rPr>
              <a:t>Tuples</a:t>
            </a:r>
          </a:p>
        </p:txBody>
      </p:sp>
      <p:sp>
        <p:nvSpPr>
          <p:cNvPr id="41986" name="Text Box 2">
            <a:extLst>
              <a:ext uri="{FF2B5EF4-FFF2-40B4-BE49-F238E27FC236}">
                <a16:creationId xmlns:a16="http://schemas.microsoft.com/office/drawing/2014/main" id="{20491E1D-636A-496D-B660-6A41CD970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8421688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The </a:t>
            </a:r>
            <a:r>
              <a:rPr lang="en-US" altLang="en-US" sz="3200" i="1" dirty="0">
                <a:solidFill>
                  <a:srgbClr val="000000"/>
                </a:solidFill>
                <a:latin typeface="Arial" panose="020B0604020202020204" pitchFamily="34" charset="0"/>
              </a:rPr>
              <a:t>ordered n-tuple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is the ordered collection that has     as its first element     as its second element … and      as its </a:t>
            </a:r>
            <a:r>
              <a:rPr lang="en-US" altLang="en-US" sz="3200" i="1" dirty="0">
                <a:solidFill>
                  <a:srgbClr val="000000"/>
                </a:solidFill>
              </a:rPr>
              <a:t>n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th element.</a:t>
            </a:r>
          </a:p>
          <a:p>
            <a:pPr eaLnBrk="1" hangingPunct="1">
              <a:spcBef>
                <a:spcPts val="8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An </a:t>
            </a:r>
            <a:r>
              <a:rPr lang="en-US" altLang="en-US" sz="3200" i="1" dirty="0">
                <a:solidFill>
                  <a:srgbClr val="000000"/>
                </a:solidFill>
                <a:latin typeface="Arial" panose="020B0604020202020204" pitchFamily="34" charset="0"/>
              </a:rPr>
              <a:t>ordered pair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is a </a:t>
            </a:r>
            <a:r>
              <a:rPr lang="en-US" altLang="en-US" sz="3200" i="1" dirty="0">
                <a:solidFill>
                  <a:srgbClr val="000000"/>
                </a:solidFill>
                <a:latin typeface="Arial" panose="020B0604020202020204" pitchFamily="34" charset="0"/>
              </a:rPr>
              <a:t>2-tuple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 eaLnBrk="1" hangingPunct="1">
              <a:spcBef>
                <a:spcPts val="8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Two ordered pairs </a:t>
            </a:r>
            <a:r>
              <a:rPr lang="en-US" altLang="en-US" sz="3200" dirty="0">
                <a:solidFill>
                  <a:srgbClr val="000000"/>
                </a:solidFill>
              </a:rPr>
              <a:t>(</a:t>
            </a:r>
            <a:r>
              <a:rPr lang="en-US" altLang="en-US" sz="3200" dirty="0" err="1">
                <a:solidFill>
                  <a:srgbClr val="000000"/>
                </a:solidFill>
              </a:rPr>
              <a:t>a,b</a:t>
            </a:r>
            <a:r>
              <a:rPr lang="en-US" altLang="en-US" sz="3200" dirty="0">
                <a:solidFill>
                  <a:srgbClr val="000000"/>
                </a:solidFill>
              </a:rPr>
              <a:t>)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3200" dirty="0">
                <a:solidFill>
                  <a:srgbClr val="000000"/>
                </a:solidFill>
              </a:rPr>
              <a:t>(</a:t>
            </a:r>
            <a:r>
              <a:rPr lang="en-US" altLang="en-US" sz="3200" dirty="0" err="1">
                <a:solidFill>
                  <a:srgbClr val="000000"/>
                </a:solidFill>
              </a:rPr>
              <a:t>c,d</a:t>
            </a:r>
            <a:r>
              <a:rPr lang="en-US" altLang="en-US" sz="3200" dirty="0">
                <a:solidFill>
                  <a:srgbClr val="000000"/>
                </a:solidFill>
              </a:rPr>
              <a:t>) 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are equal </a:t>
            </a:r>
            <a:r>
              <a:rPr lang="en-US" altLang="en-US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iff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3200" dirty="0">
                <a:solidFill>
                  <a:srgbClr val="000000"/>
                </a:solidFill>
              </a:rPr>
              <a:t>a=c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3200" dirty="0">
                <a:solidFill>
                  <a:srgbClr val="000000"/>
                </a:solidFill>
              </a:rPr>
              <a:t>b=d  </a:t>
            </a:r>
            <a:r>
              <a:rPr lang="en-US" altLang="en-US" sz="3200" i="1" dirty="0">
                <a:solidFill>
                  <a:srgbClr val="333399"/>
                </a:solidFill>
              </a:rPr>
              <a:t>(e.g. NOT if a=d and b=c)</a:t>
            </a:r>
            <a:r>
              <a:rPr lang="en-US" altLang="en-US" sz="3200" dirty="0">
                <a:solidFill>
                  <a:srgbClr val="333399"/>
                </a:solidFill>
                <a:latin typeface="Arial" panose="020B0604020202020204" pitchFamily="34" charset="0"/>
              </a:rPr>
              <a:t>.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ts val="8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A 3-tuple is a </a:t>
            </a:r>
            <a:r>
              <a:rPr lang="en-US" altLang="en-US" sz="3200" i="1" dirty="0">
                <a:solidFill>
                  <a:srgbClr val="000000"/>
                </a:solidFill>
                <a:latin typeface="Arial" panose="020B0604020202020204" pitchFamily="34" charset="0"/>
              </a:rPr>
              <a:t>triple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; a 5-tuple is a </a:t>
            </a:r>
            <a:r>
              <a:rPr lang="en-US" altLang="en-US" sz="3200" i="1" dirty="0">
                <a:solidFill>
                  <a:srgbClr val="000000"/>
                </a:solidFill>
                <a:latin typeface="Arial" panose="020B0604020202020204" pitchFamily="34" charset="0"/>
              </a:rPr>
              <a:t>quintuple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  <p:graphicFrame>
        <p:nvGraphicFramePr>
          <p:cNvPr id="194563" name="Object 3">
            <a:extLst>
              <a:ext uri="{FF2B5EF4-FFF2-40B4-BE49-F238E27FC236}">
                <a16:creationId xmlns:a16="http://schemas.microsoft.com/office/drawing/2014/main" id="{86251D56-B764-4A4D-9D06-60917219BF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682509"/>
              </p:ext>
            </p:extLst>
          </p:nvPr>
        </p:nvGraphicFramePr>
        <p:xfrm>
          <a:off x="4710113" y="1371600"/>
          <a:ext cx="155098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3" r:id="rId4" imgW="787400" imgH="241300" progId="">
                  <p:embed/>
                </p:oleObj>
              </mc:Choice>
              <mc:Fallback>
                <p:oleObj r:id="rId4" imgW="787400" imgH="241300" progId="">
                  <p:embed/>
                  <p:pic>
                    <p:nvPicPr>
                      <p:cNvPr id="194563" name="Object 3">
                        <a:extLst>
                          <a:ext uri="{FF2B5EF4-FFF2-40B4-BE49-F238E27FC236}">
                            <a16:creationId xmlns:a16="http://schemas.microsoft.com/office/drawing/2014/main" id="{86251D56-B764-4A4D-9D06-60917219BF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0113" y="1371600"/>
                        <a:ext cx="1550987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64" name="Object 4">
            <a:extLst>
              <a:ext uri="{FF2B5EF4-FFF2-40B4-BE49-F238E27FC236}">
                <a16:creationId xmlns:a16="http://schemas.microsoft.com/office/drawing/2014/main" id="{DD59E202-867D-47F5-8D50-FDD62B2ECF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592520"/>
              </p:ext>
            </p:extLst>
          </p:nvPr>
        </p:nvGraphicFramePr>
        <p:xfrm>
          <a:off x="5791200" y="1828800"/>
          <a:ext cx="419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4" r:id="rId6" imgW="206038" imgH="216960" progId="">
                  <p:embed/>
                </p:oleObj>
              </mc:Choice>
              <mc:Fallback>
                <p:oleObj r:id="rId6" imgW="206038" imgH="216960" progId="">
                  <p:embed/>
                  <p:pic>
                    <p:nvPicPr>
                      <p:cNvPr id="194564" name="Object 4">
                        <a:extLst>
                          <a:ext uri="{FF2B5EF4-FFF2-40B4-BE49-F238E27FC236}">
                            <a16:creationId xmlns:a16="http://schemas.microsoft.com/office/drawing/2014/main" id="{DD59E202-867D-47F5-8D50-FDD62B2ECF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828800"/>
                        <a:ext cx="4191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65" name="Object 5">
            <a:extLst>
              <a:ext uri="{FF2B5EF4-FFF2-40B4-BE49-F238E27FC236}">
                <a16:creationId xmlns:a16="http://schemas.microsoft.com/office/drawing/2014/main" id="{8C7A7891-E1C8-4165-8357-F0BBF4EC54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12416"/>
              </p:ext>
            </p:extLst>
          </p:nvPr>
        </p:nvGraphicFramePr>
        <p:xfrm>
          <a:off x="2514600" y="2286000"/>
          <a:ext cx="60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5" r:id="rId8" imgW="211475" imgH="211881" progId="">
                  <p:embed/>
                </p:oleObj>
              </mc:Choice>
              <mc:Fallback>
                <p:oleObj r:id="rId8" imgW="211475" imgH="211881" progId="">
                  <p:embed/>
                  <p:pic>
                    <p:nvPicPr>
                      <p:cNvPr id="194565" name="Object 5">
                        <a:extLst>
                          <a:ext uri="{FF2B5EF4-FFF2-40B4-BE49-F238E27FC236}">
                            <a16:creationId xmlns:a16="http://schemas.microsoft.com/office/drawing/2014/main" id="{8C7A7891-E1C8-4165-8357-F0BBF4EC54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86000"/>
                        <a:ext cx="609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66" name="Object 6">
            <a:extLst>
              <a:ext uri="{FF2B5EF4-FFF2-40B4-BE49-F238E27FC236}">
                <a16:creationId xmlns:a16="http://schemas.microsoft.com/office/drawing/2014/main" id="{B22653AA-01D9-4916-8489-AF9BD67DFC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411667"/>
              </p:ext>
            </p:extLst>
          </p:nvPr>
        </p:nvGraphicFramePr>
        <p:xfrm>
          <a:off x="8286750" y="2286000"/>
          <a:ext cx="647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6" r:id="rId10" imgW="214020" imgH="211142" progId="">
                  <p:embed/>
                </p:oleObj>
              </mc:Choice>
              <mc:Fallback>
                <p:oleObj r:id="rId10" imgW="214020" imgH="211142" progId="">
                  <p:embed/>
                  <p:pic>
                    <p:nvPicPr>
                      <p:cNvPr id="194566" name="Object 6">
                        <a:extLst>
                          <a:ext uri="{FF2B5EF4-FFF2-40B4-BE49-F238E27FC236}">
                            <a16:creationId xmlns:a16="http://schemas.microsoft.com/office/drawing/2014/main" id="{B22653AA-01D9-4916-8489-AF9BD67DFC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0" y="2286000"/>
                        <a:ext cx="6477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1" name="Text Box 7">
            <a:extLst>
              <a:ext uri="{FF2B5EF4-FFF2-40B4-BE49-F238E27FC236}">
                <a16:creationId xmlns:a16="http://schemas.microsoft.com/office/drawing/2014/main" id="{97FD3CD9-62AB-439E-9166-F98DB6532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48ABC5BE-1F30-4104-B3EC-E89E425EBD92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992" name="Text Box 8">
            <a:extLst>
              <a:ext uri="{FF2B5EF4-FFF2-40B4-BE49-F238E27FC236}">
                <a16:creationId xmlns:a16="http://schemas.microsoft.com/office/drawing/2014/main" id="{5AECADBA-0041-4EFC-AD3E-44E717961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B6478BF-353D-4D7B-81C7-ABDE49184E35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27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EF5E77B-9CA9-4530-9620-7A51986974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97B67E7-E597-4223-94E2-875BB3456A85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27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5138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>
            <a:extLst>
              <a:ext uri="{FF2B5EF4-FFF2-40B4-BE49-F238E27FC236}">
                <a16:creationId xmlns:a16="http://schemas.microsoft.com/office/drawing/2014/main" id="{6B0D559B-CB63-4F7F-8744-AF1C9D867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04800"/>
            <a:ext cx="749617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 dirty="0">
                <a:solidFill>
                  <a:srgbClr val="333399"/>
                </a:solidFill>
                <a:latin typeface="Arial" charset="0"/>
              </a:rPr>
              <a:t>Used in programming?  YES</a:t>
            </a:r>
          </a:p>
        </p:txBody>
      </p:sp>
      <p:sp>
        <p:nvSpPr>
          <p:cNvPr id="44034" name="Text Box 2">
            <a:extLst>
              <a:ext uri="{FF2B5EF4-FFF2-40B4-BE49-F238E27FC236}">
                <a16:creationId xmlns:a16="http://schemas.microsoft.com/office/drawing/2014/main" id="{2A46D4DA-A2B7-456F-A090-132FB6170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76400"/>
            <a:ext cx="891540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Because ordered n-tuples are found as lists of arguments to functions/methods in computer programming. </a:t>
            </a:r>
          </a:p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Create a mouse in a position (2, 3) in a maze: 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</a:rPr>
              <a:t>new Mouse(2,3)</a:t>
            </a:r>
          </a:p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What if we reverse the parameters? </a:t>
            </a: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23C1E1BA-A80B-46D5-BA6F-5F2AC2DB5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4BE91D33-9C16-4EE0-B45E-45C57FDA2ECB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id="{9C9E1623-66D1-4F36-8E32-A0EA09A6B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1E7DFC9-1ADB-4378-B1C3-9C6B453CFFEA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28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00D024-12B8-4A94-9F12-E4D0D2CFBB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880CA18-628A-4896-9CED-13F1B61A1CE3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28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3597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>
            <a:extLst>
              <a:ext uri="{FF2B5EF4-FFF2-40B4-BE49-F238E27FC236}">
                <a16:creationId xmlns:a16="http://schemas.microsoft.com/office/drawing/2014/main" id="{558C9A0C-CC2B-433E-A589-491C324FE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30175"/>
            <a:ext cx="7086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>
                <a:solidFill>
                  <a:srgbClr val="000000"/>
                </a:solidFill>
                <a:latin typeface="Calibri" charset="0"/>
              </a:rPr>
              <a:t>Cartesian Product of Two Sets</a:t>
            </a:r>
          </a:p>
        </p:txBody>
      </p:sp>
      <p:sp>
        <p:nvSpPr>
          <p:cNvPr id="45058" name="Text Box 2">
            <a:extLst>
              <a:ext uri="{FF2B5EF4-FFF2-40B4-BE49-F238E27FC236}">
                <a16:creationId xmlns:a16="http://schemas.microsoft.com/office/drawing/2014/main" id="{D1F88AA3-7FEB-401E-B1DF-51D77D34A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76400"/>
            <a:ext cx="807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>
                <a:solidFill>
                  <a:srgbClr val="000000"/>
                </a:solidFill>
                <a:latin typeface="Calibri" charset="0"/>
              </a:rPr>
              <a:t>Let A and B be sets. The Cartesian Product of A and B is the set of all ordered pairs (a,b), where             and          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>
                <a:solidFill>
                  <a:srgbClr val="000000"/>
                </a:solidFill>
                <a:latin typeface="Calibri" charset="0"/>
              </a:rPr>
              <a:t>Cartesian Product is denoted </a:t>
            </a:r>
            <a:r>
              <a:rPr lang="en-US" sz="3200">
                <a:solidFill>
                  <a:srgbClr val="000000"/>
                </a:solidFill>
              </a:rPr>
              <a:t>A x B</a:t>
            </a:r>
            <a:r>
              <a:rPr lang="en-US" sz="3200">
                <a:solidFill>
                  <a:srgbClr val="000000"/>
                </a:solidFill>
                <a:latin typeface="Calibri" charset="0"/>
              </a:rPr>
              <a:t>.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>
                <a:solidFill>
                  <a:srgbClr val="000000"/>
                </a:solidFill>
                <a:latin typeface="Calibri" charset="0"/>
              </a:rPr>
              <a:t>Example: </a:t>
            </a:r>
            <a:r>
              <a:rPr lang="en-US" sz="3200">
                <a:solidFill>
                  <a:srgbClr val="000000"/>
                </a:solidFill>
              </a:rPr>
              <a:t>A={1,2}</a:t>
            </a:r>
            <a:r>
              <a:rPr lang="en-US" sz="3200">
                <a:solidFill>
                  <a:srgbClr val="000000"/>
                </a:solidFill>
                <a:latin typeface="Calibri" charset="0"/>
              </a:rPr>
              <a:t> and </a:t>
            </a:r>
            <a:r>
              <a:rPr lang="en-US" sz="3200">
                <a:solidFill>
                  <a:srgbClr val="000000"/>
                </a:solidFill>
              </a:rPr>
              <a:t>B={a,b,c}.</a:t>
            </a:r>
            <a:r>
              <a:rPr lang="en-US" sz="3200">
                <a:solidFill>
                  <a:srgbClr val="000000"/>
                </a:solidFill>
                <a:latin typeface="Calibri" charset="0"/>
              </a:rPr>
              <a:t> What is     </a:t>
            </a:r>
            <a:r>
              <a:rPr lang="en-US" sz="3200">
                <a:solidFill>
                  <a:srgbClr val="000000"/>
                </a:solidFill>
              </a:rPr>
              <a:t>A x B</a:t>
            </a:r>
            <a:r>
              <a:rPr lang="en-US" sz="3200">
                <a:solidFill>
                  <a:srgbClr val="000000"/>
                </a:solidFill>
                <a:latin typeface="Calibri" charset="0"/>
              </a:rPr>
              <a:t> and </a:t>
            </a:r>
            <a:r>
              <a:rPr lang="en-US" sz="3200">
                <a:solidFill>
                  <a:srgbClr val="000000"/>
                </a:solidFill>
              </a:rPr>
              <a:t>B x A</a:t>
            </a:r>
            <a:r>
              <a:rPr lang="en-US" sz="3200">
                <a:solidFill>
                  <a:srgbClr val="000000"/>
                </a:solidFill>
                <a:latin typeface="Calibri" charset="0"/>
              </a:rPr>
              <a:t>?  </a:t>
            </a:r>
          </a:p>
        </p:txBody>
      </p:sp>
      <p:graphicFrame>
        <p:nvGraphicFramePr>
          <p:cNvPr id="200707" name="Object 3">
            <a:extLst>
              <a:ext uri="{FF2B5EF4-FFF2-40B4-BE49-F238E27FC236}">
                <a16:creationId xmlns:a16="http://schemas.microsoft.com/office/drawing/2014/main" id="{18A39361-BFBE-4464-B504-477413F78A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62400" y="2743200"/>
          <a:ext cx="10668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7" r:id="rId4" imgW="393700" imgH="127000" progId="">
                  <p:embed/>
                </p:oleObj>
              </mc:Choice>
              <mc:Fallback>
                <p:oleObj r:id="rId4" imgW="393700" imgH="127000" progId="">
                  <p:embed/>
                  <p:pic>
                    <p:nvPicPr>
                      <p:cNvPr id="200707" name="Object 3">
                        <a:extLst>
                          <a:ext uri="{FF2B5EF4-FFF2-40B4-BE49-F238E27FC236}">
                            <a16:creationId xmlns:a16="http://schemas.microsoft.com/office/drawing/2014/main" id="{18A39361-BFBE-4464-B504-477413F78A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743200"/>
                        <a:ext cx="106680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708" name="Object 4">
            <a:extLst>
              <a:ext uri="{FF2B5EF4-FFF2-40B4-BE49-F238E27FC236}">
                <a16:creationId xmlns:a16="http://schemas.microsoft.com/office/drawing/2014/main" id="{748E3F92-3DA1-4B75-8832-94F84F1D36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2743200"/>
          <a:ext cx="103187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8" r:id="rId6" imgW="381000" imgH="139700" progId="">
                  <p:embed/>
                </p:oleObj>
              </mc:Choice>
              <mc:Fallback>
                <p:oleObj r:id="rId6" imgW="381000" imgH="139700" progId="">
                  <p:embed/>
                  <p:pic>
                    <p:nvPicPr>
                      <p:cNvPr id="200708" name="Object 4">
                        <a:extLst>
                          <a:ext uri="{FF2B5EF4-FFF2-40B4-BE49-F238E27FC236}">
                            <a16:creationId xmlns:a16="http://schemas.microsoft.com/office/drawing/2014/main" id="{748E3F92-3DA1-4B75-8832-94F84F1D36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743200"/>
                        <a:ext cx="103187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1" name="Text Box 5">
            <a:extLst>
              <a:ext uri="{FF2B5EF4-FFF2-40B4-BE49-F238E27FC236}">
                <a16:creationId xmlns:a16="http://schemas.microsoft.com/office/drawing/2014/main" id="{E83D7CFB-12B1-40F1-9C82-D23CA1841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E66D948F-6DFB-4E8B-B4E0-01161B106DEB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5062" name="Text Box 6">
            <a:extLst>
              <a:ext uri="{FF2B5EF4-FFF2-40B4-BE49-F238E27FC236}">
                <a16:creationId xmlns:a16="http://schemas.microsoft.com/office/drawing/2014/main" id="{C81B06E9-6B18-48F4-8D66-E1C97F988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C5CDD70-4913-4C15-9D0B-1701E72B7E72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29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E3D2E09-5C7C-439F-B57D-A25BFCFB4E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E02A007-7D1E-41D3-BDA2-96B4740CD546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29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982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>
            <a:extLst>
              <a:ext uri="{FF2B5EF4-FFF2-40B4-BE49-F238E27FC236}">
                <a16:creationId xmlns:a16="http://schemas.microsoft.com/office/drawing/2014/main" id="{CC4AE461-67E3-4DDB-A844-4BF548674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04800"/>
            <a:ext cx="83343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 dirty="0">
                <a:solidFill>
                  <a:srgbClr val="333399"/>
                </a:solidFill>
                <a:latin typeface="Arial" charset="0"/>
              </a:rPr>
              <a:t>What is a set?</a:t>
            </a:r>
          </a:p>
        </p:txBody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3F1BD853-87AE-4680-B1C5-8C30F04EB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76400"/>
            <a:ext cx="807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38188"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Objects are called </a:t>
            </a:r>
            <a:r>
              <a:rPr lang="en-US" altLang="en-US" sz="2800" i="1">
                <a:solidFill>
                  <a:srgbClr val="000000"/>
                </a:solidFill>
                <a:latin typeface="Arial" panose="020B0604020202020204" pitchFamily="34" charset="0"/>
              </a:rPr>
              <a:t>elements</a:t>
            </a: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 or </a:t>
            </a:r>
            <a:r>
              <a:rPr lang="en-US" altLang="en-US" sz="2800" i="1">
                <a:solidFill>
                  <a:srgbClr val="000000"/>
                </a:solidFill>
                <a:latin typeface="Arial" panose="020B0604020202020204" pitchFamily="34" charset="0"/>
              </a:rPr>
              <a:t>members</a:t>
            </a: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 of the set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Notation 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>
                <a:solidFill>
                  <a:srgbClr val="000000"/>
                </a:solidFill>
                <a:latin typeface="Comic Sans MS" panose="030F0702030302020204" pitchFamily="66" charset="0"/>
              </a:rPr>
              <a:t> a </a:t>
            </a:r>
            <a:r>
              <a:rPr lang="en-US" altLang="en-US">
                <a:solidFill>
                  <a:srgbClr val="000000"/>
                </a:solidFill>
                <a:latin typeface="Symbol" panose="05050102010706020507" pitchFamily="18" charset="2"/>
              </a:rPr>
              <a:t></a:t>
            </a:r>
            <a:r>
              <a:rPr lang="en-US" altLang="en-US">
                <a:solidFill>
                  <a:srgbClr val="000000"/>
                </a:solidFill>
                <a:latin typeface="Comic Sans MS" panose="030F0702030302020204" pitchFamily="66" charset="0"/>
              </a:rPr>
              <a:t> B means “a is an element of set B.”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>
                <a:solidFill>
                  <a:srgbClr val="000000"/>
                </a:solidFill>
                <a:latin typeface="Comic Sans MS" panose="030F0702030302020204" pitchFamily="66" charset="0"/>
              </a:rPr>
              <a:t>Convention: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>
                <a:solidFill>
                  <a:srgbClr val="000000"/>
                </a:solidFill>
                <a:latin typeface="Comic Sans MS" panose="030F0702030302020204" pitchFamily="66" charset="0"/>
              </a:rPr>
              <a:t>Lower case letters for elements in the set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>
                <a:solidFill>
                  <a:srgbClr val="000000"/>
                </a:solidFill>
                <a:latin typeface="Comic Sans MS" panose="030F0702030302020204" pitchFamily="66" charset="0"/>
              </a:rPr>
              <a:t>Upper case letters for sets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>
                <a:solidFill>
                  <a:srgbClr val="000000"/>
                </a:solidFill>
                <a:latin typeface="Comic Sans MS" panose="030F0702030302020204" pitchFamily="66" charset="0"/>
              </a:rPr>
              <a:t>If </a:t>
            </a:r>
            <a:r>
              <a:rPr lang="en-US" altLang="en-US">
                <a:solidFill>
                  <a:srgbClr val="000000"/>
                </a:solidFill>
              </a:rPr>
              <a:t>A = {1, 2, 3, 4, 5} and x </a:t>
            </a:r>
            <a:r>
              <a:rPr lang="en-US" altLang="en-US">
                <a:solidFill>
                  <a:srgbClr val="000000"/>
                </a:solidFill>
                <a:latin typeface="Symbol" panose="05050102010706020507" pitchFamily="18" charset="2"/>
              </a:rPr>
              <a:t></a:t>
            </a:r>
            <a:r>
              <a:rPr lang="en-US" altLang="en-US">
                <a:solidFill>
                  <a:srgbClr val="000000"/>
                </a:solidFill>
              </a:rPr>
              <a:t>  A, what are the possible values of x?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endParaRPr lang="en-US" altLang="en-US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endParaRPr lang="en-US" altLang="en-US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48483" name="Object 3">
            <a:extLst>
              <a:ext uri="{FF2B5EF4-FFF2-40B4-BE49-F238E27FC236}">
                <a16:creationId xmlns:a16="http://schemas.microsoft.com/office/drawing/2014/main" id="{E4757D45-95D9-492E-9C2D-83E6767CA5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2654300"/>
          <a:ext cx="30480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4" imgW="4632465" imgH="4563839" progId="Equation.3">
                  <p:embed/>
                </p:oleObj>
              </mc:Choice>
              <mc:Fallback>
                <p:oleObj name="Equation" r:id="rId4" imgW="4632465" imgH="4563839" progId="Equation.3">
                  <p:embed/>
                  <p:pic>
                    <p:nvPicPr>
                      <p:cNvPr id="148483" name="Object 3">
                        <a:extLst>
                          <a:ext uri="{FF2B5EF4-FFF2-40B4-BE49-F238E27FC236}">
                            <a16:creationId xmlns:a16="http://schemas.microsoft.com/office/drawing/2014/main" id="{E4757D45-95D9-492E-9C2D-83E6767CA5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654300"/>
                        <a:ext cx="304800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Text Box 4">
            <a:extLst>
              <a:ext uri="{FF2B5EF4-FFF2-40B4-BE49-F238E27FC236}">
                <a16:creationId xmlns:a16="http://schemas.microsoft.com/office/drawing/2014/main" id="{D216252B-E21D-41C3-809E-4E33F2C72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A3B871B3-91B0-4EF7-9EFF-DFEB5E3398E5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AFB3FDED-3A05-4055-BE37-F51882C69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F4B60AD-654F-4F91-A829-77C0C3EBB61D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3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F99213-0648-4249-9143-5256CF2E8F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AD2425A-FDF6-4B8C-B37E-CC97E09FCA19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1961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>
            <a:extLst>
              <a:ext uri="{FF2B5EF4-FFF2-40B4-BE49-F238E27FC236}">
                <a16:creationId xmlns:a16="http://schemas.microsoft.com/office/drawing/2014/main" id="{075BE24D-8A6D-48D8-A7EC-EDCFD09AF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>
                <a:solidFill>
                  <a:srgbClr val="000000"/>
                </a:solidFill>
                <a:latin typeface="Calibri" charset="0"/>
              </a:rPr>
              <a:t>Cartesian Product</a:t>
            </a:r>
          </a:p>
        </p:txBody>
      </p:sp>
      <p:sp>
        <p:nvSpPr>
          <p:cNvPr id="46082" name="Text Box 2">
            <a:extLst>
              <a:ext uri="{FF2B5EF4-FFF2-40B4-BE49-F238E27FC236}">
                <a16:creationId xmlns:a16="http://schemas.microsoft.com/office/drawing/2014/main" id="{D2F87F4E-75F4-45A2-90E2-CC866A67A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>
                <a:solidFill>
                  <a:srgbClr val="000000"/>
                </a:solidFill>
                <a:latin typeface="Calibri" charset="0"/>
              </a:rPr>
              <a:t>A = {a, b}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>
                <a:solidFill>
                  <a:srgbClr val="000000"/>
                </a:solidFill>
                <a:latin typeface="Calibri" charset="0"/>
              </a:rPr>
              <a:t>B = {1, 2, 3}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>
                <a:solidFill>
                  <a:srgbClr val="000000"/>
                </a:solidFill>
                <a:latin typeface="Calibri" charset="0"/>
              </a:rPr>
              <a:t>A X B = {(a, 1), (a, 2), (a, 3), (b, 1), (b, 2), (b, 3)}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>
                <a:solidFill>
                  <a:srgbClr val="000000"/>
                </a:solidFill>
                <a:latin typeface="Calibri" charset="0"/>
              </a:rPr>
              <a:t>B X A = {(1, a), (1, b), (2, a), (2, b), (3, a), (3, b)}</a:t>
            </a:r>
          </a:p>
          <a:p>
            <a:pPr>
              <a:spcBef>
                <a:spcPts val="800"/>
              </a:spcBef>
              <a:buFont typeface="Arial" charset="0"/>
              <a:buNone/>
              <a:defRPr/>
            </a:pPr>
            <a:endParaRPr lang="en-US" sz="32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7F77669E-E645-4A7E-8289-92E250280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DBE15880-00AE-4444-AA72-3E757B38865D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6084" name="Text Box 4">
            <a:extLst>
              <a:ext uri="{FF2B5EF4-FFF2-40B4-BE49-F238E27FC236}">
                <a16:creationId xmlns:a16="http://schemas.microsoft.com/office/drawing/2014/main" id="{8FBC6B93-2E9F-451A-889E-63FC30B0E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D0B0BFA-9C2C-4FA4-AF11-C45B931EBAE3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30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B01831-D366-4FDA-A5A0-DF222858D6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6D92255-BE1B-4404-8C7C-7590B181D30E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30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5965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>
            <a:extLst>
              <a:ext uri="{FF2B5EF4-FFF2-40B4-BE49-F238E27FC236}">
                <a16:creationId xmlns:a16="http://schemas.microsoft.com/office/drawing/2014/main" id="{F84084C2-8792-47E7-9256-3EE461592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 dirty="0">
                <a:solidFill>
                  <a:srgbClr val="000000"/>
                </a:solidFill>
                <a:latin typeface="Calibri" charset="0"/>
              </a:rPr>
              <a:t>Functions </a:t>
            </a:r>
          </a:p>
        </p:txBody>
      </p:sp>
      <p:sp>
        <p:nvSpPr>
          <p:cNvPr id="47106" name="Text Box 2">
            <a:extLst>
              <a:ext uri="{FF2B5EF4-FFF2-40B4-BE49-F238E27FC236}">
                <a16:creationId xmlns:a16="http://schemas.microsoft.com/office/drawing/2014/main" id="{F058E4F9-1289-4268-85E5-D820E51B7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76400"/>
            <a:ext cx="8574088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45720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Function = mapping from set X to set Y  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Examples</a:t>
            </a:r>
          </a:p>
          <a:p>
            <a:pPr lvl="1" indent="0">
              <a:spcBef>
                <a:spcPts val="700"/>
              </a:spcBef>
              <a:buClrTx/>
              <a:buFontTx/>
              <a:buNone/>
              <a:defRPr/>
            </a:pPr>
            <a:r>
              <a:rPr lang="en-US" sz="2800" b="1" dirty="0">
                <a:solidFill>
                  <a:srgbClr val="800080"/>
                </a:solidFill>
                <a:latin typeface="Calibri" charset="0"/>
              </a:rPr>
              <a:t>f(x) = x</a:t>
            </a:r>
          </a:p>
          <a:p>
            <a:pPr lvl="1" indent="0">
              <a:spcBef>
                <a:spcPts val="700"/>
              </a:spcBef>
              <a:buClrTx/>
              <a:buFontTx/>
              <a:buNone/>
              <a:defRPr/>
            </a:pPr>
            <a:r>
              <a:rPr lang="en-US" sz="2800" b="1" dirty="0">
                <a:solidFill>
                  <a:srgbClr val="800080"/>
                </a:solidFill>
                <a:latin typeface="Calibri" charset="0"/>
              </a:rPr>
              <a:t>f(x) = x + 1    </a:t>
            </a:r>
          </a:p>
          <a:p>
            <a:pPr lvl="1" indent="0">
              <a:spcBef>
                <a:spcPts val="700"/>
              </a:spcBef>
              <a:buClrTx/>
              <a:buFontTx/>
              <a:buNone/>
              <a:defRPr/>
            </a:pPr>
            <a:r>
              <a:rPr lang="en-US" sz="2800" b="1" dirty="0">
                <a:solidFill>
                  <a:srgbClr val="800080"/>
                </a:solidFill>
                <a:latin typeface="Calibri" charset="0"/>
              </a:rPr>
              <a:t>f(x) = 2x</a:t>
            </a:r>
          </a:p>
          <a:p>
            <a:pPr lvl="1" indent="0">
              <a:spcBef>
                <a:spcPts val="700"/>
              </a:spcBef>
              <a:buClrTx/>
              <a:buFontTx/>
              <a:buNone/>
              <a:defRPr/>
            </a:pPr>
            <a:r>
              <a:rPr lang="en-US" sz="2800" b="1" dirty="0">
                <a:solidFill>
                  <a:srgbClr val="800080"/>
                </a:solidFill>
                <a:latin typeface="Calibri" charset="0"/>
              </a:rPr>
              <a:t>f(x) = x</a:t>
            </a:r>
            <a:r>
              <a:rPr lang="en-US" sz="2800" b="1" baseline="30000" dirty="0">
                <a:solidFill>
                  <a:srgbClr val="800080"/>
                </a:solidFill>
                <a:latin typeface="Calibri" charset="0"/>
              </a:rPr>
              <a:t>2</a:t>
            </a:r>
          </a:p>
        </p:txBody>
      </p:sp>
      <p:sp>
        <p:nvSpPr>
          <p:cNvPr id="47107" name="Text Box 3">
            <a:extLst>
              <a:ext uri="{FF2B5EF4-FFF2-40B4-BE49-F238E27FC236}">
                <a16:creationId xmlns:a16="http://schemas.microsoft.com/office/drawing/2014/main" id="{FFB8619B-D71A-40F5-A484-428C1CD77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847959AB-C81F-42F5-A563-7E5C62A284A9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7108" name="Text Box 4">
            <a:extLst>
              <a:ext uri="{FF2B5EF4-FFF2-40B4-BE49-F238E27FC236}">
                <a16:creationId xmlns:a16="http://schemas.microsoft.com/office/drawing/2014/main" id="{97ECFF40-A255-4C11-885C-B692D8064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ACA5F2F-BDD6-4C87-85C9-FCAD179247F6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31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419223-929A-4B75-9929-F801606B70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9AF904D-B6D3-4005-86F4-66B505E1057D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31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6961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>
            <a:extLst>
              <a:ext uri="{FF2B5EF4-FFF2-40B4-BE49-F238E27FC236}">
                <a16:creationId xmlns:a16="http://schemas.microsoft.com/office/drawing/2014/main" id="{3106D939-7207-4690-B139-8A577D756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>
                <a:solidFill>
                  <a:srgbClr val="000000"/>
                </a:solidFill>
                <a:latin typeface="Calibri" charset="0"/>
              </a:rPr>
              <a:t>Function Definitions</a:t>
            </a:r>
          </a:p>
        </p:txBody>
      </p:sp>
      <p:sp>
        <p:nvSpPr>
          <p:cNvPr id="48130" name="Text Box 2">
            <a:extLst>
              <a:ext uri="{FF2B5EF4-FFF2-40B4-BE49-F238E27FC236}">
                <a16:creationId xmlns:a16="http://schemas.microsoft.com/office/drawing/2014/main" id="{FC240E5E-7E47-4314-990E-E3768F44C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19200"/>
            <a:ext cx="8574088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A function </a:t>
            </a:r>
            <a:r>
              <a:rPr lang="en-US" sz="3200" b="1" dirty="0">
                <a:solidFill>
                  <a:srgbClr val="1F497D"/>
                </a:solidFill>
                <a:latin typeface="Calibri" charset="0"/>
              </a:rPr>
              <a:t>f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 from sets </a:t>
            </a:r>
            <a:r>
              <a:rPr lang="en-US" sz="3200" b="1" dirty="0">
                <a:solidFill>
                  <a:srgbClr val="1F497D"/>
                </a:solidFill>
              </a:rPr>
              <a:t>A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to </a:t>
            </a:r>
            <a:r>
              <a:rPr lang="en-US" sz="3200" b="1" dirty="0">
                <a:solidFill>
                  <a:srgbClr val="1F497D"/>
                </a:solidFill>
              </a:rPr>
              <a:t>B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assigns exactly one element of </a:t>
            </a:r>
            <a:r>
              <a:rPr lang="en-US" sz="3200" b="1" dirty="0">
                <a:solidFill>
                  <a:srgbClr val="1F497D"/>
                </a:solidFill>
              </a:rPr>
              <a:t>B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to each element of </a:t>
            </a:r>
            <a:r>
              <a:rPr lang="en-US" sz="3200" b="1" dirty="0">
                <a:solidFill>
                  <a:srgbClr val="1F497D"/>
                </a:solidFill>
              </a:rPr>
              <a:t>A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. 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Example: the </a:t>
            </a:r>
            <a:r>
              <a:rPr lang="en-US" sz="3200" b="1" dirty="0">
                <a:solidFill>
                  <a:srgbClr val="000000"/>
                </a:solidFill>
                <a:latin typeface="Calibri" charset="0"/>
              </a:rPr>
              <a:t>floor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function</a:t>
            </a:r>
          </a:p>
        </p:txBody>
      </p:sp>
      <p:grpSp>
        <p:nvGrpSpPr>
          <p:cNvPr id="206851" name="Group 3">
            <a:extLst>
              <a:ext uri="{FF2B5EF4-FFF2-40B4-BE49-F238E27FC236}">
                <a16:creationId xmlns:a16="http://schemas.microsoft.com/office/drawing/2014/main" id="{3AF706B5-5202-4B63-8129-6E203840D4A8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819401"/>
            <a:ext cx="2708275" cy="2520951"/>
            <a:chOff x="720" y="2112"/>
            <a:chExt cx="1706" cy="1588"/>
          </a:xfrm>
        </p:grpSpPr>
        <p:sp>
          <p:nvSpPr>
            <p:cNvPr id="48132" name="Text Box 4">
              <a:extLst>
                <a:ext uri="{FF2B5EF4-FFF2-40B4-BE49-F238E27FC236}">
                  <a16:creationId xmlns:a16="http://schemas.microsoft.com/office/drawing/2014/main" id="{E49115C1-4770-4B64-BDD3-545D5CB2DE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2" y="2208"/>
              <a:ext cx="380" cy="1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>
                <a:buClrTx/>
                <a:buFontTx/>
                <a:buNone/>
                <a:defRPr/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2.4</a:t>
              </a:r>
            </a:p>
            <a:p>
              <a:pPr>
                <a:buClrTx/>
                <a:buFontTx/>
                <a:buNone/>
                <a:defRPr/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1.6</a:t>
              </a:r>
            </a:p>
            <a:p>
              <a:pPr>
                <a:buClrTx/>
                <a:buFontTx/>
                <a:buNone/>
                <a:defRPr/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5.0</a:t>
              </a:r>
            </a:p>
            <a:p>
              <a:pPr>
                <a:buClrTx/>
                <a:buFontTx/>
                <a:buNone/>
                <a:defRPr/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4.8</a:t>
              </a:r>
            </a:p>
            <a:p>
              <a:pPr>
                <a:buClrTx/>
                <a:buFontTx/>
                <a:buNone/>
                <a:defRPr/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2.3</a:t>
              </a:r>
            </a:p>
          </p:txBody>
        </p:sp>
        <p:sp>
          <p:nvSpPr>
            <p:cNvPr id="48133" name="Text Box 5">
              <a:extLst>
                <a:ext uri="{FF2B5EF4-FFF2-40B4-BE49-F238E27FC236}">
                  <a16:creationId xmlns:a16="http://schemas.microsoft.com/office/drawing/2014/main" id="{4B09CF67-007E-4648-9614-0F44C78CE2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7" y="2112"/>
              <a:ext cx="219" cy="1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>
                <a:buClrTx/>
                <a:buFontTx/>
                <a:buNone/>
                <a:defRPr/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1</a:t>
              </a:r>
            </a:p>
            <a:p>
              <a:pPr>
                <a:buClrTx/>
                <a:buFontTx/>
                <a:buNone/>
                <a:defRPr/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2</a:t>
              </a:r>
            </a:p>
            <a:p>
              <a:pPr>
                <a:buClrTx/>
                <a:buFontTx/>
                <a:buNone/>
                <a:defRPr/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3</a:t>
              </a:r>
            </a:p>
            <a:p>
              <a:pPr>
                <a:buClrTx/>
                <a:buFontTx/>
                <a:buNone/>
                <a:defRPr/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4</a:t>
              </a:r>
            </a:p>
            <a:p>
              <a:pPr>
                <a:buClrTx/>
                <a:buFontTx/>
                <a:buNone/>
                <a:defRPr/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5</a:t>
              </a:r>
            </a:p>
            <a:p>
              <a:pPr>
                <a:buClrTx/>
                <a:buFontTx/>
                <a:buNone/>
                <a:defRPr/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48134" name="Line 6">
              <a:extLst>
                <a:ext uri="{FF2B5EF4-FFF2-40B4-BE49-F238E27FC236}">
                  <a16:creationId xmlns:a16="http://schemas.microsoft.com/office/drawing/2014/main" id="{5E7505A3-4E13-4194-9086-4AFE636D14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7" y="2370"/>
              <a:ext cx="1054" cy="142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8135" name="Line 7">
              <a:extLst>
                <a:ext uri="{FF2B5EF4-FFF2-40B4-BE49-F238E27FC236}">
                  <a16:creationId xmlns:a16="http://schemas.microsoft.com/office/drawing/2014/main" id="{763C67F2-DEA9-4B2F-A576-D602B48CB2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7" y="2272"/>
              <a:ext cx="1007" cy="33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8136" name="Line 8">
              <a:extLst>
                <a:ext uri="{FF2B5EF4-FFF2-40B4-BE49-F238E27FC236}">
                  <a16:creationId xmlns:a16="http://schemas.microsoft.com/office/drawing/2014/main" id="{361EF3F6-1B32-469E-9912-ADCE525D4F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7" y="2802"/>
              <a:ext cx="1007" cy="382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8137" name="Line 9">
              <a:extLst>
                <a:ext uri="{FF2B5EF4-FFF2-40B4-BE49-F238E27FC236}">
                  <a16:creationId xmlns:a16="http://schemas.microsoft.com/office/drawing/2014/main" id="{E8CEA49F-CB70-4DF0-B186-C995C19474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7" y="2944"/>
              <a:ext cx="1054" cy="9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8138" name="Line 10">
              <a:extLst>
                <a:ext uri="{FF2B5EF4-FFF2-40B4-BE49-F238E27FC236}">
                  <a16:creationId xmlns:a16="http://schemas.microsoft.com/office/drawing/2014/main" id="{75E1A987-F267-42A3-8C6D-FB45ED96EB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7" y="2512"/>
              <a:ext cx="1054" cy="77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8139" name="Text Box 11">
              <a:extLst>
                <a:ext uri="{FF2B5EF4-FFF2-40B4-BE49-F238E27FC236}">
                  <a16:creationId xmlns:a16="http://schemas.microsoft.com/office/drawing/2014/main" id="{CCEF8DD0-9F1E-457D-8295-9B7E8A5224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408"/>
              <a:ext cx="960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>
                <a:buClrTx/>
                <a:buFontTx/>
                <a:buNone/>
                <a:defRPr/>
              </a:pPr>
              <a:r>
                <a:rPr lang="en-US" i="1" dirty="0">
                  <a:solidFill>
                    <a:srgbClr val="000000"/>
                  </a:solidFill>
                  <a:latin typeface="Arial" charset="0"/>
                </a:rPr>
                <a:t>Domain A</a:t>
              </a:r>
            </a:p>
          </p:txBody>
        </p:sp>
      </p:grpSp>
      <p:sp>
        <p:nvSpPr>
          <p:cNvPr id="48140" name="Text Box 12">
            <a:extLst>
              <a:ext uri="{FF2B5EF4-FFF2-40B4-BE49-F238E27FC236}">
                <a16:creationId xmlns:a16="http://schemas.microsoft.com/office/drawing/2014/main" id="{B57E40B8-D4E0-40B6-BE46-BC75E0D11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9788" y="4572000"/>
            <a:ext cx="2406726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i="1" dirty="0">
                <a:solidFill>
                  <a:srgbClr val="000000"/>
                </a:solidFill>
                <a:latin typeface="Arial" charset="0"/>
              </a:rPr>
              <a:t>Range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: {1,2,4,5}</a:t>
            </a:r>
          </a:p>
        </p:txBody>
      </p:sp>
      <p:sp>
        <p:nvSpPr>
          <p:cNvPr id="48141" name="Text Box 13">
            <a:extLst>
              <a:ext uri="{FF2B5EF4-FFF2-40B4-BE49-F238E27FC236}">
                <a16:creationId xmlns:a16="http://schemas.microsoft.com/office/drawing/2014/main" id="{64E5E982-D69D-43FA-9DFF-AAC2386FA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105400"/>
            <a:ext cx="3261127" cy="1571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i="1" dirty="0">
                <a:solidFill>
                  <a:srgbClr val="000000"/>
                </a:solidFill>
                <a:latin typeface="Arial" charset="0"/>
              </a:rPr>
              <a:t>Codomain B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Sometimes (</a:t>
            </a:r>
            <a:r>
              <a:rPr lang="en-US" dirty="0" err="1">
                <a:solidFill>
                  <a:srgbClr val="000000"/>
                </a:solidFill>
                <a:latin typeface="Arial" charset="0"/>
              </a:rPr>
              <a:t>Zybooks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) 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called  Target</a:t>
            </a:r>
          </a:p>
          <a:p>
            <a:pPr>
              <a:buClrTx/>
              <a:buFontTx/>
              <a:buNone/>
              <a:defRPr/>
            </a:pPr>
            <a:endParaRPr lang="en-US" i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144" name="AutoShape 16">
            <a:extLst>
              <a:ext uri="{FF2B5EF4-FFF2-40B4-BE49-F238E27FC236}">
                <a16:creationId xmlns:a16="http://schemas.microsoft.com/office/drawing/2014/main" id="{29054A5F-390C-4C41-B262-C700D4890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895600"/>
            <a:ext cx="3352800" cy="1447800"/>
          </a:xfrm>
          <a:prstGeom prst="cloudCallout">
            <a:avLst>
              <a:gd name="adj1" fmla="val -74718"/>
              <a:gd name="adj2" fmla="val 54384"/>
            </a:avLst>
          </a:prstGeom>
          <a:solidFill>
            <a:srgbClr val="CC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What’s the difference between codomain and range?</a:t>
            </a:r>
          </a:p>
        </p:txBody>
      </p:sp>
      <p:sp>
        <p:nvSpPr>
          <p:cNvPr id="48145" name="AutoShape 17">
            <a:extLst>
              <a:ext uri="{FF2B5EF4-FFF2-40B4-BE49-F238E27FC236}">
                <a16:creationId xmlns:a16="http://schemas.microsoft.com/office/drawing/2014/main" id="{7DABB981-3866-4918-89FB-4B42962D6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105400"/>
            <a:ext cx="2895600" cy="1295400"/>
          </a:xfrm>
          <a:prstGeom prst="wedgeRectCallout">
            <a:avLst>
              <a:gd name="adj1" fmla="val -73741"/>
              <a:gd name="adj2" fmla="val -65319"/>
            </a:avLst>
          </a:prstGeom>
          <a:solidFill>
            <a:srgbClr val="FFFF99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rPr>
              <a:t>Range contains the codomain values that values of A map to</a:t>
            </a:r>
          </a:p>
        </p:txBody>
      </p:sp>
      <p:sp>
        <p:nvSpPr>
          <p:cNvPr id="48146" name="Text Box 18">
            <a:extLst>
              <a:ext uri="{FF2B5EF4-FFF2-40B4-BE49-F238E27FC236}">
                <a16:creationId xmlns:a16="http://schemas.microsoft.com/office/drawing/2014/main" id="{F47A9EF8-F6F3-402D-87FC-AADE66890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AECC1BFF-9812-4AD5-B0A5-34236E2A14E1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8147" name="Text Box 19">
            <a:extLst>
              <a:ext uri="{FF2B5EF4-FFF2-40B4-BE49-F238E27FC236}">
                <a16:creationId xmlns:a16="http://schemas.microsoft.com/office/drawing/2014/main" id="{63AA06E8-D1FE-4294-831D-9F499BFDD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8A7DD1F-118C-4B74-957A-7765F1EBC8F4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32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185FCF-9165-4D1C-B5AE-40EB68AAAE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8AC8268-17DD-4F9A-AD30-06DEDCBB829A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32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918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30725"/>
          </a:xfrm>
        </p:spPr>
        <p:txBody>
          <a:bodyPr/>
          <a:lstStyle/>
          <a:p>
            <a:r>
              <a:rPr lang="en-US" dirty="0"/>
              <a:t>One of these diagrams does not represent a valid function.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domain, target, range?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547" y="2057400"/>
            <a:ext cx="60960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575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>
            <a:extLst>
              <a:ext uri="{FF2B5EF4-FFF2-40B4-BE49-F238E27FC236}">
                <a16:creationId xmlns:a16="http://schemas.microsoft.com/office/drawing/2014/main" id="{85B61A44-34D9-4375-89CD-F27F6BF83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>
                <a:solidFill>
                  <a:srgbClr val="000000"/>
                </a:solidFill>
                <a:latin typeface="Calibri" charset="0"/>
              </a:rPr>
              <a:t>Function Definitions</a:t>
            </a:r>
          </a:p>
        </p:txBody>
      </p:sp>
      <p:sp>
        <p:nvSpPr>
          <p:cNvPr id="49154" name="Text Box 2">
            <a:extLst>
              <a:ext uri="{FF2B5EF4-FFF2-40B4-BE49-F238E27FC236}">
                <a16:creationId xmlns:a16="http://schemas.microsoft.com/office/drawing/2014/main" id="{0B950F45-DE79-440D-82E4-4F244BBD4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5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In Programming</a:t>
            </a:r>
          </a:p>
          <a:p>
            <a:pPr lvl="1">
              <a:spcBef>
                <a:spcPts val="700"/>
              </a:spcBef>
              <a:buFont typeface="Arial" charset="0"/>
              <a:buChar char="–"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Function header definition example</a:t>
            </a:r>
            <a:br>
              <a:rPr lang="en-US" sz="2800" dirty="0">
                <a:solidFill>
                  <a:srgbClr val="000000"/>
                </a:solidFill>
                <a:latin typeface="Calibri" charset="0"/>
              </a:rPr>
            </a:br>
            <a:br>
              <a:rPr lang="en-US" sz="2800" dirty="0">
                <a:solidFill>
                  <a:srgbClr val="000000"/>
                </a:solidFill>
                <a:latin typeface="Calibri" charset="0"/>
              </a:rPr>
            </a:br>
            <a:r>
              <a:rPr lang="en-US" sz="2800" dirty="0" err="1">
                <a:solidFill>
                  <a:srgbClr val="800080"/>
                </a:solidFill>
                <a:latin typeface="Calibri" charset="0"/>
              </a:rPr>
              <a:t>int</a:t>
            </a:r>
            <a:r>
              <a:rPr lang="en-US" sz="2800" dirty="0">
                <a:solidFill>
                  <a:srgbClr val="800080"/>
                </a:solidFill>
                <a:latin typeface="Calibri" charset="0"/>
              </a:rPr>
              <a:t> floor( float real){</a:t>
            </a:r>
            <a:br>
              <a:rPr lang="en-US" sz="2800" dirty="0">
                <a:solidFill>
                  <a:srgbClr val="800080"/>
                </a:solidFill>
                <a:latin typeface="Calibri" charset="0"/>
              </a:rPr>
            </a:br>
            <a:br>
              <a:rPr lang="en-US" sz="2800" dirty="0">
                <a:solidFill>
                  <a:srgbClr val="800080"/>
                </a:solidFill>
                <a:latin typeface="Calibri" charset="0"/>
              </a:rPr>
            </a:br>
            <a:r>
              <a:rPr lang="en-US" sz="2800" dirty="0">
                <a:solidFill>
                  <a:srgbClr val="800080"/>
                </a:solidFill>
                <a:latin typeface="Calibri" charset="0"/>
              </a:rPr>
              <a:t>}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Calibri" charset="0"/>
              </a:rPr>
              <a:t>   Domain     = 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Calibri" charset="0"/>
              </a:rPr>
              <a:t>   Codomain = </a:t>
            </a:r>
          </a:p>
          <a:p>
            <a:pPr lvl="2" indent="-227013">
              <a:spcBef>
                <a:spcPts val="600"/>
              </a:spcBef>
              <a:buClrTx/>
              <a:buFontTx/>
              <a:buNone/>
              <a:defRPr/>
            </a:pP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49155" name="Text Box 3">
            <a:extLst>
              <a:ext uri="{FF2B5EF4-FFF2-40B4-BE49-F238E27FC236}">
                <a16:creationId xmlns:a16="http://schemas.microsoft.com/office/drawing/2014/main" id="{D165E0B3-9FE2-4EC7-96C5-DB352D785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416425"/>
            <a:ext cx="12954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1500"/>
              </a:spcBef>
              <a:buClrTx/>
              <a:buFontTx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49156" name="Text Box 4">
            <a:extLst>
              <a:ext uri="{FF2B5EF4-FFF2-40B4-BE49-F238E27FC236}">
                <a16:creationId xmlns:a16="http://schemas.microsoft.com/office/drawing/2014/main" id="{B4627EEF-F4BA-4FB6-BE2C-244BF654B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873625"/>
            <a:ext cx="12954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1500"/>
              </a:spcBef>
              <a:buClrTx/>
              <a:buFontTx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49157" name="Text Box 5">
            <a:extLst>
              <a:ext uri="{FF2B5EF4-FFF2-40B4-BE49-F238E27FC236}">
                <a16:creationId xmlns:a16="http://schemas.microsoft.com/office/drawing/2014/main" id="{E8A0E1D9-606E-429B-B1CE-B1E014970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AC638DB3-EE6B-4429-B88E-62E47D6A54C4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9158" name="Text Box 6">
            <a:extLst>
              <a:ext uri="{FF2B5EF4-FFF2-40B4-BE49-F238E27FC236}">
                <a16:creationId xmlns:a16="http://schemas.microsoft.com/office/drawing/2014/main" id="{A5043759-3BEF-4727-99F7-9590B61F9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EA71982-D5AC-48AF-B9BA-126438C765BA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34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1A30FAB-5DBE-4B62-BE02-8FC98CF4CC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FC57852-A406-4E6D-BCC7-A2D6AACC4986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34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7808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>
            <a:extLst>
              <a:ext uri="{FF2B5EF4-FFF2-40B4-BE49-F238E27FC236}">
                <a16:creationId xmlns:a16="http://schemas.microsoft.com/office/drawing/2014/main" id="{2670431B-4DB4-4D8C-9C10-8CB8C86D2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>
                <a:solidFill>
                  <a:srgbClr val="000000"/>
                </a:solidFill>
                <a:latin typeface="Calibri" charset="0"/>
              </a:rPr>
              <a:t>Other Functions</a:t>
            </a:r>
          </a:p>
        </p:txBody>
      </p:sp>
      <p:sp>
        <p:nvSpPr>
          <p:cNvPr id="50178" name="Text Box 2">
            <a:extLst>
              <a:ext uri="{FF2B5EF4-FFF2-40B4-BE49-F238E27FC236}">
                <a16:creationId xmlns:a16="http://schemas.microsoft.com/office/drawing/2014/main" id="{0FEF27CF-3214-40F0-9BD9-9D29D6030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11300"/>
            <a:ext cx="8421688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The </a:t>
            </a: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identity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 function, </a:t>
            </a:r>
            <a:r>
              <a:rPr lang="en-US" altLang="en-US" b="1" dirty="0" err="1">
                <a:solidFill>
                  <a:srgbClr val="800080"/>
                </a:solidFill>
                <a:latin typeface="Calibri" panose="020F0502020204030204" pitchFamily="34" charset="0"/>
              </a:rPr>
              <a:t>ƒ</a:t>
            </a:r>
            <a:r>
              <a:rPr lang="en-US" altLang="en-US" b="1" i="1" baseline="-25000" dirty="0" err="1">
                <a:solidFill>
                  <a:srgbClr val="800080"/>
                </a:solidFill>
                <a:latin typeface="Calibri" panose="020F0502020204030204" pitchFamily="34" charset="0"/>
              </a:rPr>
              <a:t>ID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, on </a:t>
            </a:r>
            <a:r>
              <a:rPr lang="en-US" altLang="en-US" b="1" dirty="0">
                <a:solidFill>
                  <a:srgbClr val="800080"/>
                </a:solidFill>
              </a:rPr>
              <a:t>A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 is the function where: </a:t>
            </a:r>
            <a:r>
              <a:rPr lang="en-US" altLang="en-US" dirty="0" err="1">
                <a:solidFill>
                  <a:srgbClr val="800080"/>
                </a:solidFill>
                <a:latin typeface="Calibri" panose="020F0502020204030204" pitchFamily="34" charset="0"/>
              </a:rPr>
              <a:t>ƒ</a:t>
            </a:r>
            <a:r>
              <a:rPr lang="en-US" altLang="en-US" i="1" baseline="-25000" dirty="0" err="1">
                <a:solidFill>
                  <a:srgbClr val="800080"/>
                </a:solidFill>
                <a:latin typeface="Calibri" panose="020F0502020204030204" pitchFamily="34" charset="0"/>
              </a:rPr>
              <a:t>ID</a:t>
            </a:r>
            <a:r>
              <a:rPr lang="en-US" altLang="en-US" i="1" dirty="0">
                <a:solidFill>
                  <a:srgbClr val="800080"/>
                </a:solidFill>
                <a:latin typeface="Calibri" panose="020F0502020204030204" pitchFamily="34" charset="0"/>
              </a:rPr>
              <a:t>(x) = x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 for all </a:t>
            </a:r>
            <a:r>
              <a:rPr lang="en-US" altLang="en-US" b="1" dirty="0">
                <a:solidFill>
                  <a:srgbClr val="800080"/>
                </a:solidFill>
                <a:latin typeface="Calibri" panose="020F0502020204030204" pitchFamily="34" charset="0"/>
              </a:rPr>
              <a:t>x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 in </a:t>
            </a:r>
            <a:r>
              <a:rPr lang="en-US" altLang="en-US" b="1" dirty="0">
                <a:solidFill>
                  <a:srgbClr val="800080"/>
                </a:solidFill>
              </a:rPr>
              <a:t>A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1" indent="0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r>
              <a:rPr lang="en-US" altLang="en-US" dirty="0">
                <a:solidFill>
                  <a:srgbClr val="006600"/>
                </a:solidFill>
                <a:latin typeface="Calibri" panose="020F0502020204030204" pitchFamily="34" charset="0"/>
              </a:rPr>
              <a:t>    A = {</a:t>
            </a:r>
            <a:r>
              <a:rPr lang="en-US" altLang="en-US" dirty="0" err="1">
                <a:solidFill>
                  <a:srgbClr val="006600"/>
                </a:solidFill>
                <a:latin typeface="Calibri" panose="020F0502020204030204" pitchFamily="34" charset="0"/>
              </a:rPr>
              <a:t>a,b,c</a:t>
            </a:r>
            <a:r>
              <a:rPr lang="en-US" altLang="en-US" dirty="0">
                <a:solidFill>
                  <a:srgbClr val="006600"/>
                </a:solidFill>
                <a:latin typeface="Calibri" panose="020F0502020204030204" pitchFamily="34" charset="0"/>
              </a:rPr>
              <a:t>} and f(a) = a, f(b) = b, f(c) = c</a:t>
            </a:r>
            <a:br>
              <a:rPr lang="en-US" altLang="en-US" dirty="0">
                <a:solidFill>
                  <a:srgbClr val="006600"/>
                </a:solidFill>
                <a:latin typeface="Calibri" panose="020F0502020204030204" pitchFamily="34" charset="0"/>
              </a:rPr>
            </a:br>
            <a:endParaRPr lang="en-US" altLang="en-US" dirty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F3F7679A-9E53-4A6C-90A2-F768A3C65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913" y="2895600"/>
            <a:ext cx="8269287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339725" indent="-339725">
              <a:lnSpc>
                <a:spcPct val="80000"/>
              </a:lnSpc>
              <a:spcBef>
                <a:spcPts val="600"/>
              </a:spcBef>
              <a:buClr>
                <a:srgbClr val="800080"/>
              </a:buClr>
              <a:buFont typeface="Wingdings" charset="0"/>
              <a:buChar char="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Successor function, </a:t>
            </a:r>
            <a:r>
              <a:rPr lang="en-US" dirty="0"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rPr>
              <a:t> </a:t>
            </a:r>
            <a:r>
              <a:rPr lang="en-US" b="1" dirty="0">
                <a:solidFill>
                  <a:srgbClr val="800080"/>
                </a:solidFill>
                <a:latin typeface="Symbol" charset="0"/>
                <a:ea typeface="ＭＳ Ｐゴシック" charset="0"/>
                <a:cs typeface="Symbol" charset="0"/>
              </a:rPr>
              <a:t></a:t>
            </a:r>
            <a:r>
              <a:rPr lang="en-US" b="1" i="1" baseline="-25000" dirty="0" err="1">
                <a:solidFill>
                  <a:srgbClr val="800080"/>
                </a:solidFill>
                <a:latin typeface="Arial" charset="0"/>
                <a:ea typeface="DejaVu Sans" charset="0"/>
                <a:cs typeface="DejaVu Sans" charset="0"/>
              </a:rPr>
              <a:t>succ</a:t>
            </a:r>
            <a:r>
              <a:rPr lang="en-US" dirty="0">
                <a:solidFill>
                  <a:srgbClr val="800080"/>
                </a:solidFill>
                <a:latin typeface="Arial" charset="0"/>
                <a:ea typeface="DejaVu Sans" charset="0"/>
                <a:cs typeface="DejaVu Sans" charset="0"/>
              </a:rPr>
              <a:t>(x) = x+1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, on </a:t>
            </a:r>
            <a:r>
              <a:rPr lang="en-US" b="1" dirty="0">
                <a:solidFill>
                  <a:srgbClr val="800080"/>
                </a:solidFill>
                <a:latin typeface="Times New Roman" charset="0"/>
                <a:ea typeface="DejaVu Sans" charset="0"/>
                <a:cs typeface="DejaVu Sans" charset="0"/>
              </a:rPr>
              <a:t>Z</a:t>
            </a:r>
            <a:r>
              <a:rPr lang="en-US" dirty="0"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rPr>
              <a:t>, maps a number into the number following it.</a:t>
            </a:r>
          </a:p>
          <a:p>
            <a:pPr marL="739775" lvl="1" indent="-282575">
              <a:lnSpc>
                <a:spcPct val="80000"/>
              </a:lnSpc>
              <a:spcBef>
                <a:spcPts val="500"/>
              </a:spcBef>
              <a:buClr>
                <a:srgbClr val="0000FF"/>
              </a:buClr>
              <a:buFont typeface="Wingdings" charset="0"/>
              <a:buChar char="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/>
            </a:pPr>
            <a:r>
              <a:rPr lang="en-US" sz="2000" dirty="0">
                <a:solidFill>
                  <a:srgbClr val="006600"/>
                </a:solidFill>
                <a:latin typeface="Arial" charset="0"/>
                <a:ea typeface="DejaVu Sans" charset="0"/>
                <a:cs typeface="DejaVu Sans" charset="0"/>
              </a:rPr>
              <a:t>f(1) = 2</a:t>
            </a:r>
          </a:p>
          <a:p>
            <a:pPr marL="739775" lvl="1" indent="-282575">
              <a:lnSpc>
                <a:spcPct val="80000"/>
              </a:lnSpc>
              <a:spcBef>
                <a:spcPts val="500"/>
              </a:spcBef>
              <a:buClr>
                <a:srgbClr val="0000FF"/>
              </a:buClr>
              <a:buFont typeface="Wingdings" charset="0"/>
              <a:buChar char="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/>
            </a:pPr>
            <a:r>
              <a:rPr lang="en-US" sz="2000" dirty="0">
                <a:solidFill>
                  <a:srgbClr val="006600"/>
                </a:solidFill>
                <a:latin typeface="Arial" charset="0"/>
                <a:ea typeface="DejaVu Sans" charset="0"/>
                <a:cs typeface="DejaVu Sans" charset="0"/>
              </a:rPr>
              <a:t>f(-17) = -16</a:t>
            </a:r>
            <a:br>
              <a:rPr lang="en-US" sz="2000" dirty="0">
                <a:solidFill>
                  <a:srgbClr val="CC3300"/>
                </a:solidFill>
                <a:latin typeface="Arial" charset="0"/>
                <a:ea typeface="DejaVu Sans" charset="0"/>
                <a:cs typeface="DejaVu Sans" charset="0"/>
              </a:rPr>
            </a:br>
            <a:endParaRPr lang="en-US" sz="2000" dirty="0">
              <a:solidFill>
                <a:srgbClr val="CC3300"/>
              </a:solidFill>
              <a:latin typeface="Arial" charset="0"/>
              <a:ea typeface="DejaVu Sans" charset="0"/>
              <a:cs typeface="DejaVu Sans" charset="0"/>
            </a:endParaRPr>
          </a:p>
        </p:txBody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713E2877-ACC3-4E08-88DA-2405337B7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913" y="4038600"/>
            <a:ext cx="8269287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341313" indent="-339725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/>
            </a:pPr>
            <a:endParaRPr lang="en-US" dirty="0">
              <a:solidFill>
                <a:srgbClr val="CC3300"/>
              </a:solidFill>
              <a:latin typeface="Arial" charset="0"/>
              <a:ea typeface="DejaVu Sans" charset="0"/>
              <a:cs typeface="DejaVu Sans" charset="0"/>
            </a:endParaRPr>
          </a:p>
          <a:p>
            <a:pPr marL="339725" indent="-338138">
              <a:lnSpc>
                <a:spcPct val="80000"/>
              </a:lnSpc>
              <a:spcBef>
                <a:spcPts val="600"/>
              </a:spcBef>
              <a:buClr>
                <a:srgbClr val="800080"/>
              </a:buClr>
              <a:buFont typeface="Wingdings" charset="0"/>
              <a:buChar char="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Predecessor function, </a:t>
            </a:r>
            <a:r>
              <a:rPr lang="en-US" b="1" dirty="0">
                <a:solidFill>
                  <a:srgbClr val="800080"/>
                </a:solidFill>
                <a:latin typeface="Symbol" charset="0"/>
                <a:ea typeface="ＭＳ Ｐゴシック" charset="0"/>
                <a:cs typeface="Symbol" charset="0"/>
              </a:rPr>
              <a:t></a:t>
            </a:r>
            <a:r>
              <a:rPr lang="en-US" b="1" i="1" baseline="-25000" dirty="0" err="1">
                <a:solidFill>
                  <a:srgbClr val="800080"/>
                </a:solidFill>
                <a:latin typeface="Arial" charset="0"/>
                <a:ea typeface="DejaVu Sans" charset="0"/>
                <a:cs typeface="DejaVu Sans" charset="0"/>
              </a:rPr>
              <a:t>pred</a:t>
            </a:r>
            <a:r>
              <a:rPr lang="en-US" dirty="0">
                <a:solidFill>
                  <a:srgbClr val="800080"/>
                </a:solidFill>
                <a:latin typeface="Arial" charset="0"/>
                <a:ea typeface="DejaVu Sans" charset="0"/>
                <a:cs typeface="DejaVu Sans" charset="0"/>
              </a:rPr>
              <a:t>(x) = x-1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, on</a:t>
            </a:r>
            <a:r>
              <a:rPr lang="en-US" dirty="0"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rPr>
              <a:t> </a:t>
            </a:r>
            <a:r>
              <a:rPr lang="en-US" b="1" dirty="0">
                <a:solidFill>
                  <a:srgbClr val="800080"/>
                </a:solidFill>
                <a:latin typeface="Times New Roman" charset="0"/>
                <a:ea typeface="DejaVu Sans" charset="0"/>
                <a:cs typeface="DejaVu Sans" charset="0"/>
              </a:rPr>
              <a:t>Z</a:t>
            </a:r>
            <a:r>
              <a:rPr lang="en-US" dirty="0"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rPr>
              <a:t>, maps a number into the number before it.</a:t>
            </a:r>
          </a:p>
          <a:p>
            <a:pPr marL="739775" lvl="1" indent="-282575">
              <a:lnSpc>
                <a:spcPct val="80000"/>
              </a:lnSpc>
              <a:spcBef>
                <a:spcPts val="500"/>
              </a:spcBef>
              <a:buClr>
                <a:srgbClr val="0000FF"/>
              </a:buClr>
              <a:buFont typeface="Wingdings" charset="0"/>
              <a:buChar char="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/>
            </a:pPr>
            <a:r>
              <a:rPr lang="en-US" sz="2000" dirty="0">
                <a:solidFill>
                  <a:srgbClr val="006600"/>
                </a:solidFill>
                <a:latin typeface="Arial" charset="0"/>
                <a:ea typeface="DejaVu Sans" charset="0"/>
                <a:cs typeface="DejaVu Sans" charset="0"/>
              </a:rPr>
              <a:t>f(1) = 0</a:t>
            </a:r>
          </a:p>
          <a:p>
            <a:pPr marL="739775" lvl="1" indent="-282575">
              <a:lnSpc>
                <a:spcPct val="80000"/>
              </a:lnSpc>
              <a:spcBef>
                <a:spcPts val="500"/>
              </a:spcBef>
              <a:buClr>
                <a:srgbClr val="0000FF"/>
              </a:buClr>
              <a:buFont typeface="Wingdings" charset="0"/>
              <a:buChar char="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/>
            </a:pPr>
            <a:r>
              <a:rPr lang="en-US" sz="2000" dirty="0">
                <a:solidFill>
                  <a:srgbClr val="006600"/>
                </a:solidFill>
                <a:latin typeface="Arial" charset="0"/>
                <a:ea typeface="DejaVu Sans" charset="0"/>
                <a:cs typeface="DejaVu Sans" charset="0"/>
              </a:rPr>
              <a:t>f(-17) = -18</a:t>
            </a:r>
          </a:p>
          <a:p>
            <a:pPr marL="741363" lvl="1" indent="-282575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/>
            </a:pPr>
            <a:endParaRPr lang="en-US" sz="2000" dirty="0">
              <a:solidFill>
                <a:srgbClr val="FFFFFF"/>
              </a:solidFill>
              <a:latin typeface="Arial" charset="0"/>
              <a:ea typeface="DejaVu Sans" charset="0"/>
              <a:cs typeface="DejaVu Sans" charset="0"/>
            </a:endParaRPr>
          </a:p>
          <a:p>
            <a:pPr marL="741363" lvl="1" indent="-282575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/>
            </a:pPr>
            <a:endParaRPr lang="en-US" sz="2000" dirty="0">
              <a:solidFill>
                <a:srgbClr val="FFFFFF"/>
              </a:solidFill>
              <a:latin typeface="Arial" charset="0"/>
              <a:ea typeface="DejaVu Sans" charset="0"/>
              <a:cs typeface="DejaVu Sans" charset="0"/>
            </a:endParaRPr>
          </a:p>
        </p:txBody>
      </p:sp>
      <p:sp>
        <p:nvSpPr>
          <p:cNvPr id="50182" name="Text Box 6">
            <a:extLst>
              <a:ext uri="{FF2B5EF4-FFF2-40B4-BE49-F238E27FC236}">
                <a16:creationId xmlns:a16="http://schemas.microsoft.com/office/drawing/2014/main" id="{D72947C2-A9F0-44FA-919C-FD939BDD3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EE6FE470-7660-48A4-99B5-92B790AB2F92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0183" name="Text Box 7">
            <a:extLst>
              <a:ext uri="{FF2B5EF4-FFF2-40B4-BE49-F238E27FC236}">
                <a16:creationId xmlns:a16="http://schemas.microsoft.com/office/drawing/2014/main" id="{AE7EC31E-4306-4C4C-A79E-1FB6A3612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032287C9-69C2-4235-8C9F-23FC8519C001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35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E88B0F2-0DA5-4E81-90E2-AFA10D9DE8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20239FE-C573-4233-9E50-AEA660597008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35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8269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>
            <a:extLst>
              <a:ext uri="{FF2B5EF4-FFF2-40B4-BE49-F238E27FC236}">
                <a16:creationId xmlns:a16="http://schemas.microsoft.com/office/drawing/2014/main" id="{612BA8BC-C942-40A6-B7E3-39D6232B2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>
                <a:solidFill>
                  <a:srgbClr val="000000"/>
                </a:solidFill>
                <a:latin typeface="Calibri" charset="0"/>
              </a:rPr>
              <a:t>Other Functions</a:t>
            </a:r>
          </a:p>
        </p:txBody>
      </p:sp>
      <p:sp>
        <p:nvSpPr>
          <p:cNvPr id="51202" name="Text Box 2">
            <a:extLst>
              <a:ext uri="{FF2B5EF4-FFF2-40B4-BE49-F238E27FC236}">
                <a16:creationId xmlns:a16="http://schemas.microsoft.com/office/drawing/2014/main" id="{01FD3F8A-6897-4598-BD57-725170F38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1676400"/>
            <a:ext cx="7999413" cy="463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Clr>
                <a:srgbClr val="800080"/>
              </a:buClr>
              <a:buFont typeface="Arial" charset="0"/>
              <a:buChar char="•"/>
              <a:defRPr/>
            </a:pPr>
            <a:r>
              <a:rPr lang="en-US" sz="3200" b="1" dirty="0">
                <a:solidFill>
                  <a:srgbClr val="800080"/>
                </a:solidFill>
                <a:latin typeface="Symbol" charset="0"/>
                <a:cs typeface="Symbol" charset="0"/>
              </a:rPr>
              <a:t></a:t>
            </a:r>
            <a:r>
              <a:rPr lang="en-US" sz="3200" b="1" i="1" baseline="-25000" dirty="0">
                <a:solidFill>
                  <a:srgbClr val="800080"/>
                </a:solidFill>
                <a:latin typeface="Calibri" charset="0"/>
              </a:rPr>
              <a:t>NEG</a:t>
            </a:r>
            <a:r>
              <a:rPr lang="en-US" sz="3200" dirty="0">
                <a:solidFill>
                  <a:srgbClr val="800080"/>
                </a:solidFill>
                <a:latin typeface="Calibri" charset="0"/>
              </a:rPr>
              <a:t>(x) = -x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, also on </a:t>
            </a:r>
            <a:r>
              <a:rPr lang="en-US" sz="3200" b="1" dirty="0">
                <a:solidFill>
                  <a:srgbClr val="800080"/>
                </a:solidFill>
              </a:rPr>
              <a:t>R</a:t>
            </a:r>
            <a:r>
              <a:rPr lang="en-US" sz="3200" b="1" dirty="0">
                <a:solidFill>
                  <a:srgbClr val="000000"/>
                </a:solidFill>
              </a:rPr>
              <a:t> (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or</a:t>
            </a:r>
            <a:r>
              <a:rPr lang="en-US" sz="3200" b="1" dirty="0">
                <a:solidFill>
                  <a:srgbClr val="000000"/>
                </a:solidFill>
              </a:rPr>
              <a:t> </a:t>
            </a:r>
            <a:r>
              <a:rPr lang="en-US" sz="3200" b="1" dirty="0">
                <a:solidFill>
                  <a:srgbClr val="800080"/>
                </a:solidFill>
              </a:rPr>
              <a:t>Z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), maps a value to the negative of itself.</a:t>
            </a:r>
          </a:p>
          <a:p>
            <a:pPr marL="341313">
              <a:spcBef>
                <a:spcPts val="800"/>
              </a:spcBef>
              <a:buClrTx/>
              <a:buFontTx/>
              <a:buNone/>
              <a:defRPr/>
            </a:pPr>
            <a:endParaRPr lang="en-US" sz="3200" dirty="0">
              <a:solidFill>
                <a:srgbClr val="000000"/>
              </a:solidFill>
              <a:latin typeface="Calibri" charset="0"/>
            </a:endParaRPr>
          </a:p>
          <a:p>
            <a:pPr>
              <a:spcBef>
                <a:spcPts val="800"/>
              </a:spcBef>
              <a:buClr>
                <a:srgbClr val="800080"/>
              </a:buClr>
              <a:buFont typeface="Arial" charset="0"/>
              <a:buChar char="•"/>
              <a:defRPr/>
            </a:pPr>
            <a:r>
              <a:rPr lang="en-US" sz="3200" b="1" dirty="0">
                <a:solidFill>
                  <a:srgbClr val="800080"/>
                </a:solidFill>
                <a:latin typeface="Symbol" charset="0"/>
                <a:cs typeface="Symbol" charset="0"/>
              </a:rPr>
              <a:t></a:t>
            </a:r>
            <a:r>
              <a:rPr lang="en-US" sz="3200" b="1" i="1" baseline="-25000" dirty="0">
                <a:solidFill>
                  <a:srgbClr val="800080"/>
                </a:solidFill>
                <a:latin typeface="Calibri" charset="0"/>
              </a:rPr>
              <a:t>SQ</a:t>
            </a:r>
            <a:r>
              <a:rPr lang="en-US" sz="3200" dirty="0">
                <a:solidFill>
                  <a:srgbClr val="800080"/>
                </a:solidFill>
                <a:latin typeface="Calibri" charset="0"/>
              </a:rPr>
              <a:t>(x) = x</a:t>
            </a:r>
            <a:r>
              <a:rPr lang="en-US" sz="3200" baseline="30000" dirty="0">
                <a:solidFill>
                  <a:srgbClr val="800080"/>
                </a:solidFill>
                <a:latin typeface="Calibri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, maps a value, </a:t>
            </a:r>
            <a:r>
              <a:rPr lang="en-US" sz="3200" dirty="0">
                <a:solidFill>
                  <a:srgbClr val="800080"/>
                </a:solidFill>
                <a:latin typeface="Calibri" charset="0"/>
              </a:rPr>
              <a:t>x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, to its square, </a:t>
            </a:r>
            <a:r>
              <a:rPr lang="en-US" sz="3200" dirty="0">
                <a:solidFill>
                  <a:srgbClr val="800080"/>
                </a:solidFill>
                <a:latin typeface="Calibri" charset="0"/>
              </a:rPr>
              <a:t>x</a:t>
            </a:r>
            <a:r>
              <a:rPr lang="en-US" sz="3200" baseline="30000" dirty="0">
                <a:solidFill>
                  <a:srgbClr val="800080"/>
                </a:solidFill>
                <a:latin typeface="Calibri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.</a:t>
            </a:r>
          </a:p>
          <a:p>
            <a:pPr marL="341313">
              <a:spcBef>
                <a:spcPts val="800"/>
              </a:spcBef>
              <a:buClrTx/>
              <a:buFontTx/>
              <a:buNone/>
              <a:defRPr/>
            </a:pPr>
            <a:endParaRPr lang="en-US" sz="3200" dirty="0">
              <a:solidFill>
                <a:srgbClr val="000000"/>
              </a:solidFill>
              <a:latin typeface="Calibri" charset="0"/>
            </a:endParaRP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The </a:t>
            </a:r>
            <a:r>
              <a:rPr lang="en-US" sz="3200" b="1" dirty="0">
                <a:solidFill>
                  <a:srgbClr val="000000"/>
                </a:solidFill>
                <a:latin typeface="Calibri" charset="0"/>
              </a:rPr>
              <a:t>ceiling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function:  </a:t>
            </a:r>
            <a:r>
              <a:rPr lang="en-US" sz="3200" b="1" i="1" dirty="0">
                <a:solidFill>
                  <a:srgbClr val="800080"/>
                </a:solidFill>
                <a:latin typeface="Calibri" charset="0"/>
              </a:rPr>
              <a:t>ceil</a:t>
            </a:r>
            <a:r>
              <a:rPr lang="en-US" sz="3200" dirty="0">
                <a:solidFill>
                  <a:srgbClr val="800080"/>
                </a:solidFill>
                <a:latin typeface="Calibri" charset="0"/>
              </a:rPr>
              <a:t>(2.4) = 3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The </a:t>
            </a:r>
            <a:r>
              <a:rPr lang="en-US" sz="3200" b="1" dirty="0">
                <a:solidFill>
                  <a:srgbClr val="000000"/>
                </a:solidFill>
                <a:latin typeface="Calibri" charset="0"/>
              </a:rPr>
              <a:t>floor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function:  </a:t>
            </a:r>
            <a:r>
              <a:rPr lang="en-US" sz="3200" b="1" i="1" dirty="0">
                <a:solidFill>
                  <a:srgbClr val="800080"/>
                </a:solidFill>
                <a:latin typeface="Calibri" charset="0"/>
              </a:rPr>
              <a:t>floor</a:t>
            </a:r>
            <a:r>
              <a:rPr lang="en-US" sz="3200" dirty="0">
                <a:solidFill>
                  <a:srgbClr val="800080"/>
                </a:solidFill>
                <a:latin typeface="Calibri" charset="0"/>
              </a:rPr>
              <a:t>(2.4) = 2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endParaRPr lang="en-US" sz="3200" dirty="0">
              <a:solidFill>
                <a:srgbClr val="800080"/>
              </a:solidFill>
              <a:latin typeface="Calibri" charset="0"/>
            </a:endParaRPr>
          </a:p>
          <a:p>
            <a:pPr marL="341313">
              <a:spcBef>
                <a:spcPts val="800"/>
              </a:spcBef>
              <a:buClrTx/>
              <a:buFontTx/>
              <a:buNone/>
              <a:defRPr/>
            </a:pPr>
            <a:endParaRPr lang="en-US" sz="3200" dirty="0">
              <a:solidFill>
                <a:srgbClr val="800080"/>
              </a:solidFill>
              <a:latin typeface="Calibri" charset="0"/>
            </a:endParaRPr>
          </a:p>
        </p:txBody>
      </p:sp>
      <p:sp>
        <p:nvSpPr>
          <p:cNvPr id="51203" name="Text Box 3">
            <a:extLst>
              <a:ext uri="{FF2B5EF4-FFF2-40B4-BE49-F238E27FC236}">
                <a16:creationId xmlns:a16="http://schemas.microsoft.com/office/drawing/2014/main" id="{CE002FD4-56E5-46C8-9936-77F46CA83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542746B6-F863-42F3-BD2A-9EC706C9E52D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1204" name="Text Box 4">
            <a:extLst>
              <a:ext uri="{FF2B5EF4-FFF2-40B4-BE49-F238E27FC236}">
                <a16:creationId xmlns:a16="http://schemas.microsoft.com/office/drawing/2014/main" id="{FB12AF16-0CF5-4760-BCFC-525FA1716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3F0AF252-AF9F-436C-93EF-1FE0719C33D8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36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8FD2D91-FD33-40A5-B700-F1E848DA18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A85E168-8677-4F00-8548-FA7DE854833B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36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68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>
            <a:extLst>
              <a:ext uri="{FF2B5EF4-FFF2-40B4-BE49-F238E27FC236}">
                <a16:creationId xmlns:a16="http://schemas.microsoft.com/office/drawing/2014/main" id="{145B64BC-901B-4A41-8ABE-46BD055E5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>
                <a:solidFill>
                  <a:srgbClr val="000000"/>
                </a:solidFill>
                <a:latin typeface="Calibri" charset="0"/>
              </a:rPr>
              <a:t>Functions in CS</a:t>
            </a:r>
          </a:p>
        </p:txBody>
      </p:sp>
      <p:sp>
        <p:nvSpPr>
          <p:cNvPr id="52227" name="Text Box 3">
            <a:extLst>
              <a:ext uri="{FF2B5EF4-FFF2-40B4-BE49-F238E27FC236}">
                <a16:creationId xmlns:a16="http://schemas.microsoft.com/office/drawing/2014/main" id="{D6114BC4-8EE0-434F-ABFD-047E906DD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What are ceiling and floor useful for?</a:t>
            </a:r>
          </a:p>
          <a:p>
            <a:pPr lvl="1">
              <a:spcBef>
                <a:spcPts val="700"/>
              </a:spcBef>
              <a:buFont typeface="Arial" charset="0"/>
              <a:buChar char="–"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Data stored on disk are represented as a string of bytes.  Each byte = 8 bits. How many bytes are required to encode 100 bits of data?</a:t>
            </a:r>
          </a:p>
        </p:txBody>
      </p:sp>
      <p:sp>
        <p:nvSpPr>
          <p:cNvPr id="52230" name="Text Box 6">
            <a:extLst>
              <a:ext uri="{FF2B5EF4-FFF2-40B4-BE49-F238E27FC236}">
                <a16:creationId xmlns:a16="http://schemas.microsoft.com/office/drawing/2014/main" id="{3ADF9D47-C397-41DA-B76D-373043236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3FF39624-7A9E-43A0-95A7-9167DEAA905C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2231" name="Text Box 7">
            <a:extLst>
              <a:ext uri="{FF2B5EF4-FFF2-40B4-BE49-F238E27FC236}">
                <a16:creationId xmlns:a16="http://schemas.microsoft.com/office/drawing/2014/main" id="{2EEE1C48-4BAA-4C74-93F8-A1698519D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BC68C12-AC1A-486B-A166-D74433C8C069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37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5C33A9F-9210-4E2E-A963-291272C766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C4102B3-169D-4EF2-A419-8C3A9BD2B2FC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37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28A6DC-2312-3042-8A94-C35370F6C07F}"/>
              </a:ext>
            </a:extLst>
          </p:cNvPr>
          <p:cNvSpPr txBox="1"/>
          <p:nvPr/>
        </p:nvSpPr>
        <p:spPr>
          <a:xfrm>
            <a:off x="789122" y="3657600"/>
            <a:ext cx="37433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rPr>
              <a:t>Need smallest integer that is </a:t>
            </a:r>
          </a:p>
          <a:p>
            <a:r>
              <a:rPr lang="en-US" dirty="0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rPr>
              <a:t>at least as large as 100/8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BD8B22-02A3-4F42-B587-BBEFDD557BAC}"/>
              </a:ext>
            </a:extLst>
          </p:cNvPr>
          <p:cNvSpPr txBox="1"/>
          <p:nvPr/>
        </p:nvSpPr>
        <p:spPr>
          <a:xfrm>
            <a:off x="4012866" y="4419600"/>
            <a:ext cx="45977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100/8 = 12.5</a:t>
            </a:r>
          </a:p>
          <a:p>
            <a:pPr algn="ctr" eaLnBrk="1" hangingPunct="1"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But we don’t work with ½ a byte.</a:t>
            </a:r>
          </a:p>
          <a:p>
            <a:pPr algn="ctr" eaLnBrk="1" hangingPunct="1"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So we need 13 bytes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6215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>
            <a:extLst>
              <a:ext uri="{FF2B5EF4-FFF2-40B4-BE49-F238E27FC236}">
                <a16:creationId xmlns:a16="http://schemas.microsoft.com/office/drawing/2014/main" id="{E833847F-02BD-471E-B27E-F34E39CE8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>
                <a:solidFill>
                  <a:srgbClr val="000000"/>
                </a:solidFill>
                <a:latin typeface="Calibri" charset="0"/>
              </a:rPr>
              <a:t>1 to 1 Functions</a:t>
            </a:r>
          </a:p>
        </p:txBody>
      </p:sp>
      <p:sp>
        <p:nvSpPr>
          <p:cNvPr id="54274" name="Text Box 2">
            <a:extLst>
              <a:ext uri="{FF2B5EF4-FFF2-40B4-BE49-F238E27FC236}">
                <a16:creationId xmlns:a16="http://schemas.microsoft.com/office/drawing/2014/main" id="{CDA32E2B-F3FB-422E-80FC-BC7E7A7BF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7543800" cy="4724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A function </a:t>
            </a:r>
            <a:r>
              <a:rPr lang="en-US" sz="2800" b="1" dirty="0">
                <a:solidFill>
                  <a:srgbClr val="1F497D"/>
                </a:solidFill>
              </a:rPr>
              <a:t>f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is said to be </a:t>
            </a:r>
            <a:r>
              <a:rPr lang="en-US" sz="2800" b="1" i="1" dirty="0">
                <a:solidFill>
                  <a:srgbClr val="FF0000"/>
                </a:solidFill>
                <a:latin typeface="Calibri" charset="0"/>
              </a:rPr>
              <a:t>one-to-one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or </a:t>
            </a:r>
            <a:r>
              <a:rPr lang="en-US" sz="2800" b="1" i="1" dirty="0">
                <a:solidFill>
                  <a:srgbClr val="FF0000"/>
                </a:solidFill>
                <a:latin typeface="Calibri" charset="0"/>
              </a:rPr>
              <a:t>injective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if and only if </a:t>
            </a:r>
            <a:r>
              <a:rPr lang="en-US" sz="2800" b="1" dirty="0">
                <a:solidFill>
                  <a:srgbClr val="1F497D"/>
                </a:solidFill>
              </a:rPr>
              <a:t>f(a) = f(b)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implies that </a:t>
            </a:r>
            <a:r>
              <a:rPr lang="en-US" sz="2800" b="1" dirty="0">
                <a:solidFill>
                  <a:srgbClr val="1F497D"/>
                </a:solidFill>
              </a:rPr>
              <a:t>a = b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for all </a:t>
            </a:r>
            <a:r>
              <a:rPr lang="en-US" sz="2800" b="1" dirty="0">
                <a:solidFill>
                  <a:srgbClr val="1F497D"/>
                </a:solidFill>
              </a:rPr>
              <a:t>a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and </a:t>
            </a:r>
            <a:r>
              <a:rPr lang="en-US" sz="2800" b="1" dirty="0">
                <a:solidFill>
                  <a:srgbClr val="1F497D"/>
                </a:solidFill>
              </a:rPr>
              <a:t>b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in the domain of </a:t>
            </a:r>
            <a:r>
              <a:rPr lang="en-US" sz="2800" b="1" dirty="0">
                <a:solidFill>
                  <a:srgbClr val="1F497D"/>
                </a:solidFill>
              </a:rPr>
              <a:t>f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. </a:t>
            </a:r>
          </a:p>
          <a:p>
            <a:pPr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Example: the </a:t>
            </a:r>
            <a:r>
              <a:rPr lang="en-US" sz="2800" b="1" dirty="0">
                <a:solidFill>
                  <a:srgbClr val="000000"/>
                </a:solidFill>
                <a:latin typeface="Calibri" charset="0"/>
              </a:rPr>
              <a:t>square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function from </a:t>
            </a:r>
            <a:r>
              <a:rPr lang="en-US" sz="2800" b="1" dirty="0">
                <a:solidFill>
                  <a:srgbClr val="000000"/>
                </a:solidFill>
              </a:rPr>
              <a:t>Z</a:t>
            </a:r>
            <a:r>
              <a:rPr lang="en-US" sz="2800" baseline="30000" dirty="0">
                <a:solidFill>
                  <a:srgbClr val="000000"/>
                </a:solidFill>
                <a:latin typeface="Calibri" charset="0"/>
              </a:rPr>
              <a:t>+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to </a:t>
            </a:r>
            <a:r>
              <a:rPr lang="en-US" sz="2800" b="1" dirty="0">
                <a:solidFill>
                  <a:srgbClr val="000000"/>
                </a:solidFill>
              </a:rPr>
              <a:t>Z</a:t>
            </a:r>
            <a:r>
              <a:rPr lang="en-US" sz="2800" baseline="30000" dirty="0">
                <a:solidFill>
                  <a:srgbClr val="000000"/>
                </a:solidFill>
                <a:latin typeface="Calibri" charset="0"/>
              </a:rPr>
              <a:t>+</a:t>
            </a:r>
          </a:p>
          <a:p>
            <a:pPr marL="0" indent="0">
              <a:spcBef>
                <a:spcPts val="700"/>
              </a:spcBef>
              <a:defRPr/>
            </a:pPr>
            <a:endParaRPr lang="en-US" sz="2800" baseline="30000" dirty="0">
              <a:solidFill>
                <a:srgbClr val="000000"/>
              </a:solidFill>
              <a:latin typeface="Calibri" charset="0"/>
            </a:endParaRPr>
          </a:p>
          <a:p>
            <a:pPr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3200" b="1" baseline="30000" dirty="0">
                <a:solidFill>
                  <a:srgbClr val="FF0000"/>
                </a:solidFill>
                <a:latin typeface="Calibri" charset="0"/>
              </a:rPr>
              <a:t>But what about square</a:t>
            </a:r>
          </a:p>
          <a:p>
            <a:pPr marL="0" indent="0">
              <a:spcBef>
                <a:spcPts val="700"/>
              </a:spcBef>
              <a:defRPr/>
            </a:pPr>
            <a:r>
              <a:rPr lang="en-US" sz="3200" b="1" baseline="30000" dirty="0">
                <a:solidFill>
                  <a:srgbClr val="FF0000"/>
                </a:solidFill>
                <a:latin typeface="Calibri" charset="0"/>
              </a:rPr>
              <a:t>      from Z to Z?</a:t>
            </a:r>
          </a:p>
          <a:p>
            <a:pPr marL="341313">
              <a:spcBef>
                <a:spcPts val="700"/>
              </a:spcBef>
              <a:buClrTx/>
              <a:buFontTx/>
              <a:buNone/>
              <a:defRPr/>
            </a:pPr>
            <a:endParaRPr lang="en-US" sz="2800" dirty="0">
              <a:solidFill>
                <a:srgbClr val="000000"/>
              </a:solidFill>
              <a:latin typeface="Calibri" charset="0"/>
            </a:endParaRPr>
          </a:p>
          <a:p>
            <a:pPr marL="341313">
              <a:spcBef>
                <a:spcPts val="700"/>
              </a:spcBef>
              <a:buClrTx/>
              <a:buFontTx/>
              <a:buNone/>
              <a:defRPr/>
            </a:pPr>
            <a:endParaRPr lang="en-US" sz="2800" dirty="0">
              <a:solidFill>
                <a:srgbClr val="000000"/>
              </a:solidFill>
              <a:latin typeface="Calibri" charset="0"/>
            </a:endParaRPr>
          </a:p>
          <a:p>
            <a:pPr marL="341313">
              <a:spcBef>
                <a:spcPts val="700"/>
              </a:spcBef>
              <a:buClrTx/>
              <a:buFontTx/>
              <a:buNone/>
              <a:defRPr/>
            </a:pPr>
            <a:endParaRPr lang="en-US" sz="2800" dirty="0">
              <a:solidFill>
                <a:srgbClr val="000000"/>
              </a:solidFill>
              <a:latin typeface="Calibri" charset="0"/>
            </a:endParaRPr>
          </a:p>
        </p:txBody>
      </p:sp>
      <p:grpSp>
        <p:nvGrpSpPr>
          <p:cNvPr id="219139" name="Group 3">
            <a:extLst>
              <a:ext uri="{FF2B5EF4-FFF2-40B4-BE49-F238E27FC236}">
                <a16:creationId xmlns:a16="http://schemas.microsoft.com/office/drawing/2014/main" id="{F223BB14-8EB3-4839-8B0A-DB27E1F3245A}"/>
              </a:ext>
            </a:extLst>
          </p:cNvPr>
          <p:cNvGrpSpPr>
            <a:grpSpLocks/>
          </p:cNvGrpSpPr>
          <p:nvPr/>
        </p:nvGrpSpPr>
        <p:grpSpPr bwMode="auto">
          <a:xfrm>
            <a:off x="4110038" y="3352800"/>
            <a:ext cx="2595562" cy="2532063"/>
            <a:chOff x="1969" y="2304"/>
            <a:chExt cx="1635" cy="1595"/>
          </a:xfrm>
        </p:grpSpPr>
        <p:sp>
          <p:nvSpPr>
            <p:cNvPr id="54276" name="Text Box 4">
              <a:extLst>
                <a:ext uri="{FF2B5EF4-FFF2-40B4-BE49-F238E27FC236}">
                  <a16:creationId xmlns:a16="http://schemas.microsoft.com/office/drawing/2014/main" id="{D871E897-BE5B-4141-9F4C-7F7BC354C5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9" y="2400"/>
              <a:ext cx="202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FFFFFF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>
                <a:buClrTx/>
                <a:buFontTx/>
                <a:buNone/>
                <a:defRPr/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1</a:t>
              </a:r>
            </a:p>
            <a:p>
              <a:pPr>
                <a:buClrTx/>
                <a:buFontTx/>
                <a:buNone/>
                <a:defRPr/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2</a:t>
              </a:r>
            </a:p>
            <a:p>
              <a:pPr>
                <a:buClrTx/>
                <a:buFontTx/>
                <a:buNone/>
                <a:defRPr/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3</a:t>
              </a:r>
            </a:p>
            <a:p>
              <a:pPr>
                <a:buClrTx/>
                <a:buFontTx/>
                <a:buNone/>
                <a:defRPr/>
              </a:pPr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54277" name="Text Box 5">
              <a:extLst>
                <a:ext uri="{FF2B5EF4-FFF2-40B4-BE49-F238E27FC236}">
                  <a16:creationId xmlns:a16="http://schemas.microsoft.com/office/drawing/2014/main" id="{69453A0D-F672-4F64-A97B-2C44CF802B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3" y="2304"/>
              <a:ext cx="291" cy="1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</a:p>
            <a:p>
              <a:pPr eaLnBrk="1" hangingPunct="1"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</a:p>
            <a:p>
              <a:pPr eaLnBrk="1" hangingPunct="1"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</a:p>
            <a:p>
              <a:pPr eaLnBrk="1" hangingPunct="1"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</a:p>
            <a:p>
              <a:pPr eaLnBrk="1" hangingPunct="1"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</a:rPr>
                <a:t>…</a:t>
              </a:r>
            </a:p>
            <a:p>
              <a:pPr eaLnBrk="1" hangingPunct="1"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</a:rPr>
                <a:t>9</a:t>
              </a:r>
            </a:p>
            <a:p>
              <a:pPr eaLnBrk="1" hangingPunct="1"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</a:rPr>
                <a:t>…</a:t>
              </a:r>
            </a:p>
            <a:p>
              <a:pPr eaLnBrk="1" hangingPunct="1"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</a:rPr>
                <a:t>16</a:t>
              </a:r>
            </a:p>
          </p:txBody>
        </p:sp>
        <p:sp>
          <p:nvSpPr>
            <p:cNvPr id="54278" name="Line 6">
              <a:extLst>
                <a:ext uri="{FF2B5EF4-FFF2-40B4-BE49-F238E27FC236}">
                  <a16:creationId xmlns:a16="http://schemas.microsoft.com/office/drawing/2014/main" id="{84124630-8F7D-481E-B9E7-589442375D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2464"/>
              <a:ext cx="1198" cy="9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54279" name="Line 7">
              <a:extLst>
                <a:ext uri="{FF2B5EF4-FFF2-40B4-BE49-F238E27FC236}">
                  <a16:creationId xmlns:a16="http://schemas.microsoft.com/office/drawing/2014/main" id="{CDBAC465-40F4-46C9-A5AD-BB8C716DFC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2754"/>
              <a:ext cx="1198" cy="238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54280" name="Line 8">
              <a:extLst>
                <a:ext uri="{FF2B5EF4-FFF2-40B4-BE49-F238E27FC236}">
                  <a16:creationId xmlns:a16="http://schemas.microsoft.com/office/drawing/2014/main" id="{2DB48FEC-B4A3-46E1-B4A6-431B878BED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946"/>
              <a:ext cx="1150" cy="382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54281" name="Line 9">
              <a:extLst>
                <a:ext uri="{FF2B5EF4-FFF2-40B4-BE49-F238E27FC236}">
                  <a16:creationId xmlns:a16="http://schemas.microsoft.com/office/drawing/2014/main" id="{A3D8584F-D5E1-4BCC-BB8A-48CE68D95C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3138"/>
              <a:ext cx="1150" cy="622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54282" name="Text Box 10">
            <a:extLst>
              <a:ext uri="{FF2B5EF4-FFF2-40B4-BE49-F238E27FC236}">
                <a16:creationId xmlns:a16="http://schemas.microsoft.com/office/drawing/2014/main" id="{F69435D8-8044-4CAB-BF99-B93D122DE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0D8C361D-8370-477D-B0BD-2E3C348FB7EF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4283" name="Text Box 11">
            <a:extLst>
              <a:ext uri="{FF2B5EF4-FFF2-40B4-BE49-F238E27FC236}">
                <a16:creationId xmlns:a16="http://schemas.microsoft.com/office/drawing/2014/main" id="{1D4EA1E7-D155-41F9-BE39-C148941CA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8B422D0-31E0-4914-A3CB-989B0199E77E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38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4483B7-53B9-4E05-82F1-C38D9CF3E2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5A8BEAE-D5D7-46A7-A619-9FB637B447E1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38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8851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onto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421255" cy="4535055"/>
          </a:xfrm>
        </p:spPr>
        <p:txBody>
          <a:bodyPr/>
          <a:lstStyle/>
          <a:p>
            <a:r>
              <a:rPr lang="en-US" sz="2400" dirty="0"/>
              <a:t>A function f: X </a:t>
            </a:r>
            <a:r>
              <a:rPr lang="is-IS" sz="2400" dirty="0"/>
              <a:t>→ </a:t>
            </a:r>
            <a:r>
              <a:rPr lang="en-US" sz="2400" dirty="0">
                <a:sym typeface="Wingdings"/>
              </a:rPr>
              <a:t>Y</a:t>
            </a:r>
            <a:r>
              <a:rPr lang="en-US" sz="2400" dirty="0"/>
              <a:t> is said to be </a:t>
            </a:r>
            <a:r>
              <a:rPr lang="en-US" sz="2400" b="1" dirty="0">
                <a:solidFill>
                  <a:srgbClr val="FF0000"/>
                </a:solidFill>
              </a:rPr>
              <a:t>onto</a:t>
            </a:r>
            <a:r>
              <a:rPr lang="en-US" sz="2400" dirty="0"/>
              <a:t> or </a:t>
            </a:r>
            <a:r>
              <a:rPr lang="en-US" sz="2400" b="1" dirty="0" err="1">
                <a:solidFill>
                  <a:srgbClr val="FF0000"/>
                </a:solidFill>
              </a:rPr>
              <a:t>surjective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if and only if for every y in Y there is an x in X with f(x) = y.</a:t>
            </a:r>
          </a:p>
          <a:p>
            <a:r>
              <a:rPr lang="en-US" sz="2400" dirty="0"/>
              <a:t>In other words:  its range equals its target.</a:t>
            </a:r>
          </a:p>
          <a:p>
            <a:endParaRPr lang="en-US" sz="2400" dirty="0"/>
          </a:p>
          <a:p>
            <a:r>
              <a:rPr lang="en-US" sz="2400" dirty="0"/>
              <a:t>Are these functions onto?</a:t>
            </a:r>
          </a:p>
          <a:p>
            <a:pPr lvl="1"/>
            <a:r>
              <a:rPr lang="en-US" sz="2400" dirty="0"/>
              <a:t>The function f : {</a:t>
            </a:r>
            <a:r>
              <a:rPr lang="en-US" sz="2400" dirty="0" err="1"/>
              <a:t>a,b,c,d</a:t>
            </a:r>
            <a:r>
              <a:rPr lang="en-US" sz="2400" dirty="0"/>
              <a:t>} </a:t>
            </a:r>
            <a:r>
              <a:rPr lang="is-IS" sz="2400" dirty="0"/>
              <a:t>→ </a:t>
            </a:r>
            <a:r>
              <a:rPr lang="en-US" sz="2400" dirty="0"/>
              <a:t>{1,2,3} defined by f(a) = 3, f(b) = 2, f(c) = 1 and f(d) = 3</a:t>
            </a:r>
          </a:p>
          <a:p>
            <a:pPr lvl="1"/>
            <a:r>
              <a:rPr lang="en-US" sz="2400" dirty="0"/>
              <a:t>The square function with the domain of </a:t>
            </a:r>
            <a:r>
              <a:rPr lang="en-US" sz="2400" b="1" dirty="0">
                <a:latin typeface="Times New Roman" charset="0"/>
              </a:rPr>
              <a:t>Z</a:t>
            </a:r>
            <a:r>
              <a:rPr lang="en-US" sz="2400" baseline="30000" dirty="0"/>
              <a:t>+</a:t>
            </a:r>
            <a:endParaRPr lang="en-US" sz="2400" dirty="0"/>
          </a:p>
          <a:p>
            <a:pPr lvl="1"/>
            <a:r>
              <a:rPr lang="en-US" sz="2400" dirty="0"/>
              <a:t>The function f(x) = x + 1 on </a:t>
            </a:r>
            <a:r>
              <a:rPr lang="en-US" sz="2400" b="1" dirty="0">
                <a:latin typeface="Times New Roman" charset="0"/>
              </a:rPr>
              <a:t>Z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886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>
            <a:extLst>
              <a:ext uri="{FF2B5EF4-FFF2-40B4-BE49-F238E27FC236}">
                <a16:creationId xmlns:a16="http://schemas.microsoft.com/office/drawing/2014/main" id="{399BED32-D2F6-4E23-A0D1-26AEDE2D9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04800"/>
            <a:ext cx="81057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 dirty="0">
                <a:solidFill>
                  <a:srgbClr val="333399"/>
                </a:solidFill>
                <a:latin typeface="Arial" charset="0"/>
              </a:rPr>
              <a:t>Example sets</a:t>
            </a:r>
          </a:p>
        </p:txBody>
      </p:sp>
      <p:sp>
        <p:nvSpPr>
          <p:cNvPr id="19458" name="Text Box 2">
            <a:extLst>
              <a:ext uri="{FF2B5EF4-FFF2-40B4-BE49-F238E27FC236}">
                <a16:creationId xmlns:a16="http://schemas.microsoft.com/office/drawing/2014/main" id="{AEC6D586-62BB-4D63-9F6F-3AE413B02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19199"/>
            <a:ext cx="7999413" cy="508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38188"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dirty="0">
                <a:solidFill>
                  <a:srgbClr val="3333CC"/>
                </a:solidFill>
                <a:latin typeface="Arial" panose="020B0604020202020204" pitchFamily="34" charset="0"/>
              </a:rPr>
              <a:t>Infinite Sets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i="1" dirty="0">
                <a:solidFill>
                  <a:srgbClr val="5F5F5F"/>
                </a:solidFill>
                <a:latin typeface="Arial" panose="020B0604020202020204" pitchFamily="34" charset="0"/>
              </a:rPr>
              <a:t>(without end, unbounded)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N = </a:t>
            </a:r>
            <a:r>
              <a:rPr lang="en-US" alt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{0, 1, 2, 3, …} is the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Set of natural numbers 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Z = {…, -2, -1, 0, 1, 2, …} </a:t>
            </a:r>
            <a:r>
              <a:rPr lang="en-US" alt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is the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Set of integers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Z+ = {1, 2, 3, …}</a:t>
            </a:r>
            <a:r>
              <a:rPr lang="en-US" alt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is the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Set of positive integers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Q the rational numbers p/q, p and q integers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R the real numbers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dirty="0">
                <a:solidFill>
                  <a:srgbClr val="3333CC"/>
                </a:solidFill>
                <a:latin typeface="Arial" panose="020B0604020202020204" pitchFamily="34" charset="0"/>
              </a:rPr>
              <a:t>Finite Sets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i="1" dirty="0">
                <a:solidFill>
                  <a:srgbClr val="5F5F5F"/>
                </a:solidFill>
                <a:latin typeface="Arial" panose="020B0604020202020204" pitchFamily="34" charset="0"/>
              </a:rPr>
              <a:t>(limited number of elements)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V = {a, e,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, o, u}</a:t>
            </a:r>
            <a:r>
              <a:rPr lang="en-US" alt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is the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Set of vowels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O = {1, 3, 5, 7, 9}	</a:t>
            </a:r>
            <a:r>
              <a:rPr lang="en-US" alt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is the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Set of odd #’s  &lt; 10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F = {a, 2, Fred, New Jersey}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Boolean data type used frequently in programming</a:t>
            </a:r>
          </a:p>
          <a:p>
            <a:pPr lvl="2" eaLnBrk="1" hangingPunct="1">
              <a:lnSpc>
                <a:spcPct val="90000"/>
              </a:lnSpc>
              <a:spcBef>
                <a:spcPts val="450"/>
              </a:spcBef>
              <a:buClr>
                <a:srgbClr val="2F8B20"/>
              </a:buClr>
              <a:buFont typeface="Wingdings" panose="05000000000000000000" pitchFamily="2" charset="2"/>
              <a:buChar char=""/>
            </a:pPr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B = {0,1}</a:t>
            </a:r>
          </a:p>
          <a:p>
            <a:pPr lvl="2" eaLnBrk="1" hangingPunct="1">
              <a:lnSpc>
                <a:spcPct val="90000"/>
              </a:lnSpc>
              <a:spcBef>
                <a:spcPts val="450"/>
              </a:spcBef>
              <a:buClr>
                <a:srgbClr val="2F8B20"/>
              </a:buClr>
              <a:buFont typeface="Wingdings" panose="05000000000000000000" pitchFamily="2" charset="2"/>
              <a:buChar char=""/>
            </a:pPr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B = {false, true}</a:t>
            </a:r>
            <a:endParaRPr lang="en-US" alt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D63ED0FF-BB29-4347-B423-9D99CD0C9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C817EFDD-85D4-4BAB-B7E5-942AD87BDA16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7746E564-F7AF-4427-8817-44486EA79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0E34BF5-8382-48F9-A715-476A0BBB26A5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4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5C2D0D-DF4E-40C6-971E-A58FF8C6F2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854685A-2148-4390-80EB-7FCF6B809958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576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530725"/>
          </a:xfrm>
        </p:spPr>
        <p:txBody>
          <a:bodyPr/>
          <a:lstStyle/>
          <a:p>
            <a:r>
              <a:rPr lang="en-US" sz="2400" dirty="0"/>
              <a:t>A function </a:t>
            </a:r>
            <a:r>
              <a:rPr lang="en-US" sz="2400" dirty="0" err="1"/>
              <a:t>f</a:t>
            </a:r>
            <a:r>
              <a:rPr lang="en-US" sz="2400" dirty="0"/>
              <a:t> is a </a:t>
            </a:r>
            <a:r>
              <a:rPr lang="en-US" sz="2400" dirty="0">
                <a:solidFill>
                  <a:srgbClr val="800000"/>
                </a:solidFill>
              </a:rPr>
              <a:t>one-to-one correspondence</a:t>
            </a:r>
            <a:r>
              <a:rPr lang="en-US" sz="2400" dirty="0"/>
              <a:t>, or a </a:t>
            </a:r>
            <a:r>
              <a:rPr lang="en-US" sz="2400" dirty="0" err="1">
                <a:solidFill>
                  <a:srgbClr val="800000"/>
                </a:solidFill>
              </a:rPr>
              <a:t>bijection</a:t>
            </a:r>
            <a:r>
              <a:rPr lang="en-US" sz="2400" dirty="0"/>
              <a:t>, if it is both one-to-one and onto.</a:t>
            </a:r>
          </a:p>
          <a:p>
            <a:endParaRPr lang="en-US" dirty="0"/>
          </a:p>
          <a:p>
            <a:r>
              <a:rPr lang="en-US" sz="2400" dirty="0"/>
              <a:t>Are these functions one-to-one correspondences?</a:t>
            </a:r>
          </a:p>
          <a:p>
            <a:pPr lvl="1"/>
            <a:r>
              <a:rPr lang="en-US" sz="2400" dirty="0"/>
              <a:t>The function f : {</a:t>
            </a:r>
            <a:r>
              <a:rPr lang="en-US" sz="2400" dirty="0" err="1"/>
              <a:t>a,b,c,d</a:t>
            </a:r>
            <a:r>
              <a:rPr lang="en-US" sz="2400" dirty="0"/>
              <a:t>} </a:t>
            </a:r>
            <a:r>
              <a:rPr lang="is-IS" sz="2400" dirty="0"/>
              <a:t>→ </a:t>
            </a:r>
            <a:r>
              <a:rPr lang="en-US" sz="2400" dirty="0"/>
              <a:t>{1,2,3} defined by f(a) = 3, f(b) = 2, f(c) = 1 and f(d) = 3</a:t>
            </a:r>
          </a:p>
          <a:p>
            <a:pPr lvl="1"/>
            <a:r>
              <a:rPr lang="en-US" sz="2400" dirty="0"/>
              <a:t>The square function with the domain of </a:t>
            </a:r>
            <a:r>
              <a:rPr lang="en-US" sz="2400" b="1" dirty="0">
                <a:latin typeface="Times New Roman" charset="0"/>
              </a:rPr>
              <a:t>Z</a:t>
            </a:r>
            <a:r>
              <a:rPr lang="en-US" sz="2400" baseline="30000" dirty="0"/>
              <a:t>+</a:t>
            </a:r>
            <a:endParaRPr lang="en-US" sz="2400" dirty="0"/>
          </a:p>
          <a:p>
            <a:pPr lvl="1"/>
            <a:r>
              <a:rPr lang="en-US" sz="2400" dirty="0"/>
              <a:t>The function f(x) = x + 1 on </a:t>
            </a:r>
            <a:r>
              <a:rPr lang="en-US" sz="2400" b="1" dirty="0">
                <a:latin typeface="Times New Roman" charset="0"/>
              </a:rPr>
              <a:t>Z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412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686800" cy="49117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Consider f : A → X </a:t>
            </a:r>
          </a:p>
          <a:p>
            <a:pPr marL="0" indent="0">
              <a:buNone/>
            </a:pPr>
            <a:r>
              <a:rPr lang="en-US" sz="2400" dirty="0"/>
              <a:t>If f is </a:t>
            </a:r>
            <a:r>
              <a:rPr lang="en-US" sz="2400" b="1" dirty="0">
                <a:solidFill>
                  <a:srgbClr val="FF0000"/>
                </a:solidFill>
              </a:rPr>
              <a:t>onto</a:t>
            </a:r>
            <a:r>
              <a:rPr lang="en-US" sz="2400" dirty="0"/>
              <a:t>, then for every element in the target, there is at least one element in the domain so |A| ≥ |X|. </a:t>
            </a:r>
          </a:p>
          <a:p>
            <a:pPr marL="0" indent="0">
              <a:buNone/>
            </a:pPr>
            <a:r>
              <a:rPr lang="en-US" sz="2400" dirty="0"/>
              <a:t>If f is </a:t>
            </a:r>
            <a:r>
              <a:rPr lang="en-US" sz="2400" b="1" dirty="0">
                <a:solidFill>
                  <a:srgbClr val="FF0000"/>
                </a:solidFill>
              </a:rPr>
              <a:t>one-to-one</a:t>
            </a:r>
            <a:r>
              <a:rPr lang="en-US" sz="2400" dirty="0"/>
              <a:t>, then for every element in the domain, there is a at least one element in the target: |A| ≤ |X|.</a:t>
            </a:r>
          </a:p>
          <a:p>
            <a:pPr marL="0" indent="0">
              <a:buNone/>
            </a:pPr>
            <a:r>
              <a:rPr lang="en-US" sz="2400" dirty="0"/>
              <a:t>If f is a </a:t>
            </a:r>
            <a:r>
              <a:rPr lang="en-US" sz="2400" b="1" dirty="0" err="1">
                <a:solidFill>
                  <a:srgbClr val="FF0000"/>
                </a:solidFill>
              </a:rPr>
              <a:t>bijection</a:t>
            </a:r>
            <a:r>
              <a:rPr lang="en-US" sz="2400" dirty="0"/>
              <a:t>: |A| = |X|.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6063" y="2895600"/>
            <a:ext cx="5787737" cy="289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4728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>
            <a:extLst>
              <a:ext uri="{FF2B5EF4-FFF2-40B4-BE49-F238E27FC236}">
                <a16:creationId xmlns:a16="http://schemas.microsoft.com/office/drawing/2014/main" id="{5240A278-6F4D-40B5-B5D4-F4C0B13F0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>
                <a:solidFill>
                  <a:srgbClr val="000000"/>
                </a:solidFill>
                <a:latin typeface="Calibri" charset="0"/>
              </a:rPr>
              <a:t>Increasing Functions</a:t>
            </a:r>
          </a:p>
        </p:txBody>
      </p:sp>
      <p:sp>
        <p:nvSpPr>
          <p:cNvPr id="56322" name="Text Box 2">
            <a:extLst>
              <a:ext uri="{FF2B5EF4-FFF2-40B4-BE49-F238E27FC236}">
                <a16:creationId xmlns:a16="http://schemas.microsoft.com/office/drawing/2014/main" id="{841BCA9A-81BE-4781-8620-700D1EA3E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76400"/>
            <a:ext cx="8421688" cy="454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A function </a:t>
            </a:r>
            <a:r>
              <a:rPr lang="en-US" sz="2800" b="1" dirty="0">
                <a:solidFill>
                  <a:srgbClr val="1F497D"/>
                </a:solidFill>
              </a:rPr>
              <a:t>f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whose domain and co-domain are subsets of the set of real numbers is called </a:t>
            </a:r>
            <a:r>
              <a:rPr lang="en-US" sz="2800" i="1" dirty="0">
                <a:solidFill>
                  <a:srgbClr val="000000"/>
                </a:solidFill>
                <a:latin typeface="Calibri" charset="0"/>
              </a:rPr>
              <a:t>increasing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if  </a:t>
            </a:r>
          </a:p>
          <a:p>
            <a:pPr marL="0" indent="0">
              <a:lnSpc>
                <a:spcPct val="80000"/>
              </a:lnSpc>
              <a:spcBef>
                <a:spcPts val="70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alibri" charset="0"/>
              </a:rPr>
              <a:t>    </a:t>
            </a:r>
            <a:r>
              <a:rPr lang="en-US" sz="2800" b="1" dirty="0">
                <a:solidFill>
                  <a:srgbClr val="1F497D"/>
                </a:solidFill>
              </a:rPr>
              <a:t>f(x) &lt;= f(y)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and </a:t>
            </a:r>
            <a:r>
              <a:rPr lang="en-US" sz="2800" i="1" dirty="0">
                <a:solidFill>
                  <a:srgbClr val="000000"/>
                </a:solidFill>
                <a:latin typeface="Calibri" charset="0"/>
              </a:rPr>
              <a:t>strictly increasing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if </a:t>
            </a:r>
          </a:p>
          <a:p>
            <a:pPr marL="0" indent="0">
              <a:lnSpc>
                <a:spcPct val="80000"/>
              </a:lnSpc>
              <a:spcBef>
                <a:spcPts val="70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alibri" charset="0"/>
              </a:rPr>
              <a:t>     </a:t>
            </a:r>
            <a:r>
              <a:rPr lang="en-US" sz="2800" b="1" dirty="0">
                <a:solidFill>
                  <a:srgbClr val="1F497D"/>
                </a:solidFill>
              </a:rPr>
              <a:t>f(x) &lt; f(y)</a:t>
            </a:r>
            <a:r>
              <a:rPr lang="en-US" sz="2800" dirty="0">
                <a:solidFill>
                  <a:srgbClr val="000000"/>
                </a:solidFill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whenever </a:t>
            </a:r>
            <a:r>
              <a:rPr lang="en-US" b="1" dirty="0">
                <a:solidFill>
                  <a:srgbClr val="1F497D"/>
                </a:solidFill>
              </a:rPr>
              <a:t>x &lt; y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 </a:t>
            </a:r>
          </a:p>
          <a:p>
            <a:pPr marL="457200" lvl="1" indent="0">
              <a:lnSpc>
                <a:spcPct val="80000"/>
              </a:lnSpc>
              <a:spcBef>
                <a:spcPts val="600"/>
              </a:spcBef>
              <a:buClr>
                <a:srgbClr val="1F497D"/>
              </a:buClr>
              <a:defRPr/>
            </a:pPr>
            <a:endParaRPr lang="en-US" dirty="0">
              <a:solidFill>
                <a:srgbClr val="000000"/>
              </a:solidFill>
              <a:latin typeface="Calibri" charset="0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Is </a:t>
            </a:r>
            <a:r>
              <a:rPr lang="en-US" sz="2800" b="1" dirty="0">
                <a:solidFill>
                  <a:srgbClr val="000000"/>
                </a:solidFill>
                <a:latin typeface="Calibri" charset="0"/>
              </a:rPr>
              <a:t>floor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an example? </a:t>
            </a:r>
            <a:br>
              <a:rPr lang="en-US" sz="2800" dirty="0">
                <a:solidFill>
                  <a:srgbClr val="000000"/>
                </a:solidFill>
                <a:latin typeface="Calibri" charset="0"/>
              </a:rPr>
            </a:br>
            <a:br>
              <a:rPr lang="en-US" sz="2800" dirty="0">
                <a:solidFill>
                  <a:srgbClr val="000000"/>
                </a:solidFill>
                <a:latin typeface="Calibri" charset="0"/>
              </a:rPr>
            </a:br>
            <a:endParaRPr lang="en-US" sz="2800" dirty="0">
              <a:solidFill>
                <a:srgbClr val="000000"/>
              </a:solidFill>
              <a:latin typeface="Calibri" charset="0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buFont typeface="Arial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Is </a:t>
            </a:r>
            <a:r>
              <a:rPr lang="en-US" sz="2800" b="1" dirty="0">
                <a:solidFill>
                  <a:srgbClr val="000000"/>
                </a:solidFill>
                <a:latin typeface="Calibri" charset="0"/>
              </a:rPr>
              <a:t>square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an example? </a:t>
            </a:r>
          </a:p>
        </p:txBody>
      </p:sp>
      <p:sp>
        <p:nvSpPr>
          <p:cNvPr id="56323" name="AutoShape 3">
            <a:extLst>
              <a:ext uri="{FF2B5EF4-FFF2-40B4-BE49-F238E27FC236}">
                <a16:creationId xmlns:a16="http://schemas.microsoft.com/office/drawing/2014/main" id="{FEAB6E01-87EF-408B-85C4-4F701CA83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038600"/>
            <a:ext cx="5181600" cy="503238"/>
          </a:xfrm>
          <a:prstGeom prst="wedgeRectCallout">
            <a:avLst>
              <a:gd name="adj1" fmla="val 15037"/>
              <a:gd name="adj2" fmla="val -32741"/>
            </a:avLst>
          </a:prstGeom>
          <a:solidFill>
            <a:srgbClr val="CC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1F497D"/>
                </a:solidFill>
                <a:latin typeface="Times New Roman" charset="0"/>
                <a:ea typeface="DejaVu Sans" charset="0"/>
                <a:cs typeface="DejaVu Sans" charset="0"/>
              </a:rPr>
              <a:t>1.5 &lt; 1.7</a:t>
            </a:r>
            <a:r>
              <a:rPr lang="en-US" dirty="0">
                <a:solidFill>
                  <a:srgbClr val="FFFFFF"/>
                </a:solidFill>
                <a:latin typeface="Times New Roman" charset="0"/>
                <a:ea typeface="DejaVu Sans" charset="0"/>
                <a:cs typeface="DejaVu Sans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rPr>
              <a:t>and</a:t>
            </a:r>
            <a:r>
              <a:rPr lang="en-US" dirty="0">
                <a:solidFill>
                  <a:srgbClr val="FFFFFF"/>
                </a:solidFill>
                <a:latin typeface="Times New Roman" charset="0"/>
                <a:ea typeface="DejaVu Sans" charset="0"/>
                <a:cs typeface="DejaVu Sans" charset="0"/>
              </a:rPr>
              <a:t> </a:t>
            </a:r>
            <a:r>
              <a:rPr lang="en-US" dirty="0">
                <a:solidFill>
                  <a:srgbClr val="1F497D"/>
                </a:solidFill>
                <a:latin typeface="Times New Roman" charset="0"/>
                <a:ea typeface="DejaVu Sans" charset="0"/>
                <a:cs typeface="DejaVu Sans" charset="0"/>
              </a:rPr>
              <a:t>floor(1.5) = 1 = floor(1.7)</a:t>
            </a:r>
            <a:r>
              <a:rPr lang="en-US" dirty="0">
                <a:solidFill>
                  <a:srgbClr val="FFFFFF"/>
                </a:solidFill>
                <a:latin typeface="Times New Roman" charset="0"/>
                <a:ea typeface="DejaVu Sans" charset="0"/>
                <a:cs typeface="DejaVu Sans" charset="0"/>
              </a:rPr>
              <a:t>  </a:t>
            </a:r>
          </a:p>
        </p:txBody>
      </p:sp>
      <p:sp>
        <p:nvSpPr>
          <p:cNvPr id="56324" name="AutoShape 4">
            <a:extLst>
              <a:ext uri="{FF2B5EF4-FFF2-40B4-BE49-F238E27FC236}">
                <a16:creationId xmlns:a16="http://schemas.microsoft.com/office/drawing/2014/main" id="{2AF608B6-027B-49E0-90FE-A313FA678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581400"/>
            <a:ext cx="2514600" cy="1066800"/>
          </a:xfrm>
          <a:prstGeom prst="cloudCallout">
            <a:avLst>
              <a:gd name="adj1" fmla="val -68625"/>
              <a:gd name="adj2" fmla="val 21130"/>
            </a:avLst>
          </a:prstGeom>
          <a:solidFill>
            <a:srgbClr val="FFCC99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>
                <a:solidFill>
                  <a:srgbClr val="FF0000"/>
                </a:solidFill>
                <a:latin typeface="Times New Roman" charset="0"/>
                <a:ea typeface="DejaVu Sans" charset="0"/>
                <a:cs typeface="DejaVu Sans" charset="0"/>
              </a:rPr>
              <a:t>BUT it is </a:t>
            </a:r>
            <a:r>
              <a:rPr lang="en-US" sz="1800" b="1">
                <a:solidFill>
                  <a:srgbClr val="FF0000"/>
                </a:solidFill>
                <a:latin typeface="Times New Roman" charset="0"/>
                <a:ea typeface="DejaVu Sans" charset="0"/>
                <a:cs typeface="DejaVu Sans" charset="0"/>
              </a:rPr>
              <a:t>NOT</a:t>
            </a:r>
            <a:r>
              <a:rPr lang="en-US" sz="1800">
                <a:solidFill>
                  <a:srgbClr val="FF0000"/>
                </a:solidFill>
                <a:latin typeface="Times New Roman" charset="0"/>
                <a:ea typeface="DejaVu Sans" charset="0"/>
                <a:cs typeface="DejaVu Sans" charset="0"/>
              </a:rPr>
              <a:t> STRICTLY increasing</a:t>
            </a:r>
            <a:r>
              <a:rPr lang="en-US" sz="1800">
                <a:solidFill>
                  <a:srgbClr val="FFFFFF"/>
                </a:solidFill>
                <a:latin typeface="Times New Roman" charset="0"/>
                <a:ea typeface="DejaVu Sans" charset="0"/>
                <a:cs typeface="DejaVu Sans" charset="0"/>
              </a:rPr>
              <a:t>.</a:t>
            </a:r>
          </a:p>
        </p:txBody>
      </p:sp>
      <p:sp>
        <p:nvSpPr>
          <p:cNvPr id="56325" name="AutoShape 5">
            <a:extLst>
              <a:ext uri="{FF2B5EF4-FFF2-40B4-BE49-F238E27FC236}">
                <a16:creationId xmlns:a16="http://schemas.microsoft.com/office/drawing/2014/main" id="{8907DB18-299C-4D1E-8BF4-95ACAF7F2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743200"/>
            <a:ext cx="2286000" cy="1066800"/>
          </a:xfrm>
          <a:prstGeom prst="cloudCallout">
            <a:avLst>
              <a:gd name="adj1" fmla="val -11458"/>
              <a:gd name="adj2" fmla="val 76338"/>
            </a:avLst>
          </a:prstGeom>
          <a:solidFill>
            <a:srgbClr val="CCFFCC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>
                <a:solidFill>
                  <a:srgbClr val="FF0000"/>
                </a:solidFill>
                <a:latin typeface="Times New Roman" charset="0"/>
                <a:ea typeface="DejaVu Sans" charset="0"/>
                <a:cs typeface="DejaVu Sans" charset="0"/>
              </a:rPr>
              <a:t>So YES </a:t>
            </a:r>
            <a:r>
              <a:rPr lang="en-US" sz="1800">
                <a:solidFill>
                  <a:srgbClr val="1F497D"/>
                </a:solidFill>
                <a:latin typeface="Times New Roman" charset="0"/>
                <a:ea typeface="DejaVu Sans" charset="0"/>
                <a:cs typeface="DejaVu Sans" charset="0"/>
              </a:rPr>
              <a:t>floor</a:t>
            </a:r>
            <a:r>
              <a:rPr lang="en-US" sz="1800">
                <a:solidFill>
                  <a:srgbClr val="FFFFFF"/>
                </a:solidFill>
                <a:latin typeface="Times New Roman" charset="0"/>
                <a:ea typeface="DejaVu Sans" charset="0"/>
                <a:cs typeface="DejaVu Sans" charset="0"/>
              </a:rPr>
              <a:t> </a:t>
            </a:r>
            <a:r>
              <a:rPr lang="en-US" sz="1800">
                <a:solidFill>
                  <a:srgbClr val="FF0000"/>
                </a:solidFill>
                <a:latin typeface="Times New Roman" charset="0"/>
                <a:ea typeface="DejaVu Sans" charset="0"/>
                <a:cs typeface="DejaVu Sans" charset="0"/>
              </a:rPr>
              <a:t>is an increasing function</a:t>
            </a:r>
          </a:p>
        </p:txBody>
      </p:sp>
      <p:sp>
        <p:nvSpPr>
          <p:cNvPr id="56326" name="AutoShape 6">
            <a:extLst>
              <a:ext uri="{FF2B5EF4-FFF2-40B4-BE49-F238E27FC236}">
                <a16:creationId xmlns:a16="http://schemas.microsoft.com/office/drawing/2014/main" id="{AE213FD5-E171-4705-AF31-0622BA46D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181600"/>
            <a:ext cx="4648200" cy="762000"/>
          </a:xfrm>
          <a:prstGeom prst="wedgeRectCallout">
            <a:avLst>
              <a:gd name="adj1" fmla="val 15060"/>
              <a:gd name="adj2" fmla="val -46458"/>
            </a:avLst>
          </a:prstGeom>
          <a:solidFill>
            <a:srgbClr val="CC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1F497D"/>
                </a:solidFill>
                <a:latin typeface="Times New Roman" charset="0"/>
                <a:ea typeface="DejaVu Sans" charset="0"/>
                <a:cs typeface="DejaVu Sans" charset="0"/>
              </a:rPr>
              <a:t>square(-2) = 4 &gt; 1</a:t>
            </a:r>
            <a:r>
              <a:rPr lang="en-US" dirty="0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rPr>
              <a:t> = </a:t>
            </a:r>
            <a:r>
              <a:rPr lang="en-US" dirty="0">
                <a:solidFill>
                  <a:srgbClr val="1F497D"/>
                </a:solidFill>
                <a:latin typeface="Times New Roman" charset="0"/>
                <a:ea typeface="DejaVu Sans" charset="0"/>
                <a:cs typeface="DejaVu Sans" charset="0"/>
              </a:rPr>
              <a:t>square (1)</a:t>
            </a:r>
            <a:r>
              <a:rPr lang="en-US" dirty="0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rPr>
              <a:t>yet </a:t>
            </a:r>
            <a:r>
              <a:rPr lang="en-US" dirty="0">
                <a:solidFill>
                  <a:srgbClr val="1F497D"/>
                </a:solidFill>
                <a:latin typeface="Times New Roman" charset="0"/>
                <a:ea typeface="DejaVu Sans" charset="0"/>
                <a:cs typeface="DejaVu Sans" charset="0"/>
              </a:rPr>
              <a:t>-2 &lt; 1</a:t>
            </a:r>
          </a:p>
        </p:txBody>
      </p:sp>
      <p:sp>
        <p:nvSpPr>
          <p:cNvPr id="56327" name="AutoShape 7">
            <a:extLst>
              <a:ext uri="{FF2B5EF4-FFF2-40B4-BE49-F238E27FC236}">
                <a16:creationId xmlns:a16="http://schemas.microsoft.com/office/drawing/2014/main" id="{847307AA-69E6-40AB-9596-BF926E3A0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876800"/>
            <a:ext cx="2743200" cy="1066800"/>
          </a:xfrm>
          <a:prstGeom prst="cloudCallout">
            <a:avLst>
              <a:gd name="adj1" fmla="val -71935"/>
              <a:gd name="adj2" fmla="val 8333"/>
            </a:avLst>
          </a:prstGeom>
          <a:solidFill>
            <a:srgbClr val="FFCC99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NO</a:t>
            </a:r>
            <a:r>
              <a:rPr lang="en-US" altLang="en-US" sz="1600">
                <a:solidFill>
                  <a:srgbClr val="FFFFFF"/>
                </a:solidFill>
              </a:rPr>
              <a:t> </a:t>
            </a:r>
            <a:r>
              <a:rPr lang="en-US" altLang="en-US" sz="1600">
                <a:solidFill>
                  <a:srgbClr val="1F497D"/>
                </a:solidFill>
              </a:rPr>
              <a:t>square</a:t>
            </a:r>
            <a:r>
              <a:rPr lang="en-US" altLang="en-US" sz="1600">
                <a:solidFill>
                  <a:srgbClr val="FFFFFF"/>
                </a:solidFill>
              </a:rPr>
              <a:t> </a:t>
            </a:r>
            <a:r>
              <a:rPr lang="en-US" altLang="en-US" sz="1600">
                <a:solidFill>
                  <a:srgbClr val="FF0000"/>
                </a:solidFill>
              </a:rPr>
              <a:t>is NOT an increasing function UNLESS….</a:t>
            </a:r>
          </a:p>
        </p:txBody>
      </p:sp>
      <p:sp>
        <p:nvSpPr>
          <p:cNvPr id="56328" name="AutoShape 8">
            <a:extLst>
              <a:ext uri="{FF2B5EF4-FFF2-40B4-BE49-F238E27FC236}">
                <a16:creationId xmlns:a16="http://schemas.microsoft.com/office/drawing/2014/main" id="{78FECF45-7633-4DBD-8DAA-2E325F8513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867400"/>
            <a:ext cx="1676400" cy="990600"/>
          </a:xfrm>
          <a:prstGeom prst="cloudCallout">
            <a:avLst>
              <a:gd name="adj1" fmla="val -70454"/>
              <a:gd name="adj2" fmla="val -32213"/>
            </a:avLst>
          </a:prstGeom>
          <a:solidFill>
            <a:srgbClr val="CCFFCC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Domain is restricted to positive #’s</a:t>
            </a:r>
          </a:p>
        </p:txBody>
      </p:sp>
      <p:sp>
        <p:nvSpPr>
          <p:cNvPr id="56329" name="Text Box 9">
            <a:extLst>
              <a:ext uri="{FF2B5EF4-FFF2-40B4-BE49-F238E27FC236}">
                <a16:creationId xmlns:a16="http://schemas.microsoft.com/office/drawing/2014/main" id="{F3A544BD-14C8-4B95-B0E6-077C2A45A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25773BC0-4420-459B-B55E-87C3FAA62A87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6330" name="Text Box 10">
            <a:extLst>
              <a:ext uri="{FF2B5EF4-FFF2-40B4-BE49-F238E27FC236}">
                <a16:creationId xmlns:a16="http://schemas.microsoft.com/office/drawing/2014/main" id="{189B9D8E-2034-4CD9-BDDC-AA122346B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E5EC736-7B97-4676-9CE5-A7C59DF7F744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42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A7A8F0-5903-4AAC-BE9F-2477215FA0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5EBE5AA-6DD4-42DD-8B13-92A39146764C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42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6769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0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3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8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1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4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>
            <a:extLst>
              <a:ext uri="{FF2B5EF4-FFF2-40B4-BE49-F238E27FC236}">
                <a16:creationId xmlns:a16="http://schemas.microsoft.com/office/drawing/2014/main" id="{9A8A0CC4-5F94-4FA2-BF02-A9202F07B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400">
                <a:solidFill>
                  <a:srgbClr val="000000"/>
                </a:solidFill>
                <a:latin typeface="Calibri" charset="0"/>
              </a:rPr>
              <a:t>How is Increasing Useful?</a:t>
            </a:r>
          </a:p>
        </p:txBody>
      </p:sp>
      <p:sp>
        <p:nvSpPr>
          <p:cNvPr id="57346" name="Text Box 2">
            <a:extLst>
              <a:ext uri="{FF2B5EF4-FFF2-40B4-BE49-F238E27FC236}">
                <a16:creationId xmlns:a16="http://schemas.microsoft.com/office/drawing/2014/main" id="{EC0C9B19-5828-45E7-86B8-E14490E70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76400"/>
            <a:ext cx="842168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</a:rPr>
              <a:t>Most programs run longer with larger or more complex inputs. 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Calibri" panose="020F0502020204030204" pitchFamily="34" charset="0"/>
              </a:rPr>
              <a:t>Consider looking up a telephone number in the paper directory…</a:t>
            </a:r>
          </a:p>
        </p:txBody>
      </p:sp>
      <p:sp>
        <p:nvSpPr>
          <p:cNvPr id="57347" name="Text Box 3">
            <a:extLst>
              <a:ext uri="{FF2B5EF4-FFF2-40B4-BE49-F238E27FC236}">
                <a16:creationId xmlns:a16="http://schemas.microsoft.com/office/drawing/2014/main" id="{CC20367B-1491-4187-BE32-7C11F9B75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DEC964AD-4A1A-4587-8ABD-DD1352E4DEFB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7348" name="Text Box 4">
            <a:extLst>
              <a:ext uri="{FF2B5EF4-FFF2-40B4-BE49-F238E27FC236}">
                <a16:creationId xmlns:a16="http://schemas.microsoft.com/office/drawing/2014/main" id="{263635D4-D611-4869-8D6B-5157F390F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258E135-A2E7-42C9-8328-4D1A6E8BEEC0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43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05E997-2DA8-4ECD-9615-EC1561625B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3FFDED8-38BF-4248-BAA8-ACA64274DB33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43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271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>
            <a:extLst>
              <a:ext uri="{FF2B5EF4-FFF2-40B4-BE49-F238E27FC236}">
                <a16:creationId xmlns:a16="http://schemas.microsoft.com/office/drawing/2014/main" id="{67E894E3-EDDB-4165-A0D1-41F36ECBD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"/>
            <a:ext cx="84867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 dirty="0">
                <a:solidFill>
                  <a:srgbClr val="333399"/>
                </a:solidFill>
                <a:latin typeface="Arial" charset="0"/>
              </a:rPr>
              <a:t>Cardinality of sets</a:t>
            </a:r>
          </a:p>
        </p:txBody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2C4A9DA0-EB04-4413-ABB8-5225120EC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95400"/>
            <a:ext cx="8077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457200" indent="-457200">
              <a:spcBef>
                <a:spcPts val="800"/>
              </a:spcBef>
              <a:buClr>
                <a:srgbClr val="3333CC"/>
              </a:buClr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For finite sets the number of elements is called the 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cardinality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, denoted |</a:t>
            </a:r>
            <a:r>
              <a:rPr lang="en-US" sz="2800" dirty="0">
                <a:solidFill>
                  <a:srgbClr val="000000"/>
                </a:solidFill>
              </a:rPr>
              <a:t>S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|</a:t>
            </a:r>
          </a:p>
          <a:p>
            <a:pPr marL="1257300" lvl="2" indent="-342900">
              <a:spcBef>
                <a:spcPts val="600"/>
              </a:spcBef>
              <a:buClr>
                <a:srgbClr val="2F8B20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V = {a, e, </a:t>
            </a:r>
            <a:r>
              <a:rPr lang="en-US" dirty="0" err="1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, o, u}		|V| = 5</a:t>
            </a:r>
          </a:p>
          <a:p>
            <a:pPr marL="1257300" lvl="2" indent="-342900">
              <a:spcBef>
                <a:spcPts val="600"/>
              </a:spcBef>
              <a:buClr>
                <a:srgbClr val="2F8B20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F = {1, 2, 3}			|F| = 3</a:t>
            </a:r>
          </a:p>
          <a:p>
            <a:pPr marL="1257300" lvl="2" indent="-342900">
              <a:spcBef>
                <a:spcPts val="600"/>
              </a:spcBef>
              <a:buClr>
                <a:srgbClr val="2F8B20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B = {0,1}			     |B| = 2</a:t>
            </a:r>
          </a:p>
          <a:p>
            <a:pPr marL="1257300" lvl="2" indent="-342900">
              <a:spcBef>
                <a:spcPts val="600"/>
              </a:spcBef>
              <a:buClr>
                <a:srgbClr val="2F8B20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S = {spring, summer, fall, winter}   |S| = 4</a:t>
            </a:r>
          </a:p>
          <a:p>
            <a:pPr marL="1257300" lvl="2" indent="-342900">
              <a:spcBef>
                <a:spcPts val="600"/>
              </a:spcBef>
              <a:buClr>
                <a:srgbClr val="2F8B20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 = {a, a, a}               |A| = 1</a:t>
            </a:r>
          </a:p>
          <a:p>
            <a:pPr marL="342900" indent="-342900">
              <a:spcBef>
                <a:spcPts val="600"/>
              </a:spcBef>
              <a:buClr>
                <a:schemeClr val="accent1">
                  <a:lumMod val="40000"/>
                  <a:lumOff val="60000"/>
                </a:schemeClr>
              </a:buClr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For infinite sets the cardinality is infinite: </a:t>
            </a:r>
          </a:p>
          <a:p>
            <a:pPr marL="0" indent="0">
              <a:spcBef>
                <a:spcPts val="600"/>
              </a:spcBef>
              <a:buClr>
                <a:schemeClr val="accent1">
                  <a:lumMod val="40000"/>
                  <a:lumOff val="60000"/>
                </a:schemeClr>
              </a:buClr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                 |N| = </a:t>
            </a:r>
            <a:r>
              <a:rPr lang="en-US" sz="4000" dirty="0">
                <a:solidFill>
                  <a:srgbClr val="FF0000"/>
                </a:solidFill>
                <a:latin typeface="Arial" charset="0"/>
              </a:rPr>
              <a:t>∞</a:t>
            </a:r>
          </a:p>
          <a:p>
            <a:pPr lvl="1">
              <a:spcBef>
                <a:spcPts val="600"/>
              </a:spcBef>
              <a:buClr>
                <a:srgbClr val="2F8B20"/>
              </a:buClr>
              <a:buFont typeface="Wingdings" charset="0"/>
              <a:buChar char=""/>
              <a:defRPr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B6FC5339-9F99-4B57-93C1-F62A45194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2A998DF1-111A-41AE-A3F0-8E7E043E29D5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9614DB84-2FEF-4D7B-ACA4-C7BB47173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FE731AD-2B44-4DD6-B481-0B84B6260C3D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5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D373A9-25C6-4E4E-8D38-E11D3A246D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F22D8AD-B126-4858-BF79-E2519E6A6863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529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>
            <a:extLst>
              <a:ext uri="{FF2B5EF4-FFF2-40B4-BE49-F238E27FC236}">
                <a16:creationId xmlns:a16="http://schemas.microsoft.com/office/drawing/2014/main" id="{64BA0798-6373-4433-9A37-564EDFA63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1676400"/>
            <a:ext cx="7772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38188"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Alphabet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All characters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Booleans: true, false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Numbers: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b="1">
                <a:solidFill>
                  <a:srgbClr val="000000"/>
                </a:solidFill>
              </a:rPr>
              <a:t>N</a:t>
            </a:r>
            <a:r>
              <a:rPr lang="en-US" altLang="en-US">
                <a:solidFill>
                  <a:srgbClr val="000000"/>
                </a:solidFill>
              </a:rPr>
              <a:t>={0,1,2,3…}   </a:t>
            </a:r>
            <a:r>
              <a:rPr lang="en-US" altLang="en-US" b="1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Natural numbers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b="1">
                <a:solidFill>
                  <a:srgbClr val="000000"/>
                </a:solidFill>
              </a:rPr>
              <a:t>Z</a:t>
            </a:r>
            <a:r>
              <a:rPr lang="en-US" altLang="en-US">
                <a:solidFill>
                  <a:srgbClr val="000000"/>
                </a:solidFill>
              </a:rPr>
              <a:t>={…,-2,-1,0,1,2,…}</a:t>
            </a:r>
            <a:r>
              <a:rPr lang="en-US" altLang="en-US" b="1">
                <a:solidFill>
                  <a:srgbClr val="000000"/>
                </a:solidFill>
              </a:rPr>
              <a:t>    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Integers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Q=                                         Rationals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b="1">
                <a:solidFill>
                  <a:srgbClr val="000000"/>
                </a:solidFill>
              </a:rPr>
              <a:t>R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, Real Numbers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Note that: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b="1">
                <a:solidFill>
                  <a:srgbClr val="000000"/>
                </a:solidFill>
              </a:rPr>
              <a:t>Q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 and </a:t>
            </a:r>
            <a:r>
              <a:rPr lang="en-US" altLang="en-US" b="1">
                <a:solidFill>
                  <a:srgbClr val="000000"/>
                </a:solidFill>
              </a:rPr>
              <a:t>R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 are not the same. </a:t>
            </a:r>
            <a:r>
              <a:rPr lang="en-US" altLang="en-US" b="1">
                <a:solidFill>
                  <a:srgbClr val="000000"/>
                </a:solidFill>
              </a:rPr>
              <a:t>Q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 is a </a:t>
            </a:r>
            <a:r>
              <a:rPr lang="en-US" altLang="en-US" i="1">
                <a:solidFill>
                  <a:srgbClr val="000000"/>
                </a:solidFill>
                <a:latin typeface="Arial" panose="020B0604020202020204" pitchFamily="34" charset="0"/>
              </a:rPr>
              <a:t>subset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 of </a:t>
            </a:r>
            <a:r>
              <a:rPr lang="en-US" altLang="en-US" b="1">
                <a:solidFill>
                  <a:srgbClr val="000000"/>
                </a:solidFill>
              </a:rPr>
              <a:t>R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b="1">
                <a:solidFill>
                  <a:srgbClr val="000000"/>
                </a:solidFill>
              </a:rPr>
              <a:t>N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 is a subset of </a:t>
            </a:r>
            <a:r>
              <a:rPr lang="en-US" altLang="en-US" b="1">
                <a:solidFill>
                  <a:srgbClr val="000000"/>
                </a:solidFill>
              </a:rPr>
              <a:t>Z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BAE4A9CF-3999-4B72-807B-C220588E5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"/>
            <a:ext cx="84867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 dirty="0">
                <a:solidFill>
                  <a:srgbClr val="333399"/>
                </a:solidFill>
                <a:latin typeface="Arial" charset="0"/>
              </a:rPr>
              <a:t>Example sets</a:t>
            </a:r>
          </a:p>
        </p:txBody>
      </p:sp>
      <p:graphicFrame>
        <p:nvGraphicFramePr>
          <p:cNvPr id="154627" name="Object 3">
            <a:extLst>
              <a:ext uri="{FF2B5EF4-FFF2-40B4-BE49-F238E27FC236}">
                <a16:creationId xmlns:a16="http://schemas.microsoft.com/office/drawing/2014/main" id="{2D8B103B-29C5-47D6-A44A-BB465692A1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4114800"/>
          <a:ext cx="30956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r:id="rId4" imgW="1651000" imgH="203200" progId="">
                  <p:embed/>
                </p:oleObj>
              </mc:Choice>
              <mc:Fallback>
                <p:oleObj r:id="rId4" imgW="1651000" imgH="203200" progId="">
                  <p:embed/>
                  <p:pic>
                    <p:nvPicPr>
                      <p:cNvPr id="154627" name="Object 3">
                        <a:extLst>
                          <a:ext uri="{FF2B5EF4-FFF2-40B4-BE49-F238E27FC236}">
                            <a16:creationId xmlns:a16="http://schemas.microsoft.com/office/drawing/2014/main" id="{2D8B103B-29C5-47D6-A44A-BB465692A1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114800"/>
                        <a:ext cx="30956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Text Box 4">
            <a:extLst>
              <a:ext uri="{FF2B5EF4-FFF2-40B4-BE49-F238E27FC236}">
                <a16:creationId xmlns:a16="http://schemas.microsoft.com/office/drawing/2014/main" id="{1E212283-DB37-4D9C-A242-EEB7ADD87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B104A777-F339-427D-9E1C-15E85F772AB1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6337E597-3CFF-4E4B-BC2C-82C2CFFE8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6CC9373-EE11-48DB-8F9D-B8BE3AE5C048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6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865FBF-DB95-47B3-95CA-F810DE3829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1220102-1268-4A70-97BF-6AAA7C78DEDF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2957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>
            <a:extLst>
              <a:ext uri="{FF2B5EF4-FFF2-40B4-BE49-F238E27FC236}">
                <a16:creationId xmlns:a16="http://schemas.microsoft.com/office/drawing/2014/main" id="{AE383B86-8393-4AFF-B3B9-1ABAFC1C0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58763"/>
            <a:ext cx="8181975" cy="80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3600" dirty="0">
                <a:solidFill>
                  <a:srgbClr val="333399"/>
                </a:solidFill>
                <a:latin typeface="Arial" panose="020B0604020202020204" pitchFamily="34" charset="0"/>
              </a:rPr>
              <a:t>Bit Strings</a:t>
            </a:r>
          </a:p>
        </p:txBody>
      </p:sp>
      <p:sp>
        <p:nvSpPr>
          <p:cNvPr id="34818" name="Text Box 2">
            <a:extLst>
              <a:ext uri="{FF2B5EF4-FFF2-40B4-BE49-F238E27FC236}">
                <a16:creationId xmlns:a16="http://schemas.microsoft.com/office/drawing/2014/main" id="{F4436CF9-BFB7-4D3D-9111-6CB1A9409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38300"/>
            <a:ext cx="8410575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57200" indent="-4572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1363" indent="-284163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A bit string is a sequence of zero or more bits.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A bit string's length is the number of bits in the string.</a:t>
            </a:r>
          </a:p>
          <a:p>
            <a:pPr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A set S of all bit strings s of length 3 is</a:t>
            </a:r>
          </a:p>
          <a:p>
            <a:pPr lvl="1">
              <a:spcBef>
                <a:spcPts val="800"/>
              </a:spcBef>
              <a:buFont typeface="Times New Roman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S= {000, 001, 010, 011, 100, 101, 110, 111} </a:t>
            </a:r>
            <a:r>
              <a:rPr lang="en-US" sz="3200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lvl="1">
              <a:spcBef>
                <a:spcPts val="800"/>
              </a:spcBef>
              <a:buFont typeface="Times New Roman" charset="0"/>
              <a:buChar char="•"/>
              <a:defRPr/>
            </a:pPr>
            <a:r>
              <a:rPr lang="en-US" sz="2800" dirty="0">
                <a:solidFill>
                  <a:srgbClr val="FF0000"/>
                </a:solidFill>
                <a:latin typeface="Arial" charset="0"/>
              </a:rPr>
              <a:t>How many bit strings of length n are there?</a:t>
            </a:r>
          </a:p>
          <a:p>
            <a:pPr marL="1196975" lvl="1" indent="-457200">
              <a:spcBef>
                <a:spcPts val="700"/>
              </a:spcBef>
              <a:buFont typeface="Arial" charset="0"/>
              <a:buNone/>
              <a:defRPr/>
            </a:pP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373605F2-34F5-4DBB-B486-FB756F992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817E02BB-2F5D-408F-98A2-85ABA114B50F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5CE92421-FA79-405B-96C4-3BBB26F95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6C228AF-78E1-4D4A-84EF-1D1911950B31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7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7EE0F1-9ABC-465F-BA70-4D399007BC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23F2A3B-3A50-4D03-A5FF-366CF60D11F4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3847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>
            <a:extLst>
              <a:ext uri="{FF2B5EF4-FFF2-40B4-BE49-F238E27FC236}">
                <a16:creationId xmlns:a16="http://schemas.microsoft.com/office/drawing/2014/main" id="{D263A49C-0A44-4325-946C-540EC4480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"/>
            <a:ext cx="8486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 dirty="0">
                <a:solidFill>
                  <a:srgbClr val="333399"/>
                </a:solidFill>
                <a:latin typeface="Arial" charset="0"/>
              </a:rPr>
              <a:t>Defining a set</a:t>
            </a:r>
          </a:p>
        </p:txBody>
      </p:sp>
      <p:sp>
        <p:nvSpPr>
          <p:cNvPr id="23554" name="Text Box 2">
            <a:extLst>
              <a:ext uri="{FF2B5EF4-FFF2-40B4-BE49-F238E27FC236}">
                <a16:creationId xmlns:a16="http://schemas.microsoft.com/office/drawing/2014/main" id="{2C3E7C44-4E09-4656-A9C6-3AEF47E38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83058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38188" indent="-280988"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3333CC"/>
              </a:buClr>
              <a:buFont typeface="Wingdings" panose="05000000000000000000" pitchFamily="2" charset="2"/>
              <a:buChar char="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Defining a set: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Option 1: List the members</a:t>
            </a:r>
          </a:p>
          <a:p>
            <a:pPr lvl="1" eaLnBrk="1" hangingPunct="1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Option 2: Use a set builder that defines set of  x that hold a certain characteristic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Notation: {x   S | characteristic of x} 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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Examples:</a:t>
            </a:r>
          </a:p>
          <a:p>
            <a:pPr lvl="2" eaLnBrk="1" hangingPunct="1">
              <a:spcBef>
                <a:spcPts val="500"/>
              </a:spcBef>
              <a:buClr>
                <a:srgbClr val="2F8B20"/>
              </a:buClr>
              <a:buFont typeface="Wingdings" panose="05000000000000000000" pitchFamily="2" charset="2"/>
              <a:buChar char="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A = { x      Z</a:t>
            </a:r>
            <a:r>
              <a:rPr lang="en-US" altLang="en-US" sz="2800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| x is prime } – set of all prime positive integers</a:t>
            </a:r>
          </a:p>
          <a:p>
            <a:pPr lvl="2" eaLnBrk="1" hangingPunct="1">
              <a:spcBef>
                <a:spcPts val="500"/>
              </a:spcBef>
              <a:buClr>
                <a:srgbClr val="2F8B20"/>
              </a:buClr>
              <a:buFont typeface="Wingdings" panose="05000000000000000000" pitchFamily="2" charset="2"/>
              <a:buChar char="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O = { x     N | x is odd and x &lt; 10000 } – set of odd natural numbers less than 10000</a:t>
            </a:r>
          </a:p>
          <a:p>
            <a:pPr lvl="2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lvl="2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F13DF5E5-6DA6-48F9-8091-520F4C6A1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01C613B2-9EDE-4F27-B7DA-5C6510613F58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2C5EDCDC-A176-4DCE-9FE8-AA8593CDE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8545F196-56DC-40DE-83F3-75BDCAFED984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8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58725" name="Object 5">
            <a:extLst>
              <a:ext uri="{FF2B5EF4-FFF2-40B4-BE49-F238E27FC236}">
                <a16:creationId xmlns:a16="http://schemas.microsoft.com/office/drawing/2014/main" id="{1F6C45D5-352C-49A4-89EB-2B3A6AF774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849640"/>
              </p:ext>
            </p:extLst>
          </p:nvPr>
        </p:nvGraphicFramePr>
        <p:xfrm>
          <a:off x="2590800" y="3886200"/>
          <a:ext cx="388938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r:id="rId4" imgW="4632465" imgH="4563839" progId="">
                  <p:embed/>
                </p:oleObj>
              </mc:Choice>
              <mc:Fallback>
                <p:oleObj r:id="rId4" imgW="4632465" imgH="4563839" progId="">
                  <p:embed/>
                  <p:pic>
                    <p:nvPicPr>
                      <p:cNvPr id="158725" name="Object 5">
                        <a:extLst>
                          <a:ext uri="{FF2B5EF4-FFF2-40B4-BE49-F238E27FC236}">
                            <a16:creationId xmlns:a16="http://schemas.microsoft.com/office/drawing/2014/main" id="{1F6C45D5-352C-49A4-89EB-2B3A6AF774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886200"/>
                        <a:ext cx="388938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26" name="Object 6">
            <a:extLst>
              <a:ext uri="{FF2B5EF4-FFF2-40B4-BE49-F238E27FC236}">
                <a16:creationId xmlns:a16="http://schemas.microsoft.com/office/drawing/2014/main" id="{575E8C46-3D6C-42D0-86A7-86DB288F9C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16799"/>
              </p:ext>
            </p:extLst>
          </p:nvPr>
        </p:nvGraphicFramePr>
        <p:xfrm>
          <a:off x="2659062" y="4827587"/>
          <a:ext cx="388938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r:id="rId6" imgW="4632465" imgH="4563839" progId="">
                  <p:embed/>
                </p:oleObj>
              </mc:Choice>
              <mc:Fallback>
                <p:oleObj r:id="rId6" imgW="4632465" imgH="4563839" progId="">
                  <p:embed/>
                  <p:pic>
                    <p:nvPicPr>
                      <p:cNvPr id="158726" name="Object 6">
                        <a:extLst>
                          <a:ext uri="{FF2B5EF4-FFF2-40B4-BE49-F238E27FC236}">
                            <a16:creationId xmlns:a16="http://schemas.microsoft.com/office/drawing/2014/main" id="{575E8C46-3D6C-42D0-86A7-86DB288F9C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9062" y="4827587"/>
                        <a:ext cx="388938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27" name="Object 7">
            <a:extLst>
              <a:ext uri="{FF2B5EF4-FFF2-40B4-BE49-F238E27FC236}">
                <a16:creationId xmlns:a16="http://schemas.microsoft.com/office/drawing/2014/main" id="{6C9139E5-7887-43A2-831F-851761F04C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680375"/>
              </p:ext>
            </p:extLst>
          </p:nvPr>
        </p:nvGraphicFramePr>
        <p:xfrm>
          <a:off x="2895600" y="2998787"/>
          <a:ext cx="388938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r:id="rId7" imgW="4632465" imgH="4563839" progId="">
                  <p:embed/>
                </p:oleObj>
              </mc:Choice>
              <mc:Fallback>
                <p:oleObj r:id="rId7" imgW="4632465" imgH="4563839" progId="">
                  <p:embed/>
                  <p:pic>
                    <p:nvPicPr>
                      <p:cNvPr id="158727" name="Object 7">
                        <a:extLst>
                          <a:ext uri="{FF2B5EF4-FFF2-40B4-BE49-F238E27FC236}">
                            <a16:creationId xmlns:a16="http://schemas.microsoft.com/office/drawing/2014/main" id="{6C9139E5-7887-43A2-831F-851761F04C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998787"/>
                        <a:ext cx="388938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9326E4-533C-4D75-91B7-C271DDC051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5D2E480-1493-456A-B97A-FD3C97AA9D6B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9468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>
            <a:extLst>
              <a:ext uri="{FF2B5EF4-FFF2-40B4-BE49-F238E27FC236}">
                <a16:creationId xmlns:a16="http://schemas.microsoft.com/office/drawing/2014/main" id="{EE36664D-695C-42E8-98B0-E9AE7D1CC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04800"/>
            <a:ext cx="81819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3600" dirty="0">
                <a:solidFill>
                  <a:srgbClr val="333399"/>
                </a:solidFill>
                <a:latin typeface="Arial" charset="0"/>
              </a:rPr>
              <a:t>Equality</a:t>
            </a:r>
          </a:p>
        </p:txBody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AF5F5C93-023E-40F1-8BD0-D7D7E2299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676400"/>
            <a:ext cx="819308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Two sets are </a:t>
            </a:r>
            <a:r>
              <a:rPr lang="en-US" sz="3200" i="1">
                <a:solidFill>
                  <a:srgbClr val="000000"/>
                </a:solidFill>
                <a:latin typeface="Arial" charset="0"/>
              </a:rPr>
              <a:t>equal</a:t>
            </a:r>
            <a:r>
              <a:rPr lang="en-US" sz="320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3200">
                <a:solidFill>
                  <a:srgbClr val="3333CC"/>
                </a:solidFill>
                <a:latin typeface="Arial" charset="0"/>
              </a:rPr>
              <a:t>if and only if (iff)</a:t>
            </a:r>
            <a:r>
              <a:rPr lang="en-US" sz="3200">
                <a:solidFill>
                  <a:srgbClr val="000000"/>
                </a:solidFill>
                <a:latin typeface="Arial" charset="0"/>
              </a:rPr>
              <a:t> they have the same elements. </a:t>
            </a:r>
          </a:p>
          <a:p>
            <a:pPr>
              <a:spcBef>
                <a:spcPts val="800"/>
              </a:spcBef>
              <a:buClr>
                <a:srgbClr val="3333CC"/>
              </a:buClr>
              <a:buFont typeface="Wingdings" charset="0"/>
              <a:buChar char=""/>
              <a:defRPr/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We write </a:t>
            </a:r>
            <a:r>
              <a:rPr lang="en-US" sz="3200">
                <a:solidFill>
                  <a:srgbClr val="000000"/>
                </a:solidFill>
              </a:rPr>
              <a:t>A=B</a:t>
            </a:r>
            <a:r>
              <a:rPr lang="en-US" sz="3200">
                <a:solidFill>
                  <a:srgbClr val="000000"/>
                </a:solidFill>
                <a:latin typeface="Arial" charset="0"/>
              </a:rPr>
              <a:t> when for all elements x, x is a member of the set </a:t>
            </a:r>
            <a:r>
              <a:rPr lang="en-US" sz="3200">
                <a:solidFill>
                  <a:srgbClr val="000000"/>
                </a:solidFill>
              </a:rPr>
              <a:t>A</a:t>
            </a:r>
            <a:r>
              <a:rPr lang="en-US" sz="3200">
                <a:solidFill>
                  <a:srgbClr val="000000"/>
                </a:solidFill>
                <a:latin typeface="Arial" charset="0"/>
              </a:rPr>
              <a:t> iff x is also a member of </a:t>
            </a:r>
            <a:r>
              <a:rPr lang="en-US" sz="3200">
                <a:solidFill>
                  <a:srgbClr val="000000"/>
                </a:solidFill>
              </a:rPr>
              <a:t>B</a:t>
            </a:r>
            <a:r>
              <a:rPr lang="en-US" sz="320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lvl="1">
              <a:spcBef>
                <a:spcPts val="700"/>
              </a:spcBef>
              <a:buClr>
                <a:srgbClr val="FF0000"/>
              </a:buClr>
              <a:buFont typeface="Wingdings" charset="0"/>
              <a:buChar char=""/>
              <a:defRPr/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Notation:</a:t>
            </a:r>
          </a:p>
          <a:p>
            <a:pPr lvl="1">
              <a:spcBef>
                <a:spcPts val="700"/>
              </a:spcBef>
              <a:buClr>
                <a:srgbClr val="FF0000"/>
              </a:buClr>
              <a:buFont typeface="Wingdings" charset="0"/>
              <a:buChar char=""/>
              <a:defRPr/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For all values of x, x is an element of A if and only if x is an element of B</a:t>
            </a:r>
          </a:p>
        </p:txBody>
      </p:sp>
      <p:graphicFrame>
        <p:nvGraphicFramePr>
          <p:cNvPr id="160771" name="Object 3">
            <a:extLst>
              <a:ext uri="{FF2B5EF4-FFF2-40B4-BE49-F238E27FC236}">
                <a16:creationId xmlns:a16="http://schemas.microsoft.com/office/drawing/2014/main" id="{09A1AF3D-AFCB-4438-98E1-AE801069B2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4343400"/>
          <a:ext cx="33670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r:id="rId4" imgW="1282700" imgH="203200" progId="">
                  <p:embed/>
                </p:oleObj>
              </mc:Choice>
              <mc:Fallback>
                <p:oleObj r:id="rId4" imgW="1282700" imgH="203200" progId="">
                  <p:embed/>
                  <p:pic>
                    <p:nvPicPr>
                      <p:cNvPr id="160771" name="Object 3">
                        <a:extLst>
                          <a:ext uri="{FF2B5EF4-FFF2-40B4-BE49-F238E27FC236}">
                            <a16:creationId xmlns:a16="http://schemas.microsoft.com/office/drawing/2014/main" id="{09A1AF3D-AFCB-4438-98E1-AE801069B2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343400"/>
                        <a:ext cx="336708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Text Box 4">
            <a:extLst>
              <a:ext uri="{FF2B5EF4-FFF2-40B4-BE49-F238E27FC236}">
                <a16:creationId xmlns:a16="http://schemas.microsoft.com/office/drawing/2014/main" id="{5CFE2C06-D60E-4304-A5D6-8BCAF827E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F69E5222-7A57-43CB-8DE7-0D1A8DB64129}" type="datetime1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Tx/>
                <a:buFontTx/>
                <a:buNone/>
              </a:pPr>
              <a:t>2/8/20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39C91CDC-288C-4122-B2BA-E45816050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06784DB7-451C-4C83-93B0-8D2796ED3432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9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74FC67-6913-4CFE-A341-9F9BDB5366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59EDA60-D269-4758-9757-B059677FC608}" type="slidenum"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2386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mplexity">
  <a:themeElements>
    <a:clrScheme name="complexity 15">
      <a:dk1>
        <a:srgbClr val="000000"/>
      </a:dk1>
      <a:lt1>
        <a:srgbClr val="FFFFFF"/>
      </a:lt1>
      <a:dk2>
        <a:srgbClr val="800000"/>
      </a:dk2>
      <a:lt2>
        <a:srgbClr val="5F5F5F"/>
      </a:lt2>
      <a:accent1>
        <a:srgbClr val="000099"/>
      </a:accent1>
      <a:accent2>
        <a:srgbClr val="3B812F"/>
      </a:accent2>
      <a:accent3>
        <a:srgbClr val="FFFFFF"/>
      </a:accent3>
      <a:accent4>
        <a:srgbClr val="000000"/>
      </a:accent4>
      <a:accent5>
        <a:srgbClr val="AAAACA"/>
      </a:accent5>
      <a:accent6>
        <a:srgbClr val="35742A"/>
      </a:accent6>
      <a:hlink>
        <a:srgbClr val="000099"/>
      </a:hlink>
      <a:folHlink>
        <a:srgbClr val="AFBF39"/>
      </a:folHlink>
    </a:clrScheme>
    <a:fontScheme name="complexity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complexit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lexit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lexit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lexit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lexit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lexit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lexit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lexit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lexit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lexity 10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FF00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lexity 11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0066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lexity 12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lexity 13">
        <a:dk1>
          <a:srgbClr val="000000"/>
        </a:dk1>
        <a:lt1>
          <a:srgbClr val="FFFFFF"/>
        </a:lt1>
        <a:dk2>
          <a:srgbClr val="FF66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lexity 14">
        <a:dk1>
          <a:srgbClr val="000000"/>
        </a:dk1>
        <a:lt1>
          <a:srgbClr val="FFFFFF"/>
        </a:lt1>
        <a:dk2>
          <a:srgbClr val="8000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lexity 15">
        <a:dk1>
          <a:srgbClr val="000000"/>
        </a:dk1>
        <a:lt1>
          <a:srgbClr val="FFFFFF"/>
        </a:lt1>
        <a:dk2>
          <a:srgbClr val="8000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000099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HD:Users:asa:public_html:courses:cs200:slides:complexity.ppt</Template>
  <TotalTime>10491</TotalTime>
  <Words>3546</Words>
  <Application>Microsoft Macintosh PowerPoint</Application>
  <PresentationFormat>On-screen Show (4:3)</PresentationFormat>
  <Paragraphs>594</Paragraphs>
  <Slides>43</Slides>
  <Notes>36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7" baseType="lpstr">
      <vt:lpstr>ＭＳ Ｐゴシック</vt:lpstr>
      <vt:lpstr>ＭＳ Ｐゴシック</vt:lpstr>
      <vt:lpstr>Arial</vt:lpstr>
      <vt:lpstr>Calibri</vt:lpstr>
      <vt:lpstr>Comic Sans MS</vt:lpstr>
      <vt:lpstr>Courier New</vt:lpstr>
      <vt:lpstr>DejaVu Sans</vt:lpstr>
      <vt:lpstr>Garamond</vt:lpstr>
      <vt:lpstr>Symbol</vt:lpstr>
      <vt:lpstr>Times CY</vt:lpstr>
      <vt:lpstr>Times New Roman</vt:lpstr>
      <vt:lpstr>Wingdings</vt:lpstr>
      <vt:lpstr>complexity</vt:lpstr>
      <vt:lpstr>Equation</vt:lpstr>
      <vt:lpstr>Sets and Functions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PA0</vt:lpstr>
      <vt:lpstr>PA0 cont’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onto functions</vt:lpstr>
      <vt:lpstr>bijections</vt:lpstr>
      <vt:lpstr>PowerPoint Presentation</vt:lpstr>
      <vt:lpstr>PowerPoint Presentation</vt:lpstr>
      <vt:lpstr>PowerPoint Presentation</vt:lpstr>
    </vt:vector>
  </TitlesOfParts>
  <Company>Orchid Mac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Defining Languages</dc:title>
  <dc:creator>Orchid Mac</dc:creator>
  <cp:lastModifiedBy>Microsoft Office User</cp:lastModifiedBy>
  <cp:revision>291</cp:revision>
  <cp:lastPrinted>2014-12-09T15:39:40Z</cp:lastPrinted>
  <dcterms:created xsi:type="dcterms:W3CDTF">2010-09-06T15:46:49Z</dcterms:created>
  <dcterms:modified xsi:type="dcterms:W3CDTF">2020-02-08T22:41:30Z</dcterms:modified>
</cp:coreProperties>
</file>