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25"/>
  </p:notesMasterIdLst>
  <p:handoutMasterIdLst>
    <p:handoutMasterId r:id="rId26"/>
  </p:handoutMasterIdLst>
  <p:sldIdLst>
    <p:sldId id="362" r:id="rId2"/>
    <p:sldId id="305" r:id="rId3"/>
    <p:sldId id="306" r:id="rId4"/>
    <p:sldId id="319" r:id="rId5"/>
    <p:sldId id="350" r:id="rId6"/>
    <p:sldId id="321" r:id="rId7"/>
    <p:sldId id="307" r:id="rId8"/>
    <p:sldId id="308" r:id="rId9"/>
    <p:sldId id="322" r:id="rId10"/>
    <p:sldId id="311" r:id="rId11"/>
    <p:sldId id="312" r:id="rId12"/>
    <p:sldId id="323" r:id="rId13"/>
    <p:sldId id="313" r:id="rId14"/>
    <p:sldId id="316" r:id="rId15"/>
    <p:sldId id="317" r:id="rId16"/>
    <p:sldId id="324" r:id="rId17"/>
    <p:sldId id="318" r:id="rId18"/>
    <p:sldId id="325" r:id="rId19"/>
    <p:sldId id="326" r:id="rId20"/>
    <p:sldId id="327" r:id="rId21"/>
    <p:sldId id="328" r:id="rId22"/>
    <p:sldId id="329" r:id="rId23"/>
    <p:sldId id="365" r:id="rId24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1C7C0"/>
    <a:srgbClr val="C92CBD"/>
    <a:srgbClr val="999999"/>
    <a:srgbClr val="008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95" autoAdjust="0"/>
    <p:restoredTop sz="89269" autoAdjust="0"/>
  </p:normalViewPr>
  <p:slideViewPr>
    <p:cSldViewPr>
      <p:cViewPr varScale="1">
        <p:scale>
          <a:sx n="62" d="100"/>
          <a:sy n="62" d="100"/>
        </p:scale>
        <p:origin x="74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4E805D5-F70F-FC4A-8790-5F616384B0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562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F7CA14-999E-074D-A4E4-CA7135AFA3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34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A60D00-8874-8742-A659-31674A191A96}" type="slidenum">
              <a:rPr lang="en-US"/>
              <a:pPr/>
              <a:t>2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Euler’s theorem (1736) was the first use of graph (network) theory.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4095-2A51-CB40-A0E3-E90FBAFC78A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G1 yes</a:t>
            </a:r>
            <a:r>
              <a:rPr lang="en-US" baseline="0" dirty="0"/>
              <a:t> </a:t>
            </a:r>
            <a:r>
              <a:rPr lang="en-US" baseline="0" dirty="0" err="1"/>
              <a:t>a,d,c,a,b,e,c,b</a:t>
            </a:r>
            <a:endParaRPr lang="en-US" dirty="0"/>
          </a:p>
          <a:p>
            <a:r>
              <a:rPr lang="en-US" dirty="0"/>
              <a:t>G2 no</a:t>
            </a:r>
          </a:p>
          <a:p>
            <a:r>
              <a:rPr lang="en-US" dirty="0"/>
              <a:t>G3 – yes </a:t>
            </a:r>
            <a:r>
              <a:rPr lang="en-US" dirty="0" err="1"/>
              <a:t>a,e,c,d,e,b,a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7CA14-999E-074D-A4E4-CA7135AFA3A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55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G1 no</a:t>
            </a:r>
          </a:p>
          <a:p>
            <a:r>
              <a:rPr lang="en-US" dirty="0"/>
              <a:t>G2 no</a:t>
            </a:r>
          </a:p>
          <a:p>
            <a:r>
              <a:rPr lang="en-US" dirty="0"/>
              <a:t>G3 – yes </a:t>
            </a:r>
            <a:r>
              <a:rPr lang="en-US" dirty="0" err="1"/>
              <a:t>a,e,c,d,e,b,a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7CA14-999E-074D-A4E4-CA7135AFA3A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55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G1 neither</a:t>
            </a:r>
          </a:p>
          <a:p>
            <a:r>
              <a:rPr lang="en-US" dirty="0"/>
              <a:t>G2</a:t>
            </a:r>
            <a:r>
              <a:rPr lang="en-US" baseline="0" dirty="0"/>
              <a:t> path</a:t>
            </a:r>
          </a:p>
          <a:p>
            <a:r>
              <a:rPr lang="en-US" baseline="0" dirty="0"/>
              <a:t>G3 circuit hence 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7CA14-999E-074D-A4E4-CA7135AFA3A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34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321F7F-69BC-0446-85EC-E0535D83AA7F}" type="slidenum">
              <a:rPr lang="en-US"/>
              <a:pPr/>
              <a:t>8</a:t>
            </a:fld>
            <a:endParaRPr lang="en-US"/>
          </a:p>
        </p:txBody>
      </p:sp>
      <p:sp>
        <p:nvSpPr>
          <p:cNvPr id="503810" name="Rectangle 7"/>
          <p:cNvSpPr txBox="1">
            <a:spLocks noGrp="1" noChangeArrowheads="1"/>
          </p:cNvSpPr>
          <p:nvPr/>
        </p:nvSpPr>
        <p:spPr bwMode="auto">
          <a:xfrm>
            <a:off x="5179513" y="6513542"/>
            <a:ext cx="396292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4" tIns="45002" rIns="90004" bIns="45002" anchor="b">
            <a:prstTxWarp prst="textNoShape">
              <a:avLst/>
            </a:prstTxWarp>
          </a:bodyPr>
          <a:lstStyle/>
          <a:p>
            <a:pPr algn="r" defTabSz="450022"/>
            <a:fld id="{EC3CA2B5-FA0B-434D-B6F1-35F1D93CA699}" type="slidenum">
              <a:rPr lang="en-US" sz="1200">
                <a:latin typeface="Calibri" charset="0"/>
              </a:rPr>
              <a:pPr algn="r" defTabSz="450022"/>
              <a:t>8</a:t>
            </a:fld>
            <a:endParaRPr lang="en-US" sz="1200">
              <a:latin typeface="Calibri" charset="0"/>
            </a:endParaRPr>
          </a:p>
        </p:txBody>
      </p:sp>
      <p:sp>
        <p:nvSpPr>
          <p:cNvPr id="503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38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0022"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1: </a:t>
            </a:r>
            <a:r>
              <a:rPr lang="en-US" dirty="0" err="1"/>
              <a:t>a,b,c,e,d,a</a:t>
            </a:r>
            <a:endParaRPr lang="en-US" dirty="0"/>
          </a:p>
          <a:p>
            <a:r>
              <a:rPr lang="en-US" dirty="0"/>
              <a:t>2: have to go through b &gt; 1 time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3: have to go through e &gt; 1 time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7CA14-999E-074D-A4E4-CA7135AFA3A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36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5DF334-4DCA-9545-83BD-325C15A2CC2D}" type="slidenum">
              <a:rPr lang="en-US"/>
              <a:pPr/>
              <a:t>11</a:t>
            </a:fld>
            <a:endParaRPr lang="en-US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charset="2"/>
              <a:buNone/>
              <a:defRPr sz="28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3F3022-B845-994F-A169-24C8D4021A0C}" type="datetime1">
              <a:rPr lang="en-US" smtClean="0"/>
              <a:t>4/25/18</a:t>
            </a:fld>
            <a:endParaRPr lang="en-GB"/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7DC1F7E-6DF9-EB4E-95AE-CDA443F66FCC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4039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68E967A-B489-5C4D-9D69-D199F665E5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5BD7859-310E-AE4E-AD1F-F1A604D984DE}" type="datetime1">
              <a:rPr lang="en-US" smtClean="0"/>
              <a:t>4/25/18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89173007-50AE-4547-8E40-86024942241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F0B157D-56D3-FE4F-96D2-9C5B9A91802C}" type="datetime1">
              <a:rPr lang="en-US" smtClean="0"/>
              <a:t>4/25/18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40D9A32-7E8B-3A42-9175-CB0C23A990C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C4358C4-A3FD-EB41-8A5F-2B6D7B661DBB}" type="datetime1">
              <a:rPr lang="en-US" smtClean="0"/>
              <a:t>4/25/18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EC25F1B2-8EA6-B24B-9C8B-E6E610918E6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98453BC-85B9-A242-9656-2407F8DD3210}" type="datetime1">
              <a:rPr lang="en-US" smtClean="0"/>
              <a:t>4/25/18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F18C3CE2-FFEE-8D48-8246-60E59DBDE2E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FD9CD35-0A86-454C-84E3-E5611A9C545D}" type="datetime1">
              <a:rPr lang="en-US" smtClean="0"/>
              <a:t>4/25/18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44DB8686-0F0D-494B-BAF3-0196D3BD2EA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301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5BAB10-5DF6-DF45-8384-53B3A9B6E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A602F-59F5-E84A-A87E-A06492D87B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Fun and Games with Graphs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BE64850-3149-1B49-ABEA-4A0743B44A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DC1F7E-6DF9-EB4E-95AE-CDA443F66FC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096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Hamiltonian Paths/Circuits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154" y="1676400"/>
            <a:ext cx="8350934" cy="4114800"/>
          </a:xfrm>
        </p:spPr>
        <p:txBody>
          <a:bodyPr/>
          <a:lstStyle/>
          <a:p>
            <a:r>
              <a:rPr lang="en-US" dirty="0"/>
              <a:t>Is there an efficient way to determine whether a graph has a Hamiltonian circuit?</a:t>
            </a:r>
          </a:p>
          <a:p>
            <a:pPr lvl="1"/>
            <a:r>
              <a:rPr lang="en-US" dirty="0"/>
              <a:t>NO!</a:t>
            </a:r>
          </a:p>
          <a:p>
            <a:pPr lvl="1"/>
            <a:r>
              <a:rPr lang="en-US" dirty="0"/>
              <a:t>This problem belongs to a class of problems for which it is believed there is no efficient (polynomial running time) algorithm.</a:t>
            </a:r>
          </a:p>
          <a:p>
            <a:pPr lvl="1"/>
            <a:r>
              <a:rPr lang="en-US" dirty="0"/>
              <a:t>What is an algorithm for doing this?</a:t>
            </a:r>
          </a:p>
          <a:p>
            <a:pPr lvl="1"/>
            <a:r>
              <a:rPr lang="en-US" dirty="0"/>
              <a:t>What is its complexity?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E967A-B489-5C4D-9D69-D199F665E5C3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49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Title 1"/>
          <p:cNvSpPr>
            <a:spLocks noGrp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en-US"/>
              <a:t>The Traveling Salesman Problem</a:t>
            </a:r>
          </a:p>
        </p:txBody>
      </p:sp>
      <p:pic>
        <p:nvPicPr>
          <p:cNvPr id="50483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50" y="1741488"/>
            <a:ext cx="7556500" cy="444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4836" name="Rectangle 4"/>
          <p:cNvSpPr>
            <a:spLocks noChangeArrowheads="1"/>
          </p:cNvSpPr>
          <p:nvPr/>
        </p:nvSpPr>
        <p:spPr bwMode="auto">
          <a:xfrm>
            <a:off x="457200" y="5870575"/>
            <a:ext cx="79550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 dirty="0">
                <a:ea typeface="ＭＳ Ｐゴシック" charset="-128"/>
                <a:cs typeface="ＭＳ Ｐゴシック" charset="-128"/>
              </a:rPr>
              <a:t>13,509 cities and towns in the US that have more than 500 residents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0" y="1143000"/>
            <a:ext cx="6189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TSP: </a:t>
            </a:r>
            <a:r>
              <a:rPr lang="en-US" dirty="0"/>
              <a:t> Given a list of cities and their </a:t>
            </a:r>
            <a:r>
              <a:rPr lang="en-US" dirty="0" err="1"/>
              <a:t>pairwise</a:t>
            </a:r>
            <a:r>
              <a:rPr lang="en-US" dirty="0"/>
              <a:t> distances, find a shortest possible tour that visits each city exactly once.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8686-0F0D-494B-BAF3-0196D3BD2EA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556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Hamiltonian Circuits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Examine all possible Hamiltonian circuits and select one of minimum total length</a:t>
            </a:r>
          </a:p>
          <a:p>
            <a:r>
              <a:rPr lang="en-US" dirty="0"/>
              <a:t>With </a:t>
            </a:r>
            <a:r>
              <a:rPr lang="en-US" dirty="0" err="1"/>
              <a:t>n</a:t>
            </a:r>
            <a:r>
              <a:rPr lang="en-US" dirty="0"/>
              <a:t> cities..</a:t>
            </a:r>
          </a:p>
          <a:p>
            <a:pPr lvl="1"/>
            <a:r>
              <a:rPr lang="en-US" dirty="0"/>
              <a:t>(n-1)! Different Hamiltonian circuits </a:t>
            </a:r>
          </a:p>
          <a:p>
            <a:pPr lvl="1"/>
            <a:r>
              <a:rPr lang="en-US" dirty="0"/>
              <a:t>Ignore the reverse ordered circuits</a:t>
            </a:r>
          </a:p>
          <a:p>
            <a:pPr lvl="1"/>
            <a:r>
              <a:rPr lang="en-US" dirty="0"/>
              <a:t>(n-1)!/2</a:t>
            </a:r>
          </a:p>
          <a:p>
            <a:r>
              <a:rPr lang="en-US" dirty="0"/>
              <a:t>With 50 cities</a:t>
            </a:r>
          </a:p>
          <a:p>
            <a:r>
              <a:rPr lang="en-US" dirty="0"/>
              <a:t>12,413,915,592,536,072,670,862,289,047,373,375,038,521,486,354,677,760,000,000,000 routes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06E8-0659-F546-848D-A7DF6245CE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6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79" y="2355114"/>
            <a:ext cx="6229332" cy="396948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220" y="1676400"/>
            <a:ext cx="8572868" cy="4114800"/>
          </a:xfrm>
        </p:spPr>
        <p:txBody>
          <a:bodyPr/>
          <a:lstStyle/>
          <a:p>
            <a:r>
              <a:rPr lang="en-US" dirty="0"/>
              <a:t>How would a approximating algorithm for TSP work?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6304002"/>
            <a:ext cx="2443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71,009 Cities in China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4006" y="5418532"/>
            <a:ext cx="3023294" cy="1200328"/>
          </a:xfrm>
          <a:prstGeom prst="rect">
            <a:avLst/>
          </a:prstGeom>
          <a:solidFill>
            <a:srgbClr val="66CC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Local search: </a:t>
            </a:r>
            <a:r>
              <a:rPr lang="en-US" sz="2400" dirty="0">
                <a:latin typeface="Times New Roman"/>
                <a:cs typeface="Times New Roman"/>
              </a:rPr>
              <a:t>construct a solution and then modify it to improve it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E967A-B489-5C4D-9D69-D199F665E5C3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243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Planar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181600" cy="4724400"/>
          </a:xfrm>
        </p:spPr>
        <p:txBody>
          <a:bodyPr/>
          <a:lstStyle/>
          <a:p>
            <a:r>
              <a:rPr lang="en-US" dirty="0"/>
              <a:t>You are designing a chip </a:t>
            </a:r>
          </a:p>
          <a:p>
            <a:pPr marL="0" indent="0">
              <a:buNone/>
            </a:pPr>
            <a:r>
              <a:rPr lang="en-US" dirty="0"/>
              <a:t>    </a:t>
            </a:r>
          </a:p>
          <a:p>
            <a:pPr marL="0" indent="0">
              <a:buNone/>
            </a:pPr>
            <a:r>
              <a:rPr lang="en-US" dirty="0"/>
              <a:t>connections between any two units cannot cross</a:t>
            </a:r>
          </a:p>
          <a:p>
            <a:pPr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133600"/>
            <a:ext cx="3149600" cy="411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50555" y="6248400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www.dmoma.org</a:t>
            </a:r>
            <a:r>
              <a:rPr lang="en-US" dirty="0"/>
              <a:t>/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E967A-B489-5C4D-9D69-D199F665E5C3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199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Planar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181600" cy="4724400"/>
          </a:xfrm>
        </p:spPr>
        <p:txBody>
          <a:bodyPr/>
          <a:lstStyle/>
          <a:p>
            <a:r>
              <a:rPr lang="en-US" dirty="0"/>
              <a:t>You are designing a chip connections between any two units cannot cross</a:t>
            </a:r>
          </a:p>
          <a:p>
            <a:r>
              <a:rPr lang="en-US" dirty="0"/>
              <a:t>The graph describing the chip must be </a:t>
            </a:r>
            <a:r>
              <a:rPr lang="en-US" dirty="0">
                <a:solidFill>
                  <a:srgbClr val="FF0000"/>
                </a:solidFill>
              </a:rPr>
              <a:t>planar</a:t>
            </a:r>
          </a:p>
          <a:p>
            <a:pPr>
              <a:buNone/>
            </a:pPr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581335" y="1524000"/>
            <a:ext cx="826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planar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555" y="1905000"/>
            <a:ext cx="2729692" cy="180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65" y="3886200"/>
            <a:ext cx="2133600" cy="213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67600" y="3657600"/>
            <a:ext cx="1288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non-planar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7600" y="5791200"/>
            <a:ext cx="3868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en.wikipedia.org/wiki/Planar_graph</a:t>
            </a:r>
            <a:endParaRPr lang="en-US" sz="1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E967A-B489-5C4D-9D69-D199F665E5C3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906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these graphs planar?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06E8-0659-F546-848D-A7DF6245CE5B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0" y="1998133"/>
            <a:ext cx="2116667" cy="1588"/>
          </a:xfrm>
          <a:prstGeom prst="line">
            <a:avLst/>
          </a:prstGeom>
          <a:ln w="635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24933" y="1998136"/>
            <a:ext cx="999067" cy="778931"/>
          </a:xfrm>
          <a:prstGeom prst="line">
            <a:avLst/>
          </a:prstGeom>
          <a:ln w="635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524935" y="2777068"/>
            <a:ext cx="2336798" cy="1589"/>
          </a:xfrm>
          <a:prstGeom prst="line">
            <a:avLst/>
          </a:prstGeom>
          <a:ln w="635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 flipV="1">
            <a:off x="2861734" y="1999719"/>
            <a:ext cx="778935" cy="777349"/>
          </a:xfrm>
          <a:prstGeom prst="line">
            <a:avLst/>
          </a:prstGeom>
          <a:ln w="635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2210595" y="3429795"/>
            <a:ext cx="1302276" cy="1588"/>
          </a:xfrm>
          <a:prstGeom prst="line">
            <a:avLst/>
          </a:prstGeom>
          <a:ln w="635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2926425" y="2697030"/>
            <a:ext cx="1430074" cy="1590"/>
          </a:xfrm>
          <a:prstGeom prst="line">
            <a:avLst/>
          </a:prstGeom>
          <a:ln w="635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873656" y="2776273"/>
            <a:ext cx="1302276" cy="1588"/>
          </a:xfrm>
          <a:prstGeom prst="line">
            <a:avLst/>
          </a:prstGeom>
          <a:ln w="635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-126999" y="3429795"/>
            <a:ext cx="1302276" cy="1588"/>
          </a:xfrm>
          <a:prstGeom prst="line">
            <a:avLst/>
          </a:prstGeom>
          <a:ln w="635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23345" y="3428205"/>
            <a:ext cx="999067" cy="778931"/>
          </a:xfrm>
          <a:prstGeom prst="line">
            <a:avLst/>
          </a:prstGeom>
          <a:ln w="635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862527" y="3429795"/>
            <a:ext cx="779731" cy="777343"/>
          </a:xfrm>
          <a:prstGeom prst="line">
            <a:avLst/>
          </a:prstGeom>
          <a:ln w="635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523345" y="4080138"/>
            <a:ext cx="2336798" cy="1589"/>
          </a:xfrm>
          <a:prstGeom prst="line">
            <a:avLst/>
          </a:prstGeom>
          <a:ln w="635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>
            <a:off x="1522413" y="3428207"/>
            <a:ext cx="2118255" cy="1589"/>
          </a:xfrm>
          <a:prstGeom prst="line">
            <a:avLst/>
          </a:prstGeom>
          <a:ln w="635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3828124" y="4512733"/>
            <a:ext cx="2201331" cy="1588"/>
          </a:xfrm>
          <a:prstGeom prst="line">
            <a:avLst/>
          </a:prstGeom>
          <a:ln w="635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929586" y="3412861"/>
            <a:ext cx="2198950" cy="1"/>
          </a:xfrm>
          <a:prstGeom prst="line">
            <a:avLst/>
          </a:prstGeom>
          <a:ln w="635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6026280" y="4513527"/>
            <a:ext cx="2201331" cy="1588"/>
          </a:xfrm>
          <a:prstGeom prst="line">
            <a:avLst/>
          </a:prstGeom>
          <a:ln w="635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0800000">
            <a:off x="4929589" y="5614195"/>
            <a:ext cx="2196563" cy="793"/>
          </a:xfrm>
          <a:prstGeom prst="line">
            <a:avLst/>
          </a:prstGeom>
          <a:ln w="635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V="1">
            <a:off x="4927601" y="3413255"/>
            <a:ext cx="2201332" cy="2200543"/>
          </a:xfrm>
          <a:prstGeom prst="line">
            <a:avLst/>
          </a:prstGeom>
          <a:ln w="635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 flipH="1" flipV="1">
            <a:off x="4927999" y="3414450"/>
            <a:ext cx="2202128" cy="2198950"/>
          </a:xfrm>
          <a:prstGeom prst="line">
            <a:avLst/>
          </a:prstGeom>
          <a:ln w="635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503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Chip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181600" cy="4724400"/>
          </a:xfrm>
        </p:spPr>
        <p:txBody>
          <a:bodyPr/>
          <a:lstStyle/>
          <a:p>
            <a:r>
              <a:rPr lang="en-US" dirty="0"/>
              <a:t>You want </a:t>
            </a:r>
            <a:r>
              <a:rPr lang="en-US" b="1" dirty="0">
                <a:solidFill>
                  <a:srgbClr val="FF0000"/>
                </a:solidFill>
              </a:rPr>
              <a:t>more</a:t>
            </a:r>
            <a:r>
              <a:rPr lang="en-US" dirty="0"/>
              <a:t> than planarity:  the lengths of the connections need to be as short as possible (faster, and less heat is generated)</a:t>
            </a:r>
          </a:p>
          <a:p>
            <a:r>
              <a:rPr lang="en-US" dirty="0"/>
              <a:t>We are now designing 3D chips, less constraint </a:t>
            </a:r>
            <a:r>
              <a:rPr lang="en-US" dirty="0" err="1"/>
              <a:t>w.r.t</a:t>
            </a:r>
            <a:r>
              <a:rPr lang="en-US" dirty="0"/>
              <a:t>. planarity, and shorter distances, but harder to build.</a:t>
            </a:r>
          </a:p>
          <a:p>
            <a:pPr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133600"/>
            <a:ext cx="3149600" cy="411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50555" y="6248400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www.dmoma.org</a:t>
            </a:r>
            <a:r>
              <a:rPr lang="en-US" dirty="0"/>
              <a:t>/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E967A-B489-5C4D-9D69-D199F665E5C3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186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Coloring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coloring of a simple graph is the assignment of a color to each vertex of the graph so that </a:t>
            </a: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dirty="0"/>
              <a:t> </a:t>
            </a:r>
            <a:r>
              <a:rPr lang="en-US" b="1" dirty="0">
                <a:solidFill>
                  <a:srgbClr val="51C7C0"/>
                </a:solidFill>
              </a:rPr>
              <a:t>two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adjacent</a:t>
            </a:r>
            <a:r>
              <a:rPr lang="en-US" dirty="0"/>
              <a:t> </a:t>
            </a:r>
            <a:r>
              <a:rPr lang="en-US" b="1" dirty="0">
                <a:solidFill>
                  <a:srgbClr val="51C7C0"/>
                </a:solidFill>
              </a:rPr>
              <a:t>vertices</a:t>
            </a:r>
            <a:r>
              <a:rPr lang="en-US" dirty="0"/>
              <a:t> are assigned the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same</a:t>
            </a:r>
            <a:r>
              <a:rPr lang="en-US" dirty="0"/>
              <a:t> </a:t>
            </a:r>
            <a:r>
              <a:rPr lang="en-US" dirty="0">
                <a:solidFill>
                  <a:srgbClr val="FF1A1A"/>
                </a:solidFill>
              </a:rPr>
              <a:t>color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06E8-0659-F546-848D-A7DF6245CE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98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and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06E8-0659-F546-848D-A7DF6245CE5B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3" name="Group 80"/>
          <p:cNvGrpSpPr/>
          <p:nvPr/>
        </p:nvGrpSpPr>
        <p:grpSpPr>
          <a:xfrm>
            <a:off x="449110" y="3489926"/>
            <a:ext cx="4351866" cy="2489200"/>
            <a:chOff x="-1828784" y="3345993"/>
            <a:chExt cx="4351866" cy="2489200"/>
          </a:xfrm>
        </p:grpSpPr>
        <p:sp>
          <p:nvSpPr>
            <p:cNvPr id="5" name="Freeform 4"/>
            <p:cNvSpPr/>
            <p:nvPr/>
          </p:nvSpPr>
          <p:spPr>
            <a:xfrm>
              <a:off x="-1806892" y="3345993"/>
              <a:ext cx="4272081" cy="2489200"/>
            </a:xfrm>
            <a:custGeom>
              <a:avLst/>
              <a:gdLst>
                <a:gd name="connsiteX0" fmla="*/ 1146508 w 4272081"/>
                <a:gd name="connsiteY0" fmla="*/ 2404533 h 2489200"/>
                <a:gd name="connsiteX1" fmla="*/ 1044908 w 4272081"/>
                <a:gd name="connsiteY1" fmla="*/ 2421467 h 2489200"/>
                <a:gd name="connsiteX2" fmla="*/ 943308 w 4272081"/>
                <a:gd name="connsiteY2" fmla="*/ 2387600 h 2489200"/>
                <a:gd name="connsiteX3" fmla="*/ 841708 w 4272081"/>
                <a:gd name="connsiteY3" fmla="*/ 2370667 h 2489200"/>
                <a:gd name="connsiteX4" fmla="*/ 672374 w 4272081"/>
                <a:gd name="connsiteY4" fmla="*/ 2302933 h 2489200"/>
                <a:gd name="connsiteX5" fmla="*/ 621574 w 4272081"/>
                <a:gd name="connsiteY5" fmla="*/ 2286000 h 2489200"/>
                <a:gd name="connsiteX6" fmla="*/ 519974 w 4272081"/>
                <a:gd name="connsiteY6" fmla="*/ 2201333 h 2489200"/>
                <a:gd name="connsiteX7" fmla="*/ 452241 w 4272081"/>
                <a:gd name="connsiteY7" fmla="*/ 2184400 h 2489200"/>
                <a:gd name="connsiteX8" fmla="*/ 401441 w 4272081"/>
                <a:gd name="connsiteY8" fmla="*/ 2167467 h 2489200"/>
                <a:gd name="connsiteX9" fmla="*/ 316774 w 4272081"/>
                <a:gd name="connsiteY9" fmla="*/ 2065867 h 2489200"/>
                <a:gd name="connsiteX10" fmla="*/ 282908 w 4272081"/>
                <a:gd name="connsiteY10" fmla="*/ 2015067 h 2489200"/>
                <a:gd name="connsiteX11" fmla="*/ 232108 w 4272081"/>
                <a:gd name="connsiteY11" fmla="*/ 1964267 h 2489200"/>
                <a:gd name="connsiteX12" fmla="*/ 164374 w 4272081"/>
                <a:gd name="connsiteY12" fmla="*/ 1862667 h 2489200"/>
                <a:gd name="connsiteX13" fmla="*/ 130508 w 4272081"/>
                <a:gd name="connsiteY13" fmla="*/ 1811867 h 2489200"/>
                <a:gd name="connsiteX14" fmla="*/ 79708 w 4272081"/>
                <a:gd name="connsiteY14" fmla="*/ 1693333 h 2489200"/>
                <a:gd name="connsiteX15" fmla="*/ 62774 w 4272081"/>
                <a:gd name="connsiteY15" fmla="*/ 1642533 h 2489200"/>
                <a:gd name="connsiteX16" fmla="*/ 11974 w 4272081"/>
                <a:gd name="connsiteY16" fmla="*/ 1524000 h 2489200"/>
                <a:gd name="connsiteX17" fmla="*/ 28908 w 4272081"/>
                <a:gd name="connsiteY17" fmla="*/ 965200 h 2489200"/>
                <a:gd name="connsiteX18" fmla="*/ 62774 w 4272081"/>
                <a:gd name="connsiteY18" fmla="*/ 914400 h 2489200"/>
                <a:gd name="connsiteX19" fmla="*/ 130508 w 4272081"/>
                <a:gd name="connsiteY19" fmla="*/ 812800 h 2489200"/>
                <a:gd name="connsiteX20" fmla="*/ 164374 w 4272081"/>
                <a:gd name="connsiteY20" fmla="*/ 762000 h 2489200"/>
                <a:gd name="connsiteX21" fmla="*/ 265974 w 4272081"/>
                <a:gd name="connsiteY21" fmla="*/ 694267 h 2489200"/>
                <a:gd name="connsiteX22" fmla="*/ 401441 w 4272081"/>
                <a:gd name="connsiteY22" fmla="*/ 541867 h 2489200"/>
                <a:gd name="connsiteX23" fmla="*/ 503041 w 4272081"/>
                <a:gd name="connsiteY23" fmla="*/ 457200 h 2489200"/>
                <a:gd name="connsiteX24" fmla="*/ 604641 w 4272081"/>
                <a:gd name="connsiteY24" fmla="*/ 372533 h 2489200"/>
                <a:gd name="connsiteX25" fmla="*/ 706241 w 4272081"/>
                <a:gd name="connsiteY25" fmla="*/ 270933 h 2489200"/>
                <a:gd name="connsiteX26" fmla="*/ 757041 w 4272081"/>
                <a:gd name="connsiteY26" fmla="*/ 237067 h 2489200"/>
                <a:gd name="connsiteX27" fmla="*/ 807841 w 4272081"/>
                <a:gd name="connsiteY27" fmla="*/ 220133 h 2489200"/>
                <a:gd name="connsiteX28" fmla="*/ 909441 w 4272081"/>
                <a:gd name="connsiteY28" fmla="*/ 152400 h 2489200"/>
                <a:gd name="connsiteX29" fmla="*/ 1044908 w 4272081"/>
                <a:gd name="connsiteY29" fmla="*/ 84667 h 2489200"/>
                <a:gd name="connsiteX30" fmla="*/ 1095708 w 4272081"/>
                <a:gd name="connsiteY30" fmla="*/ 67733 h 2489200"/>
                <a:gd name="connsiteX31" fmla="*/ 1163441 w 4272081"/>
                <a:gd name="connsiteY31" fmla="*/ 33867 h 2489200"/>
                <a:gd name="connsiteX32" fmla="*/ 1231174 w 4272081"/>
                <a:gd name="connsiteY32" fmla="*/ 16933 h 2489200"/>
                <a:gd name="connsiteX33" fmla="*/ 1281974 w 4272081"/>
                <a:gd name="connsiteY33" fmla="*/ 0 h 2489200"/>
                <a:gd name="connsiteX34" fmla="*/ 1806908 w 4272081"/>
                <a:gd name="connsiteY34" fmla="*/ 16933 h 2489200"/>
                <a:gd name="connsiteX35" fmla="*/ 1857708 w 4272081"/>
                <a:gd name="connsiteY35" fmla="*/ 50800 h 2489200"/>
                <a:gd name="connsiteX36" fmla="*/ 1908508 w 4272081"/>
                <a:gd name="connsiteY36" fmla="*/ 67733 h 2489200"/>
                <a:gd name="connsiteX37" fmla="*/ 2043974 w 4272081"/>
                <a:gd name="connsiteY37" fmla="*/ 135467 h 2489200"/>
                <a:gd name="connsiteX38" fmla="*/ 2094774 w 4272081"/>
                <a:gd name="connsiteY38" fmla="*/ 169333 h 2489200"/>
                <a:gd name="connsiteX39" fmla="*/ 2196374 w 4272081"/>
                <a:gd name="connsiteY39" fmla="*/ 203200 h 2489200"/>
                <a:gd name="connsiteX40" fmla="*/ 2365708 w 4272081"/>
                <a:gd name="connsiteY40" fmla="*/ 287867 h 2489200"/>
                <a:gd name="connsiteX41" fmla="*/ 2501174 w 4272081"/>
                <a:gd name="connsiteY41" fmla="*/ 321733 h 2489200"/>
                <a:gd name="connsiteX42" fmla="*/ 2805974 w 4272081"/>
                <a:gd name="connsiteY42" fmla="*/ 287867 h 2489200"/>
                <a:gd name="connsiteX43" fmla="*/ 2907574 w 4272081"/>
                <a:gd name="connsiteY43" fmla="*/ 237067 h 2489200"/>
                <a:gd name="connsiteX44" fmla="*/ 3059974 w 4272081"/>
                <a:gd name="connsiteY44" fmla="*/ 169333 h 2489200"/>
                <a:gd name="connsiteX45" fmla="*/ 3415574 w 4272081"/>
                <a:gd name="connsiteY45" fmla="*/ 186267 h 2489200"/>
                <a:gd name="connsiteX46" fmla="*/ 3466374 w 4272081"/>
                <a:gd name="connsiteY46" fmla="*/ 203200 h 2489200"/>
                <a:gd name="connsiteX47" fmla="*/ 3567974 w 4272081"/>
                <a:gd name="connsiteY47" fmla="*/ 270933 h 2489200"/>
                <a:gd name="connsiteX48" fmla="*/ 3686508 w 4272081"/>
                <a:gd name="connsiteY48" fmla="*/ 338667 h 2489200"/>
                <a:gd name="connsiteX49" fmla="*/ 3737308 w 4272081"/>
                <a:gd name="connsiteY49" fmla="*/ 406400 h 2489200"/>
                <a:gd name="connsiteX50" fmla="*/ 3838908 w 4272081"/>
                <a:gd name="connsiteY50" fmla="*/ 474133 h 2489200"/>
                <a:gd name="connsiteX51" fmla="*/ 3957441 w 4272081"/>
                <a:gd name="connsiteY51" fmla="*/ 558800 h 2489200"/>
                <a:gd name="connsiteX52" fmla="*/ 4092908 w 4272081"/>
                <a:gd name="connsiteY52" fmla="*/ 694267 h 2489200"/>
                <a:gd name="connsiteX53" fmla="*/ 4126774 w 4272081"/>
                <a:gd name="connsiteY53" fmla="*/ 762000 h 2489200"/>
                <a:gd name="connsiteX54" fmla="*/ 4177574 w 4272081"/>
                <a:gd name="connsiteY54" fmla="*/ 829733 h 2489200"/>
                <a:gd name="connsiteX55" fmla="*/ 4211441 w 4272081"/>
                <a:gd name="connsiteY55" fmla="*/ 931333 h 2489200"/>
                <a:gd name="connsiteX56" fmla="*/ 4228374 w 4272081"/>
                <a:gd name="connsiteY56" fmla="*/ 982133 h 2489200"/>
                <a:gd name="connsiteX57" fmla="*/ 4245308 w 4272081"/>
                <a:gd name="connsiteY57" fmla="*/ 1032933 h 2489200"/>
                <a:gd name="connsiteX58" fmla="*/ 4245308 w 4272081"/>
                <a:gd name="connsiteY58" fmla="*/ 1507067 h 2489200"/>
                <a:gd name="connsiteX59" fmla="*/ 4211441 w 4272081"/>
                <a:gd name="connsiteY59" fmla="*/ 1625600 h 2489200"/>
                <a:gd name="connsiteX60" fmla="*/ 4194508 w 4272081"/>
                <a:gd name="connsiteY60" fmla="*/ 1693333 h 2489200"/>
                <a:gd name="connsiteX61" fmla="*/ 4143708 w 4272081"/>
                <a:gd name="connsiteY61" fmla="*/ 1862667 h 2489200"/>
                <a:gd name="connsiteX62" fmla="*/ 4008241 w 4272081"/>
                <a:gd name="connsiteY62" fmla="*/ 1998133 h 2489200"/>
                <a:gd name="connsiteX63" fmla="*/ 3889708 w 4272081"/>
                <a:gd name="connsiteY63" fmla="*/ 2116667 h 2489200"/>
                <a:gd name="connsiteX64" fmla="*/ 3838908 w 4272081"/>
                <a:gd name="connsiteY64" fmla="*/ 2167467 h 2489200"/>
                <a:gd name="connsiteX65" fmla="*/ 3737308 w 4272081"/>
                <a:gd name="connsiteY65" fmla="*/ 2235200 h 2489200"/>
                <a:gd name="connsiteX66" fmla="*/ 3720374 w 4272081"/>
                <a:gd name="connsiteY66" fmla="*/ 2286000 h 2489200"/>
                <a:gd name="connsiteX67" fmla="*/ 3618774 w 4272081"/>
                <a:gd name="connsiteY67" fmla="*/ 2336800 h 2489200"/>
                <a:gd name="connsiteX68" fmla="*/ 3584908 w 4272081"/>
                <a:gd name="connsiteY68" fmla="*/ 2387600 h 2489200"/>
                <a:gd name="connsiteX69" fmla="*/ 3381708 w 4272081"/>
                <a:gd name="connsiteY69" fmla="*/ 2438400 h 2489200"/>
                <a:gd name="connsiteX70" fmla="*/ 3229308 w 4272081"/>
                <a:gd name="connsiteY70" fmla="*/ 2472267 h 2489200"/>
                <a:gd name="connsiteX71" fmla="*/ 2907574 w 4272081"/>
                <a:gd name="connsiteY71" fmla="*/ 2489200 h 2489200"/>
                <a:gd name="connsiteX72" fmla="*/ 1688374 w 4272081"/>
                <a:gd name="connsiteY72" fmla="*/ 2472267 h 2489200"/>
                <a:gd name="connsiteX73" fmla="*/ 1129574 w 4272081"/>
                <a:gd name="connsiteY73" fmla="*/ 2455333 h 2489200"/>
                <a:gd name="connsiteX74" fmla="*/ 1078774 w 4272081"/>
                <a:gd name="connsiteY74" fmla="*/ 2438400 h 2489200"/>
                <a:gd name="connsiteX75" fmla="*/ 1044908 w 4272081"/>
                <a:gd name="connsiteY75" fmla="*/ 2404533 h 248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272081" h="2489200">
                  <a:moveTo>
                    <a:pt x="1146508" y="2404533"/>
                  </a:moveTo>
                  <a:cubicBezTo>
                    <a:pt x="1112641" y="2410178"/>
                    <a:pt x="1079123" y="2424318"/>
                    <a:pt x="1044908" y="2421467"/>
                  </a:cubicBezTo>
                  <a:cubicBezTo>
                    <a:pt x="1009333" y="2418502"/>
                    <a:pt x="977941" y="2396258"/>
                    <a:pt x="943308" y="2387600"/>
                  </a:cubicBezTo>
                  <a:cubicBezTo>
                    <a:pt x="909999" y="2379273"/>
                    <a:pt x="875575" y="2376311"/>
                    <a:pt x="841708" y="2370667"/>
                  </a:cubicBezTo>
                  <a:cubicBezTo>
                    <a:pt x="742046" y="2320836"/>
                    <a:pt x="797919" y="2344781"/>
                    <a:pt x="672374" y="2302933"/>
                  </a:cubicBezTo>
                  <a:lnTo>
                    <a:pt x="621574" y="2286000"/>
                  </a:lnTo>
                  <a:cubicBezTo>
                    <a:pt x="591060" y="2255486"/>
                    <a:pt x="561230" y="2219014"/>
                    <a:pt x="519974" y="2201333"/>
                  </a:cubicBezTo>
                  <a:cubicBezTo>
                    <a:pt x="498583" y="2192165"/>
                    <a:pt x="474618" y="2190793"/>
                    <a:pt x="452241" y="2184400"/>
                  </a:cubicBezTo>
                  <a:cubicBezTo>
                    <a:pt x="435078" y="2179497"/>
                    <a:pt x="418374" y="2173111"/>
                    <a:pt x="401441" y="2167467"/>
                  </a:cubicBezTo>
                  <a:cubicBezTo>
                    <a:pt x="369100" y="2070441"/>
                    <a:pt x="409039" y="2158132"/>
                    <a:pt x="316774" y="2065867"/>
                  </a:cubicBezTo>
                  <a:cubicBezTo>
                    <a:pt x="302384" y="2051477"/>
                    <a:pt x="295936" y="2030701"/>
                    <a:pt x="282908" y="2015067"/>
                  </a:cubicBezTo>
                  <a:cubicBezTo>
                    <a:pt x="267577" y="1996670"/>
                    <a:pt x="246810" y="1983170"/>
                    <a:pt x="232108" y="1964267"/>
                  </a:cubicBezTo>
                  <a:cubicBezTo>
                    <a:pt x="207119" y="1932138"/>
                    <a:pt x="186952" y="1896534"/>
                    <a:pt x="164374" y="1862667"/>
                  </a:cubicBezTo>
                  <a:cubicBezTo>
                    <a:pt x="153085" y="1845734"/>
                    <a:pt x="136944" y="1831174"/>
                    <a:pt x="130508" y="1811867"/>
                  </a:cubicBezTo>
                  <a:cubicBezTo>
                    <a:pt x="90795" y="1692732"/>
                    <a:pt x="142482" y="1839806"/>
                    <a:pt x="79708" y="1693333"/>
                  </a:cubicBezTo>
                  <a:cubicBezTo>
                    <a:pt x="72677" y="1676927"/>
                    <a:pt x="69805" y="1658939"/>
                    <a:pt x="62774" y="1642533"/>
                  </a:cubicBezTo>
                  <a:cubicBezTo>
                    <a:pt x="0" y="1496061"/>
                    <a:pt x="51687" y="1643135"/>
                    <a:pt x="11974" y="1524000"/>
                  </a:cubicBezTo>
                  <a:cubicBezTo>
                    <a:pt x="17619" y="1337733"/>
                    <a:pt x="13432" y="1150908"/>
                    <a:pt x="28908" y="965200"/>
                  </a:cubicBezTo>
                  <a:cubicBezTo>
                    <a:pt x="30598" y="944919"/>
                    <a:pt x="53673" y="932603"/>
                    <a:pt x="62774" y="914400"/>
                  </a:cubicBezTo>
                  <a:cubicBezTo>
                    <a:pt x="129730" y="780487"/>
                    <a:pt x="10135" y="957248"/>
                    <a:pt x="130508" y="812800"/>
                  </a:cubicBezTo>
                  <a:cubicBezTo>
                    <a:pt x="143536" y="797166"/>
                    <a:pt x="149058" y="775401"/>
                    <a:pt x="164374" y="762000"/>
                  </a:cubicBezTo>
                  <a:cubicBezTo>
                    <a:pt x="195006" y="735197"/>
                    <a:pt x="265974" y="694267"/>
                    <a:pt x="265974" y="694267"/>
                  </a:cubicBezTo>
                  <a:cubicBezTo>
                    <a:pt x="326408" y="603616"/>
                    <a:pt x="285450" y="657858"/>
                    <a:pt x="401441" y="541867"/>
                  </a:cubicBezTo>
                  <a:cubicBezTo>
                    <a:pt x="466632" y="476676"/>
                    <a:pt x="432316" y="504351"/>
                    <a:pt x="503041" y="457200"/>
                  </a:cubicBezTo>
                  <a:cubicBezTo>
                    <a:pt x="580604" y="340857"/>
                    <a:pt x="481875" y="470746"/>
                    <a:pt x="604641" y="372533"/>
                  </a:cubicBezTo>
                  <a:cubicBezTo>
                    <a:pt x="642040" y="342613"/>
                    <a:pt x="666390" y="297500"/>
                    <a:pt x="706241" y="270933"/>
                  </a:cubicBezTo>
                  <a:cubicBezTo>
                    <a:pt x="723174" y="259644"/>
                    <a:pt x="738838" y="246168"/>
                    <a:pt x="757041" y="237067"/>
                  </a:cubicBezTo>
                  <a:cubicBezTo>
                    <a:pt x="773006" y="229085"/>
                    <a:pt x="792238" y="228801"/>
                    <a:pt x="807841" y="220133"/>
                  </a:cubicBezTo>
                  <a:cubicBezTo>
                    <a:pt x="843421" y="200366"/>
                    <a:pt x="873035" y="170603"/>
                    <a:pt x="909441" y="152400"/>
                  </a:cubicBezTo>
                  <a:cubicBezTo>
                    <a:pt x="954597" y="129822"/>
                    <a:pt x="997013" y="100632"/>
                    <a:pt x="1044908" y="84667"/>
                  </a:cubicBezTo>
                  <a:cubicBezTo>
                    <a:pt x="1061841" y="79022"/>
                    <a:pt x="1079302" y="74764"/>
                    <a:pt x="1095708" y="67733"/>
                  </a:cubicBezTo>
                  <a:cubicBezTo>
                    <a:pt x="1118910" y="57789"/>
                    <a:pt x="1139806" y="42730"/>
                    <a:pt x="1163441" y="33867"/>
                  </a:cubicBezTo>
                  <a:cubicBezTo>
                    <a:pt x="1185232" y="25695"/>
                    <a:pt x="1208797" y="23327"/>
                    <a:pt x="1231174" y="16933"/>
                  </a:cubicBezTo>
                  <a:cubicBezTo>
                    <a:pt x="1248336" y="12029"/>
                    <a:pt x="1265041" y="5644"/>
                    <a:pt x="1281974" y="0"/>
                  </a:cubicBezTo>
                  <a:cubicBezTo>
                    <a:pt x="1456952" y="5644"/>
                    <a:pt x="1632517" y="1546"/>
                    <a:pt x="1806908" y="16933"/>
                  </a:cubicBezTo>
                  <a:cubicBezTo>
                    <a:pt x="1827181" y="18722"/>
                    <a:pt x="1839505" y="41699"/>
                    <a:pt x="1857708" y="50800"/>
                  </a:cubicBezTo>
                  <a:cubicBezTo>
                    <a:pt x="1873673" y="58782"/>
                    <a:pt x="1892259" y="60347"/>
                    <a:pt x="1908508" y="67733"/>
                  </a:cubicBezTo>
                  <a:cubicBezTo>
                    <a:pt x="1954468" y="88624"/>
                    <a:pt x="2001967" y="107463"/>
                    <a:pt x="2043974" y="135467"/>
                  </a:cubicBezTo>
                  <a:cubicBezTo>
                    <a:pt x="2060907" y="146756"/>
                    <a:pt x="2076177" y="161068"/>
                    <a:pt x="2094774" y="169333"/>
                  </a:cubicBezTo>
                  <a:cubicBezTo>
                    <a:pt x="2127396" y="183832"/>
                    <a:pt x="2196374" y="203200"/>
                    <a:pt x="2196374" y="203200"/>
                  </a:cubicBezTo>
                  <a:cubicBezTo>
                    <a:pt x="2275751" y="262732"/>
                    <a:pt x="2258732" y="261123"/>
                    <a:pt x="2365708" y="287867"/>
                  </a:cubicBezTo>
                  <a:lnTo>
                    <a:pt x="2501174" y="321733"/>
                  </a:lnTo>
                  <a:cubicBezTo>
                    <a:pt x="2602774" y="310444"/>
                    <a:pt x="2704776" y="302324"/>
                    <a:pt x="2805974" y="287867"/>
                  </a:cubicBezTo>
                  <a:cubicBezTo>
                    <a:pt x="2857715" y="280475"/>
                    <a:pt x="2862863" y="262616"/>
                    <a:pt x="2907574" y="237067"/>
                  </a:cubicBezTo>
                  <a:cubicBezTo>
                    <a:pt x="2962945" y="205427"/>
                    <a:pt x="2999495" y="193525"/>
                    <a:pt x="3059974" y="169333"/>
                  </a:cubicBezTo>
                  <a:cubicBezTo>
                    <a:pt x="3178507" y="174978"/>
                    <a:pt x="3297316" y="176412"/>
                    <a:pt x="3415574" y="186267"/>
                  </a:cubicBezTo>
                  <a:cubicBezTo>
                    <a:pt x="3433362" y="187749"/>
                    <a:pt x="3450771" y="194532"/>
                    <a:pt x="3466374" y="203200"/>
                  </a:cubicBezTo>
                  <a:cubicBezTo>
                    <a:pt x="3501955" y="222967"/>
                    <a:pt x="3531568" y="252730"/>
                    <a:pt x="3567974" y="270933"/>
                  </a:cubicBezTo>
                  <a:cubicBezTo>
                    <a:pt x="3594538" y="284215"/>
                    <a:pt x="3662573" y="314732"/>
                    <a:pt x="3686508" y="338667"/>
                  </a:cubicBezTo>
                  <a:cubicBezTo>
                    <a:pt x="3706464" y="358623"/>
                    <a:pt x="3716214" y="387650"/>
                    <a:pt x="3737308" y="406400"/>
                  </a:cubicBezTo>
                  <a:cubicBezTo>
                    <a:pt x="3767730" y="433441"/>
                    <a:pt x="3805041" y="451555"/>
                    <a:pt x="3838908" y="474133"/>
                  </a:cubicBezTo>
                  <a:cubicBezTo>
                    <a:pt x="3872800" y="496728"/>
                    <a:pt x="3929438" y="533130"/>
                    <a:pt x="3957441" y="558800"/>
                  </a:cubicBezTo>
                  <a:cubicBezTo>
                    <a:pt x="4004515" y="601952"/>
                    <a:pt x="4092908" y="694267"/>
                    <a:pt x="4092908" y="694267"/>
                  </a:cubicBezTo>
                  <a:cubicBezTo>
                    <a:pt x="4104197" y="716845"/>
                    <a:pt x="4113396" y="740594"/>
                    <a:pt x="4126774" y="762000"/>
                  </a:cubicBezTo>
                  <a:cubicBezTo>
                    <a:pt x="4141732" y="785932"/>
                    <a:pt x="4164953" y="804490"/>
                    <a:pt x="4177574" y="829733"/>
                  </a:cubicBezTo>
                  <a:cubicBezTo>
                    <a:pt x="4193539" y="861663"/>
                    <a:pt x="4200152" y="897466"/>
                    <a:pt x="4211441" y="931333"/>
                  </a:cubicBezTo>
                  <a:lnTo>
                    <a:pt x="4228374" y="982133"/>
                  </a:lnTo>
                  <a:lnTo>
                    <a:pt x="4245308" y="1032933"/>
                  </a:lnTo>
                  <a:cubicBezTo>
                    <a:pt x="4268634" y="1266203"/>
                    <a:pt x="4272081" y="1212566"/>
                    <a:pt x="4245308" y="1507067"/>
                  </a:cubicBezTo>
                  <a:cubicBezTo>
                    <a:pt x="4241779" y="1545880"/>
                    <a:pt x="4222131" y="1588183"/>
                    <a:pt x="4211441" y="1625600"/>
                  </a:cubicBezTo>
                  <a:cubicBezTo>
                    <a:pt x="4205048" y="1647977"/>
                    <a:pt x="4199557" y="1670615"/>
                    <a:pt x="4194508" y="1693333"/>
                  </a:cubicBezTo>
                  <a:cubicBezTo>
                    <a:pt x="4183857" y="1741260"/>
                    <a:pt x="4175331" y="1821557"/>
                    <a:pt x="4143708" y="1862667"/>
                  </a:cubicBezTo>
                  <a:cubicBezTo>
                    <a:pt x="4104772" y="1913284"/>
                    <a:pt x="4053397" y="1952977"/>
                    <a:pt x="4008241" y="1998133"/>
                  </a:cubicBezTo>
                  <a:lnTo>
                    <a:pt x="3889708" y="2116667"/>
                  </a:lnTo>
                  <a:cubicBezTo>
                    <a:pt x="3872775" y="2133600"/>
                    <a:pt x="3858833" y="2154183"/>
                    <a:pt x="3838908" y="2167467"/>
                  </a:cubicBezTo>
                  <a:lnTo>
                    <a:pt x="3737308" y="2235200"/>
                  </a:lnTo>
                  <a:cubicBezTo>
                    <a:pt x="3731663" y="2252133"/>
                    <a:pt x="3731524" y="2272062"/>
                    <a:pt x="3720374" y="2286000"/>
                  </a:cubicBezTo>
                  <a:cubicBezTo>
                    <a:pt x="3696500" y="2315843"/>
                    <a:pt x="3652240" y="2325645"/>
                    <a:pt x="3618774" y="2336800"/>
                  </a:cubicBezTo>
                  <a:cubicBezTo>
                    <a:pt x="3607485" y="2353733"/>
                    <a:pt x="3600542" y="2374571"/>
                    <a:pt x="3584908" y="2387600"/>
                  </a:cubicBezTo>
                  <a:cubicBezTo>
                    <a:pt x="3525125" y="2437419"/>
                    <a:pt x="3454512" y="2426266"/>
                    <a:pt x="3381708" y="2438400"/>
                  </a:cubicBezTo>
                  <a:cubicBezTo>
                    <a:pt x="3312094" y="2450002"/>
                    <a:pt x="3304590" y="2465993"/>
                    <a:pt x="3229308" y="2472267"/>
                  </a:cubicBezTo>
                  <a:cubicBezTo>
                    <a:pt x="3122286" y="2481186"/>
                    <a:pt x="3014819" y="2483556"/>
                    <a:pt x="2907574" y="2489200"/>
                  </a:cubicBezTo>
                  <a:lnTo>
                    <a:pt x="1688374" y="2472267"/>
                  </a:lnTo>
                  <a:cubicBezTo>
                    <a:pt x="1502056" y="2468718"/>
                    <a:pt x="1315639" y="2465670"/>
                    <a:pt x="1129574" y="2455333"/>
                  </a:cubicBezTo>
                  <a:cubicBezTo>
                    <a:pt x="1111752" y="2454343"/>
                    <a:pt x="1094080" y="2447583"/>
                    <a:pt x="1078774" y="2438400"/>
                  </a:cubicBezTo>
                  <a:cubicBezTo>
                    <a:pt x="1065084" y="2430186"/>
                    <a:pt x="1056197" y="2415822"/>
                    <a:pt x="1044908" y="2404533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-1828784" y="3362926"/>
              <a:ext cx="1423445" cy="1401720"/>
            </a:xfrm>
            <a:custGeom>
              <a:avLst/>
              <a:gdLst>
                <a:gd name="connsiteX0" fmla="*/ 1371600 w 1423445"/>
                <a:gd name="connsiteY0" fmla="*/ 0 h 1401720"/>
                <a:gd name="connsiteX1" fmla="*/ 1388533 w 1423445"/>
                <a:gd name="connsiteY1" fmla="*/ 50800 h 1401720"/>
                <a:gd name="connsiteX2" fmla="*/ 1388533 w 1423445"/>
                <a:gd name="connsiteY2" fmla="*/ 558800 h 1401720"/>
                <a:gd name="connsiteX3" fmla="*/ 1354666 w 1423445"/>
                <a:gd name="connsiteY3" fmla="*/ 660400 h 1401720"/>
                <a:gd name="connsiteX4" fmla="*/ 1286933 w 1423445"/>
                <a:gd name="connsiteY4" fmla="*/ 745067 h 1401720"/>
                <a:gd name="connsiteX5" fmla="*/ 1202266 w 1423445"/>
                <a:gd name="connsiteY5" fmla="*/ 846667 h 1401720"/>
                <a:gd name="connsiteX6" fmla="*/ 1151466 w 1423445"/>
                <a:gd name="connsiteY6" fmla="*/ 914400 h 1401720"/>
                <a:gd name="connsiteX7" fmla="*/ 1100666 w 1423445"/>
                <a:gd name="connsiteY7" fmla="*/ 948267 h 1401720"/>
                <a:gd name="connsiteX8" fmla="*/ 1032933 w 1423445"/>
                <a:gd name="connsiteY8" fmla="*/ 1016000 h 1401720"/>
                <a:gd name="connsiteX9" fmla="*/ 982133 w 1423445"/>
                <a:gd name="connsiteY9" fmla="*/ 1049867 h 1401720"/>
                <a:gd name="connsiteX10" fmla="*/ 863600 w 1423445"/>
                <a:gd name="connsiteY10" fmla="*/ 1134534 h 1401720"/>
                <a:gd name="connsiteX11" fmla="*/ 745066 w 1423445"/>
                <a:gd name="connsiteY11" fmla="*/ 1202267 h 1401720"/>
                <a:gd name="connsiteX12" fmla="*/ 660400 w 1423445"/>
                <a:gd name="connsiteY12" fmla="*/ 1253067 h 1401720"/>
                <a:gd name="connsiteX13" fmla="*/ 558800 w 1423445"/>
                <a:gd name="connsiteY13" fmla="*/ 1286934 h 1401720"/>
                <a:gd name="connsiteX14" fmla="*/ 474133 w 1423445"/>
                <a:gd name="connsiteY14" fmla="*/ 1320800 h 1401720"/>
                <a:gd name="connsiteX15" fmla="*/ 287866 w 1423445"/>
                <a:gd name="connsiteY15" fmla="*/ 1354667 h 1401720"/>
                <a:gd name="connsiteX16" fmla="*/ 0 w 1423445"/>
                <a:gd name="connsiteY16" fmla="*/ 1320800 h 140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23445" h="1401720">
                  <a:moveTo>
                    <a:pt x="1371600" y="0"/>
                  </a:moveTo>
                  <a:cubicBezTo>
                    <a:pt x="1377244" y="16933"/>
                    <a:pt x="1385033" y="33297"/>
                    <a:pt x="1388533" y="50800"/>
                  </a:cubicBezTo>
                  <a:cubicBezTo>
                    <a:pt x="1423445" y="225365"/>
                    <a:pt x="1408493" y="365851"/>
                    <a:pt x="1388533" y="558800"/>
                  </a:cubicBezTo>
                  <a:cubicBezTo>
                    <a:pt x="1384860" y="594309"/>
                    <a:pt x="1365955" y="626533"/>
                    <a:pt x="1354666" y="660400"/>
                  </a:cubicBezTo>
                  <a:cubicBezTo>
                    <a:pt x="1331297" y="730507"/>
                    <a:pt x="1352585" y="701298"/>
                    <a:pt x="1286933" y="745067"/>
                  </a:cubicBezTo>
                  <a:cubicBezTo>
                    <a:pt x="1212081" y="857344"/>
                    <a:pt x="1300052" y="732583"/>
                    <a:pt x="1202266" y="846667"/>
                  </a:cubicBezTo>
                  <a:cubicBezTo>
                    <a:pt x="1183899" y="868095"/>
                    <a:pt x="1171422" y="894444"/>
                    <a:pt x="1151466" y="914400"/>
                  </a:cubicBezTo>
                  <a:cubicBezTo>
                    <a:pt x="1137075" y="928791"/>
                    <a:pt x="1116118" y="935022"/>
                    <a:pt x="1100666" y="948267"/>
                  </a:cubicBezTo>
                  <a:cubicBezTo>
                    <a:pt x="1076423" y="969047"/>
                    <a:pt x="1057176" y="995220"/>
                    <a:pt x="1032933" y="1016000"/>
                  </a:cubicBezTo>
                  <a:cubicBezTo>
                    <a:pt x="1017481" y="1029245"/>
                    <a:pt x="997585" y="1036622"/>
                    <a:pt x="982133" y="1049867"/>
                  </a:cubicBezTo>
                  <a:cubicBezTo>
                    <a:pt x="879864" y="1137527"/>
                    <a:pt x="956942" y="1103419"/>
                    <a:pt x="863600" y="1134534"/>
                  </a:cubicBezTo>
                  <a:cubicBezTo>
                    <a:pt x="699810" y="1257375"/>
                    <a:pt x="874360" y="1137620"/>
                    <a:pt x="745066" y="1202267"/>
                  </a:cubicBezTo>
                  <a:cubicBezTo>
                    <a:pt x="715628" y="1216986"/>
                    <a:pt x="690362" y="1239448"/>
                    <a:pt x="660400" y="1253067"/>
                  </a:cubicBezTo>
                  <a:cubicBezTo>
                    <a:pt x="627901" y="1267839"/>
                    <a:pt x="591945" y="1273676"/>
                    <a:pt x="558800" y="1286934"/>
                  </a:cubicBezTo>
                  <a:cubicBezTo>
                    <a:pt x="530578" y="1298223"/>
                    <a:pt x="502969" y="1311188"/>
                    <a:pt x="474133" y="1320800"/>
                  </a:cubicBezTo>
                  <a:cubicBezTo>
                    <a:pt x="414246" y="1340762"/>
                    <a:pt x="349577" y="1345851"/>
                    <a:pt x="287866" y="1354667"/>
                  </a:cubicBezTo>
                  <a:cubicBezTo>
                    <a:pt x="8966" y="1337236"/>
                    <a:pt x="80915" y="1401720"/>
                    <a:pt x="0" y="132080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-1030986" y="4393799"/>
              <a:ext cx="489135" cy="1356727"/>
            </a:xfrm>
            <a:custGeom>
              <a:avLst/>
              <a:gdLst>
                <a:gd name="connsiteX0" fmla="*/ 82735 w 489135"/>
                <a:gd name="connsiteY0" fmla="*/ 103661 h 1356727"/>
                <a:gd name="connsiteX1" fmla="*/ 302868 w 489135"/>
                <a:gd name="connsiteY1" fmla="*/ 340727 h 1356727"/>
                <a:gd name="connsiteX2" fmla="*/ 455268 w 489135"/>
                <a:gd name="connsiteY2" fmla="*/ 560861 h 1356727"/>
                <a:gd name="connsiteX3" fmla="*/ 489135 w 489135"/>
                <a:gd name="connsiteY3" fmla="*/ 696327 h 1356727"/>
                <a:gd name="connsiteX4" fmla="*/ 455268 w 489135"/>
                <a:gd name="connsiteY4" fmla="*/ 916461 h 1356727"/>
                <a:gd name="connsiteX5" fmla="*/ 438335 w 489135"/>
                <a:gd name="connsiteY5" fmla="*/ 967261 h 1356727"/>
                <a:gd name="connsiteX6" fmla="*/ 404468 w 489135"/>
                <a:gd name="connsiteY6" fmla="*/ 1018061 h 1356727"/>
                <a:gd name="connsiteX7" fmla="*/ 387535 w 489135"/>
                <a:gd name="connsiteY7" fmla="*/ 1153527 h 1356727"/>
                <a:gd name="connsiteX8" fmla="*/ 353668 w 489135"/>
                <a:gd name="connsiteY8" fmla="*/ 1204327 h 1356727"/>
                <a:gd name="connsiteX9" fmla="*/ 319802 w 489135"/>
                <a:gd name="connsiteY9" fmla="*/ 1339794 h 1356727"/>
                <a:gd name="connsiteX10" fmla="*/ 302868 w 489135"/>
                <a:gd name="connsiteY10" fmla="*/ 1356727 h 135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9135" h="1356727">
                  <a:moveTo>
                    <a:pt x="82735" y="103661"/>
                  </a:moveTo>
                  <a:cubicBezTo>
                    <a:pt x="221586" y="288795"/>
                    <a:pt x="0" y="0"/>
                    <a:pt x="302868" y="340727"/>
                  </a:cubicBezTo>
                  <a:cubicBezTo>
                    <a:pt x="343163" y="386059"/>
                    <a:pt x="422689" y="495704"/>
                    <a:pt x="455268" y="560861"/>
                  </a:cubicBezTo>
                  <a:cubicBezTo>
                    <a:pt x="472626" y="595577"/>
                    <a:pt x="482693" y="664118"/>
                    <a:pt x="489135" y="696327"/>
                  </a:cubicBezTo>
                  <a:cubicBezTo>
                    <a:pt x="477846" y="769705"/>
                    <a:pt x="468950" y="843491"/>
                    <a:pt x="455268" y="916461"/>
                  </a:cubicBezTo>
                  <a:cubicBezTo>
                    <a:pt x="451979" y="934005"/>
                    <a:pt x="446317" y="951296"/>
                    <a:pt x="438335" y="967261"/>
                  </a:cubicBezTo>
                  <a:cubicBezTo>
                    <a:pt x="429234" y="985464"/>
                    <a:pt x="415757" y="1001128"/>
                    <a:pt x="404468" y="1018061"/>
                  </a:cubicBezTo>
                  <a:cubicBezTo>
                    <a:pt x="398824" y="1063216"/>
                    <a:pt x="399509" y="1109624"/>
                    <a:pt x="387535" y="1153527"/>
                  </a:cubicBezTo>
                  <a:cubicBezTo>
                    <a:pt x="382180" y="1173161"/>
                    <a:pt x="360814" y="1185271"/>
                    <a:pt x="353668" y="1204327"/>
                  </a:cubicBezTo>
                  <a:cubicBezTo>
                    <a:pt x="324689" y="1281605"/>
                    <a:pt x="351136" y="1277127"/>
                    <a:pt x="319802" y="1339794"/>
                  </a:cubicBezTo>
                  <a:cubicBezTo>
                    <a:pt x="316232" y="1346934"/>
                    <a:pt x="308513" y="1351083"/>
                    <a:pt x="302868" y="1356727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-626518" y="3735460"/>
              <a:ext cx="914400" cy="1236133"/>
            </a:xfrm>
            <a:custGeom>
              <a:avLst/>
              <a:gdLst>
                <a:gd name="connsiteX0" fmla="*/ 220134 w 914400"/>
                <a:gd name="connsiteY0" fmla="*/ 0 h 1236133"/>
                <a:gd name="connsiteX1" fmla="*/ 440267 w 914400"/>
                <a:gd name="connsiteY1" fmla="*/ 50800 h 1236133"/>
                <a:gd name="connsiteX2" fmla="*/ 491067 w 914400"/>
                <a:gd name="connsiteY2" fmla="*/ 67733 h 1236133"/>
                <a:gd name="connsiteX3" fmla="*/ 541867 w 914400"/>
                <a:gd name="connsiteY3" fmla="*/ 101600 h 1236133"/>
                <a:gd name="connsiteX4" fmla="*/ 643467 w 914400"/>
                <a:gd name="connsiteY4" fmla="*/ 135466 h 1236133"/>
                <a:gd name="connsiteX5" fmla="*/ 728134 w 914400"/>
                <a:gd name="connsiteY5" fmla="*/ 169333 h 1236133"/>
                <a:gd name="connsiteX6" fmla="*/ 762000 w 914400"/>
                <a:gd name="connsiteY6" fmla="*/ 220133 h 1236133"/>
                <a:gd name="connsiteX7" fmla="*/ 812800 w 914400"/>
                <a:gd name="connsiteY7" fmla="*/ 237066 h 1236133"/>
                <a:gd name="connsiteX8" fmla="*/ 863600 w 914400"/>
                <a:gd name="connsiteY8" fmla="*/ 287866 h 1236133"/>
                <a:gd name="connsiteX9" fmla="*/ 897467 w 914400"/>
                <a:gd name="connsiteY9" fmla="*/ 389466 h 1236133"/>
                <a:gd name="connsiteX10" fmla="*/ 914400 w 914400"/>
                <a:gd name="connsiteY10" fmla="*/ 440266 h 1236133"/>
                <a:gd name="connsiteX11" fmla="*/ 897467 w 914400"/>
                <a:gd name="connsiteY11" fmla="*/ 694266 h 1236133"/>
                <a:gd name="connsiteX12" fmla="*/ 880534 w 914400"/>
                <a:gd name="connsiteY12" fmla="*/ 745066 h 1236133"/>
                <a:gd name="connsiteX13" fmla="*/ 795867 w 914400"/>
                <a:gd name="connsiteY13" fmla="*/ 914400 h 1236133"/>
                <a:gd name="connsiteX14" fmla="*/ 711200 w 914400"/>
                <a:gd name="connsiteY14" fmla="*/ 1066800 h 1236133"/>
                <a:gd name="connsiteX15" fmla="*/ 643467 w 914400"/>
                <a:gd name="connsiteY15" fmla="*/ 1151466 h 1236133"/>
                <a:gd name="connsiteX16" fmla="*/ 491067 w 914400"/>
                <a:gd name="connsiteY16" fmla="*/ 1236133 h 1236133"/>
                <a:gd name="connsiteX17" fmla="*/ 50800 w 914400"/>
                <a:gd name="connsiteY17" fmla="*/ 1219200 h 1236133"/>
                <a:gd name="connsiteX18" fmla="*/ 0 w 914400"/>
                <a:gd name="connsiteY18" fmla="*/ 1202266 h 1236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4400" h="1236133">
                  <a:moveTo>
                    <a:pt x="220134" y="0"/>
                  </a:moveTo>
                  <a:lnTo>
                    <a:pt x="440267" y="50800"/>
                  </a:lnTo>
                  <a:cubicBezTo>
                    <a:pt x="457583" y="55129"/>
                    <a:pt x="475102" y="59751"/>
                    <a:pt x="491067" y="67733"/>
                  </a:cubicBezTo>
                  <a:cubicBezTo>
                    <a:pt x="509270" y="76834"/>
                    <a:pt x="523270" y="93335"/>
                    <a:pt x="541867" y="101600"/>
                  </a:cubicBezTo>
                  <a:cubicBezTo>
                    <a:pt x="574489" y="116098"/>
                    <a:pt x="610322" y="122208"/>
                    <a:pt x="643467" y="135466"/>
                  </a:cubicBezTo>
                  <a:lnTo>
                    <a:pt x="728134" y="169333"/>
                  </a:lnTo>
                  <a:cubicBezTo>
                    <a:pt x="739423" y="186266"/>
                    <a:pt x="746108" y="207420"/>
                    <a:pt x="762000" y="220133"/>
                  </a:cubicBezTo>
                  <a:cubicBezTo>
                    <a:pt x="775938" y="231283"/>
                    <a:pt x="797948" y="227165"/>
                    <a:pt x="812800" y="237066"/>
                  </a:cubicBezTo>
                  <a:cubicBezTo>
                    <a:pt x="832725" y="250350"/>
                    <a:pt x="846667" y="270933"/>
                    <a:pt x="863600" y="287866"/>
                  </a:cubicBezTo>
                  <a:lnTo>
                    <a:pt x="897467" y="389466"/>
                  </a:lnTo>
                  <a:lnTo>
                    <a:pt x="914400" y="440266"/>
                  </a:lnTo>
                  <a:cubicBezTo>
                    <a:pt x="908756" y="524933"/>
                    <a:pt x="906837" y="609930"/>
                    <a:pt x="897467" y="694266"/>
                  </a:cubicBezTo>
                  <a:cubicBezTo>
                    <a:pt x="895496" y="712006"/>
                    <a:pt x="888014" y="728860"/>
                    <a:pt x="880534" y="745066"/>
                  </a:cubicBezTo>
                  <a:cubicBezTo>
                    <a:pt x="854089" y="802365"/>
                    <a:pt x="824089" y="857955"/>
                    <a:pt x="795867" y="914400"/>
                  </a:cubicBezTo>
                  <a:cubicBezTo>
                    <a:pt x="767668" y="970798"/>
                    <a:pt x="748406" y="1013649"/>
                    <a:pt x="711200" y="1066800"/>
                  </a:cubicBezTo>
                  <a:cubicBezTo>
                    <a:pt x="690474" y="1096409"/>
                    <a:pt x="670331" y="1127288"/>
                    <a:pt x="643467" y="1151466"/>
                  </a:cubicBezTo>
                  <a:cubicBezTo>
                    <a:pt x="574964" y="1213118"/>
                    <a:pt x="559454" y="1213338"/>
                    <a:pt x="491067" y="1236133"/>
                  </a:cubicBezTo>
                  <a:cubicBezTo>
                    <a:pt x="344311" y="1230489"/>
                    <a:pt x="197316" y="1229305"/>
                    <a:pt x="50800" y="1219200"/>
                  </a:cubicBezTo>
                  <a:cubicBezTo>
                    <a:pt x="32993" y="1217972"/>
                    <a:pt x="0" y="1202266"/>
                    <a:pt x="0" y="1202266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-558784" y="3650793"/>
              <a:ext cx="1629599" cy="1574800"/>
            </a:xfrm>
            <a:custGeom>
              <a:avLst/>
              <a:gdLst>
                <a:gd name="connsiteX0" fmla="*/ 0 w 1629599"/>
                <a:gd name="connsiteY0" fmla="*/ 1574800 h 1574800"/>
                <a:gd name="connsiteX1" fmla="*/ 508000 w 1629599"/>
                <a:gd name="connsiteY1" fmla="*/ 1507067 h 1574800"/>
                <a:gd name="connsiteX2" fmla="*/ 829733 w 1629599"/>
                <a:gd name="connsiteY2" fmla="*/ 1405467 h 1574800"/>
                <a:gd name="connsiteX3" fmla="*/ 914400 w 1629599"/>
                <a:gd name="connsiteY3" fmla="*/ 1388533 h 1574800"/>
                <a:gd name="connsiteX4" fmla="*/ 982133 w 1629599"/>
                <a:gd name="connsiteY4" fmla="*/ 1371600 h 1574800"/>
                <a:gd name="connsiteX5" fmla="*/ 1032933 w 1629599"/>
                <a:gd name="connsiteY5" fmla="*/ 1337733 h 1574800"/>
                <a:gd name="connsiteX6" fmla="*/ 1083733 w 1629599"/>
                <a:gd name="connsiteY6" fmla="*/ 1320800 h 1574800"/>
                <a:gd name="connsiteX7" fmla="*/ 1151466 w 1629599"/>
                <a:gd name="connsiteY7" fmla="*/ 1286933 h 1574800"/>
                <a:gd name="connsiteX8" fmla="*/ 1202266 w 1629599"/>
                <a:gd name="connsiteY8" fmla="*/ 1219200 h 1574800"/>
                <a:gd name="connsiteX9" fmla="*/ 1286933 w 1629599"/>
                <a:gd name="connsiteY9" fmla="*/ 1100667 h 1574800"/>
                <a:gd name="connsiteX10" fmla="*/ 1456266 w 1629599"/>
                <a:gd name="connsiteY10" fmla="*/ 914400 h 1574800"/>
                <a:gd name="connsiteX11" fmla="*/ 1473200 w 1629599"/>
                <a:gd name="connsiteY11" fmla="*/ 846667 h 1574800"/>
                <a:gd name="connsiteX12" fmla="*/ 1507066 w 1629599"/>
                <a:gd name="connsiteY12" fmla="*/ 795867 h 1574800"/>
                <a:gd name="connsiteX13" fmla="*/ 1540933 w 1629599"/>
                <a:gd name="connsiteY13" fmla="*/ 728133 h 1574800"/>
                <a:gd name="connsiteX14" fmla="*/ 1574800 w 1629599"/>
                <a:gd name="connsiteY14" fmla="*/ 592667 h 1574800"/>
                <a:gd name="connsiteX15" fmla="*/ 1608666 w 1629599"/>
                <a:gd name="connsiteY15" fmla="*/ 457200 h 1574800"/>
                <a:gd name="connsiteX16" fmla="*/ 1574800 w 1629599"/>
                <a:gd name="connsiteY16" fmla="*/ 33867 h 1574800"/>
                <a:gd name="connsiteX17" fmla="*/ 1557866 w 1629599"/>
                <a:gd name="connsiteY17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29599" h="1574800">
                  <a:moveTo>
                    <a:pt x="0" y="1574800"/>
                  </a:moveTo>
                  <a:cubicBezTo>
                    <a:pt x="172818" y="1556608"/>
                    <a:pt x="339509" y="1547184"/>
                    <a:pt x="508000" y="1507067"/>
                  </a:cubicBezTo>
                  <a:cubicBezTo>
                    <a:pt x="671036" y="1468249"/>
                    <a:pt x="673755" y="1450033"/>
                    <a:pt x="829733" y="1405467"/>
                  </a:cubicBezTo>
                  <a:cubicBezTo>
                    <a:pt x="857407" y="1397560"/>
                    <a:pt x="886304" y="1394777"/>
                    <a:pt x="914400" y="1388533"/>
                  </a:cubicBezTo>
                  <a:cubicBezTo>
                    <a:pt x="937118" y="1383484"/>
                    <a:pt x="959555" y="1377244"/>
                    <a:pt x="982133" y="1371600"/>
                  </a:cubicBezTo>
                  <a:cubicBezTo>
                    <a:pt x="999066" y="1360311"/>
                    <a:pt x="1014730" y="1346834"/>
                    <a:pt x="1032933" y="1337733"/>
                  </a:cubicBezTo>
                  <a:cubicBezTo>
                    <a:pt x="1048898" y="1329751"/>
                    <a:pt x="1067327" y="1327831"/>
                    <a:pt x="1083733" y="1320800"/>
                  </a:cubicBezTo>
                  <a:cubicBezTo>
                    <a:pt x="1106935" y="1310856"/>
                    <a:pt x="1128888" y="1298222"/>
                    <a:pt x="1151466" y="1286933"/>
                  </a:cubicBezTo>
                  <a:cubicBezTo>
                    <a:pt x="1168399" y="1264355"/>
                    <a:pt x="1185862" y="1242165"/>
                    <a:pt x="1202266" y="1219200"/>
                  </a:cubicBezTo>
                  <a:cubicBezTo>
                    <a:pt x="1232171" y="1177333"/>
                    <a:pt x="1251125" y="1139730"/>
                    <a:pt x="1286933" y="1100667"/>
                  </a:cubicBezTo>
                  <a:cubicBezTo>
                    <a:pt x="1470089" y="900861"/>
                    <a:pt x="1376366" y="1034253"/>
                    <a:pt x="1456266" y="914400"/>
                  </a:cubicBezTo>
                  <a:cubicBezTo>
                    <a:pt x="1461911" y="891822"/>
                    <a:pt x="1464032" y="868058"/>
                    <a:pt x="1473200" y="846667"/>
                  </a:cubicBezTo>
                  <a:cubicBezTo>
                    <a:pt x="1481217" y="827961"/>
                    <a:pt x="1496969" y="813537"/>
                    <a:pt x="1507066" y="795867"/>
                  </a:cubicBezTo>
                  <a:cubicBezTo>
                    <a:pt x="1519590" y="773950"/>
                    <a:pt x="1529644" y="750711"/>
                    <a:pt x="1540933" y="728133"/>
                  </a:cubicBezTo>
                  <a:cubicBezTo>
                    <a:pt x="1582360" y="520996"/>
                    <a:pt x="1535745" y="735870"/>
                    <a:pt x="1574800" y="592667"/>
                  </a:cubicBezTo>
                  <a:cubicBezTo>
                    <a:pt x="1587047" y="547762"/>
                    <a:pt x="1608666" y="457200"/>
                    <a:pt x="1608666" y="457200"/>
                  </a:cubicBezTo>
                  <a:cubicBezTo>
                    <a:pt x="1600967" y="287813"/>
                    <a:pt x="1629599" y="170864"/>
                    <a:pt x="1574800" y="33867"/>
                  </a:cubicBezTo>
                  <a:cubicBezTo>
                    <a:pt x="1570112" y="22148"/>
                    <a:pt x="1563511" y="11289"/>
                    <a:pt x="1557866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62016" y="4500720"/>
              <a:ext cx="1761066" cy="233806"/>
            </a:xfrm>
            <a:custGeom>
              <a:avLst/>
              <a:gdLst>
                <a:gd name="connsiteX0" fmla="*/ 0 w 1761066"/>
                <a:gd name="connsiteY0" fmla="*/ 233806 h 233806"/>
                <a:gd name="connsiteX1" fmla="*/ 880533 w 1761066"/>
                <a:gd name="connsiteY1" fmla="*/ 216873 h 233806"/>
                <a:gd name="connsiteX2" fmla="*/ 965200 w 1761066"/>
                <a:gd name="connsiteY2" fmla="*/ 199940 h 233806"/>
                <a:gd name="connsiteX3" fmla="*/ 1151466 w 1761066"/>
                <a:gd name="connsiteY3" fmla="*/ 149140 h 233806"/>
                <a:gd name="connsiteX4" fmla="*/ 1270000 w 1761066"/>
                <a:gd name="connsiteY4" fmla="*/ 115273 h 233806"/>
                <a:gd name="connsiteX5" fmla="*/ 1761066 w 1761066"/>
                <a:gd name="connsiteY5" fmla="*/ 81406 h 233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1066" h="233806">
                  <a:moveTo>
                    <a:pt x="0" y="233806"/>
                  </a:moveTo>
                  <a:lnTo>
                    <a:pt x="880533" y="216873"/>
                  </a:lnTo>
                  <a:cubicBezTo>
                    <a:pt x="909297" y="215864"/>
                    <a:pt x="937156" y="206412"/>
                    <a:pt x="965200" y="199940"/>
                  </a:cubicBezTo>
                  <a:cubicBezTo>
                    <a:pt x="1279062" y="127510"/>
                    <a:pt x="994738" y="193920"/>
                    <a:pt x="1151466" y="149140"/>
                  </a:cubicBezTo>
                  <a:cubicBezTo>
                    <a:pt x="1300303" y="106615"/>
                    <a:pt x="1148200" y="155872"/>
                    <a:pt x="1270000" y="115273"/>
                  </a:cubicBezTo>
                  <a:cubicBezTo>
                    <a:pt x="1442907" y="0"/>
                    <a:pt x="1300449" y="81406"/>
                    <a:pt x="1761066" y="81406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049882" y="4023326"/>
              <a:ext cx="833841" cy="672221"/>
            </a:xfrm>
            <a:custGeom>
              <a:avLst/>
              <a:gdLst>
                <a:gd name="connsiteX0" fmla="*/ 0 w 833841"/>
                <a:gd name="connsiteY0" fmla="*/ 0 h 672221"/>
                <a:gd name="connsiteX1" fmla="*/ 237067 w 833841"/>
                <a:gd name="connsiteY1" fmla="*/ 16934 h 672221"/>
                <a:gd name="connsiteX2" fmla="*/ 321734 w 833841"/>
                <a:gd name="connsiteY2" fmla="*/ 33867 h 672221"/>
                <a:gd name="connsiteX3" fmla="*/ 440267 w 833841"/>
                <a:gd name="connsiteY3" fmla="*/ 67734 h 672221"/>
                <a:gd name="connsiteX4" fmla="*/ 508000 w 833841"/>
                <a:gd name="connsiteY4" fmla="*/ 101600 h 672221"/>
                <a:gd name="connsiteX5" fmla="*/ 558800 w 833841"/>
                <a:gd name="connsiteY5" fmla="*/ 118534 h 672221"/>
                <a:gd name="connsiteX6" fmla="*/ 626534 w 833841"/>
                <a:gd name="connsiteY6" fmla="*/ 152400 h 672221"/>
                <a:gd name="connsiteX7" fmla="*/ 677334 w 833841"/>
                <a:gd name="connsiteY7" fmla="*/ 169334 h 672221"/>
                <a:gd name="connsiteX8" fmla="*/ 728134 w 833841"/>
                <a:gd name="connsiteY8" fmla="*/ 203200 h 672221"/>
                <a:gd name="connsiteX9" fmla="*/ 762000 w 833841"/>
                <a:gd name="connsiteY9" fmla="*/ 254000 h 672221"/>
                <a:gd name="connsiteX10" fmla="*/ 795867 w 833841"/>
                <a:gd name="connsiteY10" fmla="*/ 355600 h 672221"/>
                <a:gd name="connsiteX11" fmla="*/ 812800 w 833841"/>
                <a:gd name="connsiteY11" fmla="*/ 524934 h 672221"/>
                <a:gd name="connsiteX12" fmla="*/ 829734 w 833841"/>
                <a:gd name="connsiteY12" fmla="*/ 643467 h 672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33841" h="672221">
                  <a:moveTo>
                    <a:pt x="0" y="0"/>
                  </a:moveTo>
                  <a:cubicBezTo>
                    <a:pt x="79022" y="5645"/>
                    <a:pt x="158279" y="8640"/>
                    <a:pt x="237067" y="16934"/>
                  </a:cubicBezTo>
                  <a:cubicBezTo>
                    <a:pt x="265690" y="19947"/>
                    <a:pt x="293638" y="27624"/>
                    <a:pt x="321734" y="33867"/>
                  </a:cubicBezTo>
                  <a:cubicBezTo>
                    <a:pt x="351486" y="40478"/>
                    <a:pt x="409801" y="54677"/>
                    <a:pt x="440267" y="67734"/>
                  </a:cubicBezTo>
                  <a:cubicBezTo>
                    <a:pt x="463469" y="77678"/>
                    <a:pt x="484798" y="91656"/>
                    <a:pt x="508000" y="101600"/>
                  </a:cubicBezTo>
                  <a:cubicBezTo>
                    <a:pt x="524406" y="108631"/>
                    <a:pt x="542394" y="111503"/>
                    <a:pt x="558800" y="118534"/>
                  </a:cubicBezTo>
                  <a:cubicBezTo>
                    <a:pt x="582002" y="128478"/>
                    <a:pt x="603332" y="142456"/>
                    <a:pt x="626534" y="152400"/>
                  </a:cubicBezTo>
                  <a:cubicBezTo>
                    <a:pt x="642940" y="159431"/>
                    <a:pt x="661369" y="161352"/>
                    <a:pt x="677334" y="169334"/>
                  </a:cubicBezTo>
                  <a:cubicBezTo>
                    <a:pt x="695537" y="178435"/>
                    <a:pt x="711201" y="191911"/>
                    <a:pt x="728134" y="203200"/>
                  </a:cubicBezTo>
                  <a:cubicBezTo>
                    <a:pt x="739423" y="220133"/>
                    <a:pt x="753735" y="235403"/>
                    <a:pt x="762000" y="254000"/>
                  </a:cubicBezTo>
                  <a:cubicBezTo>
                    <a:pt x="776499" y="286622"/>
                    <a:pt x="795867" y="355600"/>
                    <a:pt x="795867" y="355600"/>
                  </a:cubicBezTo>
                  <a:cubicBezTo>
                    <a:pt x="801511" y="412045"/>
                    <a:pt x="804778" y="468778"/>
                    <a:pt x="812800" y="524934"/>
                  </a:cubicBezTo>
                  <a:cubicBezTo>
                    <a:pt x="833841" y="672221"/>
                    <a:pt x="829734" y="523464"/>
                    <a:pt x="829734" y="643467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343892" y="4023326"/>
              <a:ext cx="312906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343892" y="4856261"/>
              <a:ext cx="318229" cy="369332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405339" y="4316054"/>
              <a:ext cx="312906" cy="369332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9110" y="3838660"/>
              <a:ext cx="326682" cy="369332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2016" y="5040927"/>
              <a:ext cx="297377" cy="369332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25721" y="4209133"/>
              <a:ext cx="290727" cy="369332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83723" y="3946722"/>
              <a:ext cx="330289" cy="369332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</a:p>
          </p:txBody>
        </p:sp>
      </p:grpSp>
      <p:grpSp>
        <p:nvGrpSpPr>
          <p:cNvPr id="19" name="Group 79"/>
          <p:cNvGrpSpPr/>
          <p:nvPr/>
        </p:nvGrpSpPr>
        <p:grpSpPr>
          <a:xfrm>
            <a:off x="4088545" y="1451376"/>
            <a:ext cx="5019313" cy="4904974"/>
            <a:chOff x="4088545" y="1451376"/>
            <a:chExt cx="5019313" cy="4904974"/>
          </a:xfrm>
        </p:grpSpPr>
        <p:cxnSp>
          <p:nvCxnSpPr>
            <p:cNvPr id="23" name="Straight Connector 22"/>
            <p:cNvCxnSpPr/>
            <p:nvPr/>
          </p:nvCxnSpPr>
          <p:spPr>
            <a:xfrm rot="10800000">
              <a:off x="5385189" y="1636044"/>
              <a:ext cx="1913078" cy="1615159"/>
            </a:xfrm>
            <a:prstGeom prst="line">
              <a:avLst/>
            </a:prstGeom>
            <a:ln w="63500">
              <a:solidFill>
                <a:schemeClr val="tx1"/>
              </a:solidFill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5057492" y="1963741"/>
              <a:ext cx="1107543" cy="452145"/>
            </a:xfrm>
            <a:prstGeom prst="line">
              <a:avLst/>
            </a:prstGeom>
            <a:ln w="63500">
              <a:solidFill>
                <a:schemeClr val="tx1"/>
              </a:solidFill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342211" y="1700609"/>
              <a:ext cx="1107546" cy="978414"/>
            </a:xfrm>
            <a:prstGeom prst="line">
              <a:avLst/>
            </a:prstGeom>
            <a:ln w="63500">
              <a:solidFill>
                <a:schemeClr val="tx1"/>
              </a:solidFill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406774" y="2743585"/>
              <a:ext cx="1430562" cy="4"/>
            </a:xfrm>
            <a:prstGeom prst="line">
              <a:avLst/>
            </a:prstGeom>
            <a:ln w="63500">
              <a:solidFill>
                <a:schemeClr val="tx1"/>
              </a:solidFill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406774" y="2743589"/>
              <a:ext cx="2891493" cy="524544"/>
            </a:xfrm>
            <a:prstGeom prst="line">
              <a:avLst/>
            </a:prstGeom>
            <a:ln w="63500">
              <a:solidFill>
                <a:schemeClr val="tx1"/>
              </a:solidFill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5837336" y="2743585"/>
              <a:ext cx="1460931" cy="524548"/>
            </a:xfrm>
            <a:prstGeom prst="line">
              <a:avLst/>
            </a:prstGeom>
            <a:ln w="63500">
              <a:solidFill>
                <a:schemeClr val="tx1"/>
              </a:solidFill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54"/>
            <p:cNvGrpSpPr/>
            <p:nvPr/>
          </p:nvGrpSpPr>
          <p:grpSpPr>
            <a:xfrm rot="13549572">
              <a:off x="6278642" y="4032550"/>
              <a:ext cx="2891493" cy="1632091"/>
              <a:chOff x="4406774" y="1636042"/>
              <a:chExt cx="2891493" cy="1632091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rot="10800000">
                <a:off x="5385189" y="1636044"/>
                <a:ext cx="1913078" cy="1615159"/>
              </a:xfrm>
              <a:prstGeom prst="line">
                <a:avLst/>
              </a:prstGeom>
              <a:ln w="63500">
                <a:solidFill>
                  <a:schemeClr val="tx1"/>
                </a:solidFill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 flipH="1">
                <a:off x="5057492" y="1963741"/>
                <a:ext cx="1107543" cy="452145"/>
              </a:xfrm>
              <a:prstGeom prst="line">
                <a:avLst/>
              </a:prstGeom>
              <a:ln w="63500">
                <a:solidFill>
                  <a:schemeClr val="tx1"/>
                </a:solidFill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5400000">
                <a:off x="4342211" y="1700609"/>
                <a:ext cx="1107546" cy="978414"/>
              </a:xfrm>
              <a:prstGeom prst="line">
                <a:avLst/>
              </a:prstGeom>
              <a:ln w="63500">
                <a:solidFill>
                  <a:schemeClr val="tx1"/>
                </a:solidFill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4406774" y="2743585"/>
                <a:ext cx="1430562" cy="4"/>
              </a:xfrm>
              <a:prstGeom prst="line">
                <a:avLst/>
              </a:prstGeom>
              <a:ln w="63500">
                <a:solidFill>
                  <a:schemeClr val="tx1"/>
                </a:solidFill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4406774" y="2743589"/>
                <a:ext cx="2891493" cy="524544"/>
              </a:xfrm>
              <a:prstGeom prst="line">
                <a:avLst/>
              </a:prstGeom>
              <a:ln w="63500">
                <a:solidFill>
                  <a:schemeClr val="tx1"/>
                </a:solidFill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5837336" y="2743585"/>
                <a:ext cx="1460931" cy="524548"/>
              </a:xfrm>
              <a:prstGeom prst="line">
                <a:avLst/>
              </a:prstGeom>
              <a:ln w="63500">
                <a:solidFill>
                  <a:schemeClr val="tx1"/>
                </a:solidFill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Straight Connector 68"/>
            <p:cNvCxnSpPr/>
            <p:nvPr/>
          </p:nvCxnSpPr>
          <p:spPr>
            <a:xfrm rot="10800000">
              <a:off x="4406778" y="2743592"/>
              <a:ext cx="3057973" cy="2996809"/>
            </a:xfrm>
            <a:prstGeom prst="line">
              <a:avLst/>
            </a:prstGeom>
            <a:ln w="63500">
              <a:solidFill>
                <a:schemeClr val="tx1"/>
              </a:solidFill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4088545" y="2306521"/>
              <a:ext cx="318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887018" y="145137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352324" y="237426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464751" y="2873680"/>
              <a:ext cx="326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777569" y="5987018"/>
              <a:ext cx="330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984532" y="5802352"/>
              <a:ext cx="297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795351" y="4876800"/>
              <a:ext cx="290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52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2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8525" y="1714500"/>
            <a:ext cx="357505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63" name="Title 1"/>
          <p:cNvSpPr>
            <a:spLocks noGrp="1"/>
          </p:cNvSpPr>
          <p:nvPr>
            <p:ph type="title"/>
          </p:nvPr>
        </p:nvSpPr>
        <p:spPr>
          <a:xfrm>
            <a:off x="457200" y="571500"/>
            <a:ext cx="6886575" cy="876300"/>
          </a:xfrm>
        </p:spPr>
        <p:txBody>
          <a:bodyPr anchor="t"/>
          <a:lstStyle/>
          <a:p>
            <a:r>
              <a:rPr lang="en-US"/>
              <a:t>Bridges of Konigsberg Problem</a:t>
            </a:r>
          </a:p>
        </p:txBody>
      </p:sp>
      <p:pic>
        <p:nvPicPr>
          <p:cNvPr id="50176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750" y="1657350"/>
            <a:ext cx="35941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66" name="Rectangle 5"/>
          <p:cNvSpPr>
            <a:spLocks noChangeArrowheads="1"/>
          </p:cNvSpPr>
          <p:nvPr/>
        </p:nvSpPr>
        <p:spPr bwMode="auto">
          <a:xfrm>
            <a:off x="457200" y="6111875"/>
            <a:ext cx="76962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500">
                <a:ea typeface="ＭＳ Ｐゴシック" charset="-128"/>
                <a:cs typeface="ＭＳ Ｐゴシック" charset="-128"/>
              </a:rPr>
              <a:t>http://yeskarthi.wordpress.com/2006/07/31/euler-and-the-bridges-of-konigsberg/</a:t>
            </a:r>
          </a:p>
        </p:txBody>
      </p:sp>
      <p:pic>
        <p:nvPicPr>
          <p:cNvPr id="50176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92975" y="4489450"/>
            <a:ext cx="15525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68" name="TextBox 9"/>
          <p:cNvSpPr txBox="1">
            <a:spLocks noChangeArrowheads="1"/>
          </p:cNvSpPr>
          <p:nvPr/>
        </p:nvSpPr>
        <p:spPr bwMode="auto">
          <a:xfrm>
            <a:off x="7791450" y="384175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>
                <a:ea typeface="ＭＳ Ｐゴシック" charset="-128"/>
                <a:cs typeface="ＭＳ Ｐゴシック" charset="-128"/>
              </a:rPr>
              <a:t>Euler</a:t>
            </a:r>
          </a:p>
        </p:txBody>
      </p:sp>
      <p:sp>
        <p:nvSpPr>
          <p:cNvPr id="501769" name="TextBox 10"/>
          <p:cNvSpPr txBox="1">
            <a:spLocks noChangeArrowheads="1"/>
          </p:cNvSpPr>
          <p:nvPr/>
        </p:nvSpPr>
        <p:spPr bwMode="auto">
          <a:xfrm>
            <a:off x="412750" y="4800600"/>
            <a:ext cx="62499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>
                <a:ea typeface="ＭＳ Ｐゴシック" charset="-128"/>
                <a:cs typeface="ＭＳ Ｐゴシック" charset="-128"/>
              </a:rPr>
              <a:t>Is it possible to travel across every bridge</a:t>
            </a:r>
          </a:p>
          <a:p>
            <a:pPr defTabSz="457200"/>
            <a:r>
              <a:rPr lang="en-US" sz="2400">
                <a:ea typeface="ＭＳ Ｐゴシック" charset="-128"/>
                <a:cs typeface="ＭＳ Ｐゴシック" charset="-128"/>
              </a:rPr>
              <a:t>without crossing any bridge more than once?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C3CE2-FFEE-8D48-8246-60E59DBDE2E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53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Chromatic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least number of colors needed for a coloring of this graph.</a:t>
            </a:r>
          </a:p>
          <a:p>
            <a:r>
              <a:rPr lang="en-US" dirty="0"/>
              <a:t>The chromatic number of a graph G is denoted by </a:t>
            </a:r>
            <a:r>
              <a:rPr lang="en-US" dirty="0">
                <a:latin typeface="Times"/>
                <a:cs typeface="Times"/>
              </a:rPr>
              <a:t>χ(G)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06E8-0659-F546-848D-A7DF6245CE5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73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four color theorem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chromatic number of a planar graph is no greater than four</a:t>
            </a:r>
          </a:p>
          <a:p>
            <a:endParaRPr lang="en-US" dirty="0"/>
          </a:p>
          <a:p>
            <a:r>
              <a:rPr lang="en-US" dirty="0"/>
              <a:t>This theorem was proved by a (theorem </a:t>
            </a:r>
            <a:r>
              <a:rPr lang="en-US" dirty="0" err="1"/>
              <a:t>prover</a:t>
            </a:r>
            <a:r>
              <a:rPr lang="en-US" dirty="0"/>
              <a:t>) program!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06E8-0659-F546-848D-A7DF6245CE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86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06E8-0659-F546-848D-A7DF6245CE5B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85800" y="1295400"/>
            <a:ext cx="3505200" cy="2607734"/>
            <a:chOff x="2362200" y="1896533"/>
            <a:chExt cx="3505200" cy="2607734"/>
          </a:xfrm>
        </p:grpSpPr>
        <p:sp>
          <p:nvSpPr>
            <p:cNvPr id="18" name="Oval 17"/>
            <p:cNvSpPr/>
            <p:nvPr/>
          </p:nvSpPr>
          <p:spPr bwMode="auto">
            <a:xfrm>
              <a:off x="2362200" y="3039533"/>
              <a:ext cx="313267" cy="313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3953933" y="3048000"/>
              <a:ext cx="313267" cy="313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554133" y="3048000"/>
              <a:ext cx="313267" cy="313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3115733" y="1896533"/>
              <a:ext cx="313267" cy="313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4792133" y="4182533"/>
              <a:ext cx="313267" cy="313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4792133" y="1905000"/>
              <a:ext cx="313267" cy="313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3124200" y="4191000"/>
              <a:ext cx="313267" cy="313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7" name="Straight Connector 26"/>
            <p:cNvCxnSpPr>
              <a:stCxn id="23" idx="6"/>
              <a:endCxn id="25" idx="2"/>
            </p:cNvCxnSpPr>
            <p:nvPr/>
          </p:nvCxnSpPr>
          <p:spPr bwMode="auto">
            <a:xfrm>
              <a:off x="3429000" y="2053167"/>
              <a:ext cx="1363133" cy="846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3429000" y="4334933"/>
              <a:ext cx="1363133" cy="846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>
              <a:stCxn id="23" idx="5"/>
              <a:endCxn id="19" idx="1"/>
            </p:cNvCxnSpPr>
            <p:nvPr/>
          </p:nvCxnSpPr>
          <p:spPr bwMode="auto">
            <a:xfrm>
              <a:off x="3383123" y="2163923"/>
              <a:ext cx="616687" cy="92995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stCxn id="19" idx="5"/>
              <a:endCxn id="24" idx="1"/>
            </p:cNvCxnSpPr>
            <p:nvPr/>
          </p:nvCxnSpPr>
          <p:spPr bwMode="auto">
            <a:xfrm>
              <a:off x="4221323" y="3315390"/>
              <a:ext cx="616687" cy="91302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>
              <a:stCxn id="25" idx="3"/>
              <a:endCxn id="19" idx="7"/>
            </p:cNvCxnSpPr>
            <p:nvPr/>
          </p:nvCxnSpPr>
          <p:spPr bwMode="auto">
            <a:xfrm flipH="1">
              <a:off x="4221323" y="2172390"/>
              <a:ext cx="616687" cy="92148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6" idx="7"/>
              <a:endCxn id="19" idx="3"/>
            </p:cNvCxnSpPr>
            <p:nvPr/>
          </p:nvCxnSpPr>
          <p:spPr bwMode="auto">
            <a:xfrm flipV="1">
              <a:off x="3391590" y="3315390"/>
              <a:ext cx="608220" cy="92148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>
              <a:stCxn id="23" idx="4"/>
              <a:endCxn id="26" idx="0"/>
            </p:cNvCxnSpPr>
            <p:nvPr/>
          </p:nvCxnSpPr>
          <p:spPr bwMode="auto">
            <a:xfrm>
              <a:off x="3272367" y="2209800"/>
              <a:ext cx="8467" cy="1981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4944533" y="2209800"/>
              <a:ext cx="8467" cy="1981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>
              <a:stCxn id="23" idx="3"/>
              <a:endCxn id="18" idx="7"/>
            </p:cNvCxnSpPr>
            <p:nvPr/>
          </p:nvCxnSpPr>
          <p:spPr bwMode="auto">
            <a:xfrm flipH="1">
              <a:off x="2629590" y="2163923"/>
              <a:ext cx="532020" cy="92148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>
              <a:stCxn id="25" idx="5"/>
              <a:endCxn id="22" idx="1"/>
            </p:cNvCxnSpPr>
            <p:nvPr/>
          </p:nvCxnSpPr>
          <p:spPr bwMode="auto">
            <a:xfrm>
              <a:off x="5059523" y="2172390"/>
              <a:ext cx="540487" cy="92148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>
              <a:stCxn id="18" idx="5"/>
              <a:endCxn id="26" idx="1"/>
            </p:cNvCxnSpPr>
            <p:nvPr/>
          </p:nvCxnSpPr>
          <p:spPr bwMode="auto">
            <a:xfrm>
              <a:off x="2629590" y="3306923"/>
              <a:ext cx="540487" cy="92995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>
              <a:stCxn id="22" idx="3"/>
              <a:endCxn id="24" idx="7"/>
            </p:cNvCxnSpPr>
            <p:nvPr/>
          </p:nvCxnSpPr>
          <p:spPr bwMode="auto">
            <a:xfrm flipH="1">
              <a:off x="5059523" y="3315390"/>
              <a:ext cx="540487" cy="91302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9" name="Group 38"/>
          <p:cNvGrpSpPr/>
          <p:nvPr/>
        </p:nvGrpSpPr>
        <p:grpSpPr>
          <a:xfrm>
            <a:off x="4648200" y="2971800"/>
            <a:ext cx="3505200" cy="2607734"/>
            <a:chOff x="2362200" y="1896533"/>
            <a:chExt cx="3505200" cy="2607734"/>
          </a:xfrm>
        </p:grpSpPr>
        <p:sp>
          <p:nvSpPr>
            <p:cNvPr id="40" name="Oval 39"/>
            <p:cNvSpPr/>
            <p:nvPr/>
          </p:nvSpPr>
          <p:spPr bwMode="auto">
            <a:xfrm>
              <a:off x="2362200" y="3039533"/>
              <a:ext cx="313267" cy="313267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3953933" y="3048000"/>
              <a:ext cx="313267" cy="313267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5554133" y="3048000"/>
              <a:ext cx="313267" cy="313267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3115733" y="1896533"/>
              <a:ext cx="313267" cy="31326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4792133" y="4182533"/>
              <a:ext cx="313267" cy="31326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4792133" y="1905000"/>
              <a:ext cx="313267" cy="3132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3124200" y="4191000"/>
              <a:ext cx="313267" cy="313267"/>
            </a:xfrm>
            <a:prstGeom prst="ellipse">
              <a:avLst/>
            </a:prstGeom>
            <a:solidFill>
              <a:srgbClr val="7AC96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47" name="Straight Connector 46"/>
            <p:cNvCxnSpPr>
              <a:stCxn id="43" idx="6"/>
              <a:endCxn id="45" idx="2"/>
            </p:cNvCxnSpPr>
            <p:nvPr/>
          </p:nvCxnSpPr>
          <p:spPr bwMode="auto">
            <a:xfrm>
              <a:off x="3429000" y="2053167"/>
              <a:ext cx="1363133" cy="846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3429000" y="4334933"/>
              <a:ext cx="1363133" cy="846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>
              <a:stCxn id="43" idx="5"/>
              <a:endCxn id="41" idx="1"/>
            </p:cNvCxnSpPr>
            <p:nvPr/>
          </p:nvCxnSpPr>
          <p:spPr bwMode="auto">
            <a:xfrm>
              <a:off x="3383123" y="2163923"/>
              <a:ext cx="616687" cy="92995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>
              <a:stCxn id="41" idx="5"/>
              <a:endCxn id="44" idx="1"/>
            </p:cNvCxnSpPr>
            <p:nvPr/>
          </p:nvCxnSpPr>
          <p:spPr bwMode="auto">
            <a:xfrm>
              <a:off x="4221323" y="3315390"/>
              <a:ext cx="616687" cy="91302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>
              <a:stCxn id="45" idx="3"/>
              <a:endCxn id="41" idx="7"/>
            </p:cNvCxnSpPr>
            <p:nvPr/>
          </p:nvCxnSpPr>
          <p:spPr bwMode="auto">
            <a:xfrm flipH="1">
              <a:off x="4221323" y="2172390"/>
              <a:ext cx="616687" cy="92148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>
              <a:stCxn id="46" idx="7"/>
              <a:endCxn id="41" idx="3"/>
            </p:cNvCxnSpPr>
            <p:nvPr/>
          </p:nvCxnSpPr>
          <p:spPr bwMode="auto">
            <a:xfrm flipV="1">
              <a:off x="3391590" y="3315390"/>
              <a:ext cx="608220" cy="92148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>
              <a:stCxn id="43" idx="4"/>
              <a:endCxn id="46" idx="0"/>
            </p:cNvCxnSpPr>
            <p:nvPr/>
          </p:nvCxnSpPr>
          <p:spPr bwMode="auto">
            <a:xfrm>
              <a:off x="3272367" y="2209800"/>
              <a:ext cx="8467" cy="1981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4944533" y="2209800"/>
              <a:ext cx="8467" cy="1981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>
              <a:stCxn id="43" idx="3"/>
              <a:endCxn id="40" idx="7"/>
            </p:cNvCxnSpPr>
            <p:nvPr/>
          </p:nvCxnSpPr>
          <p:spPr bwMode="auto">
            <a:xfrm flipH="1">
              <a:off x="2629590" y="2163923"/>
              <a:ext cx="532020" cy="92148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45" idx="5"/>
              <a:endCxn id="42" idx="1"/>
            </p:cNvCxnSpPr>
            <p:nvPr/>
          </p:nvCxnSpPr>
          <p:spPr bwMode="auto">
            <a:xfrm>
              <a:off x="5059523" y="2172390"/>
              <a:ext cx="540487" cy="92148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>
              <a:stCxn id="40" idx="5"/>
              <a:endCxn id="46" idx="1"/>
            </p:cNvCxnSpPr>
            <p:nvPr/>
          </p:nvCxnSpPr>
          <p:spPr bwMode="auto">
            <a:xfrm>
              <a:off x="2629590" y="3306923"/>
              <a:ext cx="540487" cy="92995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>
              <a:stCxn id="42" idx="3"/>
              <a:endCxn id="44" idx="7"/>
            </p:cNvCxnSpPr>
            <p:nvPr/>
          </p:nvCxnSpPr>
          <p:spPr bwMode="auto">
            <a:xfrm flipH="1">
              <a:off x="5059523" y="3315390"/>
              <a:ext cx="540487" cy="91302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6509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06E8-0659-F546-848D-A7DF6245CE5B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4936066" y="2726266"/>
            <a:ext cx="2607734" cy="2607734"/>
            <a:chOff x="4936066" y="2726266"/>
            <a:chExt cx="2607734" cy="2607734"/>
          </a:xfrm>
        </p:grpSpPr>
        <p:sp>
          <p:nvSpPr>
            <p:cNvPr id="19" name="Oval 18"/>
            <p:cNvSpPr/>
            <p:nvPr/>
          </p:nvSpPr>
          <p:spPr bwMode="auto">
            <a:xfrm>
              <a:off x="5774266" y="3877733"/>
              <a:ext cx="313267" cy="313267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4936066" y="2726266"/>
              <a:ext cx="313267" cy="31326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7230533" y="3869266"/>
              <a:ext cx="313267" cy="313267"/>
            </a:xfrm>
            <a:prstGeom prst="ellipse">
              <a:avLst/>
            </a:prstGeom>
            <a:solidFill>
              <a:srgbClr val="C92CB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4944533" y="5020733"/>
              <a:ext cx="313267" cy="313267"/>
            </a:xfrm>
            <a:prstGeom prst="ellipse">
              <a:avLst/>
            </a:prstGeom>
            <a:solidFill>
              <a:srgbClr val="7AC96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8" name="Straight Connector 17"/>
            <p:cNvCxnSpPr>
              <a:stCxn id="23" idx="6"/>
              <a:endCxn id="25" idx="0"/>
            </p:cNvCxnSpPr>
            <p:nvPr/>
          </p:nvCxnSpPr>
          <p:spPr bwMode="auto">
            <a:xfrm>
              <a:off x="5249333" y="2882900"/>
              <a:ext cx="2137834" cy="98636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>
              <a:stCxn id="26" idx="6"/>
              <a:endCxn id="25" idx="4"/>
            </p:cNvCxnSpPr>
            <p:nvPr/>
          </p:nvCxnSpPr>
          <p:spPr bwMode="auto">
            <a:xfrm flipV="1">
              <a:off x="5257800" y="4182533"/>
              <a:ext cx="2129367" cy="99483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>
              <a:stCxn id="23" idx="5"/>
              <a:endCxn id="19" idx="1"/>
            </p:cNvCxnSpPr>
            <p:nvPr/>
          </p:nvCxnSpPr>
          <p:spPr bwMode="auto">
            <a:xfrm>
              <a:off x="5203456" y="2993656"/>
              <a:ext cx="616687" cy="92995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>
              <a:stCxn id="25" idx="2"/>
              <a:endCxn id="19" idx="6"/>
            </p:cNvCxnSpPr>
            <p:nvPr/>
          </p:nvCxnSpPr>
          <p:spPr bwMode="auto">
            <a:xfrm flipH="1">
              <a:off x="6087533" y="4025900"/>
              <a:ext cx="1143000" cy="846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>
              <a:stCxn id="26" idx="7"/>
              <a:endCxn id="19" idx="3"/>
            </p:cNvCxnSpPr>
            <p:nvPr/>
          </p:nvCxnSpPr>
          <p:spPr bwMode="auto">
            <a:xfrm flipV="1">
              <a:off x="5211923" y="4145123"/>
              <a:ext cx="608220" cy="92148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>
              <a:stCxn id="23" idx="4"/>
              <a:endCxn id="26" idx="0"/>
            </p:cNvCxnSpPr>
            <p:nvPr/>
          </p:nvCxnSpPr>
          <p:spPr bwMode="auto">
            <a:xfrm>
              <a:off x="5092700" y="3039533"/>
              <a:ext cx="8467" cy="1981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3" name="Oval 62"/>
          <p:cNvSpPr/>
          <p:nvPr/>
        </p:nvSpPr>
        <p:spPr bwMode="auto">
          <a:xfrm>
            <a:off x="2116666" y="2523067"/>
            <a:ext cx="313267" cy="313267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1278466" y="1371600"/>
            <a:ext cx="313267" cy="313267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3572933" y="2514600"/>
            <a:ext cx="313267" cy="313267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1286933" y="3666067"/>
            <a:ext cx="313267" cy="313267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67" name="Straight Connector 66"/>
          <p:cNvCxnSpPr>
            <a:stCxn id="64" idx="6"/>
            <a:endCxn id="65" idx="0"/>
          </p:cNvCxnSpPr>
          <p:nvPr/>
        </p:nvCxnSpPr>
        <p:spPr bwMode="auto">
          <a:xfrm>
            <a:off x="1591733" y="1528234"/>
            <a:ext cx="2137834" cy="98636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>
            <a:stCxn id="66" idx="6"/>
            <a:endCxn id="65" idx="4"/>
          </p:cNvCxnSpPr>
          <p:nvPr/>
        </p:nvCxnSpPr>
        <p:spPr bwMode="auto">
          <a:xfrm flipV="1">
            <a:off x="1600200" y="2827867"/>
            <a:ext cx="2129367" cy="9948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64" idx="5"/>
            <a:endCxn id="63" idx="1"/>
          </p:cNvCxnSpPr>
          <p:nvPr/>
        </p:nvCxnSpPr>
        <p:spPr bwMode="auto">
          <a:xfrm>
            <a:off x="1545856" y="1638990"/>
            <a:ext cx="616687" cy="92995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65" idx="2"/>
            <a:endCxn id="63" idx="6"/>
          </p:cNvCxnSpPr>
          <p:nvPr/>
        </p:nvCxnSpPr>
        <p:spPr bwMode="auto">
          <a:xfrm flipH="1">
            <a:off x="2429933" y="2671234"/>
            <a:ext cx="1143000" cy="84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>
            <a:stCxn id="66" idx="7"/>
            <a:endCxn id="63" idx="3"/>
          </p:cNvCxnSpPr>
          <p:nvPr/>
        </p:nvCxnSpPr>
        <p:spPr bwMode="auto">
          <a:xfrm flipV="1">
            <a:off x="1554323" y="2790457"/>
            <a:ext cx="608220" cy="9214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64" idx="4"/>
            <a:endCxn id="66" idx="0"/>
          </p:cNvCxnSpPr>
          <p:nvPr/>
        </p:nvCxnSpPr>
        <p:spPr bwMode="auto">
          <a:xfrm>
            <a:off x="1435100" y="1684867"/>
            <a:ext cx="8467" cy="1981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0144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Eulerian</a:t>
            </a:r>
            <a:r>
              <a:rPr lang="en-US" dirty="0"/>
              <a:t> paths/circuits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539" y="1676400"/>
            <a:ext cx="8523549" cy="4114800"/>
          </a:xfrm>
        </p:spPr>
        <p:txBody>
          <a:bodyPr/>
          <a:lstStyle/>
          <a:p>
            <a:r>
              <a:rPr lang="en-US" dirty="0" err="1"/>
              <a:t>Eulerian</a:t>
            </a:r>
            <a:r>
              <a:rPr lang="en-US" dirty="0"/>
              <a:t> path:  a path that visits each </a:t>
            </a:r>
            <a:r>
              <a:rPr lang="en-US" b="1" dirty="0">
                <a:solidFill>
                  <a:srgbClr val="FF0000"/>
                </a:solidFill>
              </a:rPr>
              <a:t>edge</a:t>
            </a:r>
            <a:r>
              <a:rPr lang="en-US" dirty="0"/>
              <a:t> in the graph once</a:t>
            </a:r>
          </a:p>
          <a:p>
            <a:r>
              <a:rPr lang="en-US" dirty="0" err="1"/>
              <a:t>Eulerian</a:t>
            </a:r>
            <a:r>
              <a:rPr lang="en-US" dirty="0"/>
              <a:t> circuit: a </a:t>
            </a:r>
            <a:r>
              <a:rPr lang="en-US" b="1" dirty="0">
                <a:solidFill>
                  <a:srgbClr val="FF0000"/>
                </a:solidFill>
              </a:rPr>
              <a:t>cycle</a:t>
            </a:r>
            <a:r>
              <a:rPr lang="en-US" dirty="0"/>
              <a:t> that visits each edge in the graph once</a:t>
            </a:r>
          </a:p>
          <a:p>
            <a:endParaRPr lang="en-US" dirty="0"/>
          </a:p>
          <a:p>
            <a:r>
              <a:rPr lang="en-US" dirty="0"/>
              <a:t>Is there a simple criterion that allows us to determine whether a graph has an </a:t>
            </a:r>
            <a:r>
              <a:rPr lang="en-US" dirty="0" err="1"/>
              <a:t>Eulerian</a:t>
            </a:r>
            <a:r>
              <a:rPr lang="en-US" dirty="0"/>
              <a:t> circuit or path?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E967A-B489-5C4D-9D69-D199F665E5C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243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6934200" cy="796748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Does any graph have </a:t>
            </a:r>
            <a:br>
              <a:rPr lang="en-US" dirty="0"/>
            </a:br>
            <a:r>
              <a:rPr lang="en-US" dirty="0"/>
              <a:t>an </a:t>
            </a:r>
            <a:r>
              <a:rPr lang="en-US" dirty="0" err="1"/>
              <a:t>Eulerian</a:t>
            </a:r>
            <a:r>
              <a:rPr lang="en-US" dirty="0"/>
              <a:t> path?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06E8-0659-F546-848D-A7DF6245CE5B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3" name="Group 72"/>
          <p:cNvGrpSpPr/>
          <p:nvPr/>
        </p:nvGrpSpPr>
        <p:grpSpPr>
          <a:xfrm>
            <a:off x="546965" y="3733800"/>
            <a:ext cx="2516185" cy="2404357"/>
            <a:chOff x="546965" y="4326434"/>
            <a:chExt cx="2516185" cy="2404357"/>
          </a:xfrm>
        </p:grpSpPr>
        <p:cxnSp>
          <p:nvCxnSpPr>
            <p:cNvPr id="59" name="Straight Arrow Connector 58"/>
            <p:cNvCxnSpPr/>
            <p:nvPr/>
          </p:nvCxnSpPr>
          <p:spPr>
            <a:xfrm>
              <a:off x="862011" y="4454081"/>
              <a:ext cx="1794933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5400000">
              <a:off x="-45511" y="5361603"/>
              <a:ext cx="1813455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862011" y="6264358"/>
              <a:ext cx="1794933" cy="476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557211" y="4351687"/>
              <a:ext cx="336601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713325" y="4326434"/>
              <a:ext cx="349825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459519" y="6269126"/>
              <a:ext cx="313457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6965" y="6264358"/>
              <a:ext cx="349825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rot="5400000">
              <a:off x="1749422" y="5434807"/>
              <a:ext cx="1813455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65" idx="0"/>
            </p:cNvCxnSpPr>
            <p:nvPr/>
          </p:nvCxnSpPr>
          <p:spPr>
            <a:xfrm rot="16200000" flipV="1">
              <a:off x="1789175" y="5442052"/>
              <a:ext cx="821236" cy="832911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Arrow Connector 74"/>
          <p:cNvCxnSpPr/>
          <p:nvPr/>
        </p:nvCxnSpPr>
        <p:spPr>
          <a:xfrm rot="16200000" flipV="1">
            <a:off x="839281" y="3898911"/>
            <a:ext cx="965197" cy="922915"/>
          </a:xfrm>
          <a:prstGeom prst="straightConnector1">
            <a:avLst/>
          </a:prstGeom>
          <a:ln w="63500">
            <a:solidFill>
              <a:schemeClr val="tx1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rot="5400000">
            <a:off x="1743985" y="3975590"/>
            <a:ext cx="906731" cy="828026"/>
          </a:xfrm>
          <a:prstGeom prst="straightConnector1">
            <a:avLst/>
          </a:prstGeom>
          <a:ln w="63500">
            <a:solidFill>
              <a:schemeClr val="tx1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rot="10800000" flipV="1">
            <a:off x="860423" y="4842968"/>
            <a:ext cx="922915" cy="920747"/>
          </a:xfrm>
          <a:prstGeom prst="straightConnector1">
            <a:avLst/>
          </a:prstGeom>
          <a:ln w="63500">
            <a:solidFill>
              <a:schemeClr val="tx1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1608424" y="4220718"/>
            <a:ext cx="339606" cy="461665"/>
          </a:xfrm>
          <a:prstGeom prst="rect">
            <a:avLst/>
          </a:prstGeom>
          <a:noFill/>
          <a:ln>
            <a:solidFill>
              <a:srgbClr val="FFFFFF"/>
            </a:solidFill>
            <a:tailEnd type="none"/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e</a:t>
            </a:r>
          </a:p>
        </p:txBody>
      </p:sp>
      <p:grpSp>
        <p:nvGrpSpPr>
          <p:cNvPr id="5" name="Group 85"/>
          <p:cNvGrpSpPr/>
          <p:nvPr/>
        </p:nvGrpSpPr>
        <p:grpSpPr>
          <a:xfrm>
            <a:off x="4232777" y="914400"/>
            <a:ext cx="2549023" cy="2480557"/>
            <a:chOff x="546965" y="4250234"/>
            <a:chExt cx="2549023" cy="2480557"/>
          </a:xfrm>
        </p:grpSpPr>
        <p:cxnSp>
          <p:nvCxnSpPr>
            <p:cNvPr id="87" name="Straight Arrow Connector 86"/>
            <p:cNvCxnSpPr/>
            <p:nvPr/>
          </p:nvCxnSpPr>
          <p:spPr>
            <a:xfrm>
              <a:off x="862011" y="4454081"/>
              <a:ext cx="1794933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rot="5400000">
              <a:off x="-45511" y="5361603"/>
              <a:ext cx="1813455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862011" y="6264358"/>
              <a:ext cx="1794933" cy="476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557211" y="4351687"/>
              <a:ext cx="336601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746163" y="4250234"/>
              <a:ext cx="349825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459519" y="6269126"/>
              <a:ext cx="313457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46965" y="6264358"/>
              <a:ext cx="349825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</a:t>
              </a: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rot="5400000">
              <a:off x="1749422" y="5434807"/>
              <a:ext cx="1813455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stCxn id="92" idx="0"/>
            </p:cNvCxnSpPr>
            <p:nvPr/>
          </p:nvCxnSpPr>
          <p:spPr>
            <a:xfrm rot="16200000" flipV="1">
              <a:off x="848997" y="4501875"/>
              <a:ext cx="1815045" cy="171945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7" name="Straight Arrow Connector 96"/>
          <p:cNvCxnSpPr/>
          <p:nvPr/>
        </p:nvCxnSpPr>
        <p:spPr>
          <a:xfrm rot="10800000">
            <a:off x="6400800" y="1190745"/>
            <a:ext cx="1719458" cy="1707884"/>
          </a:xfrm>
          <a:prstGeom prst="straightConnector1">
            <a:avLst/>
          </a:prstGeom>
          <a:ln w="63500">
            <a:solidFill>
              <a:schemeClr val="tx1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6400801" y="2898629"/>
            <a:ext cx="1794933" cy="4768"/>
          </a:xfrm>
          <a:prstGeom prst="straightConnector1">
            <a:avLst/>
          </a:prstGeom>
          <a:ln w="63500">
            <a:solidFill>
              <a:schemeClr val="tx1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8118594" y="2898629"/>
            <a:ext cx="339606" cy="461665"/>
          </a:xfrm>
          <a:prstGeom prst="rect">
            <a:avLst/>
          </a:prstGeom>
          <a:noFill/>
          <a:ln>
            <a:solidFill>
              <a:srgbClr val="FFFFFF"/>
            </a:solidFill>
            <a:tailEnd type="none"/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e</a:t>
            </a:r>
          </a:p>
        </p:txBody>
      </p:sp>
      <p:grpSp>
        <p:nvGrpSpPr>
          <p:cNvPr id="6" name="Group 100"/>
          <p:cNvGrpSpPr/>
          <p:nvPr/>
        </p:nvGrpSpPr>
        <p:grpSpPr>
          <a:xfrm>
            <a:off x="4875215" y="3581400"/>
            <a:ext cx="2516185" cy="2404357"/>
            <a:chOff x="546965" y="4326434"/>
            <a:chExt cx="2516185" cy="2404357"/>
          </a:xfrm>
        </p:grpSpPr>
        <p:cxnSp>
          <p:nvCxnSpPr>
            <p:cNvPr id="102" name="Straight Arrow Connector 101"/>
            <p:cNvCxnSpPr/>
            <p:nvPr/>
          </p:nvCxnSpPr>
          <p:spPr>
            <a:xfrm>
              <a:off x="862011" y="4454081"/>
              <a:ext cx="1794933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flipV="1">
              <a:off x="862011" y="6264358"/>
              <a:ext cx="1794933" cy="476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557211" y="4351687"/>
              <a:ext cx="336601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2713325" y="4326434"/>
              <a:ext cx="349825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2459519" y="6269126"/>
              <a:ext cx="313457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46965" y="6264358"/>
              <a:ext cx="349825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</a:t>
              </a:r>
            </a:p>
          </p:txBody>
        </p:sp>
        <p:cxnSp>
          <p:nvCxnSpPr>
            <p:cNvPr id="110" name="Straight Arrow Connector 109"/>
            <p:cNvCxnSpPr>
              <a:stCxn id="107" idx="0"/>
            </p:cNvCxnSpPr>
            <p:nvPr/>
          </p:nvCxnSpPr>
          <p:spPr>
            <a:xfrm rot="16200000" flipV="1">
              <a:off x="1789175" y="5442052"/>
              <a:ext cx="821236" cy="832911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Straight Arrow Connector 110"/>
          <p:cNvCxnSpPr/>
          <p:nvPr/>
        </p:nvCxnSpPr>
        <p:spPr>
          <a:xfrm rot="16200000" flipV="1">
            <a:off x="5167531" y="3746511"/>
            <a:ext cx="965197" cy="922915"/>
          </a:xfrm>
          <a:prstGeom prst="straightConnector1">
            <a:avLst/>
          </a:prstGeom>
          <a:ln w="63500">
            <a:solidFill>
              <a:schemeClr val="tx1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rot="5400000">
            <a:off x="6072235" y="3823190"/>
            <a:ext cx="906731" cy="828026"/>
          </a:xfrm>
          <a:prstGeom prst="straightConnector1">
            <a:avLst/>
          </a:prstGeom>
          <a:ln w="63500">
            <a:solidFill>
              <a:schemeClr val="tx1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rot="10800000" flipV="1">
            <a:off x="5188673" y="4690568"/>
            <a:ext cx="922915" cy="920747"/>
          </a:xfrm>
          <a:prstGeom prst="straightConnector1">
            <a:avLst/>
          </a:prstGeom>
          <a:ln w="63500">
            <a:solidFill>
              <a:schemeClr val="tx1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5936674" y="4068318"/>
            <a:ext cx="339606" cy="461665"/>
          </a:xfrm>
          <a:prstGeom prst="rect">
            <a:avLst/>
          </a:prstGeom>
          <a:noFill/>
          <a:ln>
            <a:solidFill>
              <a:srgbClr val="FFFFFF"/>
            </a:solidFill>
            <a:tailEnd type="none"/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6864" y="1447800"/>
            <a:ext cx="538178" cy="461665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3124200" y="4495800"/>
            <a:ext cx="538178" cy="461665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391400" y="4495800"/>
            <a:ext cx="538178" cy="461665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78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6934200" cy="796748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Does any graph have </a:t>
            </a:r>
            <a:br>
              <a:rPr lang="en-US" dirty="0"/>
            </a:br>
            <a:r>
              <a:rPr lang="en-US" dirty="0"/>
              <a:t>an </a:t>
            </a:r>
            <a:r>
              <a:rPr lang="en-US" dirty="0" err="1"/>
              <a:t>Eulerian</a:t>
            </a:r>
            <a:r>
              <a:rPr lang="en-US" dirty="0"/>
              <a:t> circuit?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06E8-0659-F546-848D-A7DF6245CE5B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3" name="Group 72"/>
          <p:cNvGrpSpPr/>
          <p:nvPr/>
        </p:nvGrpSpPr>
        <p:grpSpPr>
          <a:xfrm>
            <a:off x="546965" y="3733800"/>
            <a:ext cx="2516185" cy="2404357"/>
            <a:chOff x="546965" y="4326434"/>
            <a:chExt cx="2516185" cy="2404357"/>
          </a:xfrm>
        </p:grpSpPr>
        <p:cxnSp>
          <p:nvCxnSpPr>
            <p:cNvPr id="59" name="Straight Arrow Connector 58"/>
            <p:cNvCxnSpPr/>
            <p:nvPr/>
          </p:nvCxnSpPr>
          <p:spPr>
            <a:xfrm>
              <a:off x="862011" y="4454081"/>
              <a:ext cx="1794933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5400000">
              <a:off x="-45511" y="5361603"/>
              <a:ext cx="1813455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862011" y="6264358"/>
              <a:ext cx="1794933" cy="476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557211" y="4351687"/>
              <a:ext cx="336601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713325" y="4326434"/>
              <a:ext cx="349825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459519" y="6269126"/>
              <a:ext cx="313457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6965" y="6264358"/>
              <a:ext cx="349825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rot="5400000">
              <a:off x="1749422" y="5434807"/>
              <a:ext cx="1813455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65" idx="0"/>
            </p:cNvCxnSpPr>
            <p:nvPr/>
          </p:nvCxnSpPr>
          <p:spPr>
            <a:xfrm rot="16200000" flipV="1">
              <a:off x="1789175" y="5442052"/>
              <a:ext cx="821236" cy="832911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Arrow Connector 74"/>
          <p:cNvCxnSpPr/>
          <p:nvPr/>
        </p:nvCxnSpPr>
        <p:spPr>
          <a:xfrm rot="16200000" flipV="1">
            <a:off x="839281" y="3898911"/>
            <a:ext cx="965197" cy="922915"/>
          </a:xfrm>
          <a:prstGeom prst="straightConnector1">
            <a:avLst/>
          </a:prstGeom>
          <a:ln w="63500">
            <a:solidFill>
              <a:schemeClr val="tx1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rot="5400000">
            <a:off x="1743985" y="3975590"/>
            <a:ext cx="906731" cy="828026"/>
          </a:xfrm>
          <a:prstGeom prst="straightConnector1">
            <a:avLst/>
          </a:prstGeom>
          <a:ln w="63500">
            <a:solidFill>
              <a:schemeClr val="tx1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rot="10800000" flipV="1">
            <a:off x="860423" y="4842968"/>
            <a:ext cx="922915" cy="920747"/>
          </a:xfrm>
          <a:prstGeom prst="straightConnector1">
            <a:avLst/>
          </a:prstGeom>
          <a:ln w="63500">
            <a:solidFill>
              <a:schemeClr val="tx1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1608424" y="4220718"/>
            <a:ext cx="339606" cy="461665"/>
          </a:xfrm>
          <a:prstGeom prst="rect">
            <a:avLst/>
          </a:prstGeom>
          <a:noFill/>
          <a:ln>
            <a:solidFill>
              <a:srgbClr val="FFFFFF"/>
            </a:solidFill>
            <a:tailEnd type="none"/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e</a:t>
            </a:r>
          </a:p>
        </p:txBody>
      </p:sp>
      <p:grpSp>
        <p:nvGrpSpPr>
          <p:cNvPr id="5" name="Group 85"/>
          <p:cNvGrpSpPr/>
          <p:nvPr/>
        </p:nvGrpSpPr>
        <p:grpSpPr>
          <a:xfrm>
            <a:off x="4232777" y="914400"/>
            <a:ext cx="2516185" cy="2480557"/>
            <a:chOff x="546965" y="4250234"/>
            <a:chExt cx="2516185" cy="2480557"/>
          </a:xfrm>
        </p:grpSpPr>
        <p:cxnSp>
          <p:nvCxnSpPr>
            <p:cNvPr id="87" name="Straight Arrow Connector 86"/>
            <p:cNvCxnSpPr/>
            <p:nvPr/>
          </p:nvCxnSpPr>
          <p:spPr>
            <a:xfrm>
              <a:off x="862011" y="4454081"/>
              <a:ext cx="1794933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rot="5400000">
              <a:off x="-45511" y="5361603"/>
              <a:ext cx="1813455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862011" y="6264358"/>
              <a:ext cx="1794933" cy="476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557211" y="4351687"/>
              <a:ext cx="336601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713325" y="4250234"/>
              <a:ext cx="349825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459519" y="6269126"/>
              <a:ext cx="313457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46965" y="6264358"/>
              <a:ext cx="349825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</a:t>
              </a: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rot="5400000">
              <a:off x="1749422" y="5434807"/>
              <a:ext cx="1813455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stCxn id="92" idx="0"/>
            </p:cNvCxnSpPr>
            <p:nvPr/>
          </p:nvCxnSpPr>
          <p:spPr>
            <a:xfrm rot="16200000" flipV="1">
              <a:off x="848997" y="4501875"/>
              <a:ext cx="1815045" cy="171945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7" name="Straight Arrow Connector 96"/>
          <p:cNvCxnSpPr/>
          <p:nvPr/>
        </p:nvCxnSpPr>
        <p:spPr>
          <a:xfrm rot="10800000">
            <a:off x="6399136" y="1190745"/>
            <a:ext cx="1719458" cy="1707884"/>
          </a:xfrm>
          <a:prstGeom prst="straightConnector1">
            <a:avLst/>
          </a:prstGeom>
          <a:ln w="63500">
            <a:solidFill>
              <a:schemeClr val="tx1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6399137" y="2898629"/>
            <a:ext cx="1794933" cy="4768"/>
          </a:xfrm>
          <a:prstGeom prst="straightConnector1">
            <a:avLst/>
          </a:prstGeom>
          <a:ln w="63500">
            <a:solidFill>
              <a:schemeClr val="tx1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8118594" y="2898629"/>
            <a:ext cx="339606" cy="461665"/>
          </a:xfrm>
          <a:prstGeom prst="rect">
            <a:avLst/>
          </a:prstGeom>
          <a:noFill/>
          <a:ln>
            <a:solidFill>
              <a:srgbClr val="FFFFFF"/>
            </a:solidFill>
            <a:tailEnd type="none"/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e</a:t>
            </a:r>
          </a:p>
        </p:txBody>
      </p:sp>
      <p:grpSp>
        <p:nvGrpSpPr>
          <p:cNvPr id="6" name="Group 100"/>
          <p:cNvGrpSpPr/>
          <p:nvPr/>
        </p:nvGrpSpPr>
        <p:grpSpPr>
          <a:xfrm>
            <a:off x="4875215" y="3581400"/>
            <a:ext cx="2516185" cy="2404357"/>
            <a:chOff x="546965" y="4326434"/>
            <a:chExt cx="2516185" cy="2404357"/>
          </a:xfrm>
        </p:grpSpPr>
        <p:cxnSp>
          <p:nvCxnSpPr>
            <p:cNvPr id="102" name="Straight Arrow Connector 101"/>
            <p:cNvCxnSpPr/>
            <p:nvPr/>
          </p:nvCxnSpPr>
          <p:spPr>
            <a:xfrm>
              <a:off x="862011" y="4454081"/>
              <a:ext cx="1794933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flipV="1">
              <a:off x="862011" y="6264358"/>
              <a:ext cx="1794933" cy="476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557211" y="4351687"/>
              <a:ext cx="336601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2713325" y="4326434"/>
              <a:ext cx="349825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2459519" y="6269126"/>
              <a:ext cx="313457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46965" y="6264358"/>
              <a:ext cx="349825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</a:t>
              </a:r>
            </a:p>
          </p:txBody>
        </p:sp>
        <p:cxnSp>
          <p:nvCxnSpPr>
            <p:cNvPr id="110" name="Straight Arrow Connector 109"/>
            <p:cNvCxnSpPr>
              <a:stCxn id="107" idx="0"/>
            </p:cNvCxnSpPr>
            <p:nvPr/>
          </p:nvCxnSpPr>
          <p:spPr>
            <a:xfrm rot="16200000" flipV="1">
              <a:off x="1789175" y="5442052"/>
              <a:ext cx="821236" cy="832911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Straight Arrow Connector 110"/>
          <p:cNvCxnSpPr/>
          <p:nvPr/>
        </p:nvCxnSpPr>
        <p:spPr>
          <a:xfrm rot="16200000" flipV="1">
            <a:off x="5167531" y="3746511"/>
            <a:ext cx="965197" cy="922915"/>
          </a:xfrm>
          <a:prstGeom prst="straightConnector1">
            <a:avLst/>
          </a:prstGeom>
          <a:ln w="63500">
            <a:solidFill>
              <a:schemeClr val="tx1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rot="5400000">
            <a:off x="6072235" y="3823190"/>
            <a:ext cx="906731" cy="828026"/>
          </a:xfrm>
          <a:prstGeom prst="straightConnector1">
            <a:avLst/>
          </a:prstGeom>
          <a:ln w="63500">
            <a:solidFill>
              <a:schemeClr val="tx1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rot="10800000" flipV="1">
            <a:off x="5188673" y="4690568"/>
            <a:ext cx="922915" cy="920747"/>
          </a:xfrm>
          <a:prstGeom prst="straightConnector1">
            <a:avLst/>
          </a:prstGeom>
          <a:ln w="63500">
            <a:solidFill>
              <a:schemeClr val="tx1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5936674" y="4068318"/>
            <a:ext cx="339606" cy="461665"/>
          </a:xfrm>
          <a:prstGeom prst="rect">
            <a:avLst/>
          </a:prstGeom>
          <a:noFill/>
          <a:ln>
            <a:solidFill>
              <a:srgbClr val="FFFFFF"/>
            </a:solidFill>
            <a:tailEnd type="none"/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0" y="1447800"/>
            <a:ext cx="538178" cy="461665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3124200" y="4495800"/>
            <a:ext cx="538178" cy="461665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391400" y="4495800"/>
            <a:ext cx="538178" cy="461665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247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796748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Does any graph have an </a:t>
            </a:r>
            <a:r>
              <a:rPr lang="en-US" dirty="0" err="1"/>
              <a:t>Eulerian</a:t>
            </a:r>
            <a:r>
              <a:rPr lang="en-US" dirty="0"/>
              <a:t> circuit or path?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06E8-0659-F546-848D-A7DF6245CE5B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3" name="Group 70"/>
          <p:cNvGrpSpPr/>
          <p:nvPr/>
        </p:nvGrpSpPr>
        <p:grpSpPr>
          <a:xfrm>
            <a:off x="2297907" y="1386821"/>
            <a:ext cx="2516185" cy="2404357"/>
            <a:chOff x="1446021" y="1819686"/>
            <a:chExt cx="2516185" cy="2404357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1761067" y="1947333"/>
              <a:ext cx="1794933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5400000">
              <a:off x="853545" y="2854855"/>
              <a:ext cx="1813455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1761067" y="3757610"/>
              <a:ext cx="1794933" cy="476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2649671" y="2852073"/>
              <a:ext cx="1811072" cy="1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456267" y="1844939"/>
              <a:ext cx="3366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12381" y="1819686"/>
              <a:ext cx="3498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58575" y="3762378"/>
              <a:ext cx="3134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46021" y="3757610"/>
              <a:ext cx="3498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</a:t>
              </a:r>
            </a:p>
          </p:txBody>
        </p:sp>
      </p:grpSp>
      <p:grpSp>
        <p:nvGrpSpPr>
          <p:cNvPr id="5" name="Group 71"/>
          <p:cNvGrpSpPr/>
          <p:nvPr/>
        </p:nvGrpSpPr>
        <p:grpSpPr>
          <a:xfrm>
            <a:off x="4560844" y="2837953"/>
            <a:ext cx="3863486" cy="2840769"/>
            <a:chOff x="4560844" y="2837953"/>
            <a:chExt cx="3863486" cy="2840769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5909734" y="3402012"/>
              <a:ext cx="1066799" cy="360366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4910667" y="3505196"/>
              <a:ext cx="999067" cy="965206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4910670" y="4470404"/>
              <a:ext cx="2596573" cy="965196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10800000" flipV="1">
              <a:off x="6976533" y="3505196"/>
              <a:ext cx="728134" cy="285981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573133" y="2837953"/>
              <a:ext cx="3366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761048" y="3043531"/>
              <a:ext cx="3498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07242" y="5217057"/>
              <a:ext cx="3498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23308" y="5217057"/>
              <a:ext cx="3396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e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6973842" y="3791177"/>
              <a:ext cx="1066799" cy="360366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16200000" flipV="1">
              <a:off x="7577672" y="3688572"/>
              <a:ext cx="646345" cy="279593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5400000">
              <a:off x="5462054" y="3923813"/>
              <a:ext cx="1644425" cy="1379155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4560844" y="4470404"/>
              <a:ext cx="349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f</a:t>
              </a:r>
            </a:p>
          </p:txBody>
        </p:sp>
        <p:cxnSp>
          <p:nvCxnSpPr>
            <p:cNvPr id="54" name="Straight Arrow Connector 53"/>
            <p:cNvCxnSpPr>
              <a:endCxn id="31" idx="1"/>
            </p:cNvCxnSpPr>
            <p:nvPr/>
          </p:nvCxnSpPr>
          <p:spPr>
            <a:xfrm>
              <a:off x="5594689" y="5435603"/>
              <a:ext cx="1912553" cy="12287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8110873" y="3993210"/>
              <a:ext cx="3134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378287" y="3657596"/>
              <a:ext cx="3305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/>
                <a:t>g</a:t>
              </a:r>
              <a:endParaRPr lang="en-US" sz="2400" b="1" dirty="0"/>
            </a:p>
          </p:txBody>
        </p:sp>
      </p:grpSp>
      <p:grpSp>
        <p:nvGrpSpPr>
          <p:cNvPr id="6" name="Group 72"/>
          <p:cNvGrpSpPr/>
          <p:nvPr/>
        </p:nvGrpSpPr>
        <p:grpSpPr>
          <a:xfrm>
            <a:off x="546965" y="3810000"/>
            <a:ext cx="2516185" cy="2404357"/>
            <a:chOff x="546965" y="4326434"/>
            <a:chExt cx="2516185" cy="2404357"/>
          </a:xfrm>
        </p:grpSpPr>
        <p:cxnSp>
          <p:nvCxnSpPr>
            <p:cNvPr id="59" name="Straight Arrow Connector 58"/>
            <p:cNvCxnSpPr/>
            <p:nvPr/>
          </p:nvCxnSpPr>
          <p:spPr>
            <a:xfrm>
              <a:off x="862011" y="4454081"/>
              <a:ext cx="1794933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5400000">
              <a:off x="-45511" y="5361603"/>
              <a:ext cx="1813455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862011" y="6264358"/>
              <a:ext cx="1794933" cy="476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557211" y="4351687"/>
              <a:ext cx="3366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713325" y="4326434"/>
              <a:ext cx="3498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459519" y="6269126"/>
              <a:ext cx="3134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6965" y="6264358"/>
              <a:ext cx="3498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rot="5400000">
              <a:off x="1749422" y="5434807"/>
              <a:ext cx="1813455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65" idx="0"/>
              <a:endCxn id="63" idx="3"/>
            </p:cNvCxnSpPr>
            <p:nvPr/>
          </p:nvCxnSpPr>
          <p:spPr>
            <a:xfrm rot="16200000" flipV="1">
              <a:off x="911727" y="4564605"/>
              <a:ext cx="1686606" cy="1722436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3352800" y="2133600"/>
            <a:ext cx="538178" cy="461665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828800" y="4267200"/>
            <a:ext cx="538178" cy="461665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086600" y="4495800"/>
            <a:ext cx="538178" cy="461665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389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Theorems about </a:t>
            </a:r>
            <a:br>
              <a:rPr lang="en-US" dirty="0"/>
            </a:br>
            <a:r>
              <a:rPr lang="en-US" dirty="0" err="1"/>
              <a:t>Eulerian</a:t>
            </a:r>
            <a:r>
              <a:rPr lang="en-US" dirty="0"/>
              <a:t> Paths &amp; Circuits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836" y="1524000"/>
            <a:ext cx="8400252" cy="4114800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Theorem:</a:t>
            </a:r>
            <a:r>
              <a:rPr lang="en-US" dirty="0"/>
              <a:t>  A connected </a:t>
            </a:r>
            <a:r>
              <a:rPr lang="en-US" dirty="0" err="1"/>
              <a:t>multigraph</a:t>
            </a:r>
            <a:r>
              <a:rPr lang="en-US" dirty="0"/>
              <a:t> has an Euler path </a:t>
            </a:r>
            <a:r>
              <a:rPr lang="en-US" dirty="0" err="1"/>
              <a:t>iff</a:t>
            </a:r>
            <a:r>
              <a:rPr lang="en-US" dirty="0"/>
              <a:t> it has exactly two vertices of odd degree.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Theorem:</a:t>
            </a:r>
            <a:r>
              <a:rPr lang="en-US" dirty="0"/>
              <a:t>  A connected </a:t>
            </a:r>
            <a:r>
              <a:rPr lang="en-US" dirty="0" err="1"/>
              <a:t>multigraph</a:t>
            </a:r>
            <a:r>
              <a:rPr lang="en-US" dirty="0"/>
              <a:t> with at least two vertices  has an Euler circuit </a:t>
            </a:r>
            <a:r>
              <a:rPr lang="en-US" dirty="0" err="1"/>
              <a:t>iff</a:t>
            </a:r>
            <a:r>
              <a:rPr lang="en-US" dirty="0"/>
              <a:t> each vertex has an even degree.</a:t>
            </a:r>
          </a:p>
          <a:p>
            <a:pPr marL="0" lvl="1" indent="0">
              <a:buClr>
                <a:schemeClr val="folHlink"/>
              </a:buCl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E967A-B489-5C4D-9D69-D199F665E5C3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570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39763"/>
            <a:ext cx="6886575" cy="808037"/>
          </a:xfrm>
        </p:spPr>
        <p:txBody>
          <a:bodyPr anchor="t"/>
          <a:lstStyle/>
          <a:p>
            <a:r>
              <a:rPr lang="en-US"/>
              <a:t>Hamiltonian Paths/Circuits</a:t>
            </a:r>
          </a:p>
        </p:txBody>
      </p:sp>
      <p:sp>
        <p:nvSpPr>
          <p:cNvPr id="50278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747838"/>
            <a:ext cx="5715000" cy="4538662"/>
          </a:xfrm>
        </p:spPr>
        <p:txBody>
          <a:bodyPr/>
          <a:lstStyle/>
          <a:p>
            <a:r>
              <a:rPr lang="en-US" dirty="0">
                <a:solidFill>
                  <a:schemeClr val="folHlink"/>
                </a:solidFill>
              </a:rPr>
              <a:t>A Hamiltonian path/circuit:</a:t>
            </a:r>
            <a:r>
              <a:rPr lang="en-US" dirty="0"/>
              <a:t> path/circuit that visits every vertex exactly once.</a:t>
            </a:r>
          </a:p>
          <a:p>
            <a:r>
              <a:rPr lang="en-US" dirty="0"/>
              <a:t>Defined for directed and undirected graphs</a:t>
            </a:r>
          </a:p>
        </p:txBody>
      </p:sp>
      <p:pic>
        <p:nvPicPr>
          <p:cNvPr id="50278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4250" y="2000250"/>
            <a:ext cx="2984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8686-0F0D-494B-BAF3-0196D3BD2EA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021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162800" cy="796748"/>
          </a:xfrm>
        </p:spPr>
        <p:txBody>
          <a:bodyPr>
            <a:normAutofit fontScale="90000"/>
          </a:bodyPr>
          <a:lstStyle/>
          <a:p>
            <a:r>
              <a:rPr lang="en-US" dirty="0"/>
              <a:t>Does any graph have a Hamiltonian circuit or a Hamiltonian path?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06E8-0659-F546-848D-A7DF6245CE5B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3" name="Group 43"/>
          <p:cNvGrpSpPr/>
          <p:nvPr/>
        </p:nvGrpSpPr>
        <p:grpSpPr>
          <a:xfrm>
            <a:off x="896790" y="1600200"/>
            <a:ext cx="2516185" cy="3343852"/>
            <a:chOff x="896790" y="1600200"/>
            <a:chExt cx="2516185" cy="3343852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1211836" y="1727847"/>
              <a:ext cx="1794933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5400000">
              <a:off x="304314" y="2635369"/>
              <a:ext cx="1813455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1211836" y="3538124"/>
              <a:ext cx="1794933" cy="476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907036" y="1625453"/>
              <a:ext cx="336601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63150" y="1600200"/>
              <a:ext cx="349825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09344" y="3542892"/>
              <a:ext cx="313457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6790" y="3538124"/>
              <a:ext cx="349825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5400000">
              <a:off x="2099247" y="2708573"/>
              <a:ext cx="1813455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6200000" flipV="1">
              <a:off x="1189106" y="3538331"/>
              <a:ext cx="965197" cy="922915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2093809" y="3590544"/>
              <a:ext cx="906731" cy="828026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958249" y="4482387"/>
              <a:ext cx="339606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e</a:t>
              </a:r>
            </a:p>
          </p:txBody>
        </p:sp>
        <p:cxnSp>
          <p:nvCxnSpPr>
            <p:cNvPr id="19" name="Straight Arrow Connector 18"/>
            <p:cNvCxnSpPr>
              <a:endCxn id="11" idx="0"/>
            </p:cNvCxnSpPr>
            <p:nvPr/>
          </p:nvCxnSpPr>
          <p:spPr>
            <a:xfrm rot="16200000" flipH="1">
              <a:off x="1181432" y="1758250"/>
              <a:ext cx="1813457" cy="1755826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1210252" y="1802639"/>
              <a:ext cx="1750937" cy="1748552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2"/>
          <p:cNvGrpSpPr/>
          <p:nvPr/>
        </p:nvGrpSpPr>
        <p:grpSpPr>
          <a:xfrm>
            <a:off x="3534953" y="2573536"/>
            <a:ext cx="2516185" cy="2404357"/>
            <a:chOff x="4443221" y="2111871"/>
            <a:chExt cx="2516185" cy="2404357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4758267" y="2239518"/>
              <a:ext cx="1794933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758267" y="4049795"/>
              <a:ext cx="1794933" cy="476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4453467" y="2137124"/>
              <a:ext cx="336601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609581" y="2111871"/>
              <a:ext cx="349825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55775" y="4054563"/>
              <a:ext cx="313457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43221" y="4049795"/>
              <a:ext cx="349825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rot="5400000">
              <a:off x="5645678" y="3220244"/>
              <a:ext cx="1813455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10800000" flipV="1">
              <a:off x="4756683" y="2314310"/>
              <a:ext cx="1750937" cy="1748552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32" idx="0"/>
              <a:endCxn id="33" idx="0"/>
            </p:cNvCxnSpPr>
            <p:nvPr/>
          </p:nvCxnSpPr>
          <p:spPr>
            <a:xfrm rot="16200000" flipV="1">
              <a:off x="5562935" y="3104994"/>
              <a:ext cx="4768" cy="189437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60"/>
          <p:cNvGrpSpPr/>
          <p:nvPr/>
        </p:nvGrpSpPr>
        <p:grpSpPr>
          <a:xfrm>
            <a:off x="6553200" y="3721160"/>
            <a:ext cx="2516185" cy="2399589"/>
            <a:chOff x="3185128" y="5186074"/>
            <a:chExt cx="2516185" cy="2399589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3500174" y="5313721"/>
              <a:ext cx="1794933" cy="158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3500174" y="7123998"/>
              <a:ext cx="1794933" cy="476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3195374" y="5211327"/>
              <a:ext cx="336601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51488" y="5186074"/>
              <a:ext cx="349825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097682" y="7103714"/>
              <a:ext cx="313457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85128" y="7123998"/>
              <a:ext cx="349825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</a:t>
              </a: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rot="5400000">
              <a:off x="3431332" y="6260506"/>
              <a:ext cx="977548" cy="944633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4586193" y="6125517"/>
              <a:ext cx="339606" cy="461665"/>
            </a:xfrm>
            <a:prstGeom prst="rect">
              <a:avLst/>
            </a:prstGeom>
            <a:noFill/>
            <a:ln>
              <a:solidFill>
                <a:srgbClr val="FFFFFF"/>
              </a:solidFill>
              <a:tailEnd type="none"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e</a:t>
              </a:r>
            </a:p>
          </p:txBody>
        </p:sp>
        <p:cxnSp>
          <p:nvCxnSpPr>
            <p:cNvPr id="57" name="Straight Arrow Connector 56"/>
            <p:cNvCxnSpPr>
              <a:endCxn id="51" idx="0"/>
            </p:cNvCxnSpPr>
            <p:nvPr/>
          </p:nvCxnSpPr>
          <p:spPr>
            <a:xfrm rot="16200000" flipH="1">
              <a:off x="3469770" y="5319072"/>
              <a:ext cx="1813457" cy="1755826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10800000" flipV="1">
              <a:off x="3532454" y="5354514"/>
              <a:ext cx="1750937" cy="1748552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/>
          <p:nvPr/>
        </p:nvSpPr>
        <p:spPr bwMode="auto">
          <a:xfrm>
            <a:off x="8534400" y="5562600"/>
            <a:ext cx="228600" cy="2286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123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mplexity">
  <a:themeElements>
    <a:clrScheme name="complexity 15">
      <a:dk1>
        <a:srgbClr val="000000"/>
      </a:dk1>
      <a:lt1>
        <a:srgbClr val="FFFFFF"/>
      </a:lt1>
      <a:dk2>
        <a:srgbClr val="800000"/>
      </a:dk2>
      <a:lt2>
        <a:srgbClr val="5F5F5F"/>
      </a:lt2>
      <a:accent1>
        <a:srgbClr val="000099"/>
      </a:accent1>
      <a:accent2>
        <a:srgbClr val="3B812F"/>
      </a:accent2>
      <a:accent3>
        <a:srgbClr val="FFFFFF"/>
      </a:accent3>
      <a:accent4>
        <a:srgbClr val="000000"/>
      </a:accent4>
      <a:accent5>
        <a:srgbClr val="AAAACA"/>
      </a:accent5>
      <a:accent6>
        <a:srgbClr val="35742A"/>
      </a:accent6>
      <a:hlink>
        <a:srgbClr val="000099"/>
      </a:hlink>
      <a:folHlink>
        <a:srgbClr val="AFBF39"/>
      </a:folHlink>
    </a:clrScheme>
    <a:fontScheme name="complexity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omplexit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lexit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lexit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lexit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lexit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lexit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lexit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lexit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lexit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lexity 10">
        <a:dk1>
          <a:srgbClr val="000000"/>
        </a:dk1>
        <a:lt1>
          <a:srgbClr val="FFFFFF"/>
        </a:lt1>
        <a:dk2>
          <a:srgbClr val="000099"/>
        </a:dk2>
        <a:lt2>
          <a:srgbClr val="5F5F5F"/>
        </a:lt2>
        <a:accent1>
          <a:srgbClr val="FF00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lexity 11">
        <a:dk1>
          <a:srgbClr val="000000"/>
        </a:dk1>
        <a:lt1>
          <a:srgbClr val="FFFFFF"/>
        </a:lt1>
        <a:dk2>
          <a:srgbClr val="000099"/>
        </a:dk2>
        <a:lt2>
          <a:srgbClr val="5F5F5F"/>
        </a:lt2>
        <a:accent1>
          <a:srgbClr val="0066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lexity 12">
        <a:dk1>
          <a:srgbClr val="000000"/>
        </a:dk1>
        <a:lt1>
          <a:srgbClr val="FFFFFF"/>
        </a:lt1>
        <a:dk2>
          <a:srgbClr val="000099"/>
        </a:dk2>
        <a:lt2>
          <a:srgbClr val="5F5F5F"/>
        </a:lt2>
        <a:accent1>
          <a:srgbClr val="000099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lexity 13">
        <a:dk1>
          <a:srgbClr val="000000"/>
        </a:dk1>
        <a:lt1>
          <a:srgbClr val="FFFFFF"/>
        </a:lt1>
        <a:dk2>
          <a:srgbClr val="FF6600"/>
        </a:dk2>
        <a:lt2>
          <a:srgbClr val="5F5F5F"/>
        </a:lt2>
        <a:accent1>
          <a:srgbClr val="000099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lexity 14">
        <a:dk1>
          <a:srgbClr val="000000"/>
        </a:dk1>
        <a:lt1>
          <a:srgbClr val="FFFFFF"/>
        </a:lt1>
        <a:dk2>
          <a:srgbClr val="800000"/>
        </a:dk2>
        <a:lt2>
          <a:srgbClr val="5F5F5F"/>
        </a:lt2>
        <a:accent1>
          <a:srgbClr val="000099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lexity 15">
        <a:dk1>
          <a:srgbClr val="000000"/>
        </a:dk1>
        <a:lt1>
          <a:srgbClr val="FFFFFF"/>
        </a:lt1>
        <a:dk2>
          <a:srgbClr val="800000"/>
        </a:dk2>
        <a:lt2>
          <a:srgbClr val="5F5F5F"/>
        </a:lt2>
        <a:accent1>
          <a:srgbClr val="000099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35742A"/>
        </a:accent6>
        <a:hlink>
          <a:srgbClr val="000099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HD:Users:asa:public_html:courses:cs200:slides:complexity.ppt</Template>
  <TotalTime>9746</TotalTime>
  <Words>809</Words>
  <Application>Microsoft Macintosh PowerPoint</Application>
  <PresentationFormat>On-screen Show (4:3)</PresentationFormat>
  <Paragraphs>203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ＭＳ Ｐゴシック</vt:lpstr>
      <vt:lpstr>Arial</vt:lpstr>
      <vt:lpstr>Calibri</vt:lpstr>
      <vt:lpstr>Garamond</vt:lpstr>
      <vt:lpstr>Times</vt:lpstr>
      <vt:lpstr>Times New Roman</vt:lpstr>
      <vt:lpstr>Wingdings</vt:lpstr>
      <vt:lpstr>complexity</vt:lpstr>
      <vt:lpstr>Fun and Games with Graphs</vt:lpstr>
      <vt:lpstr>Bridges of Konigsberg Problem</vt:lpstr>
      <vt:lpstr>Eulerian paths/circuits</vt:lpstr>
      <vt:lpstr>Example: Does any graph have  an Eulerian path?</vt:lpstr>
      <vt:lpstr>Example: Does any graph have  an Eulerian circuit?</vt:lpstr>
      <vt:lpstr>Example: Does any graph have an Eulerian circuit or path?</vt:lpstr>
      <vt:lpstr>Theorems about  Eulerian Paths &amp; Circuits</vt:lpstr>
      <vt:lpstr>Hamiltonian Paths/Circuits</vt:lpstr>
      <vt:lpstr>Does any graph have a Hamiltonian circuit or a Hamiltonian path? </vt:lpstr>
      <vt:lpstr>Hamiltonian Paths/Circuits</vt:lpstr>
      <vt:lpstr>The Traveling Salesman Problem</vt:lpstr>
      <vt:lpstr>Using Hamiltonian Circuits</vt:lpstr>
      <vt:lpstr>TSP</vt:lpstr>
      <vt:lpstr>Planar Graphs</vt:lpstr>
      <vt:lpstr>Planar Graphs</vt:lpstr>
      <vt:lpstr>Are these graphs planar?</vt:lpstr>
      <vt:lpstr>Chip Design</vt:lpstr>
      <vt:lpstr>Graph Coloring</vt:lpstr>
      <vt:lpstr>Map and graph</vt:lpstr>
      <vt:lpstr>Chromatic number</vt:lpstr>
      <vt:lpstr>The four color theorem</vt:lpstr>
      <vt:lpstr>Example</vt:lpstr>
      <vt:lpstr>Example</vt:lpstr>
    </vt:vector>
  </TitlesOfParts>
  <Company>Orchid Mac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Defining Languages</dc:title>
  <dc:creator>Orchid Mac</dc:creator>
  <cp:lastModifiedBy>Microsoft Office User</cp:lastModifiedBy>
  <cp:revision>261</cp:revision>
  <cp:lastPrinted>2014-12-09T15:39:40Z</cp:lastPrinted>
  <dcterms:created xsi:type="dcterms:W3CDTF">2010-09-06T15:46:49Z</dcterms:created>
  <dcterms:modified xsi:type="dcterms:W3CDTF">2018-04-25T20:29:28Z</dcterms:modified>
</cp:coreProperties>
</file>