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30"/>
  </p:notesMasterIdLst>
  <p:handoutMasterIdLst>
    <p:handoutMasterId r:id="rId31"/>
  </p:handoutMasterIdLst>
  <p:sldIdLst>
    <p:sldId id="436" r:id="rId2"/>
    <p:sldId id="520" r:id="rId3"/>
    <p:sldId id="497" r:id="rId4"/>
    <p:sldId id="498" r:id="rId5"/>
    <p:sldId id="516" r:id="rId6"/>
    <p:sldId id="517" r:id="rId7"/>
    <p:sldId id="518" r:id="rId8"/>
    <p:sldId id="504" r:id="rId9"/>
    <p:sldId id="522" r:id="rId10"/>
    <p:sldId id="503" r:id="rId11"/>
    <p:sldId id="505" r:id="rId12"/>
    <p:sldId id="506" r:id="rId13"/>
    <p:sldId id="507" r:id="rId14"/>
    <p:sldId id="508" r:id="rId15"/>
    <p:sldId id="509" r:id="rId16"/>
    <p:sldId id="510" r:id="rId17"/>
    <p:sldId id="521" r:id="rId18"/>
    <p:sldId id="514" r:id="rId19"/>
    <p:sldId id="511" r:id="rId20"/>
    <p:sldId id="519" r:id="rId21"/>
    <p:sldId id="513" r:id="rId22"/>
    <p:sldId id="515" r:id="rId23"/>
    <p:sldId id="449" r:id="rId24"/>
    <p:sldId id="458" r:id="rId25"/>
    <p:sldId id="450" r:id="rId26"/>
    <p:sldId id="452" r:id="rId27"/>
    <p:sldId id="460" r:id="rId28"/>
    <p:sldId id="461" r:id="rId29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DD1FBD-2453-45B9-B8A2-EFB1EBA1B68D}" v="2" dt="2019-11-11T16:06:19.3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06" autoAdjust="0"/>
    <p:restoredTop sz="76179" autoAdjust="0"/>
  </p:normalViewPr>
  <p:slideViewPr>
    <p:cSldViewPr snapToGrid="0">
      <p:cViewPr varScale="1">
        <p:scale>
          <a:sx n="80" d="100"/>
          <a:sy n="80" d="100"/>
        </p:scale>
        <p:origin x="27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y,Benjamin" userId="12accc6f-d5d5-4773-a929-5f4f5530135e" providerId="ADAL" clId="{EADD1FBD-2453-45B9-B8A2-EFB1EBA1B68D}"/>
    <pc:docChg chg="custSel addSld modSld sldOrd">
      <pc:chgData name="Say,Benjamin" userId="12accc6f-d5d5-4773-a929-5f4f5530135e" providerId="ADAL" clId="{EADD1FBD-2453-45B9-B8A2-EFB1EBA1B68D}" dt="2019-11-11T16:06:19.386" v="23"/>
      <pc:docMkLst>
        <pc:docMk/>
      </pc:docMkLst>
      <pc:sldChg chg="ord">
        <pc:chgData name="Say,Benjamin" userId="12accc6f-d5d5-4773-a929-5f4f5530135e" providerId="ADAL" clId="{EADD1FBD-2453-45B9-B8A2-EFB1EBA1B68D}" dt="2019-11-11T16:06:19.386" v="23"/>
        <pc:sldMkLst>
          <pc:docMk/>
          <pc:sldMk cId="1134670011" sldId="504"/>
        </pc:sldMkLst>
      </pc:sldChg>
      <pc:sldChg chg="modSp add">
        <pc:chgData name="Say,Benjamin" userId="12accc6f-d5d5-4773-a929-5f4f5530135e" providerId="ADAL" clId="{EADD1FBD-2453-45B9-B8A2-EFB1EBA1B68D}" dt="2019-11-11T16:06:13.039" v="22" actId="20577"/>
        <pc:sldMkLst>
          <pc:docMk/>
          <pc:sldMk cId="2573986058" sldId="522"/>
        </pc:sldMkLst>
        <pc:spChg chg="mod">
          <ac:chgData name="Say,Benjamin" userId="12accc6f-d5d5-4773-a929-5f4f5530135e" providerId="ADAL" clId="{EADD1FBD-2453-45B9-B8A2-EFB1EBA1B68D}" dt="2019-11-11T16:06:13.039" v="22" actId="20577"/>
          <ac:spMkLst>
            <pc:docMk/>
            <pc:sldMk cId="2573986058" sldId="522"/>
            <ac:spMk id="2" creationId="{265C3CE8-C57C-4BC3-846A-FB54722FB39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11/11/2019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11/11/2019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http://</a:t>
            </a:r>
            <a:r>
              <a:rPr lang="en-US" sz="1200" dirty="0" err="1"/>
              <a:t>datamining.typepad.com</a:t>
            </a:r>
            <a:r>
              <a:rPr lang="en-US" sz="1200" dirty="0"/>
              <a:t>/gallery/blog-map-</a:t>
            </a:r>
            <a:r>
              <a:rPr lang="en-US" sz="1200" dirty="0" err="1"/>
              <a:t>gallery.html</a:t>
            </a:r>
            <a:endParaRPr lang="en-US" sz="12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211B8-F086-3344-8D87-7EB15408AF63}" type="slidenum">
              <a:rPr lang="en-US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of function calls:  S(R(x))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29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base case:</a:t>
            </a:r>
            <a:r>
              <a:rPr lang="en-US" baseline="0" dirty="0"/>
              <a:t>  there is a walk of length 1 </a:t>
            </a:r>
            <a:r>
              <a:rPr lang="en-US" baseline="0" dirty="0" err="1"/>
              <a:t>iff</a:t>
            </a:r>
            <a:r>
              <a:rPr lang="en-US" baseline="0" dirty="0"/>
              <a:t> </a:t>
            </a:r>
            <a:r>
              <a:rPr lang="en-US" baseline="0" dirty="0" err="1"/>
              <a:t>aRb</a:t>
            </a:r>
            <a:endParaRPr lang="en-US" baseline="0" dirty="0"/>
          </a:p>
          <a:p>
            <a:r>
              <a:rPr lang="en-US" baseline="0" dirty="0"/>
              <a:t>induction step:  There is a walk of length n+1 from a to b </a:t>
            </a:r>
            <a:r>
              <a:rPr lang="en-US" baseline="0" dirty="0" err="1"/>
              <a:t>iff</a:t>
            </a:r>
            <a:r>
              <a:rPr lang="en-US" baseline="0" dirty="0"/>
              <a:t> there is a c in A such that there is a walk of length 1 from a to c,</a:t>
            </a:r>
          </a:p>
          <a:p>
            <a:r>
              <a:rPr lang="en-US" baseline="0" dirty="0"/>
              <a:t>i.e. </a:t>
            </a:r>
            <a:r>
              <a:rPr lang="en-US" baseline="0" dirty="0" err="1"/>
              <a:t>aRc</a:t>
            </a:r>
            <a:r>
              <a:rPr lang="en-US" baseline="0" dirty="0"/>
              <a:t> and a path of length </a:t>
            </a:r>
            <a:r>
              <a:rPr lang="en-US" baseline="0" dirty="0" err="1"/>
              <a:t>n</a:t>
            </a:r>
            <a:r>
              <a:rPr lang="en-US" baseline="0" dirty="0"/>
              <a:t> from </a:t>
            </a:r>
            <a:r>
              <a:rPr lang="en-US" baseline="0" dirty="0" err="1"/>
              <a:t>c</a:t>
            </a:r>
            <a:r>
              <a:rPr lang="en-US" baseline="0" dirty="0"/>
              <a:t> to </a:t>
            </a:r>
            <a:r>
              <a:rPr lang="en-US" baseline="0" dirty="0" err="1"/>
              <a:t>b</a:t>
            </a:r>
            <a:r>
              <a:rPr lang="en-US" baseline="0" dirty="0"/>
              <a:t>, so by the induction hypothesis happens </a:t>
            </a:r>
            <a:r>
              <a:rPr lang="en-US" baseline="0" dirty="0" err="1"/>
              <a:t>iff</a:t>
            </a:r>
            <a:r>
              <a:rPr lang="en-US" baseline="0" dirty="0"/>
              <a:t>  </a:t>
            </a:r>
            <a:r>
              <a:rPr lang="en-US" baseline="0" dirty="0" err="1"/>
              <a:t>cR^nb</a:t>
            </a:r>
            <a:r>
              <a:rPr lang="en-US" baseline="0" dirty="0"/>
              <a:t>, and by definition of </a:t>
            </a:r>
          </a:p>
          <a:p>
            <a:r>
              <a:rPr lang="en-US" baseline="0" dirty="0"/>
              <a:t>composition happens </a:t>
            </a:r>
            <a:r>
              <a:rPr lang="en-US" baseline="0" dirty="0" err="1"/>
              <a:t>iff</a:t>
            </a:r>
            <a:r>
              <a:rPr lang="en-US" baseline="0" dirty="0"/>
              <a:t> aR^{n+1}b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4ECD-BD58-E847-93D8-2E2621B2674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show a figure that illustrates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4ECD-BD58-E847-93D8-2E2621B2674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4ECD-BD58-E847-93D8-2E2621B2674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Proof:  You can take the cycles out:</a:t>
            </a:r>
          </a:p>
          <a:p>
            <a:pPr marL="342900" lvl="1" indent="-342900">
              <a:buClr>
                <a:schemeClr val="accent1"/>
              </a:buClr>
              <a:buSzPct val="65000"/>
              <a:buNone/>
            </a:pPr>
            <a:r>
              <a:rPr lang="en-US" dirty="0"/>
              <a:t>Suppose there is a path from a to </a:t>
            </a:r>
            <a:r>
              <a:rPr lang="en-US" dirty="0" err="1"/>
              <a:t>b</a:t>
            </a:r>
            <a:r>
              <a:rPr lang="en-US" dirty="0"/>
              <a:t> in R </a:t>
            </a:r>
          </a:p>
          <a:p>
            <a:pPr marL="342900" lvl="1" indent="-342900">
              <a:buClr>
                <a:schemeClr val="accent1"/>
              </a:buClr>
              <a:buSzPct val="65000"/>
              <a:buNone/>
            </a:pP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=a, </a:t>
            </a:r>
            <a:r>
              <a:rPr lang="en-US" sz="2000" i="1" dirty="0"/>
              <a:t>x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x</a:t>
            </a:r>
            <a:r>
              <a:rPr lang="en-US" sz="2000" baseline="-25000" dirty="0"/>
              <a:t>2</a:t>
            </a:r>
            <a:r>
              <a:rPr lang="en-US" sz="2000" dirty="0"/>
              <a:t>, …, </a:t>
            </a:r>
            <a:r>
              <a:rPr lang="en-US" sz="2000" i="1" dirty="0"/>
              <a:t>x</a:t>
            </a:r>
            <a:r>
              <a:rPr lang="en-US" sz="2000" baseline="-25000" dirty="0"/>
              <a:t>m-1</a:t>
            </a:r>
            <a:r>
              <a:rPr lang="en-US" sz="2000" dirty="0"/>
              <a:t>,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m</a:t>
            </a:r>
            <a:r>
              <a:rPr lang="en-US" sz="2000" dirty="0"/>
              <a:t>=</a:t>
            </a:r>
            <a:r>
              <a:rPr lang="en-US" sz="2000" dirty="0" err="1"/>
              <a:t>b</a:t>
            </a:r>
            <a:r>
              <a:rPr lang="en-US" sz="2000" dirty="0"/>
              <a:t> of length </a:t>
            </a:r>
            <a:r>
              <a:rPr lang="en-US" sz="2000" dirty="0" err="1"/>
              <a:t>m</a:t>
            </a:r>
            <a:r>
              <a:rPr lang="en-US" sz="2000" dirty="0"/>
              <a:t>.  </a:t>
            </a:r>
          </a:p>
          <a:p>
            <a:pPr marL="342900" lvl="1" indent="-342900">
              <a:buClr>
                <a:schemeClr val="accent1"/>
              </a:buClr>
              <a:buSzPct val="65000"/>
              <a:buNone/>
            </a:pPr>
            <a:r>
              <a:rPr lang="en-US" sz="2000" dirty="0"/>
              <a:t>Suppose </a:t>
            </a:r>
            <a:r>
              <a:rPr lang="en-US" sz="2000" dirty="0" err="1"/>
              <a:t>m</a:t>
            </a:r>
            <a:r>
              <a:rPr lang="en-US" sz="2000" dirty="0"/>
              <a:t> &gt; </a:t>
            </a:r>
            <a:r>
              <a:rPr lang="en-US" sz="2000" dirty="0" err="1"/>
              <a:t>n</a:t>
            </a:r>
            <a:r>
              <a:rPr lang="en-US" sz="2000" dirty="0"/>
              <a:t>.  By the </a:t>
            </a:r>
            <a:r>
              <a:rPr lang="en-US" sz="2000" dirty="0" err="1"/>
              <a:t>pigenhole</a:t>
            </a:r>
            <a:r>
              <a:rPr lang="en-US" sz="2000" dirty="0"/>
              <a:t> principle, because there are </a:t>
            </a:r>
            <a:r>
              <a:rPr lang="en-US" sz="2000" dirty="0" err="1"/>
              <a:t>n</a:t>
            </a:r>
            <a:r>
              <a:rPr lang="en-US" sz="2000" dirty="0"/>
              <a:t> vertices in the graph, two must be equal.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4ECD-BD58-E847-93D8-2E2621B2674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Strict orders are closely related to directed acyclic graphs.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2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course first, second?</a:t>
            </a:r>
          </a:p>
          <a:p>
            <a:r>
              <a:rPr lang="en-US" dirty="0"/>
              <a:t>But now: which third?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00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3344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relations and directed graphs; transitive closure, DAGs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 err="1">
                <a:solidFill>
                  <a:srgbClr val="4C4C4C"/>
                </a:solidFill>
              </a:rPr>
              <a:t>zybooks</a:t>
            </a:r>
            <a:r>
              <a:rPr lang="en-US" sz="3200" dirty="0">
                <a:solidFill>
                  <a:srgbClr val="4C4C4C"/>
                </a:solidFill>
              </a:rPr>
              <a:t> 9.3-9.6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4"/>
          <a:srcRect t="12345" b="12345"/>
          <a:stretch>
            <a:fillRect/>
          </a:stretch>
        </p:blipFill>
        <p:spPr bwMode="auto">
          <a:xfrm>
            <a:off x="0" y="4690447"/>
            <a:ext cx="3144478" cy="2167553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  <a:effectLst/>
        </p:spPr>
      </p:pic>
      <p:sp>
        <p:nvSpPr>
          <p:cNvPr id="7" name="Rectangle 6"/>
          <p:cNvSpPr/>
          <p:nvPr/>
        </p:nvSpPr>
        <p:spPr>
          <a:xfrm>
            <a:off x="-161637" y="6627168"/>
            <a:ext cx="6858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http://</a:t>
            </a:r>
            <a:r>
              <a:rPr lang="en-US" sz="900" dirty="0" err="1"/>
              <a:t>datamining.typepad.com</a:t>
            </a:r>
            <a:r>
              <a:rPr lang="en-US" sz="900" dirty="0"/>
              <a:t>/gallery/blog-map-</a:t>
            </a:r>
            <a:r>
              <a:rPr lang="en-US" sz="900" dirty="0" err="1"/>
              <a:t>gallery.html</a:t>
            </a:r>
            <a:endParaRPr lang="en-US" sz="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walk</a:t>
            </a:r>
            <a:r>
              <a:rPr lang="en-US" dirty="0"/>
              <a:t> from v</a:t>
            </a:r>
            <a:r>
              <a:rPr lang="en-US" baseline="-25000" dirty="0"/>
              <a:t>0</a:t>
            </a:r>
            <a:r>
              <a:rPr lang="en-US" dirty="0"/>
              <a:t> to </a:t>
            </a:r>
            <a:r>
              <a:rPr lang="en-US" dirty="0" err="1"/>
              <a:t>v</a:t>
            </a:r>
            <a:r>
              <a:rPr lang="en-US" baseline="-25000" dirty="0" err="1"/>
              <a:t>l</a:t>
            </a:r>
            <a:r>
              <a:rPr lang="en-US" dirty="0"/>
              <a:t> in a directed graph G is a sequence of alternating vertices and edges that starts and ends with a vertex:</a:t>
            </a:r>
          </a:p>
          <a:p>
            <a:r>
              <a:rPr lang="en-US" dirty="0"/>
              <a:t>⟨v</a:t>
            </a:r>
            <a:r>
              <a:rPr lang="en-US" baseline="-25000" dirty="0"/>
              <a:t>0</a:t>
            </a:r>
            <a:r>
              <a:rPr lang="en-US" dirty="0"/>
              <a:t>,(v</a:t>
            </a:r>
            <a:r>
              <a:rPr lang="en-US" baseline="-25000" dirty="0"/>
              <a:t>0</a:t>
            </a:r>
            <a:r>
              <a:rPr lang="en-US" dirty="0"/>
              <a:t>,v</a:t>
            </a:r>
            <a:r>
              <a:rPr lang="en-US" baseline="-25000" dirty="0"/>
              <a:t>1</a:t>
            </a:r>
            <a:r>
              <a:rPr lang="en-US" dirty="0"/>
              <a:t>),v</a:t>
            </a:r>
            <a:r>
              <a:rPr lang="en-US" baseline="-25000" dirty="0"/>
              <a:t>1</a:t>
            </a:r>
            <a:r>
              <a:rPr lang="en-US" dirty="0"/>
              <a:t>,(v</a:t>
            </a:r>
            <a:r>
              <a:rPr lang="en-US" baseline="-25000" dirty="0"/>
              <a:t>1</a:t>
            </a:r>
            <a:r>
              <a:rPr lang="en-US" dirty="0"/>
              <a:t>,v</a:t>
            </a:r>
            <a:r>
              <a:rPr lang="en-US" baseline="-25000" dirty="0"/>
              <a:t>2</a:t>
            </a:r>
            <a:r>
              <a:rPr lang="en-US" dirty="0"/>
              <a:t>),v</a:t>
            </a:r>
            <a:r>
              <a:rPr lang="en-US" baseline="-25000" dirty="0"/>
              <a:t>2</a:t>
            </a:r>
            <a:r>
              <a:rPr lang="en-US" dirty="0"/>
              <a:t>,...,v</a:t>
            </a:r>
            <a:r>
              <a:rPr lang="en-US" baseline="-25000" dirty="0"/>
              <a:t>l−1</a:t>
            </a:r>
            <a:r>
              <a:rPr lang="en-US" dirty="0"/>
              <a:t>,(v</a:t>
            </a:r>
            <a:r>
              <a:rPr lang="en-US" baseline="-25000" dirty="0"/>
              <a:t>l−1</a:t>
            </a:r>
            <a:r>
              <a:rPr lang="en-US" dirty="0"/>
              <a:t>,v</a:t>
            </a:r>
            <a:r>
              <a:rPr lang="en-US" baseline="-25000" dirty="0"/>
              <a:t>l</a:t>
            </a:r>
            <a:r>
              <a:rPr lang="en-US" dirty="0"/>
              <a:t>),</a:t>
            </a:r>
            <a:r>
              <a:rPr lang="en-US" dirty="0" err="1"/>
              <a:t>v</a:t>
            </a:r>
            <a:r>
              <a:rPr lang="en-US" baseline="-25000" dirty="0" err="1"/>
              <a:t>l</a:t>
            </a:r>
            <a:r>
              <a:rPr lang="en-US" dirty="0"/>
              <a:t>⟩</a:t>
            </a:r>
          </a:p>
          <a:p>
            <a:endParaRPr lang="en-US" dirty="0"/>
          </a:p>
          <a:p>
            <a:r>
              <a:rPr lang="en-US" dirty="0"/>
              <a:t>A walk can also be denoted by the sequence of vertices:</a:t>
            </a:r>
          </a:p>
          <a:p>
            <a:r>
              <a:rPr lang="en-US" dirty="0"/>
              <a:t>⟨v</a:t>
            </a:r>
            <a:r>
              <a:rPr lang="en-US" baseline="-25000" dirty="0"/>
              <a:t>0</a:t>
            </a:r>
            <a:r>
              <a:rPr lang="en-US" dirty="0"/>
              <a:t>,v</a:t>
            </a:r>
            <a:r>
              <a:rPr lang="en-US" baseline="-25000" dirty="0"/>
              <a:t>1</a:t>
            </a:r>
            <a:r>
              <a:rPr lang="en-US" dirty="0"/>
              <a:t>,...,</a:t>
            </a:r>
            <a:r>
              <a:rPr lang="en-US" dirty="0" err="1"/>
              <a:t>v</a:t>
            </a:r>
            <a:r>
              <a:rPr lang="en-US" baseline="-25000" dirty="0" err="1"/>
              <a:t>l</a:t>
            </a:r>
            <a:r>
              <a:rPr lang="en-US" dirty="0"/>
              <a:t>⟩.</a:t>
            </a:r>
          </a:p>
          <a:p>
            <a:r>
              <a:rPr lang="en-US" dirty="0"/>
              <a:t>The sequence of vertices is a walk only if (v</a:t>
            </a:r>
            <a:r>
              <a:rPr lang="en-US" baseline="-25000" dirty="0"/>
              <a:t>i-1</a:t>
            </a:r>
            <a:r>
              <a:rPr lang="en-US" dirty="0"/>
              <a:t>, v</a:t>
            </a:r>
            <a:r>
              <a:rPr lang="en-US" baseline="-25000" dirty="0"/>
              <a:t>i</a:t>
            </a:r>
            <a:r>
              <a:rPr lang="en-US" dirty="0"/>
              <a:t>) ∈ E 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= 1, 2,...,l.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800000"/>
                </a:solidFill>
              </a:rPr>
              <a:t>length</a:t>
            </a:r>
            <a:r>
              <a:rPr lang="en-US" dirty="0"/>
              <a:t> of a walk is l, the number of edges in the walk.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36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walks, circuits, paths, cycles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circuit</a:t>
            </a:r>
            <a:r>
              <a:rPr lang="en-US" dirty="0"/>
              <a:t> is a walk in which the first vertex is the same as the last vertex. </a:t>
            </a:r>
          </a:p>
          <a:p>
            <a:r>
              <a:rPr lang="en-US" dirty="0"/>
              <a:t>A sequence of one vertex, denoted &lt;a&gt;, is a circuit of length 0. </a:t>
            </a:r>
          </a:p>
          <a:p>
            <a:r>
              <a:rPr lang="en-US" dirty="0"/>
              <a:t>A walk is a </a:t>
            </a:r>
            <a:r>
              <a:rPr lang="en-US" dirty="0">
                <a:solidFill>
                  <a:srgbClr val="800000"/>
                </a:solidFill>
              </a:rPr>
              <a:t>path</a:t>
            </a:r>
            <a:r>
              <a:rPr lang="en-US" dirty="0"/>
              <a:t> if no vertex is repeated in the walk. </a:t>
            </a:r>
          </a:p>
          <a:p>
            <a:r>
              <a:rPr lang="en-US" dirty="0"/>
              <a:t>A circuit is a </a:t>
            </a:r>
            <a:r>
              <a:rPr lang="en-US" dirty="0">
                <a:solidFill>
                  <a:srgbClr val="800000"/>
                </a:solidFill>
              </a:rPr>
              <a:t>cycle</a:t>
            </a:r>
            <a:r>
              <a:rPr lang="en-US" dirty="0"/>
              <a:t> if there are no other repeated vertices, except the first and the last.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9011" y="3059545"/>
            <a:ext cx="3846526" cy="301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572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Let R be a relation from A to </a:t>
            </a:r>
            <a:r>
              <a:rPr lang="en-US" sz="2200" dirty="0">
                <a:ea typeface="Times New Roman" charset="0"/>
                <a:cs typeface="Times New Roman" charset="0"/>
              </a:rPr>
              <a:t>B, and let S be a relation from B to C.  The </a:t>
            </a:r>
            <a:r>
              <a:rPr lang="en-US" sz="2200" dirty="0">
                <a:solidFill>
                  <a:srgbClr val="800000"/>
                </a:solidFill>
                <a:ea typeface="Times New Roman" charset="0"/>
                <a:cs typeface="Times New Roman" charset="0"/>
              </a:rPr>
              <a:t>composite</a:t>
            </a:r>
            <a:r>
              <a:rPr lang="en-US" sz="2200" dirty="0">
                <a:ea typeface="Times New Roman" charset="0"/>
                <a:cs typeface="Times New Roman" charset="0"/>
              </a:rPr>
              <a:t> S</a:t>
            </a:r>
            <a:r>
              <a:rPr lang="en-US" sz="2200" dirty="0">
                <a:ea typeface="Times New Roman" charset="0"/>
                <a:cs typeface="Times New Roman" charset="0"/>
                <a:sym typeface="MT Extra" charset="0"/>
              </a:rPr>
              <a:t></a:t>
            </a:r>
            <a:r>
              <a:rPr lang="en-US" sz="2200" dirty="0">
                <a:ea typeface="Times New Roman" charset="0"/>
                <a:cs typeface="Times New Roman" charset="0"/>
              </a:rPr>
              <a:t>R of R and S is defined as:</a:t>
            </a:r>
          </a:p>
          <a:p>
            <a:pPr>
              <a:spcAft>
                <a:spcPts val="1800"/>
              </a:spcAft>
              <a:buFontTx/>
              <a:buNone/>
            </a:pPr>
            <a:r>
              <a:rPr lang="en-US" sz="2200" dirty="0">
                <a:ea typeface="Times New Roman" charset="0"/>
                <a:cs typeface="Times New Roman" charset="0"/>
              </a:rPr>
              <a:t>		S</a:t>
            </a:r>
            <a:r>
              <a:rPr lang="en-US" sz="2200" dirty="0">
                <a:ea typeface="Times New Roman" charset="0"/>
                <a:cs typeface="Times New Roman" charset="0"/>
                <a:sym typeface="MT Extra" charset="0"/>
              </a:rPr>
              <a:t></a:t>
            </a:r>
            <a:r>
              <a:rPr lang="en-US" sz="2200" dirty="0">
                <a:ea typeface="Times New Roman" charset="0"/>
                <a:cs typeface="Times New Roman" charset="0"/>
              </a:rPr>
              <a:t>R = {(</a:t>
            </a:r>
            <a:r>
              <a:rPr lang="en-US" sz="2200" dirty="0" err="1">
                <a:ea typeface="Times New Roman" charset="0"/>
                <a:cs typeface="Times New Roman" charset="0"/>
              </a:rPr>
              <a:t>a,c</a:t>
            </a:r>
            <a:r>
              <a:rPr lang="en-US" sz="2200" dirty="0">
                <a:ea typeface="Times New Roman" charset="0"/>
                <a:cs typeface="Times New Roman" charset="0"/>
              </a:rPr>
              <a:t>) : </a:t>
            </a:r>
            <a:r>
              <a:rPr lang="en-US" sz="2200" dirty="0">
                <a:ea typeface="Times New Roman" charset="0"/>
                <a:cs typeface="Times New Roman" charset="0"/>
                <a:sym typeface="Symbol" charset="2"/>
              </a:rPr>
              <a:t>b such that </a:t>
            </a:r>
            <a:r>
              <a:rPr lang="en-US" sz="2200" dirty="0" err="1">
                <a:ea typeface="Times New Roman" charset="0"/>
                <a:cs typeface="Times New Roman" charset="0"/>
              </a:rPr>
              <a:t>aRb</a:t>
            </a:r>
            <a:r>
              <a:rPr lang="en-US" sz="2200" dirty="0">
                <a:ea typeface="Times New Roman" charset="0"/>
                <a:cs typeface="Times New Roman" charset="0"/>
              </a:rPr>
              <a:t> </a:t>
            </a:r>
            <a:r>
              <a:rPr lang="en-US" sz="2200" dirty="0">
                <a:ea typeface="Times New Roman" charset="0"/>
                <a:cs typeface="Times New Roman" charset="0"/>
                <a:sym typeface="Symbol" charset="2"/>
              </a:rPr>
              <a:t>and </a:t>
            </a:r>
            <a:r>
              <a:rPr lang="en-US" sz="2200" dirty="0" err="1">
                <a:ea typeface="Times New Roman" charset="0"/>
                <a:cs typeface="Times New Roman" charset="0"/>
                <a:sym typeface="Symbol" charset="2"/>
              </a:rPr>
              <a:t>bSc</a:t>
            </a:r>
            <a:r>
              <a:rPr lang="en-US" sz="2200" dirty="0">
                <a:ea typeface="Times New Roman" charset="0"/>
                <a:cs typeface="Times New Roman" charset="0"/>
                <a:sym typeface="Symbol" charset="2"/>
              </a:rPr>
              <a:t>}</a:t>
            </a:r>
          </a:p>
          <a:p>
            <a:r>
              <a:rPr lang="en-US" sz="2200" dirty="0">
                <a:solidFill>
                  <a:schemeClr val="tx1"/>
                </a:solidFill>
              </a:rPr>
              <a:t>Example:</a:t>
            </a:r>
            <a:r>
              <a:rPr lang="en-US" sz="2200" dirty="0"/>
              <a:t> Let R be the relation such that </a:t>
            </a:r>
            <a:r>
              <a:rPr lang="en-US" sz="2200" dirty="0" err="1"/>
              <a:t>aRb</a:t>
            </a:r>
            <a:r>
              <a:rPr lang="en-US" sz="2200" dirty="0"/>
              <a:t> if a is a parent of b. What is the relation </a:t>
            </a:r>
            <a:r>
              <a:rPr lang="en-US" sz="2200" dirty="0">
                <a:ea typeface="Times New Roman" charset="0"/>
                <a:cs typeface="Times New Roman" charset="0"/>
              </a:rPr>
              <a:t>R</a:t>
            </a:r>
            <a:r>
              <a:rPr lang="en-US" sz="2200" dirty="0">
                <a:ea typeface="Times New Roman" charset="0"/>
                <a:cs typeface="Times New Roman" charset="0"/>
                <a:sym typeface="MT Extra" charset="0"/>
              </a:rPr>
              <a:t></a:t>
            </a:r>
            <a:r>
              <a:rPr lang="en-US" sz="2200" dirty="0">
                <a:ea typeface="Times New Roman" charset="0"/>
                <a:cs typeface="Times New Roman" charset="0"/>
              </a:rPr>
              <a:t>R?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57298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Let R be a relation from A to </a:t>
            </a:r>
            <a:r>
              <a:rPr lang="en-US" sz="2200" dirty="0">
                <a:ea typeface="Times New Roman" charset="0"/>
                <a:cs typeface="Times New Roman" charset="0"/>
              </a:rPr>
              <a:t>B, and let S be a relation from B to C.  The </a:t>
            </a:r>
            <a:r>
              <a:rPr lang="en-US" sz="2200" dirty="0">
                <a:solidFill>
                  <a:srgbClr val="800000"/>
                </a:solidFill>
                <a:ea typeface="Times New Roman" charset="0"/>
                <a:cs typeface="Times New Roman" charset="0"/>
              </a:rPr>
              <a:t>composite</a:t>
            </a:r>
            <a:r>
              <a:rPr lang="en-US" sz="2200" dirty="0">
                <a:ea typeface="Times New Roman" charset="0"/>
                <a:cs typeface="Times New Roman" charset="0"/>
              </a:rPr>
              <a:t> S</a:t>
            </a:r>
            <a:r>
              <a:rPr lang="en-US" sz="2200" dirty="0">
                <a:ea typeface="Times New Roman" charset="0"/>
                <a:cs typeface="Times New Roman" charset="0"/>
                <a:sym typeface="MT Extra" charset="0"/>
              </a:rPr>
              <a:t></a:t>
            </a:r>
            <a:r>
              <a:rPr lang="en-US" sz="2200" dirty="0">
                <a:ea typeface="Times New Roman" charset="0"/>
                <a:cs typeface="Times New Roman" charset="0"/>
              </a:rPr>
              <a:t>R of R and S is defined as:</a:t>
            </a:r>
          </a:p>
          <a:p>
            <a:pPr>
              <a:spcAft>
                <a:spcPts val="1800"/>
              </a:spcAft>
              <a:buFontTx/>
              <a:buNone/>
            </a:pPr>
            <a:r>
              <a:rPr lang="en-US" sz="2200" dirty="0">
                <a:ea typeface="Times New Roman" charset="0"/>
                <a:cs typeface="Times New Roman" charset="0"/>
              </a:rPr>
              <a:t>		S</a:t>
            </a:r>
            <a:r>
              <a:rPr lang="en-US" sz="2200" dirty="0">
                <a:ea typeface="Times New Roman" charset="0"/>
                <a:cs typeface="Times New Roman" charset="0"/>
                <a:sym typeface="MT Extra" charset="0"/>
              </a:rPr>
              <a:t></a:t>
            </a:r>
            <a:r>
              <a:rPr lang="en-US" sz="2200" dirty="0">
                <a:ea typeface="Times New Roman" charset="0"/>
                <a:cs typeface="Times New Roman" charset="0"/>
              </a:rPr>
              <a:t>R = {(</a:t>
            </a:r>
            <a:r>
              <a:rPr lang="en-US" sz="2200" dirty="0" err="1">
                <a:ea typeface="Times New Roman" charset="0"/>
                <a:cs typeface="Times New Roman" charset="0"/>
              </a:rPr>
              <a:t>a,c</a:t>
            </a:r>
            <a:r>
              <a:rPr lang="en-US" sz="2200" dirty="0">
                <a:ea typeface="Times New Roman" charset="0"/>
                <a:cs typeface="Times New Roman" charset="0"/>
              </a:rPr>
              <a:t>) : </a:t>
            </a:r>
            <a:r>
              <a:rPr lang="en-US" sz="2200" dirty="0">
                <a:ea typeface="Times New Roman" charset="0"/>
                <a:cs typeface="Times New Roman" charset="0"/>
                <a:sym typeface="Symbol" charset="2"/>
              </a:rPr>
              <a:t>b such that </a:t>
            </a:r>
            <a:r>
              <a:rPr lang="en-US" sz="2200" dirty="0" err="1">
                <a:ea typeface="Times New Roman" charset="0"/>
                <a:cs typeface="Times New Roman" charset="0"/>
              </a:rPr>
              <a:t>aRb</a:t>
            </a:r>
            <a:r>
              <a:rPr lang="en-US" sz="2200" dirty="0">
                <a:ea typeface="Times New Roman" charset="0"/>
                <a:cs typeface="Times New Roman" charset="0"/>
              </a:rPr>
              <a:t> </a:t>
            </a:r>
            <a:r>
              <a:rPr lang="en-US" sz="2200" dirty="0">
                <a:ea typeface="Times New Roman" charset="0"/>
                <a:cs typeface="Times New Roman" charset="0"/>
                <a:sym typeface="Symbol" charset="2"/>
              </a:rPr>
              <a:t>and </a:t>
            </a:r>
            <a:r>
              <a:rPr lang="en-US" sz="2200" dirty="0" err="1">
                <a:ea typeface="Times New Roman" charset="0"/>
                <a:cs typeface="Times New Roman" charset="0"/>
                <a:sym typeface="Symbol" charset="2"/>
              </a:rPr>
              <a:t>bSc</a:t>
            </a:r>
            <a:r>
              <a:rPr lang="en-US" sz="2200" dirty="0">
                <a:ea typeface="Times New Roman" charset="0"/>
                <a:cs typeface="Times New Roman" charset="0"/>
                <a:sym typeface="Symbol" charset="2"/>
              </a:rPr>
              <a:t>}</a:t>
            </a:r>
          </a:p>
          <a:p>
            <a:pPr>
              <a:spcAft>
                <a:spcPts val="1800"/>
              </a:spcAft>
              <a:buFontTx/>
              <a:buNone/>
            </a:pPr>
            <a:endParaRPr lang="en-US" sz="2200" dirty="0">
              <a:ea typeface="Times New Roman" charset="0"/>
              <a:cs typeface="Times New Roman" charset="0"/>
              <a:sym typeface="Symbol" charset="2"/>
            </a:endParaRPr>
          </a:p>
          <a:p>
            <a:pPr>
              <a:spcAft>
                <a:spcPts val="1800"/>
              </a:spcAft>
              <a:buFontTx/>
              <a:buNone/>
            </a:pPr>
            <a:r>
              <a:rPr lang="en-US" sz="2200" dirty="0">
                <a:ea typeface="Times New Roman" charset="0"/>
                <a:cs typeface="Times New Roman" charset="0"/>
                <a:sym typeface="Symbol" charset="2"/>
              </a:rPr>
              <a:t>Example: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5818" y="2882096"/>
            <a:ext cx="6084454" cy="346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398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Composite relation on a set:</a:t>
            </a:r>
          </a:p>
        </p:txBody>
      </p:sp>
      <p:sp>
        <p:nvSpPr>
          <p:cNvPr id="68" name="AutoShape 4"/>
          <p:cNvSpPr>
            <a:spLocks noChangeArrowheads="1"/>
          </p:cNvSpPr>
          <p:nvPr/>
        </p:nvSpPr>
        <p:spPr bwMode="auto">
          <a:xfrm>
            <a:off x="1981200" y="22583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AutoShape 5"/>
          <p:cNvSpPr>
            <a:spLocks noChangeArrowheads="1"/>
          </p:cNvSpPr>
          <p:nvPr/>
        </p:nvSpPr>
        <p:spPr bwMode="auto">
          <a:xfrm>
            <a:off x="3200400" y="33251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AutoShape 6"/>
          <p:cNvSpPr>
            <a:spLocks noChangeArrowheads="1"/>
          </p:cNvSpPr>
          <p:nvPr/>
        </p:nvSpPr>
        <p:spPr bwMode="auto">
          <a:xfrm>
            <a:off x="3124200" y="24869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AutoShape 7"/>
          <p:cNvSpPr>
            <a:spLocks noChangeArrowheads="1"/>
          </p:cNvSpPr>
          <p:nvPr/>
        </p:nvSpPr>
        <p:spPr bwMode="auto">
          <a:xfrm>
            <a:off x="2057400" y="34013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AutoShape 8"/>
          <p:cNvSpPr>
            <a:spLocks noChangeArrowheads="1"/>
          </p:cNvSpPr>
          <p:nvPr/>
        </p:nvSpPr>
        <p:spPr bwMode="auto">
          <a:xfrm>
            <a:off x="1143000" y="29441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Line 9"/>
          <p:cNvSpPr>
            <a:spLocks noChangeShapeType="1"/>
          </p:cNvSpPr>
          <p:nvPr/>
        </p:nvSpPr>
        <p:spPr bwMode="auto">
          <a:xfrm>
            <a:off x="1295400" y="3096555"/>
            <a:ext cx="685800" cy="3048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Line 10"/>
          <p:cNvSpPr>
            <a:spLocks noChangeShapeType="1"/>
          </p:cNvSpPr>
          <p:nvPr/>
        </p:nvSpPr>
        <p:spPr bwMode="auto">
          <a:xfrm>
            <a:off x="3048000" y="2791755"/>
            <a:ext cx="76200" cy="457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Line 11"/>
          <p:cNvSpPr>
            <a:spLocks noChangeShapeType="1"/>
          </p:cNvSpPr>
          <p:nvPr/>
        </p:nvSpPr>
        <p:spPr bwMode="auto">
          <a:xfrm flipV="1">
            <a:off x="2209800" y="3325155"/>
            <a:ext cx="838200" cy="76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Line 12"/>
          <p:cNvSpPr>
            <a:spLocks noChangeShapeType="1"/>
          </p:cNvSpPr>
          <p:nvPr/>
        </p:nvSpPr>
        <p:spPr bwMode="auto">
          <a:xfrm flipH="1" flipV="1">
            <a:off x="3200400" y="2715555"/>
            <a:ext cx="76200" cy="5334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Text Box 13"/>
          <p:cNvSpPr txBox="1">
            <a:spLocks noChangeArrowheads="1"/>
          </p:cNvSpPr>
          <p:nvPr/>
        </p:nvSpPr>
        <p:spPr bwMode="auto">
          <a:xfrm>
            <a:off x="685800" y="2715555"/>
            <a:ext cx="304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8" name="Text Box 14"/>
          <p:cNvSpPr txBox="1">
            <a:spLocks noChangeArrowheads="1"/>
          </p:cNvSpPr>
          <p:nvPr/>
        </p:nvSpPr>
        <p:spPr bwMode="auto">
          <a:xfrm>
            <a:off x="685800" y="2791755"/>
            <a:ext cx="609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</a:t>
            </a:r>
            <a:endParaRPr lang="en-US"/>
          </a:p>
        </p:txBody>
      </p:sp>
      <p:sp>
        <p:nvSpPr>
          <p:cNvPr id="79" name="Text Box 15"/>
          <p:cNvSpPr txBox="1">
            <a:spLocks noChangeArrowheads="1"/>
          </p:cNvSpPr>
          <p:nvPr/>
        </p:nvSpPr>
        <p:spPr bwMode="auto">
          <a:xfrm>
            <a:off x="1752600" y="3553755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/>
              <a:t>b</a:t>
            </a:r>
            <a:endParaRPr lang="en-US" dirty="0"/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3048000" y="3325155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</a:t>
            </a:r>
            <a:endParaRPr lang="en-US"/>
          </a:p>
        </p:txBody>
      </p:sp>
      <p:sp>
        <p:nvSpPr>
          <p:cNvPr id="81" name="Text Box 17"/>
          <p:cNvSpPr txBox="1">
            <a:spLocks noChangeArrowheads="1"/>
          </p:cNvSpPr>
          <p:nvPr/>
        </p:nvSpPr>
        <p:spPr bwMode="auto">
          <a:xfrm>
            <a:off x="3200400" y="2258355"/>
            <a:ext cx="4349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d</a:t>
            </a:r>
            <a:endParaRPr lang="en-US"/>
          </a:p>
        </p:txBody>
      </p:sp>
      <p:sp>
        <p:nvSpPr>
          <p:cNvPr id="82" name="Text Box 18"/>
          <p:cNvSpPr txBox="1">
            <a:spLocks noChangeArrowheads="1"/>
          </p:cNvSpPr>
          <p:nvPr/>
        </p:nvSpPr>
        <p:spPr bwMode="auto">
          <a:xfrm>
            <a:off x="1600200" y="1877355"/>
            <a:ext cx="3190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e</a:t>
            </a:r>
            <a:endParaRPr lang="en-US"/>
          </a:p>
        </p:txBody>
      </p:sp>
      <p:sp>
        <p:nvSpPr>
          <p:cNvPr id="83" name="AutoShape 19"/>
          <p:cNvSpPr>
            <a:spLocks noChangeArrowheads="1"/>
          </p:cNvSpPr>
          <p:nvPr/>
        </p:nvSpPr>
        <p:spPr bwMode="auto">
          <a:xfrm>
            <a:off x="6324600" y="23345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AutoShape 20"/>
          <p:cNvSpPr>
            <a:spLocks noChangeArrowheads="1"/>
          </p:cNvSpPr>
          <p:nvPr/>
        </p:nvSpPr>
        <p:spPr bwMode="auto">
          <a:xfrm>
            <a:off x="7543800" y="34013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AutoShape 21"/>
          <p:cNvSpPr>
            <a:spLocks noChangeArrowheads="1"/>
          </p:cNvSpPr>
          <p:nvPr/>
        </p:nvSpPr>
        <p:spPr bwMode="auto">
          <a:xfrm>
            <a:off x="7467600" y="25631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AutoShape 22"/>
          <p:cNvSpPr>
            <a:spLocks noChangeArrowheads="1"/>
          </p:cNvSpPr>
          <p:nvPr/>
        </p:nvSpPr>
        <p:spPr bwMode="auto">
          <a:xfrm>
            <a:off x="6400800" y="34775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AutoShape 23"/>
          <p:cNvSpPr>
            <a:spLocks noChangeArrowheads="1"/>
          </p:cNvSpPr>
          <p:nvPr/>
        </p:nvSpPr>
        <p:spPr bwMode="auto">
          <a:xfrm>
            <a:off x="5486400" y="3020355"/>
            <a:ext cx="76200" cy="76200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24"/>
          <p:cNvSpPr>
            <a:spLocks noChangeShapeType="1"/>
          </p:cNvSpPr>
          <p:nvPr/>
        </p:nvSpPr>
        <p:spPr bwMode="auto">
          <a:xfrm>
            <a:off x="5562600" y="3096555"/>
            <a:ext cx="1905000" cy="3048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27"/>
          <p:cNvSpPr>
            <a:spLocks noChangeShapeType="1"/>
          </p:cNvSpPr>
          <p:nvPr/>
        </p:nvSpPr>
        <p:spPr bwMode="auto">
          <a:xfrm flipV="1">
            <a:off x="6477000" y="2639355"/>
            <a:ext cx="990600" cy="838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Text Box 28"/>
          <p:cNvSpPr txBox="1">
            <a:spLocks noChangeArrowheads="1"/>
          </p:cNvSpPr>
          <p:nvPr/>
        </p:nvSpPr>
        <p:spPr bwMode="auto">
          <a:xfrm>
            <a:off x="5029200" y="2791755"/>
            <a:ext cx="304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1" name="Text Box 29"/>
          <p:cNvSpPr txBox="1">
            <a:spLocks noChangeArrowheads="1"/>
          </p:cNvSpPr>
          <p:nvPr/>
        </p:nvSpPr>
        <p:spPr bwMode="auto">
          <a:xfrm>
            <a:off x="5029200" y="2867955"/>
            <a:ext cx="609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</a:t>
            </a:r>
            <a:endParaRPr lang="en-US"/>
          </a:p>
        </p:txBody>
      </p:sp>
      <p:sp>
        <p:nvSpPr>
          <p:cNvPr id="92" name="Text Box 30"/>
          <p:cNvSpPr txBox="1">
            <a:spLocks noChangeArrowheads="1"/>
          </p:cNvSpPr>
          <p:nvPr/>
        </p:nvSpPr>
        <p:spPr bwMode="auto">
          <a:xfrm>
            <a:off x="6019800" y="3477555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/>
              <a:t>b</a:t>
            </a:r>
            <a:endParaRPr lang="en-US" dirty="0"/>
          </a:p>
        </p:txBody>
      </p:sp>
      <p:sp>
        <p:nvSpPr>
          <p:cNvPr id="93" name="Text Box 31"/>
          <p:cNvSpPr txBox="1">
            <a:spLocks noChangeArrowheads="1"/>
          </p:cNvSpPr>
          <p:nvPr/>
        </p:nvSpPr>
        <p:spPr bwMode="auto">
          <a:xfrm>
            <a:off x="7391400" y="3401355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</a:t>
            </a:r>
            <a:endParaRPr lang="en-US"/>
          </a:p>
        </p:txBody>
      </p:sp>
      <p:sp>
        <p:nvSpPr>
          <p:cNvPr id="94" name="Text Box 32"/>
          <p:cNvSpPr txBox="1">
            <a:spLocks noChangeArrowheads="1"/>
          </p:cNvSpPr>
          <p:nvPr/>
        </p:nvSpPr>
        <p:spPr bwMode="auto">
          <a:xfrm>
            <a:off x="7543800" y="2334555"/>
            <a:ext cx="4349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d</a:t>
            </a:r>
            <a:endParaRPr lang="en-US"/>
          </a:p>
        </p:txBody>
      </p:sp>
      <p:sp>
        <p:nvSpPr>
          <p:cNvPr id="95" name="Text Box 33"/>
          <p:cNvSpPr txBox="1">
            <a:spLocks noChangeArrowheads="1"/>
          </p:cNvSpPr>
          <p:nvPr/>
        </p:nvSpPr>
        <p:spPr bwMode="auto">
          <a:xfrm>
            <a:off x="5943600" y="1953555"/>
            <a:ext cx="3190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e</a:t>
            </a:r>
            <a:endParaRPr lang="en-US"/>
          </a:p>
        </p:txBody>
      </p:sp>
      <p:sp>
        <p:nvSpPr>
          <p:cNvPr id="96" name="Line 34"/>
          <p:cNvSpPr>
            <a:spLocks noChangeShapeType="1"/>
          </p:cNvSpPr>
          <p:nvPr/>
        </p:nvSpPr>
        <p:spPr bwMode="auto">
          <a:xfrm>
            <a:off x="2209800" y="2334555"/>
            <a:ext cx="762000" cy="1524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Oval 35"/>
          <p:cNvSpPr>
            <a:spLocks noChangeArrowheads="1"/>
          </p:cNvSpPr>
          <p:nvPr/>
        </p:nvSpPr>
        <p:spPr bwMode="auto">
          <a:xfrm>
            <a:off x="7391400" y="3020355"/>
            <a:ext cx="381000" cy="381000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Oval 36"/>
          <p:cNvSpPr>
            <a:spLocks noChangeArrowheads="1"/>
          </p:cNvSpPr>
          <p:nvPr/>
        </p:nvSpPr>
        <p:spPr bwMode="auto">
          <a:xfrm>
            <a:off x="7315200" y="2182155"/>
            <a:ext cx="381000" cy="381000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Line 37"/>
          <p:cNvSpPr>
            <a:spLocks noChangeShapeType="1"/>
          </p:cNvSpPr>
          <p:nvPr/>
        </p:nvSpPr>
        <p:spPr bwMode="auto">
          <a:xfrm>
            <a:off x="6400800" y="2410755"/>
            <a:ext cx="1143000" cy="9906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2338911" y="3934755"/>
            <a:ext cx="531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R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6705033" y="3858555"/>
            <a:ext cx="6422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333333"/>
                </a:solidFill>
                <a:ea typeface="Times New Roman" charset="0"/>
                <a:cs typeface="Times New Roman" charset="0"/>
                <a:sym typeface="Symbol" charset="2"/>
              </a:rPr>
              <a:t>R</a:t>
            </a:r>
            <a:r>
              <a:rPr lang="en-US" sz="2800" i="1" baseline="30000" dirty="0">
                <a:solidFill>
                  <a:srgbClr val="333333"/>
                </a:solidFill>
                <a:ea typeface="Times New Roman" charset="0"/>
                <a:cs typeface="Times New Roman" charset="0"/>
                <a:sym typeface="Symbol" charset="2"/>
              </a:rPr>
              <a:t>2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45436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The powers </a:t>
            </a:r>
            <a:r>
              <a:rPr lang="en-US" sz="2200" i="1" dirty="0" err="1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R</a:t>
            </a:r>
            <a:r>
              <a:rPr lang="en-US" sz="2200" i="1" baseline="30000" dirty="0" err="1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n</a:t>
            </a:r>
            <a:r>
              <a:rPr lang="en-US" sz="2200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 </a:t>
            </a:r>
            <a:r>
              <a:rPr lang="en-US" sz="2200" dirty="0"/>
              <a:t>of relation </a:t>
            </a:r>
            <a:r>
              <a:rPr lang="en-US" sz="2200" i="1" dirty="0"/>
              <a:t>R</a:t>
            </a:r>
            <a:r>
              <a:rPr lang="en-US" sz="2200" dirty="0"/>
              <a:t> can be defined recursively:</a:t>
            </a:r>
          </a:p>
          <a:p>
            <a:pPr>
              <a:spcAft>
                <a:spcPts val="1200"/>
              </a:spcAft>
              <a:buNone/>
            </a:pPr>
            <a:r>
              <a:rPr lang="en-US" sz="2200" dirty="0"/>
              <a:t>		</a:t>
            </a:r>
            <a:r>
              <a:rPr lang="en-US" sz="2200" i="1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R</a:t>
            </a:r>
            <a:r>
              <a:rPr lang="en-US" sz="2200" i="1" baseline="30000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1</a:t>
            </a:r>
            <a:r>
              <a:rPr lang="en-US" sz="2200" i="1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 = R</a:t>
            </a:r>
            <a:r>
              <a:rPr lang="en-US" sz="2200" i="1" baseline="-25000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 </a:t>
            </a:r>
            <a:r>
              <a:rPr lang="en-US" sz="2200" i="1" baseline="-25000" dirty="0">
                <a:ea typeface="Times New Roman" charset="0"/>
                <a:cs typeface="Times New Roman" charset="0"/>
                <a:sym typeface="Symbol" charset="2"/>
              </a:rPr>
              <a:t>  </a:t>
            </a:r>
            <a:r>
              <a:rPr lang="en-US" sz="2200" i="1" dirty="0">
                <a:ea typeface="Times New Roman" charset="0"/>
                <a:cs typeface="Times New Roman" charset="0"/>
                <a:sym typeface="Symbol" charset="2"/>
              </a:rPr>
              <a:t>and   </a:t>
            </a:r>
            <a:r>
              <a:rPr lang="en-US" sz="2200" i="1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R</a:t>
            </a:r>
            <a:r>
              <a:rPr lang="en-US" sz="2200" i="1" baseline="30000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n+1 =</a:t>
            </a:r>
            <a:r>
              <a:rPr lang="en-US" sz="2200" i="1" dirty="0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 </a:t>
            </a:r>
            <a:r>
              <a:rPr lang="en-US" sz="2200" i="1" dirty="0" err="1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R</a:t>
            </a:r>
            <a:r>
              <a:rPr lang="en-US" sz="2200" i="1" baseline="30000" dirty="0" err="1">
                <a:solidFill>
                  <a:srgbClr val="800000"/>
                </a:solidFill>
                <a:ea typeface="Times New Roman" charset="0"/>
                <a:cs typeface="Times New Roman" charset="0"/>
                <a:sym typeface="Symbol" charset="2"/>
              </a:rPr>
              <a:t>n</a:t>
            </a:r>
            <a:r>
              <a:rPr lang="en-US" sz="2200" i="1" dirty="0" err="1">
                <a:solidFill>
                  <a:srgbClr val="800000"/>
                </a:solidFill>
                <a:ea typeface="Times New Roman" charset="0"/>
                <a:cs typeface="Times New Roman" charset="0"/>
                <a:sym typeface="MT Extra" charset="0"/>
              </a:rPr>
              <a:t>R</a:t>
            </a:r>
            <a:endParaRPr lang="en-US" sz="2200" i="1" dirty="0">
              <a:solidFill>
                <a:srgbClr val="800000"/>
              </a:solidFill>
              <a:ea typeface="Times New Roman" charset="0"/>
              <a:cs typeface="Times New Roman" charset="0"/>
              <a:sym typeface="MT Extra" charset="0"/>
            </a:endParaRPr>
          </a:p>
          <a:p>
            <a:endParaRPr lang="en-US" sz="2200" dirty="0"/>
          </a:p>
          <a:p>
            <a:r>
              <a:rPr lang="en-US" sz="2200" dirty="0"/>
              <a:t>The statement of </a:t>
            </a:r>
            <a:r>
              <a:rPr lang="en-US" sz="2200" i="1" dirty="0"/>
              <a:t>six-degrees of separation </a:t>
            </a:r>
            <a:r>
              <a:rPr lang="en-US" sz="2200" dirty="0"/>
              <a:t>can be succinctly expressed as aR</a:t>
            </a:r>
            <a:r>
              <a:rPr lang="en-US" sz="2200" baseline="30000" dirty="0"/>
              <a:t>6</a:t>
            </a:r>
            <a:r>
              <a:rPr lang="en-US" sz="2200" dirty="0"/>
              <a:t>b for all </a:t>
            </a:r>
            <a:r>
              <a:rPr lang="en-US" sz="2200" dirty="0" err="1"/>
              <a:t>a,b</a:t>
            </a:r>
            <a:r>
              <a:rPr lang="en-US" sz="2200" dirty="0"/>
              <a:t> where R is the relation on the set of people such that </a:t>
            </a:r>
            <a:r>
              <a:rPr lang="en-US" sz="2200" dirty="0" err="1"/>
              <a:t>aRb</a:t>
            </a:r>
            <a:r>
              <a:rPr lang="en-US" sz="2200" dirty="0"/>
              <a:t> if a knows b</a:t>
            </a:r>
          </a:p>
          <a:p>
            <a:pPr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86387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paths and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edge set E of a directed graph G can be viewed as a relation. </a:t>
            </a:r>
          </a:p>
          <a:p>
            <a:r>
              <a:rPr lang="en-US" dirty="0" err="1"/>
              <a:t>E</a:t>
            </a:r>
            <a:r>
              <a:rPr lang="en-US" baseline="30000" dirty="0" err="1"/>
              <a:t>k</a:t>
            </a:r>
            <a:r>
              <a:rPr lang="en-US" dirty="0"/>
              <a:t> : the relation E composed with itself k times. </a:t>
            </a:r>
          </a:p>
          <a:p>
            <a:r>
              <a:rPr lang="en-US" dirty="0" err="1"/>
              <a:t>G</a:t>
            </a:r>
            <a:r>
              <a:rPr lang="en-US" baseline="30000" dirty="0" err="1"/>
              <a:t>k</a:t>
            </a:r>
            <a:r>
              <a:rPr lang="en-US" dirty="0"/>
              <a:t> : the directed graph whose edge set is </a:t>
            </a:r>
            <a:r>
              <a:rPr lang="en-US" dirty="0" err="1"/>
              <a:t>E</a:t>
            </a:r>
            <a:r>
              <a:rPr lang="en-US" baseline="30000" dirty="0" err="1"/>
              <a:t>k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>
                <a:solidFill>
                  <a:srgbClr val="800000"/>
                </a:solidFill>
              </a:rPr>
              <a:t>The Graph Power Theorem:  </a:t>
            </a:r>
            <a:r>
              <a:rPr lang="en-US" dirty="0"/>
              <a:t>Let G be a directed graph. Let u and v be any two vertices in G. There is an edge from u to v in </a:t>
            </a:r>
            <a:r>
              <a:rPr lang="en-US" dirty="0" err="1"/>
              <a:t>G</a:t>
            </a:r>
            <a:r>
              <a:rPr lang="en-US" baseline="30000" dirty="0" err="1"/>
              <a:t>k</a:t>
            </a:r>
            <a:r>
              <a:rPr lang="en-US" dirty="0"/>
              <a:t> if and only if there is a walk of length k from u to v in G.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38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paths and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The Graph Power Theorem:  </a:t>
            </a:r>
            <a:r>
              <a:rPr lang="en-US" dirty="0"/>
              <a:t>Let G be a directed graph. Let u and v be any two vertices in G. There is an edge from u to v in </a:t>
            </a:r>
            <a:r>
              <a:rPr lang="en-US" dirty="0" err="1"/>
              <a:t>G</a:t>
            </a:r>
            <a:r>
              <a:rPr lang="en-US" baseline="30000" dirty="0" err="1"/>
              <a:t>k</a:t>
            </a:r>
            <a:r>
              <a:rPr lang="en-US" dirty="0"/>
              <a:t> if and only if there is a walk of length k from u to v in G.</a:t>
            </a:r>
          </a:p>
          <a:p>
            <a:endParaRPr lang="en-US" dirty="0"/>
          </a:p>
          <a:p>
            <a:r>
              <a:rPr lang="en-US" dirty="0"/>
              <a:t>Proof by induction on k.</a:t>
            </a:r>
          </a:p>
          <a:p>
            <a:r>
              <a:rPr lang="en-US" dirty="0">
                <a:solidFill>
                  <a:schemeClr val="tx1"/>
                </a:solidFill>
              </a:rPr>
              <a:t>Base case:  </a:t>
            </a:r>
            <a:r>
              <a:rPr lang="en-US" dirty="0"/>
              <a:t>there is a walk of length 1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 err="1"/>
              <a:t>aRb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Induction step:  </a:t>
            </a:r>
            <a:r>
              <a:rPr lang="en-US" dirty="0"/>
              <a:t>assume that there is an edge from u to v in </a:t>
            </a:r>
            <a:r>
              <a:rPr lang="en-US" dirty="0" err="1"/>
              <a:t>G</a:t>
            </a:r>
            <a:r>
              <a:rPr lang="en-US" baseline="30000" dirty="0" err="1"/>
              <a:t>k</a:t>
            </a:r>
            <a:r>
              <a:rPr lang="en-US" dirty="0"/>
              <a:t> if and only if there is a walk of length k from u to v in G.</a:t>
            </a:r>
          </a:p>
          <a:p>
            <a:r>
              <a:rPr lang="en-US" dirty="0"/>
              <a:t>Let's prove this for k+1:</a:t>
            </a:r>
          </a:p>
          <a:p>
            <a:r>
              <a:rPr lang="en-US" dirty="0"/>
              <a:t>There is a walk of length k+1 from a to b </a:t>
            </a:r>
            <a:r>
              <a:rPr lang="en-US" dirty="0" err="1"/>
              <a:t>iff</a:t>
            </a:r>
            <a:r>
              <a:rPr lang="en-US" dirty="0"/>
              <a:t> there is a c in A such that there is a walk of length 1 from a to c, i.e. </a:t>
            </a:r>
            <a:r>
              <a:rPr lang="en-US" dirty="0" err="1"/>
              <a:t>aRc</a:t>
            </a:r>
            <a:r>
              <a:rPr lang="en-US" dirty="0"/>
              <a:t> and a path of length k from c to b; by the induction hypothesis this happens </a:t>
            </a:r>
            <a:r>
              <a:rPr lang="en-US" dirty="0" err="1"/>
              <a:t>iff</a:t>
            </a:r>
            <a:r>
              <a:rPr lang="en-US" dirty="0"/>
              <a:t>  </a:t>
            </a:r>
            <a:r>
              <a:rPr lang="en-US" dirty="0" err="1"/>
              <a:t>cR</a:t>
            </a:r>
            <a:r>
              <a:rPr lang="en-US" baseline="30000" dirty="0" err="1"/>
              <a:t>k</a:t>
            </a:r>
            <a:r>
              <a:rPr lang="en-US" dirty="0" err="1"/>
              <a:t>b</a:t>
            </a:r>
            <a:r>
              <a:rPr lang="en-US" dirty="0"/>
              <a:t>, and by definition of </a:t>
            </a:r>
          </a:p>
          <a:p>
            <a:r>
              <a:rPr lang="en-US" dirty="0"/>
              <a:t>composition </a:t>
            </a:r>
            <a:r>
              <a:rPr lang="en-US" dirty="0" err="1"/>
              <a:t>iff</a:t>
            </a:r>
            <a:r>
              <a:rPr lang="en-US" dirty="0"/>
              <a:t> aR</a:t>
            </a:r>
            <a:r>
              <a:rPr lang="en-US" baseline="30000" dirty="0"/>
              <a:t>k+1</a:t>
            </a:r>
            <a:r>
              <a:rPr lang="en-US" dirty="0"/>
              <a:t>b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30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transitive 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800000"/>
                </a:solidFill>
              </a:rPr>
              <a:t>transitive closure </a:t>
            </a:r>
            <a:r>
              <a:rPr lang="en-US" dirty="0"/>
              <a:t>of a graph G:</a:t>
            </a:r>
          </a:p>
          <a:p>
            <a:r>
              <a:rPr lang="en-US" dirty="0"/>
              <a:t>	G</a:t>
            </a:r>
            <a:r>
              <a:rPr lang="en-US" baseline="30000" dirty="0"/>
              <a:t>+</a:t>
            </a:r>
            <a:r>
              <a:rPr lang="en-US" dirty="0"/>
              <a:t> = G</a:t>
            </a:r>
            <a:r>
              <a:rPr lang="en-US" baseline="30000" dirty="0"/>
              <a:t>1</a:t>
            </a:r>
            <a:r>
              <a:rPr lang="en-US" dirty="0"/>
              <a:t> ∪ G</a:t>
            </a:r>
            <a:r>
              <a:rPr lang="en-US" baseline="30000" dirty="0"/>
              <a:t>2</a:t>
            </a:r>
            <a:r>
              <a:rPr lang="en-US" dirty="0"/>
              <a:t> ∪ G</a:t>
            </a:r>
            <a:r>
              <a:rPr lang="en-US" baseline="30000" dirty="0"/>
              <a:t>3</a:t>
            </a:r>
            <a:r>
              <a:rPr lang="en-US" dirty="0"/>
              <a:t> ∪ G</a:t>
            </a:r>
            <a:r>
              <a:rPr lang="en-US" baseline="30000" dirty="0"/>
              <a:t>4</a:t>
            </a:r>
            <a:r>
              <a:rPr lang="en-US" dirty="0"/>
              <a:t> ....</a:t>
            </a:r>
          </a:p>
          <a:p>
            <a:r>
              <a:rPr lang="en-US" dirty="0"/>
              <a:t>In the union, there is only one copy of the vertex set and the union is taken over the edge sets of the graphs.</a:t>
            </a:r>
          </a:p>
          <a:p>
            <a:r>
              <a:rPr lang="en-US" dirty="0"/>
              <a:t>(u, v) is an edge in G</a:t>
            </a:r>
            <a:r>
              <a:rPr lang="en-US" baseline="30000" dirty="0"/>
              <a:t>+</a:t>
            </a:r>
            <a:r>
              <a:rPr lang="en-US" dirty="0"/>
              <a:t> if vertex v can be reached from vertex u in G by a walk of any length.</a:t>
            </a:r>
          </a:p>
          <a:p>
            <a:endParaRPr lang="en-US" dirty="0"/>
          </a:p>
          <a:p>
            <a:r>
              <a:rPr lang="en-US" dirty="0"/>
              <a:t>Similarly we can define the transitive closure of a relation R:</a:t>
            </a:r>
          </a:p>
          <a:p>
            <a:r>
              <a:rPr lang="en-US" dirty="0"/>
              <a:t>	R</a:t>
            </a:r>
            <a:r>
              <a:rPr lang="en-US" baseline="30000" dirty="0"/>
              <a:t>+</a:t>
            </a:r>
            <a:r>
              <a:rPr lang="en-US" dirty="0"/>
              <a:t> = R</a:t>
            </a:r>
            <a:r>
              <a:rPr lang="en-US" baseline="30000" dirty="0"/>
              <a:t>1</a:t>
            </a:r>
            <a:r>
              <a:rPr lang="en-US" dirty="0"/>
              <a:t> ∪ R</a:t>
            </a:r>
            <a:r>
              <a:rPr lang="en-US" baseline="30000" dirty="0"/>
              <a:t>2</a:t>
            </a:r>
            <a:r>
              <a:rPr lang="en-US" dirty="0"/>
              <a:t> ∪ R</a:t>
            </a:r>
            <a:r>
              <a:rPr lang="en-US" baseline="30000" dirty="0"/>
              <a:t>3</a:t>
            </a:r>
            <a:r>
              <a:rPr lang="en-US" dirty="0"/>
              <a:t> ∪ R</a:t>
            </a:r>
            <a:r>
              <a:rPr lang="en-US" baseline="30000" dirty="0"/>
              <a:t>4</a:t>
            </a:r>
            <a:r>
              <a:rPr lang="en-US" dirty="0"/>
              <a:t> ....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842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transitive 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836" y="1080654"/>
            <a:ext cx="8229600" cy="4530725"/>
          </a:xfrm>
        </p:spPr>
        <p:txBody>
          <a:bodyPr/>
          <a:lstStyle/>
          <a:p>
            <a:r>
              <a:rPr lang="en-US" sz="2200" dirty="0">
                <a:solidFill>
                  <a:srgbClr val="800000"/>
                </a:solidFill>
              </a:rPr>
              <a:t>Examples:</a:t>
            </a:r>
          </a:p>
          <a:p>
            <a:r>
              <a:rPr lang="en-US" sz="2200" dirty="0"/>
              <a:t>Let R be the relation between states in the US where </a:t>
            </a:r>
            <a:r>
              <a:rPr lang="en-US" sz="2200" dirty="0" err="1"/>
              <a:t>aRb</a:t>
            </a:r>
            <a:r>
              <a:rPr lang="en-US" sz="2200" dirty="0"/>
              <a:t> if a and b share a common border.  What is R</a:t>
            </a:r>
            <a:r>
              <a:rPr lang="en-US" sz="2200" baseline="30000" dirty="0"/>
              <a:t>+</a:t>
            </a:r>
            <a:r>
              <a:rPr lang="en-US" sz="2200" dirty="0"/>
              <a:t>?</a:t>
            </a:r>
          </a:p>
          <a:p>
            <a:endParaRPr lang="en-US" sz="2200" dirty="0"/>
          </a:p>
          <a:p>
            <a:r>
              <a:rPr lang="en-US" sz="2200" dirty="0"/>
              <a:t>What is R</a:t>
            </a:r>
            <a:r>
              <a:rPr lang="en-US" sz="2200" baseline="30000" dirty="0"/>
              <a:t>+</a:t>
            </a:r>
            <a:r>
              <a:rPr lang="en-US" sz="2200" dirty="0"/>
              <a:t> for the parent relation?</a:t>
            </a:r>
          </a:p>
          <a:p>
            <a:pPr>
              <a:lnSpc>
                <a:spcPct val="90000"/>
              </a:lnSpc>
            </a:pPr>
            <a:endParaRPr lang="en-US" sz="2200" dirty="0">
              <a:sym typeface="Symbol" charset="2"/>
            </a:endParaRPr>
          </a:p>
          <a:p>
            <a:pPr>
              <a:lnSpc>
                <a:spcPct val="90000"/>
              </a:lnSpc>
            </a:pPr>
            <a:r>
              <a:rPr lang="en-US" sz="2200" dirty="0">
                <a:sym typeface="Symbol" charset="2"/>
              </a:rPr>
              <a:t>A = {1, 2, b}.  What is the transitive closure for: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ym typeface="Symbol" charset="2"/>
              </a:rPr>
              <a:t>R = {(1, 1), (</a:t>
            </a:r>
            <a:r>
              <a:rPr lang="en-US" sz="2200" dirty="0" err="1">
                <a:sym typeface="Symbol" charset="2"/>
              </a:rPr>
              <a:t>b</a:t>
            </a:r>
            <a:r>
              <a:rPr lang="en-US" sz="2200" dirty="0">
                <a:sym typeface="Symbol" charset="2"/>
              </a:rPr>
              <a:t>, </a:t>
            </a:r>
            <a:r>
              <a:rPr lang="en-US" sz="2200" dirty="0" err="1">
                <a:sym typeface="Symbol" charset="2"/>
              </a:rPr>
              <a:t>b</a:t>
            </a:r>
            <a:r>
              <a:rPr lang="en-US" sz="2200" dirty="0">
                <a:sym typeface="Symbol" charset="2"/>
              </a:rPr>
              <a:t>)}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ym typeface="Symbol" charset="2"/>
              </a:rPr>
              <a:t>S = {(1, 2), (2, b)}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ym typeface="Symbol" charset="2"/>
              </a:rPr>
              <a:t>T = {(2, 1), (b, 2),(1,1)}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2554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relations on 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relation on a set A is a subset of A x A. </a:t>
            </a:r>
          </a:p>
          <a:p>
            <a:endParaRPr lang="en-US" dirty="0"/>
          </a:p>
          <a:p>
            <a:r>
              <a:rPr lang="en-US" dirty="0"/>
              <a:t>Graphical representation of a binary relation on a set: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special case of a binary relation is also called a </a:t>
            </a:r>
            <a:r>
              <a:rPr lang="en-US" dirty="0">
                <a:solidFill>
                  <a:srgbClr val="800000"/>
                </a:solidFill>
              </a:rPr>
              <a:t>directed graph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246" y="2439555"/>
            <a:ext cx="7572664" cy="23825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24546" y="4652817"/>
            <a:ext cx="1000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self loop</a:t>
            </a:r>
          </a:p>
        </p:txBody>
      </p:sp>
    </p:spTree>
    <p:extLst>
      <p:ext uri="{BB962C8B-B14F-4D97-AF65-F5344CB8AC3E}">
        <p14:creationId xmlns:p14="http://schemas.microsoft.com/office/powerpoint/2010/main" val="1929969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transitive 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800000"/>
                </a:solidFill>
              </a:rPr>
              <a:t>transitive closure </a:t>
            </a:r>
            <a:r>
              <a:rPr lang="en-US" dirty="0"/>
              <a:t>of a graph G:</a:t>
            </a:r>
          </a:p>
          <a:p>
            <a:r>
              <a:rPr lang="en-US" dirty="0"/>
              <a:t>	G</a:t>
            </a:r>
            <a:r>
              <a:rPr lang="en-US" baseline="30000" dirty="0"/>
              <a:t>+</a:t>
            </a:r>
            <a:r>
              <a:rPr lang="en-US" dirty="0"/>
              <a:t> = G</a:t>
            </a:r>
            <a:r>
              <a:rPr lang="en-US" baseline="30000" dirty="0"/>
              <a:t>1</a:t>
            </a:r>
            <a:r>
              <a:rPr lang="en-US" dirty="0"/>
              <a:t> ∪ G</a:t>
            </a:r>
            <a:r>
              <a:rPr lang="en-US" baseline="30000" dirty="0"/>
              <a:t>2</a:t>
            </a:r>
            <a:r>
              <a:rPr lang="en-US" dirty="0"/>
              <a:t> ∪ G</a:t>
            </a:r>
            <a:r>
              <a:rPr lang="en-US" baseline="30000" dirty="0"/>
              <a:t>3</a:t>
            </a:r>
            <a:r>
              <a:rPr lang="en-US" dirty="0"/>
              <a:t> ∪ G</a:t>
            </a:r>
            <a:r>
              <a:rPr lang="en-US" baseline="30000" dirty="0"/>
              <a:t>4</a:t>
            </a:r>
            <a:r>
              <a:rPr lang="en-US" dirty="0"/>
              <a:t> ....</a:t>
            </a:r>
          </a:p>
          <a:p>
            <a:r>
              <a:rPr lang="en-US" dirty="0"/>
              <a:t>If the graph has  n vertices:</a:t>
            </a:r>
          </a:p>
          <a:p>
            <a:r>
              <a:rPr lang="en-US" dirty="0"/>
              <a:t>	G</a:t>
            </a:r>
            <a:r>
              <a:rPr lang="en-US" baseline="30000" dirty="0"/>
              <a:t>+</a:t>
            </a:r>
            <a:r>
              <a:rPr lang="en-US" dirty="0"/>
              <a:t> = G</a:t>
            </a:r>
            <a:r>
              <a:rPr lang="en-US" baseline="30000" dirty="0"/>
              <a:t>1</a:t>
            </a:r>
            <a:r>
              <a:rPr lang="en-US" dirty="0"/>
              <a:t> ∪ G</a:t>
            </a:r>
            <a:r>
              <a:rPr lang="en-US" baseline="30000" dirty="0"/>
              <a:t>2</a:t>
            </a:r>
            <a:r>
              <a:rPr lang="en-US" dirty="0"/>
              <a:t> ∪ G</a:t>
            </a:r>
            <a:r>
              <a:rPr lang="en-US" baseline="30000" dirty="0"/>
              <a:t>3</a:t>
            </a:r>
            <a:r>
              <a:rPr lang="en-US" dirty="0"/>
              <a:t> ∪....∪ </a:t>
            </a:r>
            <a:r>
              <a:rPr lang="en-US" dirty="0" err="1"/>
              <a:t>G</a:t>
            </a:r>
            <a:r>
              <a:rPr lang="en-US" baseline="30000" dirty="0" err="1"/>
              <a:t>n</a:t>
            </a:r>
            <a:r>
              <a:rPr lang="en-US" baseline="-25000" dirty="0"/>
              <a:t> </a:t>
            </a:r>
          </a:p>
          <a:p>
            <a:endParaRPr lang="en-US" dirty="0"/>
          </a:p>
          <a:p>
            <a:r>
              <a:rPr lang="en-US" dirty="0"/>
              <a:t>The same holds for a relation R. Let R be a relation on a finite domain with n elements. Then</a:t>
            </a:r>
          </a:p>
          <a:p>
            <a:r>
              <a:rPr lang="en-US" dirty="0"/>
              <a:t>	R</a:t>
            </a:r>
            <a:r>
              <a:rPr lang="en-US" baseline="30000" dirty="0"/>
              <a:t>+</a:t>
            </a:r>
            <a:r>
              <a:rPr lang="en-US" dirty="0"/>
              <a:t> = R</a:t>
            </a:r>
            <a:r>
              <a:rPr lang="en-US" baseline="30000" dirty="0"/>
              <a:t>1</a:t>
            </a:r>
            <a:r>
              <a:rPr lang="en-US" dirty="0"/>
              <a:t> ∪ R</a:t>
            </a:r>
            <a:r>
              <a:rPr lang="en-US" baseline="30000" dirty="0"/>
              <a:t>2</a:t>
            </a:r>
            <a:r>
              <a:rPr lang="en-US" dirty="0"/>
              <a:t> ∪ R</a:t>
            </a:r>
            <a:r>
              <a:rPr lang="en-US" baseline="30000" dirty="0"/>
              <a:t>3</a:t>
            </a:r>
            <a:r>
              <a:rPr lang="en-US" dirty="0"/>
              <a:t> ∪....∪ </a:t>
            </a:r>
            <a:r>
              <a:rPr lang="en-US" dirty="0" err="1"/>
              <a:t>R</a:t>
            </a:r>
            <a:r>
              <a:rPr lang="en-US" baseline="30000" dirty="0" err="1"/>
              <a:t>n</a:t>
            </a:r>
            <a:endParaRPr lang="en-US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95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transitive 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>
                <a:solidFill>
                  <a:srgbClr val="800000"/>
                </a:solidFill>
              </a:rPr>
              <a:t>Lemma:</a:t>
            </a:r>
            <a:r>
              <a:rPr lang="en-US" sz="2200" dirty="0"/>
              <a:t> Let G be a graph with n vertices.  If there is a path from u to v in G, then there is such a path with length not exceeding n.</a:t>
            </a:r>
          </a:p>
        </p:txBody>
      </p:sp>
    </p:spTree>
    <p:extLst>
      <p:ext uri="{BB962C8B-B14F-4D97-AF65-F5344CB8AC3E}">
        <p14:creationId xmlns:p14="http://schemas.microsoft.com/office/powerpoint/2010/main" val="281881816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algorithm for the transitive 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R be a relation over a set A.</a:t>
            </a:r>
          </a:p>
          <a:p>
            <a:r>
              <a:rPr lang="en-US" dirty="0"/>
              <a:t>Repeat the following step until no pair is added to R:</a:t>
            </a:r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If there are x, y, z ∈ A such that (x, y) ∈ R, (y, z) ∈ R and (x, z) ∉ R, then add (x, z) to 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78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DAGs : directed acyclic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</a:t>
            </a:r>
            <a:r>
              <a:rPr lang="en-US" sz="2400" dirty="0">
                <a:solidFill>
                  <a:srgbClr val="800000"/>
                </a:solidFill>
              </a:rPr>
              <a:t>directed acyclic graph </a:t>
            </a:r>
            <a:r>
              <a:rPr lang="en-US" sz="2400" dirty="0"/>
              <a:t>(DAG) is a directed graph that has no cycles.</a:t>
            </a:r>
          </a:p>
          <a:p>
            <a:r>
              <a:rPr lang="en-US" sz="2400" dirty="0"/>
              <a:t>DAGs are an important class of graphs</a:t>
            </a:r>
          </a:p>
          <a:p>
            <a:endParaRPr lang="en-US" sz="2400" dirty="0"/>
          </a:p>
          <a:p>
            <a:r>
              <a:rPr lang="en-US" sz="2400" dirty="0"/>
              <a:t>Used for representing probabilistic relationships between variables (Bayesian networks)</a:t>
            </a:r>
          </a:p>
          <a:p>
            <a:r>
              <a:rPr lang="en-US" sz="2400" dirty="0"/>
              <a:t>Are at the core of dataflow programming (TensorFlow)</a:t>
            </a:r>
          </a:p>
          <a:p>
            <a:endParaRPr lang="en-US" sz="2400" dirty="0"/>
          </a:p>
          <a:p>
            <a:r>
              <a:rPr lang="en-US" sz="2400" dirty="0"/>
              <a:t>Many computational problems that are NP-hard on general graphs can be solved efficiently on DAGs</a:t>
            </a:r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023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33106" y="817335"/>
            <a:ext cx="7918080" cy="5278665"/>
            <a:chOff x="433106" y="817335"/>
            <a:chExt cx="7918080" cy="5278665"/>
          </a:xfrm>
        </p:grpSpPr>
        <p:sp>
          <p:nvSpPr>
            <p:cNvPr id="5" name="Rectangle 4"/>
            <p:cNvSpPr/>
            <p:nvPr/>
          </p:nvSpPr>
          <p:spPr>
            <a:xfrm>
              <a:off x="4078239" y="1601638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Calibri"/>
                  <a:cs typeface="Calibri"/>
                </a:rPr>
                <a:t>CS165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087469" y="2414014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Calibri"/>
                  <a:cs typeface="Calibri"/>
                </a:rPr>
                <a:t>CS220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87354" y="3798489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Calibri"/>
                  <a:cs typeface="Calibri"/>
                </a:rPr>
                <a:t>CS253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540613" y="2414014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Calibri"/>
                  <a:cs typeface="Calibri"/>
                </a:rPr>
                <a:t>CS270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397898" y="4699718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CS314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40921" y="4699718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CS320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00940" y="4699718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CS356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73217" y="4699718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CS370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307520" y="4699718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CT310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71079" y="4699718"/>
              <a:ext cx="777969" cy="37758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CT320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638525" y="5718417"/>
              <a:ext cx="777969" cy="37758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CS440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17616" y="5718417"/>
              <a:ext cx="777969" cy="37758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CS410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41619" y="5718417"/>
              <a:ext cx="777969" cy="37758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CS464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4466765" y="1194918"/>
              <a:ext cx="458" cy="40672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5" idx="2"/>
              <a:endCxn id="6" idx="0"/>
            </p:cNvCxnSpPr>
            <p:nvPr/>
          </p:nvCxnSpPr>
          <p:spPr>
            <a:xfrm>
              <a:off x="4467224" y="1979221"/>
              <a:ext cx="9230" cy="43479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5" idx="2"/>
              <a:endCxn id="8" idx="0"/>
            </p:cNvCxnSpPr>
            <p:nvPr/>
          </p:nvCxnSpPr>
          <p:spPr>
            <a:xfrm>
              <a:off x="4467224" y="1979221"/>
              <a:ext cx="1462374" cy="43479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6" idx="2"/>
              <a:endCxn id="7" idx="0"/>
            </p:cNvCxnSpPr>
            <p:nvPr/>
          </p:nvCxnSpPr>
          <p:spPr>
            <a:xfrm>
              <a:off x="4476454" y="2791597"/>
              <a:ext cx="499885" cy="100689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8" idx="2"/>
              <a:endCxn id="7" idx="0"/>
            </p:cNvCxnSpPr>
            <p:nvPr/>
          </p:nvCxnSpPr>
          <p:spPr>
            <a:xfrm flipH="1">
              <a:off x="4976339" y="2791597"/>
              <a:ext cx="953259" cy="100689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6" idx="2"/>
              <a:endCxn id="13" idx="0"/>
            </p:cNvCxnSpPr>
            <p:nvPr/>
          </p:nvCxnSpPr>
          <p:spPr>
            <a:xfrm flipH="1">
              <a:off x="2696505" y="2791597"/>
              <a:ext cx="1779949" cy="19081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6" idx="2"/>
              <a:endCxn id="9" idx="0"/>
            </p:cNvCxnSpPr>
            <p:nvPr/>
          </p:nvCxnSpPr>
          <p:spPr>
            <a:xfrm flipH="1">
              <a:off x="3786883" y="2791597"/>
              <a:ext cx="689571" cy="19081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7" idx="2"/>
              <a:endCxn id="9" idx="0"/>
            </p:cNvCxnSpPr>
            <p:nvPr/>
          </p:nvCxnSpPr>
          <p:spPr>
            <a:xfrm flipH="1">
              <a:off x="3786883" y="4176072"/>
              <a:ext cx="1189456" cy="5236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6" idx="2"/>
              <a:endCxn id="10" idx="0"/>
            </p:cNvCxnSpPr>
            <p:nvPr/>
          </p:nvCxnSpPr>
          <p:spPr>
            <a:xfrm flipH="1">
              <a:off x="1429906" y="2791597"/>
              <a:ext cx="3046548" cy="19081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7" idx="2"/>
              <a:endCxn id="15" idx="0"/>
            </p:cNvCxnSpPr>
            <p:nvPr/>
          </p:nvCxnSpPr>
          <p:spPr>
            <a:xfrm>
              <a:off x="4976339" y="4176072"/>
              <a:ext cx="1083725" cy="5236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6" idx="2"/>
              <a:endCxn id="11" idx="0"/>
            </p:cNvCxnSpPr>
            <p:nvPr/>
          </p:nvCxnSpPr>
          <p:spPr>
            <a:xfrm>
              <a:off x="4476454" y="2791597"/>
              <a:ext cx="2513471" cy="19081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8" idx="2"/>
              <a:endCxn id="11" idx="0"/>
            </p:cNvCxnSpPr>
            <p:nvPr/>
          </p:nvCxnSpPr>
          <p:spPr>
            <a:xfrm>
              <a:off x="5929598" y="2791597"/>
              <a:ext cx="1060327" cy="19081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6" idx="2"/>
              <a:endCxn id="12" idx="0"/>
            </p:cNvCxnSpPr>
            <p:nvPr/>
          </p:nvCxnSpPr>
          <p:spPr>
            <a:xfrm>
              <a:off x="4476454" y="2791597"/>
              <a:ext cx="3485748" cy="19081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8" idx="2"/>
              <a:endCxn id="12" idx="0"/>
            </p:cNvCxnSpPr>
            <p:nvPr/>
          </p:nvCxnSpPr>
          <p:spPr>
            <a:xfrm>
              <a:off x="5929598" y="2791597"/>
              <a:ext cx="2032604" cy="190812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7" idx="2"/>
              <a:endCxn id="17" idx="0"/>
            </p:cNvCxnSpPr>
            <p:nvPr/>
          </p:nvCxnSpPr>
          <p:spPr>
            <a:xfrm>
              <a:off x="4976339" y="4176072"/>
              <a:ext cx="1030262" cy="15423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0" idx="2"/>
              <a:endCxn id="16" idx="0"/>
            </p:cNvCxnSpPr>
            <p:nvPr/>
          </p:nvCxnSpPr>
          <p:spPr>
            <a:xfrm>
              <a:off x="1429906" y="5077301"/>
              <a:ext cx="2597604" cy="64111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7" idx="2"/>
              <a:endCxn id="16" idx="0"/>
            </p:cNvCxnSpPr>
            <p:nvPr/>
          </p:nvCxnSpPr>
          <p:spPr>
            <a:xfrm flipH="1">
              <a:off x="4027510" y="4176072"/>
              <a:ext cx="948829" cy="15423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7" idx="2"/>
              <a:endCxn id="18" idx="0"/>
            </p:cNvCxnSpPr>
            <p:nvPr/>
          </p:nvCxnSpPr>
          <p:spPr>
            <a:xfrm>
              <a:off x="4976339" y="4176072"/>
              <a:ext cx="54265" cy="15423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7" idx="2"/>
              <a:endCxn id="11" idx="0"/>
            </p:cNvCxnSpPr>
            <p:nvPr/>
          </p:nvCxnSpPr>
          <p:spPr>
            <a:xfrm>
              <a:off x="4976339" y="4176072"/>
              <a:ext cx="2013586" cy="52364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ectangle 94"/>
            <p:cNvSpPr/>
            <p:nvPr/>
          </p:nvSpPr>
          <p:spPr>
            <a:xfrm>
              <a:off x="4094487" y="817335"/>
              <a:ext cx="777969" cy="37758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latin typeface="Calibri"/>
                  <a:cs typeface="Calibri"/>
                </a:rPr>
                <a:t>CS163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33106" y="1173540"/>
              <a:ext cx="3300694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b="1" dirty="0"/>
                <a:t>Question: Is there a </a:t>
              </a:r>
            </a:p>
            <a:p>
              <a:r>
                <a:rPr lang="en-US" sz="1800" b="1" dirty="0"/>
                <a:t>cycle in this graph? 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CS prerequisite structure</a:t>
            </a:r>
          </a:p>
        </p:txBody>
      </p:sp>
    </p:spTree>
    <p:extLst>
      <p:ext uri="{BB962C8B-B14F-4D97-AF65-F5344CB8AC3E}">
        <p14:creationId xmlns:p14="http://schemas.microsoft.com/office/powerpoint/2010/main" val="2273650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describing precedence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Examples:  </a:t>
            </a:r>
          </a:p>
          <a:p>
            <a:pPr lvl="1"/>
            <a:r>
              <a:rPr lang="en-US" sz="2000" dirty="0"/>
              <a:t>prerequisites for a set of courses</a:t>
            </a:r>
          </a:p>
          <a:p>
            <a:pPr lvl="1"/>
            <a:r>
              <a:rPr lang="en-US" sz="2000" dirty="0"/>
              <a:t>dependencies between programs (for installation and compilation)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Edge from </a:t>
            </a:r>
            <a:r>
              <a:rPr lang="en-US" sz="2400" i="1" dirty="0">
                <a:latin typeface="Times New Roman"/>
                <a:cs typeface="Times New Roman"/>
              </a:rPr>
              <a:t>a</a:t>
            </a:r>
            <a:r>
              <a:rPr lang="en-US" sz="2400" dirty="0"/>
              <a:t> to </a:t>
            </a:r>
            <a:r>
              <a:rPr lang="en-US" sz="2400" i="1" dirty="0" err="1">
                <a:latin typeface="Times New Roman"/>
                <a:cs typeface="Times New Roman"/>
              </a:rPr>
              <a:t>b</a:t>
            </a:r>
            <a:r>
              <a:rPr lang="en-US" sz="2400" dirty="0"/>
              <a:t> indicates </a:t>
            </a:r>
            <a:r>
              <a:rPr lang="en-US" sz="2400" i="1" dirty="0">
                <a:latin typeface="Times New Roman"/>
                <a:cs typeface="Times New Roman"/>
              </a:rPr>
              <a:t>a </a:t>
            </a:r>
            <a:r>
              <a:rPr lang="en-US" sz="2400" dirty="0"/>
              <a:t>should come before </a:t>
            </a:r>
            <a:r>
              <a:rPr lang="en-US" sz="2400" i="1" dirty="0" err="1">
                <a:latin typeface="Times New Roman"/>
                <a:cs typeface="Times New Roman"/>
              </a:rPr>
              <a:t>b</a:t>
            </a:r>
            <a:endParaRPr lang="en-US" sz="2400" i="1" dirty="0">
              <a:latin typeface="Times New Roman"/>
              <a:cs typeface="Times New Roman"/>
            </a:endParaRP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8395" y="3352800"/>
            <a:ext cx="4345241" cy="24545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477000"/>
            <a:ext cx="5769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Batman images are from the book “Introduction to bioinformatics algorithms”</a:t>
            </a:r>
          </a:p>
        </p:txBody>
      </p:sp>
    </p:spTree>
    <p:extLst>
      <p:ext uri="{BB962C8B-B14F-4D97-AF65-F5344CB8AC3E}">
        <p14:creationId xmlns:p14="http://schemas.microsoft.com/office/powerpoint/2010/main" val="1633221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describing precedence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200" dirty="0"/>
              <a:t>Want an ordering of the vertices of the graph that respects the precedence relation </a:t>
            </a:r>
          </a:p>
          <a:p>
            <a:pPr lvl="1">
              <a:spcAft>
                <a:spcPts val="1200"/>
              </a:spcAft>
            </a:pPr>
            <a:r>
              <a:rPr lang="en-US" sz="2200" dirty="0"/>
              <a:t>Example:  An ordering of CS courses</a:t>
            </a:r>
          </a:p>
          <a:p>
            <a:pPr marL="114300" lvl="1" indent="0">
              <a:spcAft>
                <a:spcPts val="1200"/>
              </a:spcAft>
              <a:buNone/>
            </a:pPr>
            <a:r>
              <a:rPr lang="en-US" sz="2200" dirty="0">
                <a:solidFill>
                  <a:srgbClr val="800000"/>
                </a:solidFill>
              </a:rPr>
              <a:t>Topological sort: </a:t>
            </a:r>
            <a:r>
              <a:rPr lang="en-US" sz="2200" dirty="0">
                <a:solidFill>
                  <a:srgbClr val="003399"/>
                </a:solidFill>
              </a:rPr>
              <a:t>listing of nodes such that if (</a:t>
            </a:r>
            <a:r>
              <a:rPr lang="en-US" sz="2200" dirty="0" err="1">
                <a:solidFill>
                  <a:srgbClr val="003399"/>
                </a:solidFill>
              </a:rPr>
              <a:t>a,b</a:t>
            </a:r>
            <a:r>
              <a:rPr lang="en-US" sz="2200" dirty="0">
                <a:solidFill>
                  <a:srgbClr val="003399"/>
                </a:solidFill>
              </a:rPr>
              <a:t>) is an edge, a appears before b in the list</a:t>
            </a:r>
          </a:p>
          <a:p>
            <a:pPr marL="114300" lvl="1" indent="0">
              <a:spcAft>
                <a:spcPts val="1200"/>
              </a:spcAft>
              <a:buNone/>
            </a:pP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319" y="3904673"/>
            <a:ext cx="6731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0845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describing precedence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200" dirty="0"/>
              <a:t>Want an ordering of the vertices of the graph that respects the precedence relation 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800000"/>
                </a:solidFill>
              </a:rPr>
              <a:t>Topological sort: </a:t>
            </a:r>
            <a:r>
              <a:rPr lang="en-US" sz="2200" dirty="0">
                <a:solidFill>
                  <a:srgbClr val="003399"/>
                </a:solidFill>
              </a:rPr>
              <a:t>listing of nodes such that if (</a:t>
            </a:r>
            <a:r>
              <a:rPr lang="en-US" sz="2200" dirty="0" err="1">
                <a:solidFill>
                  <a:srgbClr val="003399"/>
                </a:solidFill>
              </a:rPr>
              <a:t>a,b</a:t>
            </a:r>
            <a:r>
              <a:rPr lang="en-US" sz="2200" dirty="0">
                <a:solidFill>
                  <a:srgbClr val="003399"/>
                </a:solidFill>
              </a:rPr>
              <a:t>) is an edge, a appears before b in the list</a:t>
            </a:r>
          </a:p>
          <a:p>
            <a:pPr>
              <a:spcAft>
                <a:spcPts val="1200"/>
              </a:spcAft>
            </a:pPr>
            <a:r>
              <a:rPr lang="en-US" sz="2200" dirty="0"/>
              <a:t>Is a topological sort unique?</a:t>
            </a:r>
          </a:p>
          <a:p>
            <a:pPr marL="114300" lvl="1" indent="0">
              <a:spcAft>
                <a:spcPts val="1200"/>
              </a:spcAft>
              <a:buNone/>
            </a:pP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046" y="3673764"/>
            <a:ext cx="6731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0662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charset="2"/>
              <a:buChar char="ü"/>
            </a:pPr>
            <a:r>
              <a:rPr lang="en-US" dirty="0"/>
              <a:t>Pick a vertex x with in-degree 0 and remove x from G, including all its outgoing edges.</a:t>
            </a:r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Then pick another vertex with in-degree 0 from the remaining vertices. </a:t>
            </a:r>
          </a:p>
          <a:p>
            <a:pPr marL="342900" indent="-342900">
              <a:buFont typeface="Wingdings" charset="2"/>
              <a:buChar char="ü"/>
            </a:pPr>
            <a:r>
              <a:rPr lang="en-US" dirty="0"/>
              <a:t>Keep selecting vertices until no vertices left. </a:t>
            </a:r>
          </a:p>
        </p:txBody>
      </p:sp>
    </p:spTree>
    <p:extLst>
      <p:ext uri="{BB962C8B-B14F-4D97-AF65-F5344CB8AC3E}">
        <p14:creationId xmlns:p14="http://schemas.microsoft.com/office/powerpoint/2010/main" val="277587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directed graphs</a:t>
            </a:r>
          </a:p>
        </p:txBody>
      </p:sp>
      <p:sp>
        <p:nvSpPr>
          <p:cNvPr id="21524" name="Oval 36"/>
          <p:cNvSpPr>
            <a:spLocks noChangeArrowheads="1"/>
          </p:cNvSpPr>
          <p:nvPr/>
        </p:nvSpPr>
        <p:spPr bwMode="auto">
          <a:xfrm>
            <a:off x="3366675" y="17526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5" name="Oval 40"/>
          <p:cNvSpPr>
            <a:spLocks noChangeArrowheads="1"/>
          </p:cNvSpPr>
          <p:nvPr/>
        </p:nvSpPr>
        <p:spPr bwMode="auto">
          <a:xfrm>
            <a:off x="2071275" y="25146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7" name="Oval 42"/>
          <p:cNvSpPr>
            <a:spLocks noChangeArrowheads="1"/>
          </p:cNvSpPr>
          <p:nvPr/>
        </p:nvSpPr>
        <p:spPr bwMode="auto">
          <a:xfrm>
            <a:off x="3671475" y="31242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8" name="Oval 43"/>
          <p:cNvSpPr>
            <a:spLocks noChangeArrowheads="1"/>
          </p:cNvSpPr>
          <p:nvPr/>
        </p:nvSpPr>
        <p:spPr bwMode="auto">
          <a:xfrm>
            <a:off x="3214275" y="46482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9" name="Oval 44"/>
          <p:cNvSpPr>
            <a:spLocks noChangeArrowheads="1"/>
          </p:cNvSpPr>
          <p:nvPr/>
        </p:nvSpPr>
        <p:spPr bwMode="auto">
          <a:xfrm>
            <a:off x="1690275" y="41910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0" name="Oval 45"/>
          <p:cNvSpPr>
            <a:spLocks noChangeArrowheads="1"/>
          </p:cNvSpPr>
          <p:nvPr/>
        </p:nvSpPr>
        <p:spPr bwMode="auto">
          <a:xfrm>
            <a:off x="4966875" y="25146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1" name="Oval 46"/>
          <p:cNvSpPr>
            <a:spLocks noChangeArrowheads="1"/>
          </p:cNvSpPr>
          <p:nvPr/>
        </p:nvSpPr>
        <p:spPr bwMode="auto">
          <a:xfrm>
            <a:off x="2528475" y="59436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2" name="Oval 48"/>
          <p:cNvSpPr>
            <a:spLocks noChangeArrowheads="1"/>
          </p:cNvSpPr>
          <p:nvPr/>
        </p:nvSpPr>
        <p:spPr bwMode="auto">
          <a:xfrm>
            <a:off x="4433475" y="5410200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533" name="AutoShape 49"/>
          <p:cNvCxnSpPr>
            <a:cxnSpLocks noChangeShapeType="1"/>
            <a:stCxn id="21524" idx="2"/>
            <a:endCxn id="21525" idx="7"/>
          </p:cNvCxnSpPr>
          <p:nvPr/>
        </p:nvCxnSpPr>
        <p:spPr bwMode="auto">
          <a:xfrm flipH="1">
            <a:off x="2331625" y="1943100"/>
            <a:ext cx="1035050" cy="6270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4" name="AutoShape 50"/>
          <p:cNvCxnSpPr>
            <a:cxnSpLocks noChangeShapeType="1"/>
            <a:stCxn id="21525" idx="4"/>
            <a:endCxn id="21529" idx="0"/>
          </p:cNvCxnSpPr>
          <p:nvPr/>
        </p:nvCxnSpPr>
        <p:spPr bwMode="auto">
          <a:xfrm flipH="1">
            <a:off x="1842675" y="2895600"/>
            <a:ext cx="381000" cy="12954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5" name="AutoShape 51"/>
          <p:cNvCxnSpPr>
            <a:cxnSpLocks noChangeShapeType="1"/>
            <a:stCxn id="21529" idx="4"/>
            <a:endCxn id="21531" idx="1"/>
          </p:cNvCxnSpPr>
          <p:nvPr/>
        </p:nvCxnSpPr>
        <p:spPr bwMode="auto">
          <a:xfrm>
            <a:off x="1842675" y="4572000"/>
            <a:ext cx="730250" cy="14271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6" name="AutoShape 52"/>
          <p:cNvCxnSpPr>
            <a:cxnSpLocks noChangeShapeType="1"/>
            <a:stCxn id="21531" idx="6"/>
            <a:endCxn id="21532" idx="3"/>
          </p:cNvCxnSpPr>
          <p:nvPr/>
        </p:nvCxnSpPr>
        <p:spPr bwMode="auto">
          <a:xfrm flipV="1">
            <a:off x="2833275" y="5735638"/>
            <a:ext cx="1644650" cy="3984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7" name="AutoShape 53"/>
          <p:cNvCxnSpPr>
            <a:cxnSpLocks noChangeShapeType="1"/>
            <a:stCxn id="21524" idx="6"/>
            <a:endCxn id="21530" idx="1"/>
          </p:cNvCxnSpPr>
          <p:nvPr/>
        </p:nvCxnSpPr>
        <p:spPr bwMode="auto">
          <a:xfrm>
            <a:off x="3671475" y="1943100"/>
            <a:ext cx="1339850" cy="6270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8" name="AutoShape 54"/>
          <p:cNvCxnSpPr>
            <a:cxnSpLocks noChangeShapeType="1"/>
            <a:stCxn id="21524" idx="4"/>
            <a:endCxn id="21527" idx="0"/>
          </p:cNvCxnSpPr>
          <p:nvPr/>
        </p:nvCxnSpPr>
        <p:spPr bwMode="auto">
          <a:xfrm>
            <a:off x="3519075" y="2133600"/>
            <a:ext cx="304800" cy="990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39" name="AutoShape 55"/>
          <p:cNvCxnSpPr>
            <a:cxnSpLocks noChangeShapeType="1"/>
            <a:stCxn id="21525" idx="6"/>
            <a:endCxn id="21527" idx="2"/>
          </p:cNvCxnSpPr>
          <p:nvPr/>
        </p:nvCxnSpPr>
        <p:spPr bwMode="auto">
          <a:xfrm>
            <a:off x="2376075" y="2705100"/>
            <a:ext cx="1295400" cy="609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0" name="AutoShape 56"/>
          <p:cNvCxnSpPr>
            <a:cxnSpLocks noChangeShapeType="1"/>
            <a:stCxn id="21525" idx="5"/>
            <a:endCxn id="21528" idx="1"/>
          </p:cNvCxnSpPr>
          <p:nvPr/>
        </p:nvCxnSpPr>
        <p:spPr bwMode="auto">
          <a:xfrm>
            <a:off x="2331625" y="2840038"/>
            <a:ext cx="927100" cy="18637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1" name="AutoShape 57"/>
          <p:cNvCxnSpPr>
            <a:cxnSpLocks noChangeShapeType="1"/>
            <a:stCxn id="21527" idx="4"/>
            <a:endCxn id="21528" idx="0"/>
          </p:cNvCxnSpPr>
          <p:nvPr/>
        </p:nvCxnSpPr>
        <p:spPr bwMode="auto">
          <a:xfrm flipH="1">
            <a:off x="3366675" y="3505200"/>
            <a:ext cx="457200" cy="11430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2" name="AutoShape 58"/>
          <p:cNvCxnSpPr>
            <a:cxnSpLocks noChangeShapeType="1"/>
            <a:stCxn id="21528" idx="3"/>
            <a:endCxn id="21531" idx="0"/>
          </p:cNvCxnSpPr>
          <p:nvPr/>
        </p:nvCxnSpPr>
        <p:spPr bwMode="auto">
          <a:xfrm flipH="1">
            <a:off x="2680875" y="4973638"/>
            <a:ext cx="577850" cy="9699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3" name="AutoShape 59"/>
          <p:cNvCxnSpPr>
            <a:cxnSpLocks noChangeShapeType="1"/>
            <a:stCxn id="21530" idx="3"/>
            <a:endCxn id="21527" idx="7"/>
          </p:cNvCxnSpPr>
          <p:nvPr/>
        </p:nvCxnSpPr>
        <p:spPr bwMode="auto">
          <a:xfrm flipH="1">
            <a:off x="3931825" y="2840038"/>
            <a:ext cx="1079500" cy="3397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none"/>
            <a:tailEnd type="triangle"/>
          </a:ln>
        </p:spPr>
      </p:cxnSp>
      <p:cxnSp>
        <p:nvCxnSpPr>
          <p:cNvPr id="21545" name="AutoShape 62"/>
          <p:cNvCxnSpPr>
            <a:cxnSpLocks noChangeShapeType="1"/>
            <a:stCxn id="21528" idx="6"/>
            <a:endCxn id="21532" idx="2"/>
          </p:cNvCxnSpPr>
          <p:nvPr/>
        </p:nvCxnSpPr>
        <p:spPr bwMode="auto">
          <a:xfrm>
            <a:off x="3519075" y="4838700"/>
            <a:ext cx="914400" cy="7620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546" name="AutoShape 63"/>
          <p:cNvCxnSpPr>
            <a:cxnSpLocks noChangeShapeType="1"/>
            <a:stCxn id="21530" idx="4"/>
            <a:endCxn id="21532" idx="0"/>
          </p:cNvCxnSpPr>
          <p:nvPr/>
        </p:nvCxnSpPr>
        <p:spPr bwMode="auto">
          <a:xfrm flipH="1">
            <a:off x="4585875" y="2895600"/>
            <a:ext cx="533400" cy="2514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none"/>
            <a:tailEnd type="triangle"/>
          </a:ln>
        </p:spPr>
      </p:cxnSp>
      <p:cxnSp>
        <p:nvCxnSpPr>
          <p:cNvPr id="21547" name="AutoShape 64"/>
          <p:cNvCxnSpPr>
            <a:cxnSpLocks noChangeShapeType="1"/>
            <a:stCxn id="21527" idx="5"/>
            <a:endCxn id="21532" idx="1"/>
          </p:cNvCxnSpPr>
          <p:nvPr/>
        </p:nvCxnSpPr>
        <p:spPr bwMode="auto">
          <a:xfrm>
            <a:off x="3931825" y="3449638"/>
            <a:ext cx="546100" cy="20161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177388" y="4800600"/>
            <a:ext cx="3036887" cy="1358900"/>
            <a:chOff x="439" y="3024"/>
            <a:chExt cx="1913" cy="856"/>
          </a:xfrm>
        </p:grpSpPr>
        <p:sp>
          <p:nvSpPr>
            <p:cNvPr id="21521" name="Text Box 65"/>
            <p:cNvSpPr txBox="1">
              <a:spLocks noChangeArrowheads="1"/>
            </p:cNvSpPr>
            <p:nvPr/>
          </p:nvSpPr>
          <p:spPr bwMode="auto">
            <a:xfrm>
              <a:off x="439" y="3124"/>
              <a:ext cx="955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9900"/>
                  </a:solidFill>
                </a:rPr>
                <a:t>vertices/</a:t>
              </a:r>
            </a:p>
            <a:p>
              <a:r>
                <a:rPr lang="en-US" sz="2400" dirty="0">
                  <a:solidFill>
                    <a:srgbClr val="009900"/>
                  </a:solidFill>
                </a:rPr>
                <a:t>nodes</a:t>
              </a:r>
            </a:p>
            <a:p>
              <a:endParaRPr lang="en-US" sz="2400" dirty="0">
                <a:solidFill>
                  <a:srgbClr val="009900"/>
                </a:solidFill>
              </a:endParaRPr>
            </a:p>
          </p:txBody>
        </p:sp>
        <p:sp>
          <p:nvSpPr>
            <p:cNvPr id="21522" name="Freeform 67"/>
            <p:cNvSpPr>
              <a:spLocks/>
            </p:cNvSpPr>
            <p:nvPr/>
          </p:nvSpPr>
          <p:spPr bwMode="auto">
            <a:xfrm>
              <a:off x="1296" y="3024"/>
              <a:ext cx="1056" cy="288"/>
            </a:xfrm>
            <a:custGeom>
              <a:avLst/>
              <a:gdLst>
                <a:gd name="T0" fmla="*/ 0 w 960"/>
                <a:gd name="T1" fmla="*/ 288 h 288"/>
                <a:gd name="T2" fmla="*/ 813 w 960"/>
                <a:gd name="T3" fmla="*/ 240 h 288"/>
                <a:gd name="T4" fmla="*/ 1162 w 960"/>
                <a:gd name="T5" fmla="*/ 0 h 288"/>
                <a:gd name="T6" fmla="*/ 0 60000 65536"/>
                <a:gd name="T7" fmla="*/ 0 60000 65536"/>
                <a:gd name="T8" fmla="*/ 0 60000 65536"/>
                <a:gd name="T9" fmla="*/ 0 w 960"/>
                <a:gd name="T10" fmla="*/ 0 h 288"/>
                <a:gd name="T11" fmla="*/ 960 w 960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288">
                  <a:moveTo>
                    <a:pt x="0" y="288"/>
                  </a:moveTo>
                  <a:cubicBezTo>
                    <a:pt x="256" y="288"/>
                    <a:pt x="512" y="288"/>
                    <a:pt x="672" y="240"/>
                  </a:cubicBezTo>
                  <a:cubicBezTo>
                    <a:pt x="832" y="192"/>
                    <a:pt x="896" y="96"/>
                    <a:pt x="960" y="0"/>
                  </a:cubicBezTo>
                </a:path>
              </a:pathLst>
            </a:custGeom>
            <a:noFill/>
            <a:ln w="19050">
              <a:solidFill>
                <a:srgbClr val="009900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3" name="Freeform 69"/>
            <p:cNvSpPr>
              <a:spLocks/>
            </p:cNvSpPr>
            <p:nvPr/>
          </p:nvSpPr>
          <p:spPr bwMode="auto">
            <a:xfrm>
              <a:off x="1248" y="3360"/>
              <a:ext cx="672" cy="432"/>
            </a:xfrm>
            <a:custGeom>
              <a:avLst/>
              <a:gdLst>
                <a:gd name="T0" fmla="*/ 0 w 720"/>
                <a:gd name="T1" fmla="*/ 0 h 384"/>
                <a:gd name="T2" fmla="*/ 376 w 720"/>
                <a:gd name="T3" fmla="*/ 182 h 384"/>
                <a:gd name="T4" fmla="*/ 627 w 720"/>
                <a:gd name="T5" fmla="*/ 486 h 384"/>
                <a:gd name="T6" fmla="*/ 0 60000 65536"/>
                <a:gd name="T7" fmla="*/ 0 60000 65536"/>
                <a:gd name="T8" fmla="*/ 0 60000 65536"/>
                <a:gd name="T9" fmla="*/ 0 w 720"/>
                <a:gd name="T10" fmla="*/ 0 h 384"/>
                <a:gd name="T11" fmla="*/ 720 w 720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84">
                  <a:moveTo>
                    <a:pt x="0" y="0"/>
                  </a:moveTo>
                  <a:cubicBezTo>
                    <a:pt x="156" y="40"/>
                    <a:pt x="312" y="80"/>
                    <a:pt x="432" y="144"/>
                  </a:cubicBezTo>
                  <a:cubicBezTo>
                    <a:pt x="552" y="208"/>
                    <a:pt x="672" y="344"/>
                    <a:pt x="720" y="384"/>
                  </a:cubicBezTo>
                </a:path>
              </a:pathLst>
            </a:custGeom>
            <a:noFill/>
            <a:ln w="19050">
              <a:solidFill>
                <a:srgbClr val="009900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601250" y="2862263"/>
            <a:ext cx="2155825" cy="871537"/>
            <a:chOff x="706" y="1803"/>
            <a:chExt cx="1358" cy="549"/>
          </a:xfrm>
        </p:grpSpPr>
        <p:sp>
          <p:nvSpPr>
            <p:cNvPr id="21518" name="Text Box 72"/>
            <p:cNvSpPr txBox="1">
              <a:spLocks noChangeArrowheads="1"/>
            </p:cNvSpPr>
            <p:nvPr/>
          </p:nvSpPr>
          <p:spPr bwMode="auto">
            <a:xfrm>
              <a:off x="706" y="1803"/>
              <a:ext cx="6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rgbClr val="000099"/>
                  </a:solidFill>
                </a:rPr>
                <a:t>edges</a:t>
              </a:r>
            </a:p>
          </p:txBody>
        </p:sp>
        <p:sp>
          <p:nvSpPr>
            <p:cNvPr id="21519" name="Freeform 73"/>
            <p:cNvSpPr>
              <a:spLocks/>
            </p:cNvSpPr>
            <p:nvPr/>
          </p:nvSpPr>
          <p:spPr bwMode="auto">
            <a:xfrm>
              <a:off x="1440" y="1968"/>
              <a:ext cx="624" cy="288"/>
            </a:xfrm>
            <a:custGeom>
              <a:avLst/>
              <a:gdLst>
                <a:gd name="T0" fmla="*/ 0 w 624"/>
                <a:gd name="T1" fmla="*/ 0 h 288"/>
                <a:gd name="T2" fmla="*/ 288 w 624"/>
                <a:gd name="T3" fmla="*/ 48 h 288"/>
                <a:gd name="T4" fmla="*/ 624 w 624"/>
                <a:gd name="T5" fmla="*/ 288 h 288"/>
                <a:gd name="T6" fmla="*/ 0 60000 65536"/>
                <a:gd name="T7" fmla="*/ 0 60000 65536"/>
                <a:gd name="T8" fmla="*/ 0 60000 65536"/>
                <a:gd name="T9" fmla="*/ 0 w 624"/>
                <a:gd name="T10" fmla="*/ 0 h 288"/>
                <a:gd name="T11" fmla="*/ 624 w 624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288">
                  <a:moveTo>
                    <a:pt x="0" y="0"/>
                  </a:moveTo>
                  <a:cubicBezTo>
                    <a:pt x="92" y="0"/>
                    <a:pt x="184" y="0"/>
                    <a:pt x="288" y="48"/>
                  </a:cubicBezTo>
                  <a:cubicBezTo>
                    <a:pt x="392" y="96"/>
                    <a:pt x="568" y="248"/>
                    <a:pt x="624" y="288"/>
                  </a:cubicBezTo>
                </a:path>
              </a:pathLst>
            </a:custGeom>
            <a:noFill/>
            <a:ln w="19050">
              <a:solidFill>
                <a:schemeClr val="folHlink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0" name="Freeform 74"/>
            <p:cNvSpPr>
              <a:spLocks/>
            </p:cNvSpPr>
            <p:nvPr/>
          </p:nvSpPr>
          <p:spPr bwMode="auto">
            <a:xfrm>
              <a:off x="1344" y="2016"/>
              <a:ext cx="192" cy="336"/>
            </a:xfrm>
            <a:custGeom>
              <a:avLst/>
              <a:gdLst>
                <a:gd name="T0" fmla="*/ 0 w 192"/>
                <a:gd name="T1" fmla="*/ 0 h 336"/>
                <a:gd name="T2" fmla="*/ 144 w 192"/>
                <a:gd name="T3" fmla="*/ 96 h 336"/>
                <a:gd name="T4" fmla="*/ 192 w 192"/>
                <a:gd name="T5" fmla="*/ 336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cubicBezTo>
                    <a:pt x="56" y="20"/>
                    <a:pt x="112" y="40"/>
                    <a:pt x="144" y="96"/>
                  </a:cubicBezTo>
                  <a:cubicBezTo>
                    <a:pt x="176" y="152"/>
                    <a:pt x="184" y="244"/>
                    <a:pt x="192" y="336"/>
                  </a:cubicBezTo>
                </a:path>
              </a:pathLst>
            </a:custGeom>
            <a:noFill/>
            <a:ln w="19050">
              <a:solidFill>
                <a:schemeClr val="folHlink"/>
              </a:solidFill>
              <a:prstDash val="dash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5535" name="Text Box 79"/>
          <p:cNvSpPr txBox="1">
            <a:spLocks noChangeArrowheads="1"/>
          </p:cNvSpPr>
          <p:nvPr/>
        </p:nvSpPr>
        <p:spPr bwMode="auto">
          <a:xfrm>
            <a:off x="5348432" y="1177637"/>
            <a:ext cx="379556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3399"/>
                </a:solidFill>
              </a:rPr>
              <a:t>Edge (u, v) goes from vertex u to vertex v.</a:t>
            </a:r>
          </a:p>
          <a:p>
            <a:endParaRPr lang="en-US" sz="2000" dirty="0">
              <a:solidFill>
                <a:srgbClr val="800000"/>
              </a:solidFill>
            </a:endParaRPr>
          </a:p>
          <a:p>
            <a:r>
              <a:rPr lang="en-US" sz="2000" dirty="0">
                <a:solidFill>
                  <a:srgbClr val="800000"/>
                </a:solidFill>
              </a:rPr>
              <a:t>in-degree </a:t>
            </a:r>
            <a:r>
              <a:rPr lang="en-US" sz="2000" dirty="0">
                <a:solidFill>
                  <a:srgbClr val="003399"/>
                </a:solidFill>
              </a:rPr>
              <a:t>of a vertex: the number of edges pointing into it. </a:t>
            </a:r>
          </a:p>
          <a:p>
            <a:r>
              <a:rPr lang="en-US" sz="2000" dirty="0">
                <a:solidFill>
                  <a:srgbClr val="800000"/>
                </a:solidFill>
              </a:rPr>
              <a:t>out-degree </a:t>
            </a:r>
            <a:r>
              <a:rPr lang="en-US" sz="2000" dirty="0">
                <a:solidFill>
                  <a:srgbClr val="003399"/>
                </a:solidFill>
              </a:rPr>
              <a:t>of a vertex: the number of edges pointing out of it.</a:t>
            </a:r>
          </a:p>
          <a:p>
            <a:endParaRPr lang="en-US" sz="2000" dirty="0"/>
          </a:p>
        </p:txBody>
      </p:sp>
      <p:sp>
        <p:nvSpPr>
          <p:cNvPr id="21512" name="Text Box 82"/>
          <p:cNvSpPr txBox="1">
            <a:spLocks noChangeArrowheads="1"/>
          </p:cNvSpPr>
          <p:nvPr/>
        </p:nvSpPr>
        <p:spPr bwMode="auto">
          <a:xfrm>
            <a:off x="950067" y="1328304"/>
            <a:ext cx="1362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G=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dirty="0">
                <a:solidFill>
                  <a:srgbClr val="009900"/>
                </a:solidFill>
              </a:rPr>
              <a:t>V</a:t>
            </a:r>
            <a:r>
              <a:rPr lang="en-US" sz="2400" dirty="0"/>
              <a:t>,</a:t>
            </a:r>
            <a:r>
              <a:rPr lang="en-US" sz="2400" dirty="0">
                <a:solidFill>
                  <a:schemeClr val="folHlink"/>
                </a:solidFill>
              </a:rPr>
              <a:t> </a:t>
            </a:r>
            <a:r>
              <a:rPr lang="en-US" sz="2400" dirty="0">
                <a:solidFill>
                  <a:srgbClr val="000099"/>
                </a:solidFill>
              </a:rPr>
              <a:t>E</a:t>
            </a:r>
            <a:r>
              <a:rPr lang="en-US" sz="2400" dirty="0">
                <a:solidFill>
                  <a:schemeClr val="tx2"/>
                </a:solidFill>
              </a:rPr>
              <a:t>)</a:t>
            </a:r>
            <a:endParaRPr lang="en-US" sz="2400" dirty="0"/>
          </a:p>
        </p:txBody>
      </p:sp>
      <p:sp>
        <p:nvSpPr>
          <p:cNvPr id="21513" name="Text Box 111"/>
          <p:cNvSpPr txBox="1">
            <a:spLocks noChangeArrowheads="1"/>
          </p:cNvSpPr>
          <p:nvPr/>
        </p:nvSpPr>
        <p:spPr bwMode="auto">
          <a:xfrm>
            <a:off x="2528475" y="5891213"/>
            <a:ext cx="3180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+mj-lt"/>
              </a:rPr>
              <a:t>u</a:t>
            </a:r>
            <a:endParaRPr lang="en-US" sz="2000" dirty="0">
              <a:latin typeface="+mj-lt"/>
            </a:endParaRPr>
          </a:p>
        </p:txBody>
      </p:sp>
      <p:sp>
        <p:nvSpPr>
          <p:cNvPr id="21514" name="Text Box 112"/>
          <p:cNvSpPr txBox="1">
            <a:spLocks noChangeArrowheads="1"/>
          </p:cNvSpPr>
          <p:nvPr/>
        </p:nvSpPr>
        <p:spPr bwMode="auto">
          <a:xfrm>
            <a:off x="1673245" y="4166178"/>
            <a:ext cx="30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latin typeface="+mj-lt"/>
              </a:rPr>
              <a:t>v</a:t>
            </a:r>
            <a:endParaRPr lang="en-US" sz="2000" dirty="0">
              <a:latin typeface="+mj-lt"/>
            </a:endParaRPr>
          </a:p>
        </p:txBody>
      </p:sp>
      <p:sp>
        <p:nvSpPr>
          <p:cNvPr id="21515" name="Text Box 113"/>
          <p:cNvSpPr txBox="1">
            <a:spLocks noChangeArrowheads="1"/>
          </p:cNvSpPr>
          <p:nvPr/>
        </p:nvSpPr>
        <p:spPr bwMode="auto">
          <a:xfrm>
            <a:off x="2049050" y="4652963"/>
            <a:ext cx="386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 dirty="0" err="1">
                <a:solidFill>
                  <a:srgbClr val="000099"/>
                </a:solidFill>
                <a:latin typeface="+mj-lt"/>
              </a:rPr>
              <a:t>e</a:t>
            </a:r>
            <a:endParaRPr lang="en-US" sz="2400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21517" name="Rectangle 46"/>
          <p:cNvSpPr>
            <a:spLocks noChangeArrowheads="1"/>
          </p:cNvSpPr>
          <p:nvPr/>
        </p:nvSpPr>
        <p:spPr bwMode="auto">
          <a:xfrm>
            <a:off x="427201" y="1747981"/>
            <a:ext cx="22818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9900"/>
                </a:solidFill>
              </a:rPr>
              <a:t>vertices </a:t>
            </a:r>
            <a:r>
              <a:rPr lang="en-US" sz="2400" dirty="0">
                <a:solidFill>
                  <a:srgbClr val="003399"/>
                </a:solidFill>
              </a:rPr>
              <a:t>edges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539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53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directed graph (or digraph) is a pair (V, E). </a:t>
            </a:r>
          </a:p>
          <a:p>
            <a:r>
              <a:rPr lang="en-US" dirty="0"/>
              <a:t>V is a set of vertices, and E, a set of directed edges, is a subset of V × V. </a:t>
            </a:r>
          </a:p>
          <a:p>
            <a:r>
              <a:rPr lang="en-US" dirty="0"/>
              <a:t>The vertex u is the </a:t>
            </a:r>
            <a:r>
              <a:rPr lang="en-US" dirty="0">
                <a:solidFill>
                  <a:srgbClr val="800000"/>
                </a:solidFill>
              </a:rPr>
              <a:t>tail</a:t>
            </a:r>
            <a:r>
              <a:rPr lang="en-US" dirty="0"/>
              <a:t> of the edge (u, v) and vertex v is the </a:t>
            </a:r>
            <a:r>
              <a:rPr lang="en-US" dirty="0">
                <a:solidFill>
                  <a:srgbClr val="800000"/>
                </a:solidFill>
              </a:rPr>
              <a:t>head</a:t>
            </a:r>
            <a:r>
              <a:rPr lang="en-US" dirty="0"/>
              <a:t>. If the head and the tail of an edge are the same vertex, the edge is called a </a:t>
            </a:r>
            <a:r>
              <a:rPr lang="en-US" dirty="0">
                <a:solidFill>
                  <a:srgbClr val="800000"/>
                </a:solidFill>
              </a:rPr>
              <a:t>self-loop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bg2"/>
                </a:solidFill>
              </a:rPr>
              <a:t>Example:</a:t>
            </a:r>
            <a:r>
              <a:rPr lang="en-US" dirty="0"/>
              <a:t>  The web.  What are the vertices/edges?</a:t>
            </a:r>
          </a:p>
          <a:p>
            <a:endParaRPr lang="en-US" dirty="0"/>
          </a:p>
        </p:txBody>
      </p:sp>
      <p:pic>
        <p:nvPicPr>
          <p:cNvPr id="4" name="Picture 5" descr="kleinberg_03F07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50" t="19580" r="71971" b="32753"/>
          <a:stretch>
            <a:fillRect/>
          </a:stretch>
        </p:blipFill>
        <p:spPr bwMode="auto">
          <a:xfrm>
            <a:off x="2713182" y="3639127"/>
            <a:ext cx="3263258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83000" y="3717637"/>
            <a:ext cx="318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13037" y="3719948"/>
            <a:ext cx="309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</a:t>
            </a:r>
          </a:p>
        </p:txBody>
      </p:sp>
      <p:cxnSp>
        <p:nvCxnSpPr>
          <p:cNvPr id="8" name="Curved Connector 7"/>
          <p:cNvCxnSpPr>
            <a:stCxn id="6" idx="0"/>
          </p:cNvCxnSpPr>
          <p:nvPr/>
        </p:nvCxnSpPr>
        <p:spPr bwMode="auto">
          <a:xfrm rot="16200000" flipH="1">
            <a:off x="5194299" y="3693385"/>
            <a:ext cx="101595" cy="154720"/>
          </a:xfrm>
          <a:prstGeom prst="curvedConnector4">
            <a:avLst>
              <a:gd name="adj1" fmla="val -225011"/>
              <a:gd name="adj2" fmla="val 99994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4788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An n × m </a:t>
            </a:r>
            <a:r>
              <a:rPr lang="en-US" sz="2200" dirty="0">
                <a:solidFill>
                  <a:srgbClr val="800000"/>
                </a:solidFill>
              </a:rPr>
              <a:t>matrix</a:t>
            </a:r>
            <a:r>
              <a:rPr lang="en-US" sz="2200" dirty="0"/>
              <a:t> over a set S is an array of elements from S with n rows and m columns. </a:t>
            </a:r>
          </a:p>
          <a:p>
            <a:r>
              <a:rPr lang="en-US" sz="2200" dirty="0"/>
              <a:t>The entry in row </a:t>
            </a:r>
            <a:r>
              <a:rPr lang="en-US" sz="2200" dirty="0" err="1"/>
              <a:t>i</a:t>
            </a:r>
            <a:r>
              <a:rPr lang="en-US" sz="2200" dirty="0"/>
              <a:t> and column j is denoted by </a:t>
            </a:r>
            <a:r>
              <a:rPr lang="en-US" sz="2200" dirty="0" err="1"/>
              <a:t>A</a:t>
            </a:r>
            <a:r>
              <a:rPr lang="en-US" sz="2200" baseline="-25000" dirty="0" err="1"/>
              <a:t>i,j</a:t>
            </a:r>
            <a:r>
              <a:rPr lang="en-US" sz="2200" dirty="0"/>
              <a:t>. </a:t>
            </a:r>
          </a:p>
          <a:p>
            <a:r>
              <a:rPr lang="en-US" sz="2200" dirty="0"/>
              <a:t>A matrix is called a </a:t>
            </a:r>
            <a:r>
              <a:rPr lang="en-US" sz="2200" dirty="0">
                <a:solidFill>
                  <a:srgbClr val="800000"/>
                </a:solidFill>
              </a:rPr>
              <a:t>square</a:t>
            </a:r>
            <a:r>
              <a:rPr lang="en-US" sz="2200" dirty="0"/>
              <a:t> matrix if the number of rows is equal to the number of columns.</a:t>
            </a:r>
          </a:p>
          <a:p>
            <a:endParaRPr lang="en-US" sz="2200" dirty="0"/>
          </a:p>
          <a:p>
            <a:r>
              <a:rPr lang="en-US" sz="2200" dirty="0"/>
              <a:t>Is the adjacency matrix associated with a </a:t>
            </a:r>
          </a:p>
          <a:p>
            <a:r>
              <a:rPr lang="en-US" sz="2200" dirty="0"/>
              <a:t>graph square?</a:t>
            </a:r>
          </a:p>
          <a:p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817" y="2587336"/>
            <a:ext cx="17653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62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 directed graph G with n vertices can be represented by an n × n matrix over the set {0, 1} called the </a:t>
            </a:r>
            <a:r>
              <a:rPr lang="en-US" sz="2200" dirty="0">
                <a:solidFill>
                  <a:srgbClr val="800000"/>
                </a:solidFill>
              </a:rPr>
              <a:t>adjacency matrix </a:t>
            </a:r>
            <a:r>
              <a:rPr lang="en-US" sz="2200" dirty="0"/>
              <a:t>for G.</a:t>
            </a:r>
          </a:p>
          <a:p>
            <a:r>
              <a:rPr lang="en-US" sz="2200" dirty="0"/>
              <a:t> If A is the adjacency matrix for a graph G, then </a:t>
            </a:r>
            <a:r>
              <a:rPr lang="en-US" sz="2200" dirty="0" err="1"/>
              <a:t>A</a:t>
            </a:r>
            <a:r>
              <a:rPr lang="en-US" sz="2200" baseline="-25000" dirty="0" err="1"/>
              <a:t>i,j</a:t>
            </a:r>
            <a:r>
              <a:rPr lang="en-US" sz="2200" dirty="0"/>
              <a:t> = 1 if there is an edge from vertex </a:t>
            </a:r>
            <a:r>
              <a:rPr lang="en-US" sz="2200" dirty="0" err="1"/>
              <a:t>i</a:t>
            </a:r>
            <a:r>
              <a:rPr lang="en-US" sz="2200" dirty="0"/>
              <a:t> to vertex j in G. Otherwise, </a:t>
            </a:r>
            <a:r>
              <a:rPr lang="en-US" sz="2200" dirty="0" err="1"/>
              <a:t>A</a:t>
            </a:r>
            <a:r>
              <a:rPr lang="en-US" sz="2200" baseline="-25000" dirty="0" err="1"/>
              <a:t>i,j</a:t>
            </a:r>
            <a:r>
              <a:rPr lang="en-US" sz="2200" dirty="0"/>
              <a:t> = 0.</a:t>
            </a:r>
          </a:p>
          <a:p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936" y="3706091"/>
            <a:ext cx="43434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8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What are the missing values in the following adjacency matrix?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A</a:t>
            </a:r>
            <a:r>
              <a:rPr lang="en-US" sz="2200" baseline="-25000" dirty="0"/>
              <a:t>2,1</a:t>
            </a:r>
            <a:r>
              <a:rPr lang="en-US" sz="2200" dirty="0"/>
              <a:t> = ?</a:t>
            </a:r>
          </a:p>
          <a:p>
            <a:r>
              <a:rPr lang="en-US" sz="2200" dirty="0"/>
              <a:t>A</a:t>
            </a:r>
            <a:r>
              <a:rPr lang="en-US" sz="2200" baseline="-25000" dirty="0"/>
              <a:t>4,3</a:t>
            </a:r>
            <a:r>
              <a:rPr lang="en-US" sz="2200" dirty="0"/>
              <a:t> = 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263" y="1880754"/>
            <a:ext cx="46482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54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walk</a:t>
            </a:r>
            <a:r>
              <a:rPr lang="en-US" dirty="0"/>
              <a:t> from v</a:t>
            </a:r>
            <a:r>
              <a:rPr lang="en-US" baseline="-25000" dirty="0"/>
              <a:t>0</a:t>
            </a:r>
            <a:r>
              <a:rPr lang="en-US" dirty="0"/>
              <a:t> to </a:t>
            </a:r>
            <a:r>
              <a:rPr lang="en-US" dirty="0" err="1"/>
              <a:t>v</a:t>
            </a:r>
            <a:r>
              <a:rPr lang="en-US" baseline="-25000" dirty="0" err="1"/>
              <a:t>l</a:t>
            </a:r>
            <a:r>
              <a:rPr lang="en-US" dirty="0"/>
              <a:t> in a directed graph G is a sequence of alternating vertices and edges that starts and ends with a vertex:</a:t>
            </a:r>
          </a:p>
          <a:p>
            <a:r>
              <a:rPr lang="en-US" dirty="0"/>
              <a:t>⟨v</a:t>
            </a:r>
            <a:r>
              <a:rPr lang="en-US" baseline="-25000" dirty="0"/>
              <a:t>0</a:t>
            </a:r>
            <a:r>
              <a:rPr lang="en-US" dirty="0"/>
              <a:t>,(v</a:t>
            </a:r>
            <a:r>
              <a:rPr lang="en-US" baseline="-25000" dirty="0"/>
              <a:t>0</a:t>
            </a:r>
            <a:r>
              <a:rPr lang="en-US" dirty="0"/>
              <a:t>,v</a:t>
            </a:r>
            <a:r>
              <a:rPr lang="en-US" baseline="-25000" dirty="0"/>
              <a:t>1</a:t>
            </a:r>
            <a:r>
              <a:rPr lang="en-US" dirty="0"/>
              <a:t>),v</a:t>
            </a:r>
            <a:r>
              <a:rPr lang="en-US" baseline="-25000" dirty="0"/>
              <a:t>1</a:t>
            </a:r>
            <a:r>
              <a:rPr lang="en-US" dirty="0"/>
              <a:t>,(v</a:t>
            </a:r>
            <a:r>
              <a:rPr lang="en-US" baseline="-25000" dirty="0"/>
              <a:t>1</a:t>
            </a:r>
            <a:r>
              <a:rPr lang="en-US" dirty="0"/>
              <a:t>,v</a:t>
            </a:r>
            <a:r>
              <a:rPr lang="en-US" baseline="-25000" dirty="0"/>
              <a:t>2</a:t>
            </a:r>
            <a:r>
              <a:rPr lang="en-US" dirty="0"/>
              <a:t>),v</a:t>
            </a:r>
            <a:r>
              <a:rPr lang="en-US" baseline="-25000" dirty="0"/>
              <a:t>2</a:t>
            </a:r>
            <a:r>
              <a:rPr lang="en-US" dirty="0"/>
              <a:t>,...,v</a:t>
            </a:r>
            <a:r>
              <a:rPr lang="en-US" baseline="-25000" dirty="0"/>
              <a:t>l−1</a:t>
            </a:r>
            <a:r>
              <a:rPr lang="en-US" dirty="0"/>
              <a:t>,(v</a:t>
            </a:r>
            <a:r>
              <a:rPr lang="en-US" baseline="-25000" dirty="0"/>
              <a:t>l−1</a:t>
            </a:r>
            <a:r>
              <a:rPr lang="en-US" dirty="0"/>
              <a:t>,v</a:t>
            </a:r>
            <a:r>
              <a:rPr lang="en-US" baseline="-25000" dirty="0"/>
              <a:t>l</a:t>
            </a:r>
            <a:r>
              <a:rPr lang="en-US" dirty="0"/>
              <a:t>),</a:t>
            </a:r>
            <a:r>
              <a:rPr lang="en-US" dirty="0" err="1"/>
              <a:t>v</a:t>
            </a:r>
            <a:r>
              <a:rPr lang="en-US" baseline="-25000" dirty="0" err="1"/>
              <a:t>l</a:t>
            </a:r>
            <a:r>
              <a:rPr lang="en-US" dirty="0"/>
              <a:t>⟩</a:t>
            </a:r>
          </a:p>
          <a:p>
            <a:endParaRPr lang="en-US" dirty="0"/>
          </a:p>
        </p:txBody>
      </p:sp>
      <p:sp>
        <p:nvSpPr>
          <p:cNvPr id="4" name="Oval 36"/>
          <p:cNvSpPr>
            <a:spLocks noChangeArrowheads="1"/>
          </p:cNvSpPr>
          <p:nvPr/>
        </p:nvSpPr>
        <p:spPr bwMode="auto">
          <a:xfrm>
            <a:off x="5768035" y="20643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Oval 40"/>
          <p:cNvSpPr>
            <a:spLocks noChangeArrowheads="1"/>
          </p:cNvSpPr>
          <p:nvPr/>
        </p:nvSpPr>
        <p:spPr bwMode="auto">
          <a:xfrm>
            <a:off x="4472635" y="28263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42"/>
          <p:cNvSpPr>
            <a:spLocks noChangeArrowheads="1"/>
          </p:cNvSpPr>
          <p:nvPr/>
        </p:nvSpPr>
        <p:spPr bwMode="auto">
          <a:xfrm>
            <a:off x="6072835" y="34359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43"/>
          <p:cNvSpPr>
            <a:spLocks noChangeArrowheads="1"/>
          </p:cNvSpPr>
          <p:nvPr/>
        </p:nvSpPr>
        <p:spPr bwMode="auto">
          <a:xfrm>
            <a:off x="5615635" y="49599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44"/>
          <p:cNvSpPr>
            <a:spLocks noChangeArrowheads="1"/>
          </p:cNvSpPr>
          <p:nvPr/>
        </p:nvSpPr>
        <p:spPr bwMode="auto">
          <a:xfrm>
            <a:off x="4091635" y="45027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45"/>
          <p:cNvSpPr>
            <a:spLocks noChangeArrowheads="1"/>
          </p:cNvSpPr>
          <p:nvPr/>
        </p:nvSpPr>
        <p:spPr bwMode="auto">
          <a:xfrm>
            <a:off x="7368235" y="28263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46"/>
          <p:cNvSpPr>
            <a:spLocks noChangeArrowheads="1"/>
          </p:cNvSpPr>
          <p:nvPr/>
        </p:nvSpPr>
        <p:spPr bwMode="auto">
          <a:xfrm>
            <a:off x="4929835" y="62553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48"/>
          <p:cNvSpPr>
            <a:spLocks noChangeArrowheads="1"/>
          </p:cNvSpPr>
          <p:nvPr/>
        </p:nvSpPr>
        <p:spPr bwMode="auto">
          <a:xfrm>
            <a:off x="6834835" y="5721915"/>
            <a:ext cx="304800" cy="381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" name="AutoShape 49"/>
          <p:cNvCxnSpPr>
            <a:cxnSpLocks noChangeShapeType="1"/>
            <a:stCxn id="4" idx="2"/>
            <a:endCxn id="5" idx="7"/>
          </p:cNvCxnSpPr>
          <p:nvPr/>
        </p:nvCxnSpPr>
        <p:spPr bwMode="auto">
          <a:xfrm flipH="1">
            <a:off x="4732985" y="2254815"/>
            <a:ext cx="1035050" cy="6270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rgbClr val="003399"/>
            </a:solidFill>
            <a:miter lim="800000"/>
            <a:headEnd type="triangle"/>
            <a:tailEnd type="none"/>
          </a:ln>
        </p:spPr>
      </p:cxnSp>
      <p:cxnSp>
        <p:nvCxnSpPr>
          <p:cNvPr id="13" name="AutoShape 50"/>
          <p:cNvCxnSpPr>
            <a:cxnSpLocks noChangeShapeType="1"/>
            <a:stCxn id="5" idx="4"/>
            <a:endCxn id="8" idx="0"/>
          </p:cNvCxnSpPr>
          <p:nvPr/>
        </p:nvCxnSpPr>
        <p:spPr bwMode="auto">
          <a:xfrm flipH="1">
            <a:off x="4244035" y="3207315"/>
            <a:ext cx="381000" cy="12954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rgbClr val="003399"/>
            </a:solidFill>
            <a:miter lim="800000"/>
            <a:headEnd type="triangle"/>
            <a:tailEnd type="none"/>
          </a:ln>
        </p:spPr>
      </p:cxnSp>
      <p:cxnSp>
        <p:nvCxnSpPr>
          <p:cNvPr id="14" name="AutoShape 51"/>
          <p:cNvCxnSpPr>
            <a:cxnSpLocks noChangeShapeType="1"/>
            <a:stCxn id="8" idx="4"/>
            <a:endCxn id="10" idx="1"/>
          </p:cNvCxnSpPr>
          <p:nvPr/>
        </p:nvCxnSpPr>
        <p:spPr bwMode="auto">
          <a:xfrm>
            <a:off x="4244035" y="4883715"/>
            <a:ext cx="730250" cy="14271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rgbClr val="003399"/>
            </a:solidFill>
            <a:miter lim="800000"/>
            <a:headEnd type="triangle"/>
            <a:tailEnd type="none"/>
          </a:ln>
        </p:spPr>
      </p:cxnSp>
      <p:cxnSp>
        <p:nvCxnSpPr>
          <p:cNvPr id="15" name="AutoShape 52"/>
          <p:cNvCxnSpPr>
            <a:cxnSpLocks noChangeShapeType="1"/>
            <a:stCxn id="10" idx="6"/>
            <a:endCxn id="11" idx="3"/>
          </p:cNvCxnSpPr>
          <p:nvPr/>
        </p:nvCxnSpPr>
        <p:spPr bwMode="auto">
          <a:xfrm flipV="1">
            <a:off x="5234635" y="6047353"/>
            <a:ext cx="1644650" cy="3984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16" name="AutoShape 53"/>
          <p:cNvCxnSpPr>
            <a:cxnSpLocks noChangeShapeType="1"/>
            <a:stCxn id="4" idx="6"/>
            <a:endCxn id="9" idx="1"/>
          </p:cNvCxnSpPr>
          <p:nvPr/>
        </p:nvCxnSpPr>
        <p:spPr bwMode="auto">
          <a:xfrm>
            <a:off x="6072835" y="2254815"/>
            <a:ext cx="1339850" cy="6270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17" name="AutoShape 54"/>
          <p:cNvCxnSpPr>
            <a:cxnSpLocks noChangeShapeType="1"/>
            <a:stCxn id="4" idx="4"/>
            <a:endCxn id="6" idx="0"/>
          </p:cNvCxnSpPr>
          <p:nvPr/>
        </p:nvCxnSpPr>
        <p:spPr bwMode="auto">
          <a:xfrm>
            <a:off x="5920435" y="2445315"/>
            <a:ext cx="304800" cy="990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18" name="AutoShape 55"/>
          <p:cNvCxnSpPr>
            <a:cxnSpLocks noChangeShapeType="1"/>
            <a:stCxn id="5" idx="6"/>
            <a:endCxn id="6" idx="2"/>
          </p:cNvCxnSpPr>
          <p:nvPr/>
        </p:nvCxnSpPr>
        <p:spPr bwMode="auto">
          <a:xfrm>
            <a:off x="4777435" y="3016815"/>
            <a:ext cx="1295400" cy="609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19" name="AutoShape 56"/>
          <p:cNvCxnSpPr>
            <a:cxnSpLocks noChangeShapeType="1"/>
            <a:stCxn id="5" idx="5"/>
            <a:endCxn id="7" idx="1"/>
          </p:cNvCxnSpPr>
          <p:nvPr/>
        </p:nvCxnSpPr>
        <p:spPr bwMode="auto">
          <a:xfrm>
            <a:off x="4732985" y="3151753"/>
            <a:ext cx="927100" cy="18637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0" name="AutoShape 57"/>
          <p:cNvCxnSpPr>
            <a:cxnSpLocks noChangeShapeType="1"/>
            <a:stCxn id="6" idx="4"/>
            <a:endCxn id="7" idx="0"/>
          </p:cNvCxnSpPr>
          <p:nvPr/>
        </p:nvCxnSpPr>
        <p:spPr bwMode="auto">
          <a:xfrm flipH="1">
            <a:off x="5768035" y="3816915"/>
            <a:ext cx="457200" cy="11430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1" name="AutoShape 58"/>
          <p:cNvCxnSpPr>
            <a:cxnSpLocks noChangeShapeType="1"/>
            <a:stCxn id="7" idx="3"/>
            <a:endCxn id="10" idx="0"/>
          </p:cNvCxnSpPr>
          <p:nvPr/>
        </p:nvCxnSpPr>
        <p:spPr bwMode="auto">
          <a:xfrm flipH="1">
            <a:off x="5082235" y="5285353"/>
            <a:ext cx="577850" cy="969963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2" name="AutoShape 59"/>
          <p:cNvCxnSpPr>
            <a:cxnSpLocks noChangeShapeType="1"/>
            <a:stCxn id="9" idx="3"/>
            <a:endCxn id="6" idx="7"/>
          </p:cNvCxnSpPr>
          <p:nvPr/>
        </p:nvCxnSpPr>
        <p:spPr bwMode="auto">
          <a:xfrm flipH="1">
            <a:off x="6333185" y="3151753"/>
            <a:ext cx="1079500" cy="3397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none"/>
            <a:tailEnd type="triangle"/>
          </a:ln>
        </p:spPr>
      </p:cxnSp>
      <p:cxnSp>
        <p:nvCxnSpPr>
          <p:cNvPr id="23" name="AutoShape 62"/>
          <p:cNvCxnSpPr>
            <a:cxnSpLocks noChangeShapeType="1"/>
            <a:stCxn id="7" idx="6"/>
            <a:endCxn id="11" idx="2"/>
          </p:cNvCxnSpPr>
          <p:nvPr/>
        </p:nvCxnSpPr>
        <p:spPr bwMode="auto">
          <a:xfrm>
            <a:off x="5920435" y="5150415"/>
            <a:ext cx="914400" cy="7620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cxnSp>
        <p:nvCxnSpPr>
          <p:cNvPr id="24" name="AutoShape 63"/>
          <p:cNvCxnSpPr>
            <a:cxnSpLocks noChangeShapeType="1"/>
            <a:stCxn id="9" idx="4"/>
            <a:endCxn id="11" idx="0"/>
          </p:cNvCxnSpPr>
          <p:nvPr/>
        </p:nvCxnSpPr>
        <p:spPr bwMode="auto">
          <a:xfrm flipH="1">
            <a:off x="6987235" y="3207315"/>
            <a:ext cx="533400" cy="2514600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none"/>
            <a:tailEnd type="triangle"/>
          </a:ln>
        </p:spPr>
      </p:cxnSp>
      <p:cxnSp>
        <p:nvCxnSpPr>
          <p:cNvPr id="25" name="AutoShape 64"/>
          <p:cNvCxnSpPr>
            <a:cxnSpLocks noChangeShapeType="1"/>
            <a:stCxn id="6" idx="5"/>
            <a:endCxn id="11" idx="1"/>
          </p:cNvCxnSpPr>
          <p:nvPr/>
        </p:nvCxnSpPr>
        <p:spPr bwMode="auto">
          <a:xfrm>
            <a:off x="6333185" y="3761353"/>
            <a:ext cx="546100" cy="2016125"/>
          </a:xfrm>
          <a:prstGeom prst="straightConnector1">
            <a:avLst/>
          </a:prstGeom>
          <a:solidFill>
            <a:schemeClr val="accent3">
              <a:lumMod val="60000"/>
              <a:lumOff val="40000"/>
            </a:schemeClr>
          </a:solidFill>
          <a:ln w="50800">
            <a:solidFill>
              <a:schemeClr val="accent3">
                <a:lumMod val="50000"/>
              </a:schemeClr>
            </a:solidFill>
            <a:miter lim="800000"/>
            <a:headEnd type="triangle"/>
            <a:tailEnd type="none"/>
          </a:ln>
        </p:spPr>
      </p:cxnSp>
      <p:sp>
        <p:nvSpPr>
          <p:cNvPr id="34" name="Text Box 111"/>
          <p:cNvSpPr txBox="1">
            <a:spLocks noChangeArrowheads="1"/>
          </p:cNvSpPr>
          <p:nvPr/>
        </p:nvSpPr>
        <p:spPr bwMode="auto">
          <a:xfrm>
            <a:off x="4872108" y="6202928"/>
            <a:ext cx="3863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+mj-lt"/>
              </a:rPr>
              <a:t>v</a:t>
            </a:r>
            <a:r>
              <a:rPr lang="en-US" sz="2000" baseline="-25000" dirty="0">
                <a:latin typeface="+mj-lt"/>
              </a:rPr>
              <a:t>1</a:t>
            </a:r>
            <a:endParaRPr lang="en-US" sz="2000" dirty="0">
              <a:latin typeface="+mj-lt"/>
            </a:endParaRPr>
          </a:p>
        </p:txBody>
      </p:sp>
      <p:sp>
        <p:nvSpPr>
          <p:cNvPr id="38" name="Text Box 111"/>
          <p:cNvSpPr txBox="1">
            <a:spLocks noChangeArrowheads="1"/>
          </p:cNvSpPr>
          <p:nvPr/>
        </p:nvSpPr>
        <p:spPr bwMode="auto">
          <a:xfrm>
            <a:off x="4043146" y="4461875"/>
            <a:ext cx="4137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+mj-lt"/>
              </a:rPr>
              <a:t>v</a:t>
            </a:r>
            <a:r>
              <a:rPr lang="en-US" sz="2000" baseline="-25000" dirty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39" name="Text Box 111"/>
          <p:cNvSpPr txBox="1">
            <a:spLocks noChangeArrowheads="1"/>
          </p:cNvSpPr>
          <p:nvPr/>
        </p:nvSpPr>
        <p:spPr bwMode="auto">
          <a:xfrm>
            <a:off x="4435714" y="2776238"/>
            <a:ext cx="4137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+mj-lt"/>
              </a:rPr>
              <a:t>v</a:t>
            </a:r>
            <a:r>
              <a:rPr lang="en-US" sz="2000" baseline="-25000" dirty="0">
                <a:latin typeface="+mj-lt"/>
              </a:rPr>
              <a:t>3</a:t>
            </a:r>
            <a:endParaRPr lang="en-US" sz="2000" dirty="0">
              <a:latin typeface="+mj-lt"/>
            </a:endParaRPr>
          </a:p>
        </p:txBody>
      </p:sp>
      <p:sp>
        <p:nvSpPr>
          <p:cNvPr id="40" name="Text Box 111"/>
          <p:cNvSpPr txBox="1">
            <a:spLocks noChangeArrowheads="1"/>
          </p:cNvSpPr>
          <p:nvPr/>
        </p:nvSpPr>
        <p:spPr bwMode="auto">
          <a:xfrm>
            <a:off x="5717274" y="2025783"/>
            <a:ext cx="4137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+mj-lt"/>
              </a:rPr>
              <a:t>v</a:t>
            </a:r>
            <a:r>
              <a:rPr lang="en-US" sz="2000" baseline="-25000" dirty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4670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C3CE8-C57C-4BC3-846A-FB54722FB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 for Today!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E7131-76D5-47E1-98B8-3ABCBB8BD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860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58061</TotalTime>
  <Words>1739</Words>
  <Application>Microsoft Office PowerPoint</Application>
  <PresentationFormat>On-screen Show (4:3)</PresentationFormat>
  <Paragraphs>233</Paragraphs>
  <Slides>28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Calibri</vt:lpstr>
      <vt:lpstr>Comic Sans MS</vt:lpstr>
      <vt:lpstr>Monotype Sorts</vt:lpstr>
      <vt:lpstr>Times New Roman</vt:lpstr>
      <vt:lpstr>Wingdings</vt:lpstr>
      <vt:lpstr>alg-design</vt:lpstr>
      <vt:lpstr>CS 220: Discrete Structures and their Applications </vt:lpstr>
      <vt:lpstr>binary relations on a set</vt:lpstr>
      <vt:lpstr>directed graphs</vt:lpstr>
      <vt:lpstr>terminology</vt:lpstr>
      <vt:lpstr>matrices</vt:lpstr>
      <vt:lpstr>adjacency matrix</vt:lpstr>
      <vt:lpstr>adjacency matrix</vt:lpstr>
      <vt:lpstr>walks</vt:lpstr>
      <vt:lpstr>That’s All for Today!</vt:lpstr>
      <vt:lpstr>walks</vt:lpstr>
      <vt:lpstr>walks, circuits, paths, cycles</vt:lpstr>
      <vt:lpstr>composite relations</vt:lpstr>
      <vt:lpstr>composite relations</vt:lpstr>
      <vt:lpstr>composite relations</vt:lpstr>
      <vt:lpstr>composite relations</vt:lpstr>
      <vt:lpstr>paths and relations</vt:lpstr>
      <vt:lpstr>paths and relations</vt:lpstr>
      <vt:lpstr>the transitive closure</vt:lpstr>
      <vt:lpstr>the transitive closure</vt:lpstr>
      <vt:lpstr>the transitive closure</vt:lpstr>
      <vt:lpstr>the transitive closure</vt:lpstr>
      <vt:lpstr>an algorithm for the transitive closure</vt:lpstr>
      <vt:lpstr>DAGs : directed acyclic graphs</vt:lpstr>
      <vt:lpstr>Example: CS prerequisite structure</vt:lpstr>
      <vt:lpstr>graphs describing precedence</vt:lpstr>
      <vt:lpstr>graphs describing precedence</vt:lpstr>
      <vt:lpstr>graphs describing precedence</vt:lpstr>
      <vt:lpstr>topological sort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Say,Benjamin</cp:lastModifiedBy>
  <cp:revision>838</cp:revision>
  <cp:lastPrinted>2017-11-13T22:47:15Z</cp:lastPrinted>
  <dcterms:created xsi:type="dcterms:W3CDTF">2011-01-03T17:49:16Z</dcterms:created>
  <dcterms:modified xsi:type="dcterms:W3CDTF">2019-11-11T16:06:27Z</dcterms:modified>
</cp:coreProperties>
</file>