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36"/>
  </p:notesMasterIdLst>
  <p:handoutMasterIdLst>
    <p:handoutMasterId r:id="rId37"/>
  </p:handoutMasterIdLst>
  <p:sldIdLst>
    <p:sldId id="436" r:id="rId2"/>
    <p:sldId id="439" r:id="rId3"/>
    <p:sldId id="438" r:id="rId4"/>
    <p:sldId id="440" r:id="rId5"/>
    <p:sldId id="441" r:id="rId6"/>
    <p:sldId id="442" r:id="rId7"/>
    <p:sldId id="477" r:id="rId8"/>
    <p:sldId id="444" r:id="rId9"/>
    <p:sldId id="443" r:id="rId10"/>
    <p:sldId id="474" r:id="rId11"/>
    <p:sldId id="447" r:id="rId12"/>
    <p:sldId id="448" r:id="rId13"/>
    <p:sldId id="449" r:id="rId14"/>
    <p:sldId id="478" r:id="rId15"/>
    <p:sldId id="451" r:id="rId16"/>
    <p:sldId id="452" r:id="rId17"/>
    <p:sldId id="453" r:id="rId18"/>
    <p:sldId id="475" r:id="rId19"/>
    <p:sldId id="476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6" r:id="rId32"/>
    <p:sldId id="467" r:id="rId33"/>
    <p:sldId id="479" r:id="rId34"/>
    <p:sldId id="480" r:id="rId35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7F7F7F"/>
    <a:srgbClr val="006600"/>
    <a:srgbClr val="990033"/>
    <a:srgbClr val="CC0000"/>
    <a:srgbClr val="003399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32" autoAdjust="0"/>
    <p:restoredTop sz="88754" autoAdjust="0"/>
  </p:normalViewPr>
  <p:slideViewPr>
    <p:cSldViewPr snapToGrid="0">
      <p:cViewPr varScale="1">
        <p:scale>
          <a:sx n="100" d="100"/>
          <a:sy n="100" d="100"/>
        </p:scale>
        <p:origin x="1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3/21/18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3/21/18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optimal TSP tour through Germany’s 15 largest cities. It is the shortest among 43 589 145 600 possible tours visiting each city exactly once.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lot of computer science problems involve finding</a:t>
            </a:r>
            <a:r>
              <a:rPr lang="en-US" baseline="0" dirty="0"/>
              <a:t> the best ordering of a collection of objects.  These are </a:t>
            </a:r>
            <a:r>
              <a:rPr lang="en-US" baseline="0"/>
              <a:t>called permutations.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4095-2A51-CB40-A0E3-E90FBAFC78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Games with anagrams, e.g. </a:t>
            </a:r>
            <a:r>
              <a:rPr lang="en-US" sz="1200" dirty="0" err="1"/>
              <a:t>Clabbers</a:t>
            </a:r>
            <a:r>
              <a:rPr lang="en-US" sz="1200" dirty="0"/>
              <a:t>: tiles may be placed in any order on the board as long as they anagram to a valid word.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Permutation city begins with a 20 line anagrammatic poem.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D4D08-1C0A-294C-AC54-4C3BB5E926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express this as 6!/6 (the book calls this the division rule).  Or say</a:t>
            </a:r>
            <a:r>
              <a:rPr lang="en-US" baseline="0" dirty="0"/>
              <a:t> 5! From the get go because in a circle it doesn’t matter where you put the first one, so there are 5 others to arrange.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D4D08-1C0A-294C-AC54-4C3BB5E926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optimal TSP tour through Germany’s 15 largest cities. It is the shortest among 43 589 145 600 possible tours visiting each city exactly once.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lot of computer science problems involve finding</a:t>
            </a:r>
            <a:r>
              <a:rPr lang="en-US" baseline="0" dirty="0"/>
              <a:t> the best ordering of a collection of objects.  These are </a:t>
            </a:r>
            <a:r>
              <a:rPr lang="en-US" baseline="0"/>
              <a:t>called permutations.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4095-2A51-CB40-A0E3-E90FBAFC78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(n-1)!/2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side note:  Do we actually need to consider all permutations of n cities?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D4D08-1C0A-294C-AC54-4C3BB5E926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positions of the r</a:t>
            </a:r>
            <a:r>
              <a:rPr lang="en-US" baseline="0" dirty="0"/>
              <a:t> 1s form an r-combination, so C(</a:t>
            </a:r>
            <a:r>
              <a:rPr lang="en-US" baseline="0" dirty="0" err="1"/>
              <a:t>n,r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D4D08-1C0A-294C-AC54-4C3BB5E9268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7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9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0092" y="2674573"/>
            <a:ext cx="67887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Permutations and combinations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err="1">
                <a:solidFill>
                  <a:srgbClr val="4C4C4C"/>
                </a:solidFill>
              </a:rPr>
              <a:t>zybooks</a:t>
            </a:r>
            <a:r>
              <a:rPr lang="en-US" sz="3200" dirty="0">
                <a:solidFill>
                  <a:srgbClr val="4C4C4C"/>
                </a:solidFill>
              </a:rPr>
              <a:t> 7.4-7.6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957" t="8051" r="19651" b="48068"/>
          <a:stretch/>
        </p:blipFill>
        <p:spPr>
          <a:xfrm>
            <a:off x="2609272" y="5533148"/>
            <a:ext cx="4117452" cy="114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832" y="4469460"/>
            <a:ext cx="2012291" cy="2159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995"/>
            <a:ext cx="8512396" cy="941387"/>
          </a:xfrm>
        </p:spPr>
        <p:txBody>
          <a:bodyPr/>
          <a:lstStyle/>
          <a:p>
            <a:r>
              <a:rPr lang="en-US" sz="2800" dirty="0"/>
              <a:t>The Traveling Salesman Problem (TSP)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300877"/>
            <a:ext cx="61722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TSP: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 Given a list of cities and their </a:t>
            </a:r>
            <a:r>
              <a:rPr lang="en-US" sz="2400" dirty="0" err="1"/>
              <a:t>pairwise</a:t>
            </a:r>
            <a:r>
              <a:rPr lang="en-US" sz="2400" dirty="0"/>
              <a:t> distances, find a shortest possible tour that visits each city exactly once.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3399"/>
                </a:solidFill>
              </a:rPr>
              <a:t>Objective:</a:t>
            </a:r>
            <a:r>
              <a:rPr lang="en-US" sz="2400" dirty="0"/>
              <a:t>  find an ordering a</a:t>
            </a:r>
            <a:r>
              <a:rPr lang="en-US" sz="2400" baseline="-25000" dirty="0"/>
              <a:t>1</a:t>
            </a:r>
            <a:r>
              <a:rPr lang="en-US" sz="2400" dirty="0"/>
              <a:t>,…,a</a:t>
            </a:r>
            <a:r>
              <a:rPr lang="en-US" sz="2400" baseline="-25000" dirty="0"/>
              <a:t>n</a:t>
            </a:r>
            <a:r>
              <a:rPr lang="en-US" sz="2400" dirty="0"/>
              <a:t> of</a:t>
            </a:r>
          </a:p>
          <a:p>
            <a:r>
              <a:rPr lang="en-US" sz="2400" dirty="0"/>
              <a:t>the cities that minimizes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where </a:t>
            </a:r>
            <a:r>
              <a:rPr lang="en-US" sz="2400" i="1" dirty="0" err="1">
                <a:latin typeface="Times New Roman"/>
                <a:cs typeface="Times New Roman"/>
              </a:rPr>
              <a:t>d(i</a:t>
            </a:r>
            <a:r>
              <a:rPr lang="en-US" sz="2400" i="1" dirty="0">
                <a:latin typeface="Times New Roman"/>
                <a:cs typeface="Times New Roman"/>
              </a:rPr>
              <a:t>, </a:t>
            </a:r>
            <a:r>
              <a:rPr lang="en-US" sz="2400" i="1" dirty="0" err="1">
                <a:latin typeface="Times New Roman"/>
                <a:cs typeface="Times New Roman"/>
              </a:rPr>
              <a:t>j</a:t>
            </a:r>
            <a:r>
              <a:rPr lang="en-US" sz="2400" i="1" dirty="0">
                <a:latin typeface="Times New Roman"/>
                <a:cs typeface="Times New Roman"/>
              </a:rPr>
              <a:t>) </a:t>
            </a:r>
            <a:r>
              <a:rPr lang="en-US" sz="2400" dirty="0">
                <a:cs typeface="Times New Roman"/>
              </a:rPr>
              <a:t>i</a:t>
            </a:r>
            <a:r>
              <a:rPr lang="en-US" sz="2400" dirty="0"/>
              <a:t>s the distance between </a:t>
            </a:r>
          </a:p>
          <a:p>
            <a:r>
              <a:rPr lang="en-US" sz="2400" dirty="0"/>
              <a:t>cities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dirty="0"/>
              <a:t> and </a:t>
            </a:r>
            <a:r>
              <a:rPr lang="en-US" sz="2400" i="1" dirty="0" err="1">
                <a:latin typeface="Times New Roman"/>
                <a:cs typeface="Times New Roman"/>
              </a:rPr>
              <a:t>j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773" y="2501205"/>
            <a:ext cx="2437823" cy="261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95084" y="5294103"/>
            <a:ext cx="31489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An optimal TSP tour through Germany’s 15 largest cities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035" y="4109611"/>
            <a:ext cx="4556276" cy="9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 algorithm for the TSP problem:</a:t>
            </a:r>
          </a:p>
          <a:p>
            <a:endParaRPr lang="en-US" sz="2400" dirty="0"/>
          </a:p>
          <a:p>
            <a:r>
              <a:rPr lang="en-US" sz="2400" dirty="0"/>
              <a:t>Go through all permutations of cities, and evaluate the sum-of-distances, keeping the optimal tour.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580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permutations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generate permutations recursively?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permutations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9360" cy="1201073"/>
          </a:xfrm>
        </p:spPr>
        <p:txBody>
          <a:bodyPr/>
          <a:lstStyle/>
          <a:p>
            <a:r>
              <a:rPr lang="en-US" dirty="0"/>
              <a:t>how to generate permutations recursively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2204" y="2496473"/>
            <a:ext cx="181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permutations</a:t>
            </a:r>
          </a:p>
          <a:p>
            <a:r>
              <a:rPr lang="en-US" dirty="0"/>
              <a:t>of {1,2,3}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7999" y="3825005"/>
            <a:ext cx="113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1 first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2204" y="3825005"/>
            <a:ext cx="113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2 first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6335" y="3825005"/>
            <a:ext cx="113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3 first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340" y="5159945"/>
            <a:ext cx="181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permutations</a:t>
            </a:r>
          </a:p>
          <a:p>
            <a:r>
              <a:rPr lang="en-US" dirty="0"/>
              <a:t>of {2,3}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5261" y="5159945"/>
            <a:ext cx="181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permutations</a:t>
            </a:r>
          </a:p>
          <a:p>
            <a:r>
              <a:rPr lang="en-US" dirty="0"/>
              <a:t>of {1,3}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3301" y="5159945"/>
            <a:ext cx="181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permutations</a:t>
            </a:r>
          </a:p>
          <a:p>
            <a:r>
              <a:rPr lang="en-US" dirty="0"/>
              <a:t>of {1,2}</a:t>
            </a: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flipH="1">
            <a:off x="2275015" y="3142804"/>
            <a:ext cx="1213975" cy="682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8" idx="0"/>
          </p:cNvCxnSpPr>
          <p:nvPr/>
        </p:nvCxnSpPr>
        <p:spPr bwMode="auto">
          <a:xfrm flipH="1">
            <a:off x="1570406" y="4194337"/>
            <a:ext cx="371166" cy="96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endCxn id="6" idx="0"/>
          </p:cNvCxnSpPr>
          <p:nvPr/>
        </p:nvCxnSpPr>
        <p:spPr bwMode="auto">
          <a:xfrm flipH="1">
            <a:off x="3939220" y="3142804"/>
            <a:ext cx="60710" cy="682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939220" y="4194337"/>
            <a:ext cx="0" cy="96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506236" y="3142804"/>
            <a:ext cx="1099505" cy="682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</p:cNvCxnSpPr>
          <p:nvPr/>
        </p:nvCxnSpPr>
        <p:spPr bwMode="auto">
          <a:xfrm>
            <a:off x="5753351" y="4194337"/>
            <a:ext cx="290338" cy="965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1786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0781-A1A7-1346-A614-619E2621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permutations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C029-0842-DF4D-8EB1-ED67720AE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work?</a:t>
            </a:r>
          </a:p>
          <a:p>
            <a:endParaRPr lang="en-US" dirty="0"/>
          </a:p>
          <a:p>
            <a:r>
              <a:rPr lang="en-US" sz="1600" b="1" dirty="0">
                <a:latin typeface="Courier" pitchFamily="2" charset="0"/>
              </a:rPr>
              <a:t>   </a:t>
            </a:r>
            <a:r>
              <a:rPr lang="en-US" sz="1600" b="1" dirty="0" err="1">
                <a:latin typeface="Courier" pitchFamily="2" charset="0"/>
              </a:rPr>
              <a:t>def</a:t>
            </a:r>
            <a:r>
              <a:rPr lang="en-US" sz="1600" b="1" dirty="0">
                <a:latin typeface="Courier" pitchFamily="2" charset="0"/>
              </a:rPr>
              <a:t> perm(</a:t>
            </a:r>
            <a:r>
              <a:rPr lang="en-US" sz="1600" b="1" dirty="0" err="1">
                <a:latin typeface="Courier" pitchFamily="2" charset="0"/>
              </a:rPr>
              <a:t>A,f</a:t>
            </a:r>
            <a:r>
              <a:rPr lang="en-US" sz="1600" b="1" dirty="0">
                <a:latin typeface="Courier" pitchFamily="2" charset="0"/>
              </a:rPr>
              <a:t>):</a:t>
            </a:r>
          </a:p>
          <a:p>
            <a:r>
              <a:rPr lang="en-US" sz="1600" b="1" dirty="0">
                <a:latin typeface="Courier" pitchFamily="2" charset="0"/>
              </a:rPr>
              <a:t>     if f == </a:t>
            </a:r>
            <a:r>
              <a:rPr lang="en-US" sz="1600" b="1" dirty="0" err="1">
                <a:latin typeface="Courier" pitchFamily="2" charset="0"/>
              </a:rPr>
              <a:t>len</a:t>
            </a:r>
            <a:r>
              <a:rPr lang="en-US" sz="1600" b="1" dirty="0">
                <a:latin typeface="Courier" pitchFamily="2" charset="0"/>
              </a:rPr>
              <a:t>(A)-1:</a:t>
            </a:r>
          </a:p>
          <a:p>
            <a:r>
              <a:rPr lang="en-US" sz="1600" b="1" dirty="0">
                <a:latin typeface="Courier" pitchFamily="2" charset="0"/>
              </a:rPr>
              <a:t>       print(A)</a:t>
            </a:r>
          </a:p>
          <a:p>
            <a:r>
              <a:rPr lang="en-US" sz="1600" b="1" dirty="0">
                <a:latin typeface="Courier" pitchFamily="2" charset="0"/>
              </a:rPr>
              <a:t>     else:</a:t>
            </a:r>
          </a:p>
          <a:p>
            <a:r>
              <a:rPr lang="en-US" sz="1600" b="1" dirty="0">
                <a:latin typeface="Courier" pitchFamily="2" charset="0"/>
              </a:rPr>
              <a:t>       for </a:t>
            </a:r>
            <a:r>
              <a:rPr lang="en-US" sz="1600" b="1" dirty="0" err="1">
                <a:latin typeface="Courier" pitchFamily="2" charset="0"/>
              </a:rPr>
              <a:t>i</a:t>
            </a:r>
            <a:r>
              <a:rPr lang="en-US" sz="1600" b="1" dirty="0">
                <a:latin typeface="Courier" pitchFamily="2" charset="0"/>
              </a:rPr>
              <a:t> in range(</a:t>
            </a:r>
            <a:r>
              <a:rPr lang="en-US" sz="1600" b="1" dirty="0" err="1">
                <a:latin typeface="Courier" pitchFamily="2" charset="0"/>
              </a:rPr>
              <a:t>f,len</a:t>
            </a:r>
            <a:r>
              <a:rPr lang="en-US" sz="1600" b="1" dirty="0">
                <a:latin typeface="Courier" pitchFamily="2" charset="0"/>
              </a:rPr>
              <a:t>(A)) :</a:t>
            </a:r>
          </a:p>
          <a:p>
            <a:r>
              <a:rPr lang="en-US" sz="1600" b="1" dirty="0">
                <a:latin typeface="Courier" pitchFamily="2" charset="0"/>
              </a:rPr>
              <a:t>         A[</a:t>
            </a:r>
            <a:r>
              <a:rPr lang="en-US" sz="1600" b="1" dirty="0" err="1">
                <a:latin typeface="Courier" pitchFamily="2" charset="0"/>
              </a:rPr>
              <a:t>i</a:t>
            </a:r>
            <a:r>
              <a:rPr lang="en-US" sz="1600" b="1" dirty="0">
                <a:latin typeface="Courier" pitchFamily="2" charset="0"/>
              </a:rPr>
              <a:t>], A[f] = A[f], A[</a:t>
            </a:r>
            <a:r>
              <a:rPr lang="en-US" sz="1600" b="1" dirty="0" err="1">
                <a:latin typeface="Courier" pitchFamily="2" charset="0"/>
              </a:rPr>
              <a:t>i</a:t>
            </a:r>
            <a:r>
              <a:rPr lang="en-US" sz="1600" b="1" dirty="0">
                <a:latin typeface="Courier" pitchFamily="2" charset="0"/>
              </a:rPr>
              <a:t>]</a:t>
            </a:r>
          </a:p>
          <a:p>
            <a:r>
              <a:rPr lang="en-US" sz="1600" b="1" dirty="0">
                <a:latin typeface="Courier" pitchFamily="2" charset="0"/>
              </a:rPr>
              <a:t>         perm(A,f+1)</a:t>
            </a:r>
          </a:p>
          <a:p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   A = []</a:t>
            </a:r>
          </a:p>
          <a:p>
            <a:r>
              <a:rPr lang="en-US" sz="1600" b="1" dirty="0">
                <a:latin typeface="Courier" pitchFamily="2" charset="0"/>
              </a:rPr>
              <a:t>   for </a:t>
            </a:r>
            <a:r>
              <a:rPr lang="en-US" sz="1600" b="1" dirty="0" err="1">
                <a:latin typeface="Courier" pitchFamily="2" charset="0"/>
              </a:rPr>
              <a:t>i</a:t>
            </a:r>
            <a:r>
              <a:rPr lang="en-US" sz="1600" b="1" dirty="0">
                <a:latin typeface="Courier" pitchFamily="2" charset="0"/>
              </a:rPr>
              <a:t> in range(n):</a:t>
            </a:r>
          </a:p>
          <a:p>
            <a:r>
              <a:rPr lang="en-US" sz="1600" b="1" dirty="0">
                <a:latin typeface="Courier" pitchFamily="2" charset="0"/>
              </a:rPr>
              <a:t>      </a:t>
            </a:r>
            <a:r>
              <a:rPr lang="en-US" sz="1600" b="1" dirty="0" err="1">
                <a:latin typeface="Courier" pitchFamily="2" charset="0"/>
              </a:rPr>
              <a:t>A.append</a:t>
            </a:r>
            <a:r>
              <a:rPr lang="en-US" sz="1600" b="1" dirty="0">
                <a:latin typeface="Courier" pitchFamily="2" charset="0"/>
              </a:rPr>
              <a:t>(</a:t>
            </a:r>
            <a:r>
              <a:rPr lang="en-US" sz="1600" b="1" dirty="0" err="1">
                <a:latin typeface="Courier" pitchFamily="2" charset="0"/>
              </a:rPr>
              <a:t>i</a:t>
            </a:r>
            <a:r>
              <a:rPr lang="en-US" sz="1600" b="1" dirty="0">
                <a:latin typeface="Courier" pitchFamily="2" charset="0"/>
              </a:rPr>
              <a:t>) </a:t>
            </a:r>
          </a:p>
          <a:p>
            <a:r>
              <a:rPr lang="en-US" sz="1600" b="1" dirty="0">
                <a:latin typeface="Courier" pitchFamily="2" charset="0"/>
              </a:rPr>
              <a:t>   perm(A,0)</a:t>
            </a:r>
          </a:p>
          <a:p>
            <a:endParaRPr lang="en-US" sz="1600" b="1" dirty="0">
              <a:latin typeface="Courier" pitchFamily="2" charset="0"/>
            </a:endParaRPr>
          </a:p>
          <a:p>
            <a:r>
              <a:rPr lang="en-US" sz="1600" b="1" dirty="0">
                <a:latin typeface="Courier" pitchFamily="2" charset="0"/>
              </a:rPr>
              <a:t>Let’s try it ...</a:t>
            </a:r>
          </a:p>
          <a:p>
            <a:endParaRPr lang="en-US" b="1" dirty="0">
              <a:latin typeface="Courier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2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88" y="785514"/>
            <a:ext cx="7848600" cy="5920086"/>
          </a:xfrm>
        </p:spPr>
        <p:txBody>
          <a:bodyPr/>
          <a:lstStyle/>
          <a:p>
            <a:r>
              <a:rPr lang="en-US" sz="2400" dirty="0"/>
              <a:t>Is our algorithm for TSP that considers all permutations a feasible one for solving TSP problems with hundreds or thousands of cities?</a:t>
            </a:r>
          </a:p>
          <a:p>
            <a:endParaRPr lang="en-US" sz="2400" dirty="0"/>
          </a:p>
          <a:p>
            <a:r>
              <a:rPr lang="en-US" sz="2400" dirty="0"/>
              <a:t>NO: 50 cities:</a:t>
            </a:r>
          </a:p>
          <a:p>
            <a:endParaRPr lang="en-US" sz="2400" dirty="0"/>
          </a:p>
          <a:p>
            <a:r>
              <a:rPr lang="en-US" sz="2400" dirty="0"/>
              <a:t>(n-1)!/2 = 12,413,915,592,536,072,670,862,289,047,373,375,038,521,486,354,677,760,000,000,000</a:t>
            </a:r>
          </a:p>
          <a:p>
            <a:endParaRPr lang="en-US" sz="2400" dirty="0"/>
          </a:p>
          <a:p>
            <a:r>
              <a:rPr lang="en-US" sz="2400" dirty="0"/>
              <a:t>We call problems like TSP </a:t>
            </a:r>
            <a:r>
              <a:rPr lang="en-US" sz="2400" b="1" dirty="0">
                <a:solidFill>
                  <a:srgbClr val="FF0000"/>
                </a:solidFill>
              </a:rPr>
              <a:t>intractable.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Question: would there be a faster algorithm for printing all permutations?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/>
              <a:t>-permutations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955"/>
            <a:ext cx="8686800" cy="4759325"/>
          </a:xfrm>
        </p:spPr>
        <p:txBody>
          <a:bodyPr/>
          <a:lstStyle/>
          <a:p>
            <a:r>
              <a:rPr lang="en-US" sz="2400" dirty="0">
                <a:solidFill>
                  <a:srgbClr val="800000"/>
                </a:solidFill>
              </a:rPr>
              <a:t>r-permutation:  </a:t>
            </a:r>
            <a:r>
              <a:rPr lang="en-US" sz="2400" dirty="0"/>
              <a:t>An ordered arrangement of r elements of a set.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Example:</a:t>
            </a:r>
            <a:r>
              <a:rPr lang="en-US" sz="2400" dirty="0"/>
              <a:t>  List the 2-permutations of {</a:t>
            </a:r>
            <a:r>
              <a:rPr lang="en-US" sz="2400" dirty="0" err="1"/>
              <a:t>a,b,c</a:t>
            </a:r>
            <a:r>
              <a:rPr lang="en-US" sz="2400" dirty="0"/>
              <a:t>}.</a:t>
            </a:r>
          </a:p>
          <a:p>
            <a:pPr marL="0" indent="0">
              <a:buNone/>
            </a:pPr>
            <a:r>
              <a:rPr lang="en-US" sz="2400" dirty="0"/>
              <a:t>	(</a:t>
            </a:r>
            <a:r>
              <a:rPr lang="en-US" sz="2400" dirty="0" err="1"/>
              <a:t>a,b</a:t>
            </a:r>
            <a:r>
              <a:rPr lang="en-US" sz="2400" dirty="0"/>
              <a:t>), (</a:t>
            </a:r>
            <a:r>
              <a:rPr lang="en-US" sz="2400" dirty="0" err="1"/>
              <a:t>a,c</a:t>
            </a:r>
            <a:r>
              <a:rPr lang="en-US" sz="2400" dirty="0"/>
              <a:t>), (</a:t>
            </a:r>
            <a:r>
              <a:rPr lang="en-US" sz="2400" dirty="0" err="1"/>
              <a:t>b,a</a:t>
            </a:r>
            <a:r>
              <a:rPr lang="en-US" sz="2400" dirty="0"/>
              <a:t>), (</a:t>
            </a:r>
            <a:r>
              <a:rPr lang="en-US" sz="2400" dirty="0" err="1"/>
              <a:t>b,c</a:t>
            </a:r>
            <a:r>
              <a:rPr lang="en-US" sz="2400" dirty="0"/>
              <a:t>), (</a:t>
            </a:r>
            <a:r>
              <a:rPr lang="en-US" sz="2400" dirty="0" err="1"/>
              <a:t>c,a</a:t>
            </a:r>
            <a:r>
              <a:rPr lang="en-US" sz="2400" dirty="0"/>
              <a:t>), (</a:t>
            </a:r>
            <a:r>
              <a:rPr lang="en-US" sz="2400" dirty="0" err="1"/>
              <a:t>c,b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The number of r-permutations of a set of n elements:		</a:t>
            </a:r>
            <a:r>
              <a:rPr lang="en-US" sz="2400" dirty="0">
                <a:solidFill>
                  <a:srgbClr val="000000"/>
                </a:solidFill>
              </a:rPr>
              <a:t>P(</a:t>
            </a:r>
            <a:r>
              <a:rPr lang="en-US" sz="2400" dirty="0" err="1">
                <a:solidFill>
                  <a:srgbClr val="000000"/>
                </a:solidFill>
              </a:rPr>
              <a:t>n,r</a:t>
            </a:r>
            <a:r>
              <a:rPr lang="en-US" sz="2400" dirty="0">
                <a:solidFill>
                  <a:srgbClr val="000000"/>
                </a:solidFill>
              </a:rPr>
              <a:t>) = n(n – 1)… (n – r + 1)</a:t>
            </a:r>
            <a:r>
              <a:rPr lang="en-US" sz="2400" dirty="0"/>
              <a:t>      (0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≤</a:t>
            </a:r>
            <a:r>
              <a:rPr lang="en-US" sz="2400" dirty="0"/>
              <a:t> r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≤</a:t>
            </a:r>
            <a:r>
              <a:rPr lang="en-US" sz="2400" dirty="0"/>
              <a:t> n)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Example:</a:t>
            </a:r>
            <a:r>
              <a:rPr lang="en-US" sz="2400" dirty="0"/>
              <a:t>  P(3,2) = 3 x 2 = 6</a:t>
            </a:r>
          </a:p>
          <a:p>
            <a:pPr>
              <a:buNone/>
            </a:pPr>
            <a:r>
              <a:rPr lang="en-US" sz="2400" dirty="0"/>
              <a:t>Can be expressed as: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00"/>
                </a:solidFill>
              </a:rPr>
              <a:t>P(n, r) = n! / (n – r)!</a:t>
            </a:r>
          </a:p>
          <a:p>
            <a:pPr>
              <a:buNone/>
            </a:pPr>
            <a:r>
              <a:rPr lang="en-US" sz="2400" dirty="0"/>
              <a:t>Note that P(n, 0) = 1.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294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/>
              <a:t>-permutations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How many ways are there to select a first-prize winner, a second prize winner and a third prize winner from 100 people who have entered a contest?</a:t>
            </a:r>
          </a:p>
        </p:txBody>
      </p:sp>
    </p:spTree>
    <p:extLst>
      <p:ext uri="{BB962C8B-B14F-4D97-AF65-F5344CB8AC3E}">
        <p14:creationId xmlns:p14="http://schemas.microsoft.com/office/powerpoint/2010/main" val="359021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ways are there to scramble the letters in the word MISSISSIPPI?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62" y="1975560"/>
            <a:ext cx="6586681" cy="38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3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statement of the principle:</a:t>
            </a:r>
          </a:p>
          <a:p>
            <a:endParaRPr lang="en-US" dirty="0"/>
          </a:p>
          <a:p>
            <a:r>
              <a:rPr lang="en-US" dirty="0"/>
              <a:t>The number of distinct sequences with n</a:t>
            </a:r>
            <a:r>
              <a:rPr lang="en-US" baseline="-25000" dirty="0"/>
              <a:t>1</a:t>
            </a:r>
            <a:r>
              <a:rPr lang="en-US" dirty="0"/>
              <a:t> 1's, n</a:t>
            </a:r>
            <a:r>
              <a:rPr lang="en-US" baseline="-25000" dirty="0"/>
              <a:t>2</a:t>
            </a:r>
            <a:r>
              <a:rPr lang="en-US" dirty="0"/>
              <a:t> 2's, ..., 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 k's, where n = n</a:t>
            </a:r>
            <a:r>
              <a:rPr lang="en-US" baseline="-25000" dirty="0"/>
              <a:t>1</a:t>
            </a:r>
            <a:r>
              <a:rPr lang="en-US" dirty="0"/>
              <a:t> + n</a:t>
            </a:r>
            <a:r>
              <a:rPr lang="en-US" baseline="-25000" dirty="0"/>
              <a:t>2</a:t>
            </a:r>
            <a:r>
              <a:rPr lang="en-US" dirty="0"/>
              <a:t> +...+ 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 is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26" y="2840181"/>
            <a:ext cx="2029498" cy="8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7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family of 3, how many ways are there to arrange the members of the family in a line for a photograph?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3 x 3</a:t>
            </a:r>
          </a:p>
          <a:p>
            <a:pPr marL="514350" indent="-514350">
              <a:buAutoNum type="alphaUcParenR"/>
            </a:pPr>
            <a:r>
              <a:rPr lang="en-US" dirty="0"/>
              <a:t>3!</a:t>
            </a:r>
          </a:p>
          <a:p>
            <a:pPr marL="514350" indent="-514350">
              <a:buAutoNum type="alphaUcParenR"/>
            </a:pPr>
            <a:r>
              <a:rPr lang="en-US" dirty="0"/>
              <a:t>3 x 3 x 3</a:t>
            </a:r>
          </a:p>
          <a:p>
            <a:pPr marL="514350" indent="-514350">
              <a:buAutoNum type="alphaUcParenR"/>
            </a:pPr>
            <a:r>
              <a:rPr lang="en-US" dirty="0"/>
              <a:t>2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84" y="2758943"/>
            <a:ext cx="1756813" cy="32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poker hands (five cards) can be dealt from a deck of 52 cards?</a:t>
            </a:r>
          </a:p>
          <a:p>
            <a:endParaRPr lang="en-US" sz="2200" dirty="0"/>
          </a:p>
          <a:p>
            <a:r>
              <a:rPr lang="en-US" sz="2200" dirty="0"/>
              <a:t>How is this different than </a:t>
            </a:r>
            <a:r>
              <a:rPr lang="en-US" sz="2200" dirty="0" err="1"/>
              <a:t>r</a:t>
            </a:r>
            <a:r>
              <a:rPr lang="en-US" sz="2200" dirty="0"/>
              <a:t>-permutations?</a:t>
            </a:r>
          </a:p>
        </p:txBody>
      </p:sp>
    </p:spTree>
    <p:extLst>
      <p:ext uri="{BB962C8B-B14F-4D97-AF65-F5344CB8AC3E}">
        <p14:creationId xmlns:p14="http://schemas.microsoft.com/office/powerpoint/2010/main" val="1707239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poker hands (five cards) can be dealt from a deck of 52 cards?</a:t>
            </a:r>
          </a:p>
          <a:p>
            <a:endParaRPr lang="en-US" sz="2200" dirty="0"/>
          </a:p>
          <a:p>
            <a:r>
              <a:rPr lang="en-US" sz="2200" dirty="0"/>
              <a:t>How is this different than r-permutations?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In an r-permutation we cared about order.  In this case we don’t</a:t>
            </a:r>
          </a:p>
        </p:txBody>
      </p:sp>
    </p:spTree>
    <p:extLst>
      <p:ext uri="{BB962C8B-B14F-4D97-AF65-F5344CB8AC3E}">
        <p14:creationId xmlns:p14="http://schemas.microsoft.com/office/powerpoint/2010/main" val="1102319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800000"/>
                </a:solidFill>
              </a:rPr>
              <a:t>r-combination </a:t>
            </a:r>
            <a:r>
              <a:rPr lang="en-US" dirty="0"/>
              <a:t>of a set is a subset of size r</a:t>
            </a:r>
          </a:p>
          <a:p>
            <a:r>
              <a:rPr lang="en-US" dirty="0"/>
              <a:t>The number of r-combinations out of a set with n elements is denoted as C(</a:t>
            </a:r>
            <a:r>
              <a:rPr lang="en-US" dirty="0" err="1"/>
              <a:t>n,r</a:t>
            </a:r>
            <a:r>
              <a:rPr lang="en-US" dirty="0"/>
              <a:t>) or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r>
              <a:rPr lang="en-US" sz="2000" dirty="0"/>
              <a:t>{1,3,4} is a 3-combination of {1,2,3,4}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How many 2-combinations of {</a:t>
            </a:r>
            <a:r>
              <a:rPr lang="en-US" sz="2000" dirty="0" err="1"/>
              <a:t>a,b,c,d</a:t>
            </a:r>
            <a:r>
              <a:rPr lang="en-US" sz="2000" dirty="0"/>
              <a:t>}?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41" y="1881908"/>
            <a:ext cx="574381" cy="8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9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Unordered versus ordered selections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Two ordered selections are the same if</a:t>
            </a:r>
          </a:p>
          <a:p>
            <a:pPr lvl="1"/>
            <a:r>
              <a:rPr lang="en-US" sz="2000" dirty="0">
                <a:sym typeface="Symbol" charset="2"/>
              </a:rPr>
              <a:t>the elements chosen are the same</a:t>
            </a:r>
          </a:p>
          <a:p>
            <a:pPr lvl="1"/>
            <a:r>
              <a:rPr lang="en-US" sz="2000" dirty="0">
                <a:sym typeface="Symbol" charset="2"/>
              </a:rPr>
              <a:t>the elements chosen are in the same order.</a:t>
            </a:r>
          </a:p>
          <a:p>
            <a:r>
              <a:rPr lang="en-US" sz="2400" dirty="0">
                <a:sym typeface="Symbol" charset="2"/>
              </a:rPr>
              <a:t>Ordered selections</a:t>
            </a:r>
            <a:r>
              <a:rPr lang="en-US" sz="2400" dirty="0">
                <a:solidFill>
                  <a:srgbClr val="820000"/>
                </a:solidFill>
                <a:sym typeface="Symbol" charset="2"/>
              </a:rPr>
              <a:t>:  </a:t>
            </a:r>
            <a:r>
              <a:rPr lang="en-US" sz="2400" dirty="0" err="1">
                <a:solidFill>
                  <a:srgbClr val="820000"/>
                </a:solidFill>
                <a:sym typeface="Symbol" charset="2"/>
              </a:rPr>
              <a:t>r</a:t>
            </a:r>
            <a:r>
              <a:rPr lang="en-US" sz="2400" dirty="0">
                <a:solidFill>
                  <a:srgbClr val="820000"/>
                </a:solidFill>
                <a:sym typeface="Symbol" charset="2"/>
              </a:rPr>
              <a:t>-permutations</a:t>
            </a:r>
            <a:r>
              <a:rPr lang="en-US" sz="2400" dirty="0">
                <a:sym typeface="Symbol" charset="2"/>
              </a:rPr>
              <a:t>. </a:t>
            </a:r>
          </a:p>
          <a:p>
            <a:r>
              <a:rPr lang="en-US" sz="2400" dirty="0">
                <a:sym typeface="Symbol" charset="2"/>
              </a:rPr>
              <a:t>Two unordered selections are the same if</a:t>
            </a:r>
          </a:p>
          <a:p>
            <a:pPr lvl="1"/>
            <a:r>
              <a:rPr lang="en-US" sz="2000" dirty="0">
                <a:sym typeface="Symbol" charset="2"/>
              </a:rPr>
              <a:t>the elements chosen are the same</a:t>
            </a:r>
          </a:p>
          <a:p>
            <a:pPr marL="114300" lvl="1" indent="0">
              <a:buNone/>
            </a:pPr>
            <a:r>
              <a:rPr lang="en-US" sz="2000" dirty="0">
                <a:sym typeface="Symbol" charset="2"/>
              </a:rPr>
              <a:t>   (regardless of the order in which the elements are chosen)</a:t>
            </a:r>
          </a:p>
          <a:p>
            <a:r>
              <a:rPr lang="en-US" sz="2400" dirty="0">
                <a:sym typeface="Symbol" charset="2"/>
              </a:rPr>
              <a:t> Unordered selections: </a:t>
            </a:r>
            <a:r>
              <a:rPr lang="en-US" sz="2400" dirty="0" err="1">
                <a:solidFill>
                  <a:srgbClr val="820000"/>
                </a:solidFill>
                <a:sym typeface="Symbol" charset="2"/>
              </a:rPr>
              <a:t>r</a:t>
            </a:r>
            <a:r>
              <a:rPr lang="en-US" sz="2400" dirty="0">
                <a:solidFill>
                  <a:srgbClr val="820000"/>
                </a:solidFill>
                <a:sym typeface="Symbol" charset="2"/>
              </a:rPr>
              <a:t>-combinations.</a:t>
            </a:r>
          </a:p>
          <a:p>
            <a:endParaRPr lang="en-US" sz="2400" dirty="0">
              <a:sym typeface="Symbol" charset="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6FEBE1A5-2411-FE41-B9E3-52F1BB03BD7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or combinations?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759325"/>
          </a:xfrm>
        </p:spPr>
        <p:txBody>
          <a:bodyPr/>
          <a:lstStyle/>
          <a:p>
            <a:r>
              <a:rPr lang="en-US" dirty="0"/>
              <a:t>Determine if the situation represents a permutation or a combination:</a:t>
            </a:r>
          </a:p>
          <a:p>
            <a:pPr lvl="1"/>
            <a:r>
              <a:rPr lang="en-US" dirty="0"/>
              <a:t>In how many ways can three student-council members be elected from five candidates?</a:t>
            </a:r>
          </a:p>
          <a:p>
            <a:pPr lvl="1"/>
            <a:r>
              <a:rPr lang="en-US" dirty="0"/>
              <a:t>In how many ways can three student-council members be elected from five candidates to fill the positions of president, vice-president and treasurer </a:t>
            </a:r>
          </a:p>
          <a:p>
            <a:pPr lvl="1"/>
            <a:r>
              <a:rPr lang="en-US" dirty="0"/>
              <a:t>A DJ will play three songs out of 10 requests.</a:t>
            </a:r>
          </a:p>
          <a:p>
            <a:pPr marL="1143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5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P(</a:t>
            </a:r>
            <a:r>
              <a:rPr lang="en-US" dirty="0" err="1"/>
              <a:t>n,r</a:t>
            </a:r>
            <a:r>
              <a:rPr lang="en-US" dirty="0"/>
              <a:t>) and C(</a:t>
            </a:r>
            <a:r>
              <a:rPr lang="en-US" dirty="0" err="1"/>
              <a:t>n,r</a:t>
            </a:r>
            <a:r>
              <a:rPr lang="en-US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063808"/>
            <a:ext cx="8257309" cy="5447828"/>
          </a:xfrm>
        </p:spPr>
        <p:txBody>
          <a:bodyPr/>
          <a:lstStyle/>
          <a:p>
            <a:r>
              <a:rPr lang="en-US" sz="2200" dirty="0"/>
              <a:t>Constructing an r-permutation from a set of n elements can be thought as a 2-step process:</a:t>
            </a:r>
          </a:p>
          <a:p>
            <a:pPr>
              <a:buNone/>
            </a:pPr>
            <a:r>
              <a:rPr lang="en-US" sz="2200" dirty="0"/>
              <a:t>	Step 1: </a:t>
            </a:r>
            <a:r>
              <a:rPr lang="en-US" sz="2200" dirty="0">
                <a:solidFill>
                  <a:srgbClr val="800000"/>
                </a:solidFill>
              </a:rPr>
              <a:t>Choose a subset </a:t>
            </a:r>
            <a:r>
              <a:rPr lang="en-US" sz="2200" dirty="0"/>
              <a:t>of r elements;</a:t>
            </a:r>
          </a:p>
          <a:p>
            <a:pPr>
              <a:buNone/>
            </a:pPr>
            <a:r>
              <a:rPr lang="en-US" sz="2200" dirty="0"/>
              <a:t>	Step 2</a:t>
            </a:r>
            <a:r>
              <a:rPr lang="en-US" sz="2200" dirty="0">
                <a:solidFill>
                  <a:srgbClr val="800000"/>
                </a:solidFill>
              </a:rPr>
              <a:t>: Choose an ordering </a:t>
            </a:r>
            <a:r>
              <a:rPr lang="en-US" sz="2200" dirty="0"/>
              <a:t>of the r-element subset.</a:t>
            </a:r>
          </a:p>
          <a:p>
            <a:r>
              <a:rPr lang="en-US" sz="2200" dirty="0"/>
              <a:t>Step 1 can be done in </a:t>
            </a:r>
            <a:r>
              <a:rPr lang="en-US" sz="2200" dirty="0" err="1"/>
              <a:t>C(n,r</a:t>
            </a:r>
            <a:r>
              <a:rPr lang="en-US" sz="2200" dirty="0"/>
              <a:t>) different ways.</a:t>
            </a:r>
          </a:p>
          <a:p>
            <a:r>
              <a:rPr lang="en-US" sz="2200" dirty="0"/>
              <a:t>Step 2 can be done in </a:t>
            </a:r>
            <a:r>
              <a:rPr lang="en-US" sz="2200" dirty="0" err="1"/>
              <a:t>r</a:t>
            </a:r>
            <a:r>
              <a:rPr lang="en-US" sz="2200" dirty="0"/>
              <a:t>! different ways.</a:t>
            </a:r>
          </a:p>
          <a:p>
            <a:r>
              <a:rPr lang="en-US" sz="2200" dirty="0"/>
              <a:t>Based on the multiplication rule,  </a:t>
            </a:r>
            <a:r>
              <a:rPr lang="en-US" sz="2200" dirty="0" err="1"/>
              <a:t>P(n,r</a:t>
            </a:r>
            <a:r>
              <a:rPr lang="en-US" sz="2200" dirty="0"/>
              <a:t>) = </a:t>
            </a:r>
            <a:r>
              <a:rPr lang="en-US" sz="2200" dirty="0" err="1"/>
              <a:t>C(n,r</a:t>
            </a:r>
            <a:r>
              <a:rPr lang="en-US" sz="2200" dirty="0"/>
              <a:t>) ∙ </a:t>
            </a:r>
            <a:r>
              <a:rPr lang="en-US" sz="2200" dirty="0" err="1"/>
              <a:t>r</a:t>
            </a:r>
            <a:r>
              <a:rPr lang="en-US" sz="2200" dirty="0"/>
              <a:t>!</a:t>
            </a:r>
          </a:p>
          <a:p>
            <a:r>
              <a:rPr lang="en-US" sz="2200" dirty="0"/>
              <a:t>Thus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D8659852-AD4C-B341-8B25-D54DD3B5725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357506"/>
              </p:ext>
            </p:extLst>
          </p:nvPr>
        </p:nvGraphicFramePr>
        <p:xfrm>
          <a:off x="2315439" y="4300003"/>
          <a:ext cx="46688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841400" imgH="431640" progId="Equation.3">
                  <p:embed/>
                </p:oleObj>
              </mc:Choice>
              <mc:Fallback>
                <p:oleObj name="Equation" r:id="rId3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439" y="4300003"/>
                        <a:ext cx="4668838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5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/>
              <a:t>-combinations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</a:t>
            </a:r>
            <a:r>
              <a:rPr lang="en-US" sz="2200" dirty="0" err="1"/>
              <a:t>r</a:t>
            </a:r>
            <a:r>
              <a:rPr lang="en-US" sz="2200" dirty="0"/>
              <a:t>-combinations?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327025" lvl="1" indent="0">
              <a:buNone/>
            </a:pPr>
            <a:endParaRPr lang="en-US" sz="2200" dirty="0"/>
          </a:p>
          <a:p>
            <a:pPr marL="327025" lvl="1" indent="0">
              <a:buNone/>
            </a:pPr>
            <a:endParaRPr lang="en-US" sz="2200" dirty="0"/>
          </a:p>
          <a:p>
            <a:pPr indent="-19050"/>
            <a:r>
              <a:rPr lang="en-US" sz="2200" dirty="0"/>
              <a:t>Note that C(n, 0) = 1</a:t>
            </a:r>
          </a:p>
          <a:p>
            <a:pPr indent="-19050"/>
            <a:r>
              <a:rPr lang="en-US" sz="2200" dirty="0"/>
              <a:t>Note that C(</a:t>
            </a:r>
            <a:r>
              <a:rPr lang="en-US" sz="2200" dirty="0" err="1"/>
              <a:t>n,r</a:t>
            </a:r>
            <a:r>
              <a:rPr lang="en-US" sz="2200" dirty="0"/>
              <a:t>) = C(</a:t>
            </a:r>
            <a:r>
              <a:rPr lang="en-US" sz="2200" dirty="0" err="1"/>
              <a:t>n,n</a:t>
            </a:r>
            <a:r>
              <a:rPr lang="en-US" sz="2200" dirty="0"/>
              <a:t>-r)</a:t>
            </a:r>
          </a:p>
          <a:p>
            <a:pPr indent="-19050"/>
            <a:endParaRPr lang="en-US" sz="2200" dirty="0"/>
          </a:p>
          <a:p>
            <a:pPr indent="-19050"/>
            <a:r>
              <a:rPr lang="en-US" sz="2200" dirty="0"/>
              <a:t>Example: How many poker hands (five cards) can be dealt from a deck of 52 cards?  </a:t>
            </a:r>
          </a:p>
          <a:p>
            <a:pPr marL="327025" lvl="1" indent="0">
              <a:buNone/>
            </a:pPr>
            <a:r>
              <a:rPr lang="en-US" sz="2200" dirty="0"/>
              <a:t>C(52,5) = 52! / (5!47!)</a:t>
            </a:r>
          </a:p>
          <a:p>
            <a:pPr marL="327025" lvl="1" indent="0">
              <a:buNone/>
            </a:pPr>
            <a:endParaRPr lang="en-US" sz="22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81" y="2051050"/>
            <a:ext cx="3962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0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/>
              <a:t>-combinations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</a:t>
            </a:r>
            <a:r>
              <a:rPr lang="en-US" sz="2200" dirty="0" err="1"/>
              <a:t>r</a:t>
            </a:r>
            <a:r>
              <a:rPr lang="en-US" sz="2200" dirty="0"/>
              <a:t>-combinations?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327025" lvl="1" indent="0">
              <a:buNone/>
            </a:pPr>
            <a:endParaRPr lang="en-US" sz="2200" dirty="0"/>
          </a:p>
          <a:p>
            <a:pPr indent="-19050"/>
            <a:r>
              <a:rPr lang="en-US" sz="2200" dirty="0"/>
              <a:t>Note that C(n, 0) = 1</a:t>
            </a:r>
          </a:p>
          <a:p>
            <a:endParaRPr lang="en-US" sz="2200" dirty="0"/>
          </a:p>
          <a:p>
            <a:r>
              <a:rPr lang="en-US" sz="2200" dirty="0"/>
              <a:t>C(</a:t>
            </a:r>
            <a:r>
              <a:rPr lang="en-US" sz="2200" dirty="0" err="1"/>
              <a:t>n,r</a:t>
            </a:r>
            <a:r>
              <a:rPr lang="en-US" sz="2200" dirty="0"/>
              <a:t>) satisfies: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We can see that easily without using the formula 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81" y="2051050"/>
            <a:ext cx="3962400" cy="1092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919" y="4552856"/>
            <a:ext cx="4216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9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or permutations?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bit strings of length n contain exactly r ones?  </a:t>
            </a:r>
          </a:p>
          <a:p>
            <a:endParaRPr lang="en-US" dirty="0"/>
          </a:p>
          <a:p>
            <a:r>
              <a:rPr lang="en-US" dirty="0"/>
              <a:t>    P(</a:t>
            </a:r>
            <a:r>
              <a:rPr lang="en-US" dirty="0" err="1"/>
              <a:t>n,r</a:t>
            </a:r>
            <a:r>
              <a:rPr lang="en-US" dirty="0"/>
              <a:t>) or C(</a:t>
            </a:r>
            <a:r>
              <a:rPr lang="en-US" dirty="0" err="1"/>
              <a:t>n,r</a:t>
            </a:r>
            <a:r>
              <a:rPr lang="en-US" dirty="0"/>
              <a:t>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02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faculty in biology and computer science want to develop a program in computational biology.  A committee of 4 composed of two biologists and two computer scientists is tasked with doing this.  How many such committees can be assembled out of 20 CS faculty and 30 biology faculty?</a:t>
            </a:r>
          </a:p>
        </p:txBody>
      </p:sp>
    </p:spTree>
    <p:extLst>
      <p:ext uri="{BB962C8B-B14F-4D97-AF65-F5344CB8AC3E}">
        <p14:creationId xmlns:p14="http://schemas.microsoft.com/office/powerpoint/2010/main" val="141210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12396" cy="941387"/>
          </a:xfrm>
        </p:spPr>
        <p:txBody>
          <a:bodyPr/>
          <a:lstStyle/>
          <a:p>
            <a:r>
              <a:rPr lang="en-US" sz="2800" dirty="0"/>
              <a:t>The Traveling Salesman Problem (TSP)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300877"/>
            <a:ext cx="61722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TSP: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 Given a list of cities and their </a:t>
            </a:r>
            <a:r>
              <a:rPr lang="en-US" sz="2400" dirty="0" err="1"/>
              <a:t>pairwise</a:t>
            </a:r>
            <a:r>
              <a:rPr lang="en-US" sz="2400" dirty="0"/>
              <a:t> distances, find a shortest possible tour that visits each city exactly once.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3399"/>
                </a:solidFill>
              </a:rPr>
              <a:t>Objective:</a:t>
            </a:r>
            <a:r>
              <a:rPr lang="en-US" sz="2400" dirty="0"/>
              <a:t>  find an ordering a</a:t>
            </a:r>
            <a:r>
              <a:rPr lang="en-US" sz="2400" baseline="-25000" dirty="0"/>
              <a:t>1</a:t>
            </a:r>
            <a:r>
              <a:rPr lang="en-US" sz="2400" dirty="0"/>
              <a:t>,…,a</a:t>
            </a:r>
            <a:r>
              <a:rPr lang="en-US" sz="2400" baseline="-25000" dirty="0"/>
              <a:t>n</a:t>
            </a:r>
            <a:r>
              <a:rPr lang="en-US" sz="2400" dirty="0"/>
              <a:t> of</a:t>
            </a:r>
          </a:p>
          <a:p>
            <a:r>
              <a:rPr lang="en-US" sz="2400" dirty="0"/>
              <a:t>the cities that minimizes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where </a:t>
            </a:r>
            <a:r>
              <a:rPr lang="en-US" sz="2400" i="1" dirty="0" err="1">
                <a:latin typeface="Times New Roman"/>
                <a:cs typeface="Times New Roman"/>
              </a:rPr>
              <a:t>d(i</a:t>
            </a:r>
            <a:r>
              <a:rPr lang="en-US" sz="2400" i="1" dirty="0">
                <a:latin typeface="Times New Roman"/>
                <a:cs typeface="Times New Roman"/>
              </a:rPr>
              <a:t>, </a:t>
            </a:r>
            <a:r>
              <a:rPr lang="en-US" sz="2400" i="1" dirty="0" err="1">
                <a:latin typeface="Times New Roman"/>
                <a:cs typeface="Times New Roman"/>
              </a:rPr>
              <a:t>j</a:t>
            </a:r>
            <a:r>
              <a:rPr lang="en-US" sz="2400" i="1" dirty="0">
                <a:latin typeface="Times New Roman"/>
                <a:cs typeface="Times New Roman"/>
              </a:rPr>
              <a:t>) </a:t>
            </a:r>
            <a:r>
              <a:rPr lang="en-US" sz="2400" dirty="0">
                <a:cs typeface="Times New Roman"/>
              </a:rPr>
              <a:t>i</a:t>
            </a:r>
            <a:r>
              <a:rPr lang="en-US" sz="2400" dirty="0"/>
              <a:t>s the distance between </a:t>
            </a:r>
          </a:p>
          <a:p>
            <a:r>
              <a:rPr lang="en-US" sz="2400" dirty="0"/>
              <a:t>cities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dirty="0"/>
              <a:t> and </a:t>
            </a:r>
            <a:r>
              <a:rPr lang="en-US" sz="2400" i="1" dirty="0" err="1">
                <a:latin typeface="Times New Roman"/>
                <a:cs typeface="Times New Roman"/>
              </a:rPr>
              <a:t>j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773" y="2501205"/>
            <a:ext cx="2437823" cy="261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95084" y="5294103"/>
            <a:ext cx="31489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An optimal TSP tour through Germany’s 15 largest cities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035" y="4109611"/>
            <a:ext cx="4556276" cy="9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3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coin is flipped 10 times, producing either heads or tails. How many possible outcomes </a:t>
            </a:r>
          </a:p>
          <a:p>
            <a:pPr lvl="1"/>
            <a:r>
              <a:rPr lang="en-US" sz="2000" dirty="0"/>
              <a:t>are there in total?</a:t>
            </a:r>
          </a:p>
          <a:p>
            <a:pPr lvl="1"/>
            <a:r>
              <a:rPr lang="en-US" sz="2000" dirty="0"/>
              <a:t>contain exactly two heads? </a:t>
            </a:r>
          </a:p>
          <a:p>
            <a:pPr lvl="1"/>
            <a:r>
              <a:rPr lang="en-US" sz="2000" dirty="0"/>
              <a:t>contain at least three heads?</a:t>
            </a:r>
          </a:p>
        </p:txBody>
      </p:sp>
    </p:spTree>
    <p:extLst>
      <p:ext uri="{BB962C8B-B14F-4D97-AF65-F5344CB8AC3E}">
        <p14:creationId xmlns:p14="http://schemas.microsoft.com/office/powerpoint/2010/main" val="1941466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permutations of the letters ABCDEFGH contain the string ABC?</a:t>
            </a:r>
          </a:p>
        </p:txBody>
      </p:sp>
    </p:spTree>
    <p:extLst>
      <p:ext uri="{BB962C8B-B14F-4D97-AF65-F5344CB8AC3E}">
        <p14:creationId xmlns:p14="http://schemas.microsoft.com/office/powerpoint/2010/main" val="2273827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10 character (digits and lowercase/uppercase letters) passwords are possible if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characters cannot be repeated?</a:t>
            </a:r>
          </a:p>
          <a:p>
            <a:pPr marL="0" indent="0">
              <a:buNone/>
            </a:pPr>
            <a:r>
              <a:rPr lang="en-US" sz="2200" dirty="0"/>
              <a:t> a 62</a:t>
            </a:r>
            <a:r>
              <a:rPr lang="en-US" sz="2200" baseline="30000" dirty="0"/>
              <a:t>10</a:t>
            </a:r>
            <a:r>
              <a:rPr lang="en-US" sz="2200" dirty="0"/>
              <a:t>  b C(62, 10)  c P(62, 10)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b) characters can be repeated? 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89214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Enumerating Combinations(5,3)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012   123  234</a:t>
            </a:r>
          </a:p>
          <a:p>
            <a:pPr>
              <a:buNone/>
            </a:pPr>
            <a:r>
              <a:rPr lang="en-US" dirty="0"/>
              <a:t>      013   124</a:t>
            </a:r>
          </a:p>
          <a:p>
            <a:pPr>
              <a:buNone/>
            </a:pPr>
            <a:r>
              <a:rPr lang="en-US" dirty="0"/>
              <a:t>      014   134</a:t>
            </a:r>
          </a:p>
          <a:p>
            <a:pPr>
              <a:buNone/>
            </a:pPr>
            <a:r>
              <a:rPr lang="en-US" dirty="0"/>
              <a:t>      023                    </a:t>
            </a:r>
            <a:r>
              <a:rPr lang="en-US" dirty="0">
                <a:solidFill>
                  <a:srgbClr val="FF0000"/>
                </a:solidFill>
              </a:rPr>
              <a:t>what is the largest digit</a:t>
            </a:r>
          </a:p>
          <a:p>
            <a:pPr>
              <a:buNone/>
            </a:pPr>
            <a:r>
              <a:rPr lang="en-US" dirty="0"/>
              <a:t>      024                    </a:t>
            </a:r>
            <a:r>
              <a:rPr lang="en-US" dirty="0">
                <a:solidFill>
                  <a:srgbClr val="FF0000"/>
                </a:solidFill>
              </a:rPr>
              <a:t>we can place in the first</a:t>
            </a:r>
          </a:p>
          <a:p>
            <a:pPr>
              <a:buNone/>
            </a:pPr>
            <a:r>
              <a:rPr lang="en-US" dirty="0"/>
              <a:t>      034                    </a:t>
            </a:r>
            <a:r>
              <a:rPr lang="en-US" dirty="0">
                <a:solidFill>
                  <a:srgbClr val="FF0000"/>
                </a:solidFill>
              </a:rPr>
              <a:t>position? Can you 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generalize that for </a:t>
            </a:r>
            <a:r>
              <a:rPr lang="en-US" dirty="0" err="1">
                <a:solidFill>
                  <a:srgbClr val="FF0000"/>
                </a:solidFill>
              </a:rPr>
              <a:t>C(n,k</a:t>
            </a:r>
            <a:r>
              <a:rPr lang="en-US" dirty="0">
                <a:solidFill>
                  <a:srgbClr val="FF0000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020163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place digits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from</a:t>
            </a:r>
            <a:r>
              <a:rPr lang="en-US" dirty="0">
                <a:solidFill>
                  <a:srgbClr val="FF0000"/>
                </a:solidFill>
              </a:rPr>
              <a:t> lo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hi</a:t>
            </a:r>
            <a:r>
              <a:rPr lang="en-US" dirty="0"/>
              <a:t> in position </a:t>
            </a:r>
            <a:r>
              <a:rPr lang="en-US" dirty="0">
                <a:solidFill>
                  <a:srgbClr val="FF0000"/>
                </a:solidFill>
              </a:rPr>
              <a:t>p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then recursively place digits in position p+1</a:t>
            </a:r>
          </a:p>
          <a:p>
            <a:endParaRPr lang="en-US" dirty="0"/>
          </a:p>
          <a:p>
            <a:r>
              <a:rPr lang="en-US" dirty="0"/>
              <a:t>lo:  previously placed digit +1 </a:t>
            </a:r>
          </a:p>
          <a:p>
            <a:r>
              <a:rPr lang="en-US" dirty="0"/>
              <a:t>hi:  </a:t>
            </a:r>
            <a:r>
              <a:rPr lang="en-US" dirty="0">
                <a:solidFill>
                  <a:srgbClr val="FF0000"/>
                </a:solidFill>
              </a:rPr>
              <a:t>n-k </a:t>
            </a:r>
            <a:r>
              <a:rPr lang="en-US" dirty="0"/>
              <a:t>for pos 0,</a:t>
            </a:r>
            <a:r>
              <a:rPr lang="en-US" dirty="0">
                <a:solidFill>
                  <a:srgbClr val="FF0000"/>
                </a:solidFill>
              </a:rPr>
              <a:t> n-k+1</a:t>
            </a:r>
            <a:r>
              <a:rPr lang="en-US" dirty="0">
                <a:solidFill>
                  <a:srgbClr val="333333"/>
                </a:solidFill>
              </a:rPr>
              <a:t> for pos 1, </a:t>
            </a:r>
            <a:r>
              <a:rPr lang="en-US" dirty="0" err="1">
                <a:solidFill>
                  <a:srgbClr val="FF0000"/>
                </a:solidFill>
              </a:rPr>
              <a:t>n-k+p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333333"/>
                </a:solidFill>
              </a:rPr>
              <a:t>for pos p </a:t>
            </a:r>
          </a:p>
          <a:p>
            <a:pPr>
              <a:buNone/>
            </a:pPr>
            <a:endParaRPr lang="en-US" dirty="0">
              <a:solidFill>
                <a:srgbClr val="333333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333333"/>
                </a:solidFill>
              </a:rPr>
              <a:t>Now write the code for  generating combinations (PA4)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8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permutation </a:t>
            </a:r>
            <a:r>
              <a:rPr lang="en-US" dirty="0"/>
              <a:t>of a set of distinct objects is an ordered arrangement of these objects.</a:t>
            </a:r>
          </a:p>
          <a:p>
            <a:pPr lvl="1"/>
            <a:r>
              <a:rPr lang="en-US" dirty="0"/>
              <a:t>Example:  (1, 3, 4, 2) is a permutation of the numbers 1, 2, 3, 4</a:t>
            </a:r>
          </a:p>
          <a:p>
            <a:endParaRPr lang="en-US" dirty="0"/>
          </a:p>
          <a:p>
            <a:r>
              <a:rPr lang="en-US" dirty="0"/>
              <a:t>How many permutations of </a:t>
            </a:r>
            <a:r>
              <a:rPr lang="en-US" dirty="0" err="1"/>
              <a:t>n</a:t>
            </a:r>
            <a:r>
              <a:rPr lang="en-US" dirty="0"/>
              <a:t> objects are there?</a:t>
            </a:r>
          </a:p>
        </p:txBody>
      </p:sp>
    </p:spTree>
    <p:extLst>
      <p:ext uri="{BB962C8B-B14F-4D97-AF65-F5344CB8AC3E}">
        <p14:creationId xmlns:p14="http://schemas.microsoft.com/office/powerpoint/2010/main" val="388004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permutations?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permutations of </a:t>
            </a:r>
            <a:r>
              <a:rPr lang="en-US" dirty="0" err="1"/>
              <a:t>n</a:t>
            </a:r>
            <a:r>
              <a:rPr lang="en-US" dirty="0"/>
              <a:t> objects are there?</a:t>
            </a:r>
          </a:p>
          <a:p>
            <a:r>
              <a:rPr lang="en-US" dirty="0"/>
              <a:t>Using the product rule: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i="1" dirty="0">
                <a:latin typeface="Times New Roman"/>
                <a:cs typeface="Times New Roman"/>
              </a:rPr>
              <a:t>n </a:t>
            </a:r>
            <a:r>
              <a:rPr lang="en-US" i="1" baseline="30000" dirty="0">
                <a:latin typeface="Times New Roman"/>
                <a:cs typeface="Times New Roman"/>
              </a:rPr>
              <a:t>.</a:t>
            </a:r>
            <a:r>
              <a:rPr lang="en-US" i="1" dirty="0">
                <a:latin typeface="Times New Roman"/>
                <a:cs typeface="Times New Roman"/>
              </a:rPr>
              <a:t>(n – 1) </a:t>
            </a:r>
            <a:r>
              <a:rPr lang="en-US" i="1" baseline="30000" dirty="0">
                <a:latin typeface="Times New Roman"/>
                <a:cs typeface="Times New Roman"/>
              </a:rPr>
              <a:t>.</a:t>
            </a:r>
            <a:r>
              <a:rPr lang="en-US" i="1" dirty="0">
                <a:latin typeface="Times New Roman"/>
                <a:cs typeface="Times New Roman"/>
              </a:rPr>
              <a:t> (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>
                <a:latin typeface="Times New Roman"/>
                <a:cs typeface="Times New Roman"/>
              </a:rPr>
              <a:t> – 2) ,…, 2 </a:t>
            </a:r>
            <a:r>
              <a:rPr lang="en-US" i="1" baseline="30000" dirty="0">
                <a:latin typeface="Times New Roman"/>
                <a:cs typeface="Times New Roman"/>
              </a:rPr>
              <a:t>. </a:t>
            </a:r>
            <a:r>
              <a:rPr lang="en-US" i="1" dirty="0">
                <a:latin typeface="Times New Roman"/>
                <a:cs typeface="Times New Roman"/>
              </a:rPr>
              <a:t>1 = 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932" y="2758943"/>
            <a:ext cx="1756813" cy="32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>
                <a:solidFill>
                  <a:srgbClr val="800000"/>
                </a:solidFill>
              </a:rPr>
              <a:t>Anagram:</a:t>
            </a:r>
            <a:r>
              <a:rPr lang="en-US" sz="2400" dirty="0"/>
              <a:t>  a word, phrase, or name formed by rearranging the letters of another.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2400" dirty="0"/>
              <a:t>“cinema” is an anagram of iceman</a:t>
            </a:r>
          </a:p>
          <a:p>
            <a:pPr marL="0" indent="0">
              <a:buNone/>
            </a:pPr>
            <a:r>
              <a:rPr lang="en-US" sz="2400" dirty="0"/>
              <a:t>"Tom </a:t>
            </a:r>
            <a:r>
              <a:rPr lang="en-US" sz="2400" dirty="0" err="1"/>
              <a:t>Marvolo</a:t>
            </a:r>
            <a:r>
              <a:rPr lang="en-US" sz="2400" dirty="0"/>
              <a:t> Riddle” is an anagram of </a:t>
            </a:r>
          </a:p>
          <a:p>
            <a:pPr marL="0" indent="0">
              <a:buNone/>
            </a:pPr>
            <a:r>
              <a:rPr lang="en-US" sz="2400" dirty="0"/>
              <a:t>"I am Lord </a:t>
            </a:r>
            <a:r>
              <a:rPr lang="en-US" sz="2400" dirty="0" err="1"/>
              <a:t>Voldemort</a:t>
            </a:r>
            <a:r>
              <a:rPr lang="en-US" sz="2400" dirty="0"/>
              <a:t>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The anagram server:  http://</a:t>
            </a:r>
            <a:r>
              <a:rPr lang="en-US" sz="1800" dirty="0" err="1"/>
              <a:t>wordsmith.org</a:t>
            </a:r>
            <a:r>
              <a:rPr lang="en-US" sz="1800" dirty="0"/>
              <a:t>/anagram/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957" t="8051" r="19651" b="48068"/>
          <a:stretch/>
        </p:blipFill>
        <p:spPr>
          <a:xfrm>
            <a:off x="5929233" y="555011"/>
            <a:ext cx="3214767" cy="891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652" y="3290455"/>
            <a:ext cx="1816571" cy="27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6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permutations of {</a:t>
            </a:r>
            <a:r>
              <a:rPr lang="en-US" dirty="0" err="1"/>
              <a:t>a,b,c,d,e,f,g</a:t>
            </a:r>
            <a:r>
              <a:rPr lang="en-US" dirty="0"/>
              <a:t>} end with a?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5!</a:t>
            </a:r>
          </a:p>
          <a:p>
            <a:pPr marL="514350" indent="-514350">
              <a:buAutoNum type="alphaUcParenR"/>
            </a:pPr>
            <a:r>
              <a:rPr lang="en-US" dirty="0"/>
              <a:t>6!</a:t>
            </a:r>
          </a:p>
          <a:p>
            <a:pPr marL="514350" indent="-514350">
              <a:buAutoNum type="alphaUcParenR"/>
            </a:pPr>
            <a:r>
              <a:rPr lang="en-US" dirty="0"/>
              <a:t>7!</a:t>
            </a:r>
          </a:p>
          <a:p>
            <a:pPr marL="514350" indent="-514350">
              <a:buAutoNum type="alphaUcParenR"/>
            </a:pPr>
            <a:r>
              <a:rPr lang="en-US" dirty="0"/>
              <a:t>6 x 6!</a:t>
            </a:r>
          </a:p>
        </p:txBody>
      </p:sp>
    </p:spTree>
    <p:extLst>
      <p:ext uri="{BB962C8B-B14F-4D97-AF65-F5344CB8AC3E}">
        <p14:creationId xmlns:p14="http://schemas.microsoft.com/office/powerpoint/2010/main" val="115004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invite 6 people for a dinner party.  How many ways are there to seat them around a round table?  (Consider two </a:t>
            </a:r>
            <a:r>
              <a:rPr lang="en-US" dirty="0" err="1"/>
              <a:t>seatings</a:t>
            </a:r>
            <a:r>
              <a:rPr lang="en-US" dirty="0"/>
              <a:t> to be the same if everyone has the same left and right neighbors).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6!</a:t>
            </a:r>
          </a:p>
          <a:p>
            <a:pPr marL="514350" indent="-514350">
              <a:buAutoNum type="alphaUcParenR"/>
            </a:pPr>
            <a:r>
              <a:rPr lang="en-US" dirty="0"/>
              <a:t>5!</a:t>
            </a:r>
          </a:p>
          <a:p>
            <a:pPr marL="514350" indent="-514350">
              <a:buAutoNum type="alphaUcParenR"/>
            </a:pPr>
            <a:r>
              <a:rPr lang="en-US" dirty="0"/>
              <a:t>7!</a:t>
            </a:r>
          </a:p>
        </p:txBody>
      </p:sp>
    </p:spTree>
    <p:extLst>
      <p:ext uri="{BB962C8B-B14F-4D97-AF65-F5344CB8AC3E}">
        <p14:creationId xmlns:p14="http://schemas.microsoft.com/office/powerpoint/2010/main" val="51515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the number of ways to arrange n men and n women in a line so that no two men are next to each other and no two women are next to each other.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a) n!</a:t>
            </a:r>
          </a:p>
          <a:p>
            <a:pPr marL="0" indent="0">
              <a:buNone/>
            </a:pPr>
            <a:r>
              <a:rPr lang="en-US" dirty="0"/>
              <a:t>b) n! n!</a:t>
            </a:r>
          </a:p>
          <a:p>
            <a:pPr marL="0" indent="0">
              <a:buNone/>
            </a:pPr>
            <a:r>
              <a:rPr lang="en-US" dirty="0"/>
              <a:t>c) 2 n! 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49597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52299</TotalTime>
  <Words>1585</Words>
  <Application>Microsoft Macintosh PowerPoint</Application>
  <PresentationFormat>On-screen Show (4:3)</PresentationFormat>
  <Paragraphs>268</Paragraphs>
  <Slides>34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ゴシック</vt:lpstr>
      <vt:lpstr>ＭＳ Ｐゴシック</vt:lpstr>
      <vt:lpstr>Comic Sans MS</vt:lpstr>
      <vt:lpstr>Courier</vt:lpstr>
      <vt:lpstr>Monotype Sorts</vt:lpstr>
      <vt:lpstr>Symbol</vt:lpstr>
      <vt:lpstr>Times New Roman</vt:lpstr>
      <vt:lpstr>Wingdings</vt:lpstr>
      <vt:lpstr>alg-design</vt:lpstr>
      <vt:lpstr>Equation</vt:lpstr>
      <vt:lpstr>CS 220: Discrete Structures and their Applications </vt:lpstr>
      <vt:lpstr>Motivating question</vt:lpstr>
      <vt:lpstr>The Traveling Salesman Problem (TSP)</vt:lpstr>
      <vt:lpstr>Permutations</vt:lpstr>
      <vt:lpstr>How many permutations?</vt:lpstr>
      <vt:lpstr>Anagrams</vt:lpstr>
      <vt:lpstr>Example</vt:lpstr>
      <vt:lpstr>Example</vt:lpstr>
      <vt:lpstr>Example</vt:lpstr>
      <vt:lpstr>The Traveling Salesman Problem (TSP)</vt:lpstr>
      <vt:lpstr>solving TSP</vt:lpstr>
      <vt:lpstr>generating permutations</vt:lpstr>
      <vt:lpstr>generating permutations</vt:lpstr>
      <vt:lpstr>generating permutations code</vt:lpstr>
      <vt:lpstr>solving TSP</vt:lpstr>
      <vt:lpstr>r-permutations</vt:lpstr>
      <vt:lpstr>r-permutations - example</vt:lpstr>
      <vt:lpstr>permutations with repetitions</vt:lpstr>
      <vt:lpstr>permutations with repetitions</vt:lpstr>
      <vt:lpstr>question</vt:lpstr>
      <vt:lpstr>question</vt:lpstr>
      <vt:lpstr>combinations</vt:lpstr>
      <vt:lpstr>Unordered versus ordered selections</vt:lpstr>
      <vt:lpstr>Permutations or combinations?</vt:lpstr>
      <vt:lpstr>relationship between P(n,r) and C(n,r)</vt:lpstr>
      <vt:lpstr>r-combinations</vt:lpstr>
      <vt:lpstr>r-combinations</vt:lpstr>
      <vt:lpstr>combinations or permutations?</vt:lpstr>
      <vt:lpstr>Example</vt:lpstr>
      <vt:lpstr>Example</vt:lpstr>
      <vt:lpstr>Example</vt:lpstr>
      <vt:lpstr>Example</vt:lpstr>
      <vt:lpstr>Enumerating Combinations(5,3)</vt:lpstr>
      <vt:lpstr>How do we do it?</vt:lpstr>
    </vt:vector>
  </TitlesOfParts>
  <Company>Dell Computer Corporation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833</cp:revision>
  <cp:lastPrinted>2017-10-24T01:25:36Z</cp:lastPrinted>
  <dcterms:created xsi:type="dcterms:W3CDTF">2011-01-03T17:49:16Z</dcterms:created>
  <dcterms:modified xsi:type="dcterms:W3CDTF">2018-03-21T15:42:56Z</dcterms:modified>
</cp:coreProperties>
</file>