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42" r:id="rId1"/>
  </p:sldMasterIdLst>
  <p:notesMasterIdLst>
    <p:notesMasterId r:id="rId10"/>
  </p:notesMasterIdLst>
  <p:handoutMasterIdLst>
    <p:handoutMasterId r:id="rId11"/>
  </p:handoutMasterIdLst>
  <p:sldIdLst>
    <p:sldId id="436" r:id="rId2"/>
    <p:sldId id="622" r:id="rId3"/>
    <p:sldId id="626" r:id="rId4"/>
    <p:sldId id="627" r:id="rId5"/>
    <p:sldId id="628" r:id="rId6"/>
    <p:sldId id="623" r:id="rId7"/>
    <p:sldId id="624" r:id="rId8"/>
    <p:sldId id="630" r:id="rId9"/>
  </p:sldIdLst>
  <p:sldSz cx="9144000" cy="6858000" type="screen4x3"/>
  <p:notesSz cx="9269413" cy="70199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Comic Sans M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Comic Sans M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Comic Sans M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Comic Sans M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Comic Sans MS" charset="0"/>
        <a:ea typeface="+mn-ea"/>
        <a:cs typeface="+mn-cs"/>
      </a:defRPr>
    </a:lvl5pPr>
    <a:lvl6pPr marL="2286000" algn="l" defTabSz="457200" rtl="0" eaLnBrk="1" latinLnBrk="0" hangingPunct="1">
      <a:defRPr kumimoji="1" sz="1600" kern="1200">
        <a:solidFill>
          <a:schemeClr val="tx1"/>
        </a:solidFill>
        <a:latin typeface="Comic Sans MS" charset="0"/>
        <a:ea typeface="+mn-ea"/>
        <a:cs typeface="+mn-cs"/>
      </a:defRPr>
    </a:lvl6pPr>
    <a:lvl7pPr marL="2743200" algn="l" defTabSz="457200" rtl="0" eaLnBrk="1" latinLnBrk="0" hangingPunct="1">
      <a:defRPr kumimoji="1" sz="1600" kern="1200">
        <a:solidFill>
          <a:schemeClr val="tx1"/>
        </a:solidFill>
        <a:latin typeface="Comic Sans MS" charset="0"/>
        <a:ea typeface="+mn-ea"/>
        <a:cs typeface="+mn-cs"/>
      </a:defRPr>
    </a:lvl7pPr>
    <a:lvl8pPr marL="3200400" algn="l" defTabSz="457200" rtl="0" eaLnBrk="1" latinLnBrk="0" hangingPunct="1">
      <a:defRPr kumimoji="1" sz="1600" kern="1200">
        <a:solidFill>
          <a:schemeClr val="tx1"/>
        </a:solidFill>
        <a:latin typeface="Comic Sans MS" charset="0"/>
        <a:ea typeface="+mn-ea"/>
        <a:cs typeface="+mn-cs"/>
      </a:defRPr>
    </a:lvl8pPr>
    <a:lvl9pPr marL="3657600" algn="l" defTabSz="457200" rtl="0" eaLnBrk="1" latinLnBrk="0" hangingPunct="1">
      <a:defRPr kumimoji="1" sz="1600" kern="1200">
        <a:solidFill>
          <a:schemeClr val="tx1"/>
        </a:solidFill>
        <a:latin typeface="Comic Sans M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10">
          <p15:clr>
            <a:srgbClr val="A4A3A4"/>
          </p15:clr>
        </p15:guide>
        <p15:guide id="2" pos="291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scaleToFitPaper="1" frameSlides="1"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4C4C4C"/>
    <a:srgbClr val="7F7F7F"/>
    <a:srgbClr val="006600"/>
    <a:srgbClr val="990033"/>
    <a:srgbClr val="CC0000"/>
    <a:srgbClr val="336699"/>
    <a:srgbClr val="008080"/>
    <a:srgbClr val="0099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29" autoAdjust="0"/>
    <p:restoredTop sz="93635" autoAdjust="0"/>
  </p:normalViewPr>
  <p:slideViewPr>
    <p:cSldViewPr snapToGrid="0">
      <p:cViewPr varScale="1">
        <p:scale>
          <a:sx n="97" d="100"/>
          <a:sy n="97" d="100"/>
        </p:scale>
        <p:origin x="63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2" d="100"/>
          <a:sy n="72" d="100"/>
        </p:scale>
        <p:origin x="-846" y="-90"/>
      </p:cViewPr>
      <p:guideLst>
        <p:guide orient="horz" pos="2210"/>
        <p:guide pos="291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147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35" tIns="46617" rIns="93235" bIns="46617" numCol="1" anchor="t" anchorCtr="0" compatLnSpc="1">
            <a:prstTxWarp prst="textNoShape">
              <a:avLst/>
            </a:prstTxWarp>
          </a:bodyPr>
          <a:lstStyle>
            <a:lvl1pPr defTabSz="931863">
              <a:defRPr kumimoji="0" sz="1200"/>
            </a:lvl1pPr>
          </a:lstStyle>
          <a:p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54625" y="0"/>
            <a:ext cx="40147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35" tIns="46617" rIns="93235" bIns="46617" numCol="1" anchor="t" anchorCtr="0" compatLnSpc="1">
            <a:prstTxWarp prst="textNoShape">
              <a:avLst/>
            </a:prstTxWarp>
          </a:bodyPr>
          <a:lstStyle>
            <a:lvl1pPr algn="r" defTabSz="931863">
              <a:defRPr kumimoji="0" sz="1200"/>
            </a:lvl1pPr>
          </a:lstStyle>
          <a:p>
            <a:fld id="{80C165FA-4563-DA49-9588-BB856F75A137}" type="datetime1">
              <a:rPr lang="en-US"/>
              <a:pPr/>
              <a:t>10/4/19</a:t>
            </a:fld>
            <a:endParaRPr 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67500"/>
            <a:ext cx="40147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35" tIns="46617" rIns="93235" bIns="46617" numCol="1" anchor="b" anchorCtr="0" compatLnSpc="1">
            <a:prstTxWarp prst="textNoShape">
              <a:avLst/>
            </a:prstTxWarp>
          </a:bodyPr>
          <a:lstStyle>
            <a:lvl1pPr defTabSz="931863">
              <a:defRPr kumimoji="0" sz="120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54625" y="6667500"/>
            <a:ext cx="40147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35" tIns="46617" rIns="93235" bIns="46617" numCol="1" anchor="b" anchorCtr="0" compatLnSpc="1">
            <a:prstTxWarp prst="textNoShape">
              <a:avLst/>
            </a:prstTxWarp>
          </a:bodyPr>
          <a:lstStyle>
            <a:lvl1pPr algn="r" defTabSz="931863">
              <a:defRPr kumimoji="0" sz="1200"/>
            </a:lvl1pPr>
          </a:lstStyle>
          <a:p>
            <a:fld id="{1247D90D-5A22-9042-A220-14A08B18B1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6996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147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35" tIns="46617" rIns="93235" bIns="46617" numCol="1" anchor="t" anchorCtr="0" compatLnSpc="1">
            <a:prstTxWarp prst="textNoShape">
              <a:avLst/>
            </a:prstTxWarp>
          </a:bodyPr>
          <a:lstStyle>
            <a:lvl1pPr defTabSz="931863">
              <a:defRPr kumimoji="0" sz="1200"/>
            </a:lvl1pPr>
          </a:lstStyle>
          <a:p>
            <a:endParaRPr lang="en-US"/>
          </a:p>
        </p:txBody>
      </p:sp>
      <p:sp>
        <p:nvSpPr>
          <p:cNvPr id="2057" name="Rectangle 9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2879725" y="527050"/>
            <a:ext cx="3509963" cy="2632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8" name="Rectangle 10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36663" y="3333750"/>
            <a:ext cx="6796087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35" tIns="46617" rIns="93235" bIns="466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dt" idx="1"/>
          </p:nvPr>
        </p:nvSpPr>
        <p:spPr bwMode="auto">
          <a:xfrm>
            <a:off x="5254625" y="0"/>
            <a:ext cx="40147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35" tIns="46617" rIns="93235" bIns="46617" numCol="1" anchor="t" anchorCtr="0" compatLnSpc="1">
            <a:prstTxWarp prst="textNoShape">
              <a:avLst/>
            </a:prstTxWarp>
          </a:bodyPr>
          <a:lstStyle>
            <a:lvl1pPr algn="r" defTabSz="931863">
              <a:defRPr kumimoji="0" sz="1200"/>
            </a:lvl1pPr>
          </a:lstStyle>
          <a:p>
            <a:fld id="{BAD48C94-7EB9-F94F-9D73-CAC3D75EECEA}" type="datetime1">
              <a:rPr lang="en-US"/>
              <a:pPr/>
              <a:t>10/4/19</a:t>
            </a:fld>
            <a:endParaRPr lang="en-US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67500"/>
            <a:ext cx="40147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35" tIns="46617" rIns="93235" bIns="46617" numCol="1" anchor="b" anchorCtr="0" compatLnSpc="1">
            <a:prstTxWarp prst="textNoShape">
              <a:avLst/>
            </a:prstTxWarp>
          </a:bodyPr>
          <a:lstStyle>
            <a:lvl1pPr defTabSz="931863">
              <a:defRPr kumimoji="0" sz="1200"/>
            </a:lvl1pPr>
          </a:lstStyle>
          <a:p>
            <a:endParaRPr lang="en-US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54625" y="6667500"/>
            <a:ext cx="40147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35" tIns="46617" rIns="93235" bIns="46617" numCol="1" anchor="b" anchorCtr="0" compatLnSpc="1">
            <a:prstTxWarp prst="textNoShape">
              <a:avLst/>
            </a:prstTxWarp>
          </a:bodyPr>
          <a:lstStyle>
            <a:lvl1pPr algn="r" defTabSz="931863">
              <a:defRPr kumimoji="0" sz="1200"/>
            </a:lvl1pPr>
          </a:lstStyle>
          <a:p>
            <a:fld id="{DC43DCB5-4B1A-7C41-B1F8-2EE8BD3141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4634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omic Sans M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omic Sans M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omic Sans M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omic Sans M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omic Sans M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3DCB5-4B1A-7C41-B1F8-2EE8BD31410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450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8" name="Line 2"/>
          <p:cNvSpPr>
            <a:spLocks noChangeShapeType="1"/>
          </p:cNvSpPr>
          <p:nvPr userDrawn="1"/>
        </p:nvSpPr>
        <p:spPr bwMode="auto">
          <a:xfrm>
            <a:off x="-3175" y="904791"/>
            <a:ext cx="9147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4579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0" y="453639"/>
            <a:ext cx="9144000" cy="1524000"/>
          </a:xfrm>
        </p:spPr>
        <p:txBody>
          <a:bodyPr anchor="b"/>
          <a:lstStyle>
            <a:lvl1pPr>
              <a:lnSpc>
                <a:spcPct val="80000"/>
              </a:lnSpc>
              <a:defRPr sz="3600">
                <a:solidFill>
                  <a:srgbClr val="00339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64580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39057" y="3207171"/>
            <a:ext cx="7162800" cy="3094037"/>
          </a:xfrm>
          <a:ln>
            <a:tailEnd type="none" w="sm" len="sm"/>
          </a:ln>
        </p:spPr>
        <p:txBody>
          <a:bodyPr/>
          <a:lstStyle>
            <a:lvl1pPr algn="ctr" defTabSz="915988">
              <a:defRPr sz="2800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-3175" y="2607988"/>
            <a:ext cx="9147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A8BCDA1E-1794-5446-9A2E-8C1F6372D3A9}" type="slidenum">
              <a:rPr lang="en-US"/>
              <a:pPr/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52400"/>
            <a:ext cx="22860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52400"/>
            <a:ext cx="67056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69578075-EEA9-8144-AD03-4EE198986FBA}" type="slidenum">
              <a:rPr lang="en-US"/>
              <a:pPr/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3C59E553-7F30-9B46-BA78-682CBE9B627F}" type="slidenum">
              <a:rPr lang="en-US"/>
              <a:pPr/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14400"/>
            <a:ext cx="38481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914400"/>
            <a:ext cx="38481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9D936146-5419-3345-8044-CD41AF2DA91B}" type="slidenum">
              <a:rPr lang="en-US"/>
              <a:pPr/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4A07CD2F-7EF3-5748-8C7E-34D5617F5470}" type="slidenum">
              <a:rPr lang="en-US"/>
              <a:pPr/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F37CA0D4-0E25-8349-8F08-3B7430B3C567}" type="slidenum">
              <a:rPr lang="en-US"/>
              <a:pPr/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A65680C1-A870-054C-BD87-6F9CFA4D4C6D}" type="slidenum">
              <a:rPr lang="en-US"/>
              <a:pPr/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4844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6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063808"/>
            <a:ext cx="7848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hf hdr="0" ftr="0" dt="0"/>
  <p:txStyles>
    <p:titleStyle>
      <a:lvl1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>
          <a:solidFill>
            <a:schemeClr val="hlink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000">
          <a:solidFill>
            <a:schemeClr val="hlink"/>
          </a:solidFill>
          <a:latin typeface="Comic Sans MS" charset="0"/>
        </a:defRPr>
      </a:lvl2pPr>
      <a:lvl3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000">
          <a:solidFill>
            <a:schemeClr val="hlink"/>
          </a:solidFill>
          <a:latin typeface="Comic Sans MS" charset="0"/>
        </a:defRPr>
      </a:lvl3pPr>
      <a:lvl4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000">
          <a:solidFill>
            <a:schemeClr val="hlink"/>
          </a:solidFill>
          <a:latin typeface="Comic Sans MS" charset="0"/>
        </a:defRPr>
      </a:lvl4pPr>
      <a:lvl5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000">
          <a:solidFill>
            <a:schemeClr val="hlink"/>
          </a:solidFill>
          <a:latin typeface="Comic Sans MS" charset="0"/>
        </a:defRPr>
      </a:lvl5pPr>
      <a:lvl6pPr marL="4572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000">
          <a:solidFill>
            <a:schemeClr val="hlink"/>
          </a:solidFill>
          <a:latin typeface="Comic Sans MS" charset="0"/>
        </a:defRPr>
      </a:lvl6pPr>
      <a:lvl7pPr marL="9144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000">
          <a:solidFill>
            <a:schemeClr val="hlink"/>
          </a:solidFill>
          <a:latin typeface="Comic Sans MS" charset="0"/>
        </a:defRPr>
      </a:lvl7pPr>
      <a:lvl8pPr marL="13716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000">
          <a:solidFill>
            <a:schemeClr val="hlink"/>
          </a:solidFill>
          <a:latin typeface="Comic Sans MS" charset="0"/>
        </a:defRPr>
      </a:lvl8pPr>
      <a:lvl9pPr marL="18288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000">
          <a:solidFill>
            <a:schemeClr val="hlink"/>
          </a:solidFill>
          <a:latin typeface="Comic Sans MS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ts val="600"/>
        </a:spcAft>
        <a:buClr>
          <a:srgbClr val="003399"/>
        </a:buClr>
        <a:buSzPct val="50000"/>
        <a:buFont typeface="Monotype Sorts" charset="2"/>
        <a:defRPr kumimoji="1" sz="2000">
          <a:solidFill>
            <a:srgbClr val="003399"/>
          </a:solidFill>
          <a:latin typeface="+mn-lt"/>
          <a:ea typeface="+mn-ea"/>
          <a:cs typeface="+mn-cs"/>
        </a:defRPr>
      </a:lvl1pPr>
      <a:lvl2pPr marL="346075" indent="-231775" algn="l" rtl="0" eaLnBrk="0" fontAlgn="base" hangingPunct="0">
        <a:lnSpc>
          <a:spcPct val="100000"/>
        </a:lnSpc>
        <a:spcBef>
          <a:spcPct val="0"/>
        </a:spcBef>
        <a:spcAft>
          <a:spcPts val="600"/>
        </a:spcAft>
        <a:buClr>
          <a:schemeClr val="tx1"/>
        </a:buClr>
        <a:buSzPct val="35000"/>
        <a:buFont typeface="Monotype Sorts" charset="2"/>
        <a:buChar char="n"/>
        <a:defRPr kumimoji="1">
          <a:solidFill>
            <a:schemeClr val="tx1"/>
          </a:solidFill>
          <a:latin typeface="+mn-lt"/>
          <a:ea typeface="ＭＳ Ｐゴシック" charset="-128"/>
        </a:defRPr>
      </a:lvl2pPr>
      <a:lvl3pPr marL="627063" indent="-166688" algn="l" rtl="0" eaLnBrk="0" fontAlgn="base" hangingPunct="0">
        <a:lnSpc>
          <a:spcPts val="2600"/>
        </a:lnSpc>
        <a:spcBef>
          <a:spcPct val="0"/>
        </a:spcBef>
        <a:spcAft>
          <a:spcPts val="600"/>
        </a:spcAft>
        <a:buClr>
          <a:schemeClr val="tx1"/>
        </a:buClr>
        <a:buSzPct val="80000"/>
        <a:buChar char="–"/>
        <a:defRPr kumimoji="1">
          <a:solidFill>
            <a:schemeClr val="tx1"/>
          </a:solidFill>
          <a:latin typeface="+mn-lt"/>
          <a:ea typeface="ＭＳ Ｐゴシック" charset="-128"/>
        </a:defRPr>
      </a:lvl3pPr>
      <a:lvl4pPr marL="1147763" indent="-404813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Clr>
          <a:schemeClr val="tx1"/>
        </a:buClr>
        <a:buFont typeface="Wingdings" charset="2"/>
        <a:buChar char="!"/>
        <a:defRPr kumimoji="1">
          <a:solidFill>
            <a:schemeClr val="tx1"/>
          </a:solidFill>
          <a:latin typeface="+mn-lt"/>
          <a:ea typeface="ＭＳ Ｐゴシック" charset="-128"/>
        </a:defRPr>
      </a:lvl4pPr>
      <a:lvl5pPr marL="1539875" indent="-169863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Char char="–"/>
        <a:defRPr kumimoji="1">
          <a:solidFill>
            <a:schemeClr val="tx1"/>
          </a:solidFill>
          <a:latin typeface="+mn-lt"/>
          <a:ea typeface="ＭＳ Ｐゴシック" charset="-128"/>
        </a:defRPr>
      </a:lvl5pPr>
      <a:lvl6pPr marL="1997075" indent="-169863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Char char="–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2454275" indent="-169863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Char char="–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2911475" indent="-169863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Char char="–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3368675" indent="-169863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Char char="–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 sz="quarter"/>
          </p:nvPr>
        </p:nvSpPr>
        <p:spPr>
          <a:xfrm>
            <a:off x="634981" y="844214"/>
            <a:ext cx="8090110" cy="143944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/>
              <a:t>CS 220: Discrete Structures and their Applications </a:t>
            </a:r>
          </a:p>
        </p:txBody>
      </p:sp>
      <p:sp>
        <p:nvSpPr>
          <p:cNvPr id="3" name="Rectangle 2"/>
          <p:cNvSpPr/>
          <p:nvPr/>
        </p:nvSpPr>
        <p:spPr>
          <a:xfrm>
            <a:off x="415636" y="2674573"/>
            <a:ext cx="8601363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</a:pPr>
            <a:endParaRPr lang="en-US" sz="1400" dirty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120000"/>
              </a:lnSpc>
            </a:pPr>
            <a:r>
              <a:rPr lang="en-US" sz="3200" dirty="0">
                <a:solidFill>
                  <a:srgbClr val="4C4C4C"/>
                </a:solidFill>
              </a:rPr>
              <a:t>Recursive algorithms and induction</a:t>
            </a:r>
          </a:p>
          <a:p>
            <a:pPr algn="ctr" eaLnBrk="1" hangingPunct="1">
              <a:lnSpc>
                <a:spcPct val="120000"/>
              </a:lnSpc>
            </a:pPr>
            <a:r>
              <a:rPr lang="en-US" sz="3200" dirty="0">
                <a:solidFill>
                  <a:srgbClr val="4C4C4C"/>
                </a:solidFill>
              </a:rPr>
              <a:t>6.8 in </a:t>
            </a:r>
            <a:r>
              <a:rPr lang="en-US" sz="3200" dirty="0" err="1">
                <a:solidFill>
                  <a:srgbClr val="4C4C4C"/>
                </a:solidFill>
              </a:rPr>
              <a:t>zybooks</a:t>
            </a:r>
            <a:endParaRPr lang="en-US" sz="2800" dirty="0">
              <a:solidFill>
                <a:srgbClr val="4C4C4C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endParaRPr lang="en-US" sz="1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1635" y="5972753"/>
            <a:ext cx="1638300" cy="711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576455"/>
            <a:ext cx="2222397" cy="1143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779819"/>
            <a:ext cx="2502497" cy="187687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Induction and Recursion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Several of the inductive proofs we looked at lead to recursive algorithms:</a:t>
            </a:r>
          </a:p>
          <a:p>
            <a:endParaRPr lang="en-US" dirty="0"/>
          </a:p>
          <a:p>
            <a:pPr lvl="1"/>
            <a:r>
              <a:rPr lang="en-US" sz="2000" dirty="0"/>
              <a:t>The </a:t>
            </a:r>
            <a:r>
              <a:rPr lang="en-US" sz="2000" dirty="0" err="1"/>
              <a:t>triomino</a:t>
            </a:r>
            <a:r>
              <a:rPr lang="en-US" sz="2000" dirty="0"/>
              <a:t> tiling problem</a:t>
            </a:r>
          </a:p>
          <a:p>
            <a:pPr marL="344487" lvl="1" indent="0">
              <a:buNone/>
            </a:pPr>
            <a:endParaRPr lang="en-US" sz="2000" dirty="0"/>
          </a:p>
          <a:p>
            <a:pPr lvl="1"/>
            <a:r>
              <a:rPr lang="en-US" sz="2000" dirty="0"/>
              <a:t>Making postage using 3 and 5 cent stamps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Generating all subsets of a set recursively</a:t>
            </a:r>
          </a:p>
          <a:p>
            <a:pPr lvl="2"/>
            <a:r>
              <a:rPr lang="en-US" sz="2000" dirty="0"/>
              <a:t>E.g., all entries of a truth table with n variables</a:t>
            </a:r>
          </a:p>
          <a:p>
            <a:pPr lvl="1"/>
            <a:endParaRPr lang="en-US" dirty="0"/>
          </a:p>
          <a:p>
            <a:pPr marL="114300" lvl="1" indent="0">
              <a:buNone/>
            </a:pPr>
            <a:r>
              <a:rPr lang="en-US" sz="2000" dirty="0">
                <a:solidFill>
                  <a:srgbClr val="003399"/>
                </a:solidFill>
                <a:ea typeface="+mn-ea"/>
                <a:cs typeface="+mn-cs"/>
              </a:rPr>
              <a:t>Induction is useful for designing and proving the correctness of recursive algorithms</a:t>
            </a:r>
            <a:endParaRPr lang="en-US" sz="16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8418" y="1741713"/>
            <a:ext cx="2088382" cy="208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965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 reversal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the following recursive algorithm for reversing a string:</a:t>
            </a:r>
          </a:p>
          <a:p>
            <a:endParaRPr lang="en-US" b="1" dirty="0"/>
          </a:p>
          <a:p>
            <a:r>
              <a:rPr lang="en-US" b="1" dirty="0" err="1">
                <a:latin typeface="Courier New"/>
                <a:cs typeface="Courier New"/>
              </a:rPr>
              <a:t>reverse_string</a:t>
            </a:r>
            <a:r>
              <a:rPr lang="en-US" b="1" dirty="0">
                <a:latin typeface="Courier New"/>
                <a:cs typeface="Courier New"/>
              </a:rPr>
              <a:t>(s)</a:t>
            </a:r>
          </a:p>
          <a:p>
            <a:r>
              <a:rPr lang="en-US" b="1" dirty="0">
                <a:latin typeface="Courier New"/>
                <a:cs typeface="Courier New"/>
              </a:rPr>
              <a:t>	if s is the empty string: </a:t>
            </a:r>
          </a:p>
          <a:p>
            <a:r>
              <a:rPr lang="en-US" b="1" dirty="0">
                <a:latin typeface="Courier New"/>
                <a:cs typeface="Courier New"/>
              </a:rPr>
              <a:t>		return s</a:t>
            </a:r>
          </a:p>
          <a:p>
            <a:r>
              <a:rPr lang="en-US" b="1" dirty="0">
                <a:latin typeface="Courier New"/>
                <a:cs typeface="Courier New"/>
              </a:rPr>
              <a:t>	let c be the first character in s</a:t>
            </a:r>
          </a:p>
          <a:p>
            <a:r>
              <a:rPr lang="en-US" b="1" dirty="0">
                <a:latin typeface="Courier New"/>
                <a:cs typeface="Courier New"/>
              </a:rPr>
              <a:t>	remove c from s</a:t>
            </a:r>
          </a:p>
          <a:p>
            <a:r>
              <a:rPr lang="en-US" b="1" dirty="0">
                <a:latin typeface="Courier New"/>
                <a:cs typeface="Courier New"/>
              </a:rPr>
              <a:t>	s' = </a:t>
            </a:r>
            <a:r>
              <a:rPr lang="en-US" b="1" dirty="0" err="1">
                <a:latin typeface="Courier New"/>
                <a:cs typeface="Courier New"/>
              </a:rPr>
              <a:t>reverse_string</a:t>
            </a:r>
            <a:r>
              <a:rPr lang="en-US" b="1" dirty="0">
                <a:latin typeface="Courier New"/>
                <a:cs typeface="Courier New"/>
              </a:rPr>
              <a:t>(s)</a:t>
            </a:r>
          </a:p>
          <a:p>
            <a:r>
              <a:rPr lang="en-US" b="1" dirty="0">
                <a:latin typeface="Courier New"/>
                <a:cs typeface="Courier New"/>
              </a:rPr>
              <a:t>	return the string s' with c added to the end</a:t>
            </a:r>
          </a:p>
          <a:p>
            <a:endParaRPr lang="en-US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947783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 reversal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3808"/>
            <a:ext cx="7848600" cy="5410200"/>
          </a:xfrm>
        </p:spPr>
        <p:txBody>
          <a:bodyPr/>
          <a:lstStyle/>
          <a:p>
            <a:r>
              <a:rPr lang="en-US" dirty="0"/>
              <a:t>Proof of correctness of </a:t>
            </a:r>
            <a:r>
              <a:rPr lang="en-US" dirty="0" err="1"/>
              <a:t>reverse_string</a:t>
            </a:r>
            <a:endParaRPr lang="en-US" dirty="0"/>
          </a:p>
          <a:p>
            <a:r>
              <a:rPr lang="en-US" b="1" dirty="0" err="1">
                <a:latin typeface="Courier New"/>
                <a:cs typeface="Courier New"/>
              </a:rPr>
              <a:t>reverse_string</a:t>
            </a:r>
            <a:r>
              <a:rPr lang="en-US" b="1" dirty="0">
                <a:latin typeface="Courier New"/>
                <a:cs typeface="Courier New"/>
              </a:rPr>
              <a:t>(s)</a:t>
            </a:r>
          </a:p>
          <a:p>
            <a:r>
              <a:rPr lang="en-US" b="1" dirty="0">
                <a:latin typeface="Courier New"/>
                <a:cs typeface="Courier New"/>
              </a:rPr>
              <a:t>	</a:t>
            </a:r>
            <a:r>
              <a:rPr lang="en-US" b="1" dirty="0">
                <a:solidFill>
                  <a:srgbClr val="800000"/>
                </a:solidFill>
                <a:latin typeface="Courier New"/>
                <a:cs typeface="Courier New"/>
              </a:rPr>
              <a:t>if s is the empty string: </a:t>
            </a:r>
          </a:p>
          <a:p>
            <a:r>
              <a:rPr lang="en-US" b="1" dirty="0">
                <a:solidFill>
                  <a:srgbClr val="800000"/>
                </a:solidFill>
                <a:latin typeface="Courier New"/>
                <a:cs typeface="Courier New"/>
              </a:rPr>
              <a:t>		return s</a:t>
            </a:r>
          </a:p>
          <a:p>
            <a:r>
              <a:rPr lang="en-US" b="1" dirty="0">
                <a:latin typeface="Courier New"/>
                <a:cs typeface="Courier New"/>
              </a:rPr>
              <a:t>	let c be the first character in s</a:t>
            </a:r>
          </a:p>
          <a:p>
            <a:r>
              <a:rPr lang="en-US" b="1" dirty="0">
                <a:latin typeface="Courier New"/>
                <a:cs typeface="Courier New"/>
              </a:rPr>
              <a:t>	remove c from s</a:t>
            </a:r>
          </a:p>
          <a:p>
            <a:r>
              <a:rPr lang="en-US" b="1" dirty="0">
                <a:latin typeface="Courier New"/>
                <a:cs typeface="Courier New"/>
              </a:rPr>
              <a:t>	s' = </a:t>
            </a:r>
            <a:r>
              <a:rPr lang="en-US" b="1" dirty="0" err="1">
                <a:latin typeface="Courier New"/>
                <a:cs typeface="Courier New"/>
              </a:rPr>
              <a:t>reverse_string</a:t>
            </a:r>
            <a:r>
              <a:rPr lang="en-US" b="1" dirty="0">
                <a:latin typeface="Courier New"/>
                <a:cs typeface="Courier New"/>
              </a:rPr>
              <a:t>(s)</a:t>
            </a:r>
          </a:p>
          <a:p>
            <a:r>
              <a:rPr lang="en-US" b="1" dirty="0">
                <a:latin typeface="Courier New"/>
                <a:cs typeface="Courier New"/>
              </a:rPr>
              <a:t>	return the string s' with c added to the end</a:t>
            </a:r>
          </a:p>
          <a:p>
            <a:endParaRPr lang="en-US" dirty="0">
              <a:latin typeface="+mj-lt"/>
              <a:cs typeface="Courier New"/>
            </a:endParaRPr>
          </a:p>
          <a:p>
            <a:r>
              <a:rPr lang="en-US" dirty="0">
                <a:latin typeface="+mj-lt"/>
                <a:cs typeface="Courier New"/>
              </a:rPr>
              <a:t>By induction on the length of the string</a:t>
            </a:r>
          </a:p>
          <a:p>
            <a:endParaRPr lang="en-US" dirty="0">
              <a:latin typeface="+mj-lt"/>
              <a:cs typeface="Courier New"/>
            </a:endParaRPr>
          </a:p>
          <a:p>
            <a:r>
              <a:rPr lang="en-US" dirty="0">
                <a:solidFill>
                  <a:srgbClr val="800000"/>
                </a:solidFill>
                <a:latin typeface="+mj-lt"/>
                <a:cs typeface="Courier New"/>
              </a:rPr>
              <a:t>Base case:  </a:t>
            </a:r>
            <a:r>
              <a:rPr lang="en-US" dirty="0">
                <a:latin typeface="+mj-lt"/>
                <a:cs typeface="Courier New"/>
              </a:rPr>
              <a:t>If s has length 0 the algorithm returns s which is its own reverse.</a:t>
            </a:r>
          </a:p>
        </p:txBody>
      </p:sp>
    </p:spTree>
    <p:extLst>
      <p:ext uri="{BB962C8B-B14F-4D97-AF65-F5344CB8AC3E}">
        <p14:creationId xmlns:p14="http://schemas.microsoft.com/office/powerpoint/2010/main" val="1914788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 reversal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063808"/>
            <a:ext cx="8453583" cy="5447828"/>
          </a:xfrm>
        </p:spPr>
        <p:txBody>
          <a:bodyPr/>
          <a:lstStyle/>
          <a:p>
            <a:r>
              <a:rPr lang="en-US" dirty="0"/>
              <a:t>Proof of correctness of </a:t>
            </a:r>
            <a:r>
              <a:rPr lang="en-US" dirty="0" err="1"/>
              <a:t>reverse_string</a:t>
            </a:r>
            <a:endParaRPr lang="en-US" dirty="0"/>
          </a:p>
          <a:p>
            <a:r>
              <a:rPr lang="en-US" sz="1600" dirty="0" err="1">
                <a:latin typeface="Courier New"/>
                <a:cs typeface="Courier New"/>
              </a:rPr>
              <a:t>reverse_string</a:t>
            </a:r>
            <a:r>
              <a:rPr lang="en-US" sz="1600" dirty="0">
                <a:latin typeface="Courier New"/>
                <a:cs typeface="Courier New"/>
              </a:rPr>
              <a:t>(s)</a:t>
            </a:r>
          </a:p>
          <a:p>
            <a:r>
              <a:rPr lang="en-US" sz="1600" dirty="0">
                <a:latin typeface="Courier New"/>
                <a:cs typeface="Courier New"/>
              </a:rPr>
              <a:t>	if s is the empty string: </a:t>
            </a:r>
          </a:p>
          <a:p>
            <a:r>
              <a:rPr lang="en-US" sz="1600" dirty="0">
                <a:latin typeface="Courier New"/>
                <a:cs typeface="Courier New"/>
              </a:rPr>
              <a:t>		return s</a:t>
            </a:r>
          </a:p>
          <a:p>
            <a:r>
              <a:rPr lang="en-US" sz="1600" dirty="0">
                <a:latin typeface="Courier New"/>
                <a:cs typeface="Courier New"/>
              </a:rPr>
              <a:t>	let c be the first character in s</a:t>
            </a:r>
          </a:p>
          <a:p>
            <a:r>
              <a:rPr lang="en-US" sz="1600" dirty="0">
                <a:latin typeface="Courier New"/>
                <a:cs typeface="Courier New"/>
              </a:rPr>
              <a:t>	remove c from s</a:t>
            </a:r>
          </a:p>
          <a:p>
            <a:r>
              <a:rPr lang="en-US" sz="1600" dirty="0">
                <a:latin typeface="Courier New"/>
                <a:cs typeface="Courier New"/>
              </a:rPr>
              <a:t>	s' = </a:t>
            </a:r>
            <a:r>
              <a:rPr lang="en-US" sz="1600" dirty="0" err="1">
                <a:latin typeface="Courier New"/>
                <a:cs typeface="Courier New"/>
              </a:rPr>
              <a:t>reverse_string</a:t>
            </a:r>
            <a:r>
              <a:rPr lang="en-US" sz="1600" dirty="0">
                <a:latin typeface="Courier New"/>
                <a:cs typeface="Courier New"/>
              </a:rPr>
              <a:t>(s)</a:t>
            </a:r>
          </a:p>
          <a:p>
            <a:r>
              <a:rPr lang="en-US" sz="1600" dirty="0">
                <a:latin typeface="Courier New"/>
                <a:cs typeface="Courier New"/>
              </a:rPr>
              <a:t>	return the string s' with c added to the end</a:t>
            </a:r>
          </a:p>
          <a:p>
            <a:r>
              <a:rPr lang="en-US" dirty="0">
                <a:solidFill>
                  <a:srgbClr val="800000"/>
                </a:solidFill>
                <a:latin typeface="+mj-lt"/>
                <a:cs typeface="Courier New"/>
              </a:rPr>
              <a:t>Inductive step:  </a:t>
            </a:r>
            <a:r>
              <a:rPr lang="en-US" dirty="0">
                <a:latin typeface="+mj-lt"/>
                <a:cs typeface="Courier New"/>
              </a:rPr>
              <a:t>assume that </a:t>
            </a:r>
            <a:r>
              <a:rPr lang="en-US" dirty="0" err="1">
                <a:latin typeface="+mj-lt"/>
                <a:cs typeface="Courier New"/>
              </a:rPr>
              <a:t>reverse_string</a:t>
            </a:r>
            <a:r>
              <a:rPr lang="en-US" dirty="0">
                <a:latin typeface="+mj-lt"/>
                <a:cs typeface="Courier New"/>
              </a:rPr>
              <a:t> works correctly for strings of length k and show that for k+1</a:t>
            </a:r>
          </a:p>
          <a:p>
            <a:r>
              <a:rPr lang="en-US" dirty="0">
                <a:latin typeface="+mj-lt"/>
                <a:cs typeface="Courier New"/>
              </a:rPr>
              <a:t>Let s be a string of length k + 1.  s = c</a:t>
            </a:r>
            <a:r>
              <a:rPr lang="en-US" baseline="-25000" dirty="0">
                <a:latin typeface="+mj-lt"/>
                <a:cs typeface="Courier New"/>
              </a:rPr>
              <a:t>1</a:t>
            </a:r>
            <a:r>
              <a:rPr lang="en-US" dirty="0">
                <a:latin typeface="+mj-lt"/>
                <a:cs typeface="Courier New"/>
              </a:rPr>
              <a:t>c</a:t>
            </a:r>
            <a:r>
              <a:rPr lang="en-US" baseline="-25000" dirty="0">
                <a:latin typeface="+mj-lt"/>
                <a:cs typeface="Courier New"/>
              </a:rPr>
              <a:t>2</a:t>
            </a:r>
            <a:r>
              <a:rPr lang="en-US" dirty="0">
                <a:latin typeface="+mj-lt"/>
                <a:cs typeface="Courier New"/>
              </a:rPr>
              <a:t>…c</a:t>
            </a:r>
            <a:r>
              <a:rPr lang="en-US" baseline="-25000" dirty="0">
                <a:latin typeface="+mj-lt"/>
                <a:cs typeface="Courier New"/>
              </a:rPr>
              <a:t>k</a:t>
            </a:r>
            <a:r>
              <a:rPr lang="en-US" dirty="0">
                <a:latin typeface="+mj-lt"/>
                <a:cs typeface="Courier New"/>
              </a:rPr>
              <a:t>c</a:t>
            </a:r>
            <a:r>
              <a:rPr lang="en-US" baseline="-25000" dirty="0">
                <a:latin typeface="+mj-lt"/>
                <a:cs typeface="Courier New"/>
              </a:rPr>
              <a:t>k+1</a:t>
            </a:r>
            <a:r>
              <a:rPr lang="en-US" dirty="0">
                <a:latin typeface="+mj-lt"/>
                <a:cs typeface="Courier New"/>
              </a:rPr>
              <a:t>.</a:t>
            </a:r>
          </a:p>
          <a:p>
            <a:r>
              <a:rPr lang="en-US" dirty="0" err="1">
                <a:latin typeface="+mj-lt"/>
                <a:cs typeface="Courier New"/>
              </a:rPr>
              <a:t>reverse_string</a:t>
            </a:r>
            <a:r>
              <a:rPr lang="en-US" dirty="0">
                <a:latin typeface="+mj-lt"/>
                <a:cs typeface="Courier New"/>
              </a:rPr>
              <a:t> makes a recursive call whose input is c</a:t>
            </a:r>
            <a:r>
              <a:rPr lang="en-US" baseline="-25000" dirty="0">
                <a:latin typeface="+mj-lt"/>
                <a:cs typeface="Courier New"/>
              </a:rPr>
              <a:t>2</a:t>
            </a:r>
            <a:r>
              <a:rPr lang="en-US" dirty="0">
                <a:latin typeface="+mj-lt"/>
                <a:cs typeface="Courier New"/>
              </a:rPr>
              <a:t>…c</a:t>
            </a:r>
            <a:r>
              <a:rPr lang="en-US" baseline="-25000" dirty="0">
                <a:latin typeface="+mj-lt"/>
                <a:cs typeface="Courier New"/>
              </a:rPr>
              <a:t>k</a:t>
            </a:r>
            <a:r>
              <a:rPr lang="en-US" dirty="0">
                <a:latin typeface="+mj-lt"/>
                <a:cs typeface="Courier New"/>
              </a:rPr>
              <a:t>c</a:t>
            </a:r>
            <a:r>
              <a:rPr lang="en-US" baseline="-25000" dirty="0">
                <a:latin typeface="+mj-lt"/>
                <a:cs typeface="Courier New"/>
              </a:rPr>
              <a:t>k+1</a:t>
            </a:r>
            <a:r>
              <a:rPr lang="en-US" dirty="0">
                <a:latin typeface="+mj-lt"/>
                <a:cs typeface="Courier New"/>
              </a:rPr>
              <a:t>.</a:t>
            </a:r>
          </a:p>
          <a:p>
            <a:r>
              <a:rPr lang="en-US" dirty="0">
                <a:latin typeface="+mj-lt"/>
                <a:cs typeface="Courier New"/>
              </a:rPr>
              <a:t>By the induction hypothesis it returns the inverse:  c</a:t>
            </a:r>
            <a:r>
              <a:rPr lang="en-US" baseline="-25000" dirty="0">
                <a:latin typeface="+mj-lt"/>
                <a:cs typeface="Courier New"/>
              </a:rPr>
              <a:t>k+1</a:t>
            </a:r>
            <a:r>
              <a:rPr lang="en-US" dirty="0">
                <a:latin typeface="+mj-lt"/>
                <a:cs typeface="Courier New"/>
              </a:rPr>
              <a:t>c</a:t>
            </a:r>
            <a:r>
              <a:rPr lang="en-US" baseline="-25000" dirty="0">
                <a:latin typeface="+mj-lt"/>
                <a:cs typeface="Courier New"/>
              </a:rPr>
              <a:t>k</a:t>
            </a:r>
            <a:r>
              <a:rPr lang="en-US" dirty="0">
                <a:latin typeface="+mj-lt"/>
                <a:cs typeface="Courier New"/>
              </a:rPr>
              <a:t>…c</a:t>
            </a:r>
            <a:r>
              <a:rPr lang="en-US" baseline="-25000" dirty="0">
                <a:latin typeface="+mj-lt"/>
                <a:cs typeface="Courier New"/>
              </a:rPr>
              <a:t>2</a:t>
            </a:r>
          </a:p>
          <a:p>
            <a:r>
              <a:rPr lang="en-US" dirty="0">
                <a:latin typeface="+mj-lt"/>
                <a:cs typeface="Courier New"/>
              </a:rPr>
              <a:t>It then adds c</a:t>
            </a:r>
            <a:r>
              <a:rPr lang="en-US" baseline="-25000" dirty="0">
                <a:latin typeface="+mj-lt"/>
                <a:cs typeface="Courier New"/>
              </a:rPr>
              <a:t>1</a:t>
            </a:r>
            <a:r>
              <a:rPr lang="en-US" dirty="0">
                <a:latin typeface="+mj-lt"/>
                <a:cs typeface="Courier New"/>
              </a:rPr>
              <a:t> at the end, returning </a:t>
            </a:r>
            <a:r>
              <a:rPr lang="en-US" dirty="0">
                <a:cs typeface="Courier New"/>
              </a:rPr>
              <a:t>c</a:t>
            </a:r>
            <a:r>
              <a:rPr lang="en-US" baseline="-25000" dirty="0">
                <a:cs typeface="Courier New"/>
              </a:rPr>
              <a:t>k+1</a:t>
            </a:r>
            <a:r>
              <a:rPr lang="en-US" dirty="0">
                <a:cs typeface="Courier New"/>
              </a:rPr>
              <a:t>c</a:t>
            </a:r>
            <a:r>
              <a:rPr lang="en-US" baseline="-25000" dirty="0">
                <a:cs typeface="Courier New"/>
              </a:rPr>
              <a:t>k</a:t>
            </a:r>
            <a:r>
              <a:rPr lang="en-US" dirty="0">
                <a:cs typeface="Courier New"/>
              </a:rPr>
              <a:t>…c</a:t>
            </a:r>
            <a:r>
              <a:rPr lang="en-US" baseline="-25000" dirty="0">
                <a:cs typeface="Courier New"/>
              </a:rPr>
              <a:t>2</a:t>
            </a:r>
            <a:r>
              <a:rPr lang="en-US" dirty="0">
                <a:cs typeface="Courier New"/>
              </a:rPr>
              <a:t>c</a:t>
            </a:r>
            <a:r>
              <a:rPr lang="en-US" baseline="-25000" dirty="0">
                <a:cs typeface="Courier New"/>
              </a:rPr>
              <a:t>1</a:t>
            </a:r>
            <a:r>
              <a:rPr lang="en-US" dirty="0">
                <a:cs typeface="Courier New"/>
              </a:rPr>
              <a:t>, which is the reverse of s</a:t>
            </a:r>
            <a:endParaRPr lang="en-US" dirty="0">
              <a:latin typeface="+mj-lt"/>
              <a:cs typeface="Courier New"/>
            </a:endParaRPr>
          </a:p>
          <a:p>
            <a:endParaRPr lang="en-US" dirty="0">
              <a:latin typeface="+mj-lt"/>
              <a:cs typeface="Courier New"/>
            </a:endParaRPr>
          </a:p>
          <a:p>
            <a:endParaRPr lang="en-US" dirty="0">
              <a:latin typeface="+mj-lt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590235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power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655" y="1029206"/>
            <a:ext cx="8229600" cy="4759325"/>
          </a:xfrm>
        </p:spPr>
        <p:txBody>
          <a:bodyPr/>
          <a:lstStyle/>
          <a:p>
            <a:pPr lvl="1">
              <a:lnSpc>
                <a:spcPct val="80000"/>
              </a:lnSpc>
              <a:buFontTx/>
              <a:buNone/>
            </a:pPr>
            <a:endParaRPr lang="en-US" dirty="0">
              <a:latin typeface="Courier New" pitchFamily="-109" charset="0"/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b="1" dirty="0" err="1">
                <a:latin typeface="Courier New" pitchFamily="-109" charset="0"/>
              </a:rPr>
              <a:t>def</a:t>
            </a:r>
            <a:r>
              <a:rPr lang="en-US" b="1" dirty="0">
                <a:latin typeface="Courier New" pitchFamily="-109" charset="0"/>
              </a:rPr>
              <a:t> </a:t>
            </a:r>
            <a:r>
              <a:rPr lang="en-US" b="1" dirty="0" err="1">
                <a:latin typeface="Courier New" pitchFamily="-109" charset="0"/>
              </a:rPr>
              <a:t>pow</a:t>
            </a:r>
            <a:r>
              <a:rPr lang="en-US" b="1" dirty="0">
                <a:latin typeface="Courier New" pitchFamily="-109" charset="0"/>
              </a:rPr>
              <a:t>(x, n):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b="1" dirty="0">
                <a:latin typeface="Courier New" pitchFamily="-109" charset="0"/>
              </a:rPr>
              <a:t>    #precondition: x and n are positive integers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b="1" dirty="0">
                <a:latin typeface="Courier New" pitchFamily="-109" charset="0"/>
              </a:rPr>
              <a:t>    if (n == 0):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b="1" dirty="0">
                <a:latin typeface="Courier New" pitchFamily="-109" charset="0"/>
              </a:rPr>
              <a:t>       return 1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b="1" dirty="0">
                <a:latin typeface="Courier New" pitchFamily="-109" charset="0"/>
              </a:rPr>
              <a:t>    else :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b="1" dirty="0">
                <a:latin typeface="Courier New" pitchFamily="-109" charset="0"/>
              </a:rPr>
              <a:t>       return x * </a:t>
            </a:r>
            <a:r>
              <a:rPr lang="en-US" b="1" dirty="0" err="1">
                <a:latin typeface="Courier New" pitchFamily="-109" charset="0"/>
              </a:rPr>
              <a:t>pow</a:t>
            </a:r>
            <a:r>
              <a:rPr lang="en-US" b="1" dirty="0">
                <a:latin typeface="Courier New" pitchFamily="-109" charset="0"/>
              </a:rPr>
              <a:t>(x, n-1)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800" b="1" dirty="0">
                <a:latin typeface="Courier New" pitchFamily="-109" charset="0"/>
              </a:rPr>
              <a:t>    }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800" b="1" dirty="0">
                <a:latin typeface="Courier New" pitchFamily="-109" charset="0"/>
              </a:rPr>
              <a:t>}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42495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power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0760"/>
            <a:ext cx="8686800" cy="4766613"/>
          </a:xfrm>
        </p:spPr>
        <p:txBody>
          <a:bodyPr/>
          <a:lstStyle/>
          <a:p>
            <a:pPr lvl="1">
              <a:buFontTx/>
              <a:buNone/>
            </a:pPr>
            <a:r>
              <a:rPr lang="en-US" sz="2200" b="1" dirty="0" err="1">
                <a:latin typeface="Courier New" pitchFamily="-109" charset="0"/>
              </a:rPr>
              <a:t>def</a:t>
            </a:r>
            <a:r>
              <a:rPr lang="en-US" sz="2200" b="1" dirty="0">
                <a:latin typeface="Courier New" pitchFamily="-109" charset="0"/>
              </a:rPr>
              <a:t> </a:t>
            </a:r>
            <a:r>
              <a:rPr lang="en-US" sz="2200" b="1" dirty="0" err="1">
                <a:latin typeface="Courier New" pitchFamily="-109" charset="0"/>
              </a:rPr>
              <a:t>pow</a:t>
            </a:r>
            <a:r>
              <a:rPr lang="en-US" sz="2200" b="1" dirty="0">
                <a:latin typeface="Courier New" pitchFamily="-109" charset="0"/>
              </a:rPr>
              <a:t>(x, n):</a:t>
            </a:r>
          </a:p>
          <a:p>
            <a:pPr lvl="1">
              <a:buFontTx/>
              <a:buNone/>
            </a:pPr>
            <a:r>
              <a:rPr lang="en-US" sz="2200" b="1" dirty="0">
                <a:latin typeface="Courier New" pitchFamily="-109" charset="0"/>
              </a:rPr>
              <a:t>    #precondition: x and n are positive integers</a:t>
            </a:r>
          </a:p>
          <a:p>
            <a:pPr lvl="1">
              <a:buFontTx/>
              <a:buNone/>
            </a:pPr>
            <a:r>
              <a:rPr lang="en-US" sz="2200" b="1" dirty="0">
                <a:latin typeface="Courier New" pitchFamily="-109" charset="0"/>
              </a:rPr>
              <a:t>    if (n == 0):</a:t>
            </a:r>
          </a:p>
          <a:p>
            <a:pPr lvl="1">
              <a:buFontTx/>
              <a:buNone/>
            </a:pPr>
            <a:r>
              <a:rPr lang="en-US" sz="2200" b="1" dirty="0">
                <a:latin typeface="Courier New" pitchFamily="-109" charset="0"/>
              </a:rPr>
              <a:t>       return 1</a:t>
            </a:r>
          </a:p>
          <a:p>
            <a:pPr lvl="1">
              <a:buFontTx/>
              <a:buNone/>
            </a:pPr>
            <a:r>
              <a:rPr lang="en-US" sz="2200" b="1" dirty="0">
                <a:latin typeface="Courier New" pitchFamily="-109" charset="0"/>
              </a:rPr>
              <a:t>    else :</a:t>
            </a:r>
          </a:p>
          <a:p>
            <a:pPr lvl="1">
              <a:buFontTx/>
              <a:buNone/>
            </a:pPr>
            <a:r>
              <a:rPr lang="en-US" sz="2200" b="1" dirty="0">
                <a:latin typeface="Courier New" pitchFamily="-109" charset="0"/>
              </a:rPr>
              <a:t>       return x * </a:t>
            </a:r>
            <a:r>
              <a:rPr lang="en-US" sz="2200" b="1" dirty="0" err="1">
                <a:latin typeface="Courier New" pitchFamily="-109" charset="0"/>
              </a:rPr>
              <a:t>pow</a:t>
            </a:r>
            <a:r>
              <a:rPr lang="en-US" sz="2200" b="1" dirty="0">
                <a:latin typeface="Courier New" pitchFamily="-109" charset="0"/>
              </a:rPr>
              <a:t>(x, n-1)</a:t>
            </a:r>
          </a:p>
          <a:p>
            <a:pPr lvl="1">
              <a:buFontTx/>
              <a:buNone/>
            </a:pPr>
            <a:endParaRPr lang="en-US" sz="2200" dirty="0">
              <a:latin typeface="Courier New" pitchFamily="-109" charset="0"/>
            </a:endParaRPr>
          </a:p>
          <a:p>
            <a:pPr lvl="1">
              <a:buFontTx/>
              <a:buNone/>
            </a:pPr>
            <a:r>
              <a:rPr lang="en-US" sz="2200" dirty="0">
                <a:solidFill>
                  <a:srgbClr val="003399"/>
                </a:solidFill>
              </a:rPr>
              <a:t>Claim:</a:t>
            </a:r>
            <a:r>
              <a:rPr lang="en-US" sz="2200" b="1" dirty="0"/>
              <a:t> </a:t>
            </a:r>
            <a:r>
              <a:rPr lang="en-US" sz="2200" dirty="0"/>
              <a:t> the algorithm correctly computes </a:t>
            </a:r>
            <a:r>
              <a:rPr lang="en-US" sz="2200" dirty="0" err="1"/>
              <a:t>x</a:t>
            </a:r>
            <a:r>
              <a:rPr lang="en-US" sz="2200" baseline="30000" dirty="0" err="1"/>
              <a:t>n</a:t>
            </a:r>
            <a:r>
              <a:rPr lang="en-US" sz="2200" dirty="0"/>
              <a:t>.</a:t>
            </a:r>
          </a:p>
          <a:p>
            <a:pPr lvl="1">
              <a:buFontTx/>
              <a:buNone/>
            </a:pPr>
            <a:r>
              <a:rPr lang="en-US" sz="2200" dirty="0">
                <a:solidFill>
                  <a:srgbClr val="003399"/>
                </a:solidFill>
              </a:rPr>
              <a:t>Proof:</a:t>
            </a:r>
            <a:r>
              <a:rPr lang="en-US" sz="2200" dirty="0"/>
              <a:t>  By induction on n</a:t>
            </a:r>
          </a:p>
          <a:p>
            <a:pPr lvl="1">
              <a:buFontTx/>
              <a:buNone/>
            </a:pPr>
            <a:r>
              <a:rPr lang="en-US" sz="2200" dirty="0">
                <a:solidFill>
                  <a:srgbClr val="003399"/>
                </a:solidFill>
              </a:rPr>
              <a:t>Basis step:  </a:t>
            </a:r>
            <a:r>
              <a:rPr lang="en-US" sz="2200" dirty="0"/>
              <a:t>n = 0:  it correctly returns 1</a:t>
            </a:r>
          </a:p>
          <a:p>
            <a:pPr lvl="1">
              <a:buFontTx/>
              <a:buNone/>
            </a:pPr>
            <a:r>
              <a:rPr lang="en-US" sz="2200" dirty="0">
                <a:solidFill>
                  <a:srgbClr val="003399"/>
                </a:solidFill>
              </a:rPr>
              <a:t>Inductive step:  </a:t>
            </a:r>
            <a:r>
              <a:rPr lang="en-US" sz="2200" dirty="0"/>
              <a:t>assume that for n the algorithm correctly returns </a:t>
            </a:r>
            <a:r>
              <a:rPr lang="en-US" sz="2200" dirty="0" err="1"/>
              <a:t>x</a:t>
            </a:r>
            <a:r>
              <a:rPr lang="en-US" sz="2200" baseline="30000" dirty="0" err="1"/>
              <a:t>n</a:t>
            </a:r>
            <a:r>
              <a:rPr lang="en-US" sz="2200" dirty="0"/>
              <a:t>.</a:t>
            </a:r>
          </a:p>
          <a:p>
            <a:pPr lvl="1">
              <a:buFontTx/>
              <a:buNone/>
            </a:pPr>
            <a:r>
              <a:rPr lang="en-US" sz="2200" dirty="0"/>
              <a:t>Then for n+1 it returns x </a:t>
            </a:r>
            <a:r>
              <a:rPr lang="en-US" sz="2200" dirty="0" err="1"/>
              <a:t>x</a:t>
            </a:r>
            <a:r>
              <a:rPr lang="en-US" sz="2200" baseline="30000" dirty="0" err="1"/>
              <a:t>n</a:t>
            </a:r>
            <a:r>
              <a:rPr lang="en-US" sz="2200" dirty="0"/>
              <a:t> = x</a:t>
            </a:r>
            <a:r>
              <a:rPr lang="en-US" sz="2200" baseline="30000" dirty="0"/>
              <a:t>n+1</a:t>
            </a:r>
            <a:r>
              <a:rPr lang="en-US" sz="2200" dirty="0"/>
              <a:t>.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036256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58868-5B6D-0146-8197-410D11763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Egyptian Exponentiation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47E30-0BDF-E840-B3D6-0B686EB823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PA2 you are implementing an iterative exponentiation algorithm, based on the following recursive definition:</a:t>
            </a:r>
          </a:p>
          <a:p>
            <a:pPr lvl="1">
              <a:buFontTx/>
              <a:buNone/>
            </a:pPr>
            <a:r>
              <a:rPr lang="en-US" sz="2400" dirty="0"/>
              <a:t> </a:t>
            </a:r>
            <a:r>
              <a:rPr lang="en-US" b="1" dirty="0" err="1">
                <a:latin typeface="Courier New" pitchFamily="-109" charset="0"/>
              </a:rPr>
              <a:t>def</a:t>
            </a:r>
            <a:r>
              <a:rPr lang="en-US" b="1" dirty="0">
                <a:latin typeface="Courier New" pitchFamily="-109" charset="0"/>
              </a:rPr>
              <a:t> pow(x, n):</a:t>
            </a:r>
          </a:p>
          <a:p>
            <a:pPr lvl="1">
              <a:buFontTx/>
              <a:buNone/>
            </a:pPr>
            <a:r>
              <a:rPr lang="en-US" b="1" dirty="0">
                <a:latin typeface="Courier New" pitchFamily="-109" charset="0"/>
              </a:rPr>
              <a:t>    #precondition: x and n are positive integers</a:t>
            </a:r>
          </a:p>
          <a:p>
            <a:pPr lvl="1">
              <a:buFontTx/>
              <a:buNone/>
            </a:pPr>
            <a:r>
              <a:rPr lang="en-US" b="1" dirty="0">
                <a:latin typeface="Courier New" pitchFamily="-109" charset="0"/>
              </a:rPr>
              <a:t>    if n == 0:</a:t>
            </a:r>
          </a:p>
          <a:p>
            <a:pPr lvl="1">
              <a:buFontTx/>
              <a:buNone/>
            </a:pPr>
            <a:r>
              <a:rPr lang="en-US" b="1" dirty="0">
                <a:latin typeface="Courier New" pitchFamily="-109" charset="0"/>
              </a:rPr>
              <a:t>       return 1</a:t>
            </a:r>
          </a:p>
          <a:p>
            <a:pPr lvl="1">
              <a:buFontTx/>
              <a:buNone/>
            </a:pPr>
            <a:r>
              <a:rPr lang="en-US" b="1" dirty="0">
                <a:latin typeface="Courier New" pitchFamily="-109" charset="0"/>
              </a:rPr>
              <a:t>    else if not (n/2 == n//2):</a:t>
            </a:r>
          </a:p>
          <a:p>
            <a:pPr lvl="1">
              <a:buFontTx/>
              <a:buNone/>
            </a:pPr>
            <a:r>
              <a:rPr lang="en-US" b="1" dirty="0">
                <a:latin typeface="Courier New" pitchFamily="-109" charset="0"/>
              </a:rPr>
              <a:t>       return x * pow(x**2, n//2)</a:t>
            </a:r>
          </a:p>
          <a:p>
            <a:pPr lvl="1">
              <a:buFontTx/>
              <a:buNone/>
            </a:pPr>
            <a:r>
              <a:rPr lang="en-US" b="1" dirty="0">
                <a:latin typeface="Courier New" pitchFamily="-109" charset="0"/>
              </a:rPr>
              <a:t>    else:</a:t>
            </a:r>
          </a:p>
          <a:p>
            <a:pPr lvl="1">
              <a:buFontTx/>
              <a:buNone/>
            </a:pPr>
            <a:r>
              <a:rPr lang="en-US" b="1" dirty="0">
                <a:latin typeface="Courier New" pitchFamily="-109" charset="0"/>
              </a:rPr>
              <a:t>       return pow(x**2, n//2)</a:t>
            </a:r>
          </a:p>
          <a:p>
            <a:pPr lvl="1">
              <a:buFontTx/>
              <a:buNone/>
            </a:pPr>
            <a:endParaRPr lang="en-US" b="1" dirty="0"/>
          </a:p>
          <a:p>
            <a:pPr lvl="1">
              <a:buFontTx/>
              <a:buNone/>
            </a:pPr>
            <a:r>
              <a:rPr lang="en-US" sz="2000" dirty="0">
                <a:solidFill>
                  <a:srgbClr val="003399"/>
                </a:solidFill>
              </a:rPr>
              <a:t>Does linear induction work for this algorithm?  Why (not) ?</a:t>
            </a:r>
          </a:p>
          <a:p>
            <a:pPr lvl="1">
              <a:buFontTx/>
              <a:buNone/>
            </a:pPr>
            <a:r>
              <a:rPr lang="en-US" sz="2000">
                <a:solidFill>
                  <a:srgbClr val="003399"/>
                </a:solidFill>
              </a:rPr>
              <a:t>What do we need?</a:t>
            </a:r>
            <a:endParaRPr lang="en-US" sz="2000" dirty="0">
              <a:solidFill>
                <a:srgbClr val="003399"/>
              </a:solidFill>
            </a:endParaRPr>
          </a:p>
          <a:p>
            <a:endParaRPr lang="en-US" sz="2400" dirty="0"/>
          </a:p>
          <a:p>
            <a:r>
              <a:rPr lang="en-US" sz="2400" dirty="0"/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2088719860"/>
      </p:ext>
    </p:extLst>
  </p:cSld>
  <p:clrMapOvr>
    <a:masterClrMapping/>
  </p:clrMapOvr>
</p:sld>
</file>

<file path=ppt/theme/theme1.xml><?xml version="1.0" encoding="utf-8"?>
<a:theme xmlns:a="http://schemas.openxmlformats.org/drawingml/2006/main" name="alg-design">
  <a:themeElements>
    <a:clrScheme name="alg-design 7">
      <a:dk1>
        <a:srgbClr val="000000"/>
      </a:dk1>
      <a:lt1>
        <a:srgbClr val="FFFFFF"/>
      </a:lt1>
      <a:dk2>
        <a:srgbClr val="C0C0C0"/>
      </a:dk2>
      <a:lt2>
        <a:srgbClr val="010000"/>
      </a:lt2>
      <a:accent1>
        <a:srgbClr val="CC0000"/>
      </a:accent1>
      <a:accent2>
        <a:srgbClr val="777777"/>
      </a:accent2>
      <a:accent3>
        <a:srgbClr val="FFFFFF"/>
      </a:accent3>
      <a:accent4>
        <a:srgbClr val="000000"/>
      </a:accent4>
      <a:accent5>
        <a:srgbClr val="E2AAAA"/>
      </a:accent5>
      <a:accent6>
        <a:srgbClr val="6B6B6B"/>
      </a:accent6>
      <a:hlink>
        <a:srgbClr val="4D4D4D"/>
      </a:hlink>
      <a:folHlink>
        <a:srgbClr val="660066"/>
      </a:folHlink>
    </a:clrScheme>
    <a:fontScheme name="alg-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sm" len="sm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sm" len="sm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charset="0"/>
          </a:defRPr>
        </a:defPPr>
      </a:lstStyle>
    </a:lnDef>
  </a:objectDefaults>
  <a:extraClrSchemeLst>
    <a:extraClrScheme>
      <a:clrScheme name="alg-design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g-design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g-design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g-design 4">
        <a:dk1>
          <a:srgbClr val="000000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B9"/>
        </a:accent6>
        <a:hlink>
          <a:srgbClr val="FF66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g-design 5">
        <a:dk1>
          <a:srgbClr val="000000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B9"/>
        </a:accent6>
        <a:hlink>
          <a:srgbClr val="FF6600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g-design 6">
        <a:dk1>
          <a:srgbClr val="000000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B9"/>
        </a:accent6>
        <a:hlink>
          <a:srgbClr val="FF6600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g-design 7">
        <a:dk1>
          <a:srgbClr val="000000"/>
        </a:dk1>
        <a:lt1>
          <a:srgbClr val="FFFFFF"/>
        </a:lt1>
        <a:dk2>
          <a:srgbClr val="C0C0C0"/>
        </a:dk2>
        <a:lt2>
          <a:srgbClr val="010000"/>
        </a:lt2>
        <a:accent1>
          <a:srgbClr val="CC0000"/>
        </a:accent1>
        <a:accent2>
          <a:srgbClr val="777777"/>
        </a:accent2>
        <a:accent3>
          <a:srgbClr val="FFFFFF"/>
        </a:accent3>
        <a:accent4>
          <a:srgbClr val="000000"/>
        </a:accent4>
        <a:accent5>
          <a:srgbClr val="E2AAAA"/>
        </a:accent5>
        <a:accent6>
          <a:srgbClr val="6B6B6B"/>
        </a:accent6>
        <a:hlink>
          <a:srgbClr val="4D4D4D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336699"/>
      </a:dk2>
      <a:lt2>
        <a:srgbClr val="010000"/>
      </a:lt2>
      <a:accent1>
        <a:srgbClr val="CCECFF"/>
      </a:accent1>
      <a:accent2>
        <a:srgbClr val="FFFFCC"/>
      </a:accent2>
      <a:accent3>
        <a:srgbClr val="FFFFFF"/>
      </a:accent3>
      <a:accent4>
        <a:srgbClr val="000000"/>
      </a:accent4>
      <a:accent5>
        <a:srgbClr val="E2F4FF"/>
      </a:accent5>
      <a:accent6>
        <a:srgbClr val="E7E7B9"/>
      </a:accent6>
      <a:hlink>
        <a:srgbClr val="FF6600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57986</TotalTime>
  <Words>370</Words>
  <Application>Microsoft Macintosh PowerPoint</Application>
  <PresentationFormat>On-screen Show (4:3)</PresentationFormat>
  <Paragraphs>92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ＭＳ Ｐゴシック</vt:lpstr>
      <vt:lpstr>Comic Sans MS</vt:lpstr>
      <vt:lpstr>Courier New</vt:lpstr>
      <vt:lpstr>Monotype Sorts</vt:lpstr>
      <vt:lpstr>Wingdings</vt:lpstr>
      <vt:lpstr>alg-design</vt:lpstr>
      <vt:lpstr>CS 220: Discrete Structures and their Applications </vt:lpstr>
      <vt:lpstr>Induction and Recursion</vt:lpstr>
      <vt:lpstr>String reversal</vt:lpstr>
      <vt:lpstr>String reversal</vt:lpstr>
      <vt:lpstr>String reversal</vt:lpstr>
      <vt:lpstr>recursive power</vt:lpstr>
      <vt:lpstr>recursive power</vt:lpstr>
      <vt:lpstr>Egyptian Exponentiation</vt:lpstr>
    </vt:vector>
  </TitlesOfParts>
  <Company>Dell Computer Corporation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Kevin Wayne</dc:creator>
  <cp:lastModifiedBy>Microsoft Office User</cp:lastModifiedBy>
  <cp:revision>826</cp:revision>
  <cp:lastPrinted>2017-10-09T15:48:15Z</cp:lastPrinted>
  <dcterms:created xsi:type="dcterms:W3CDTF">2011-01-03T17:49:16Z</dcterms:created>
  <dcterms:modified xsi:type="dcterms:W3CDTF">2019-10-04T19:51:29Z</dcterms:modified>
</cp:coreProperties>
</file>