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42" r:id="rId1"/>
  </p:sldMasterIdLst>
  <p:notesMasterIdLst>
    <p:notesMasterId r:id="rId32"/>
  </p:notesMasterIdLst>
  <p:handoutMasterIdLst>
    <p:handoutMasterId r:id="rId33"/>
  </p:handoutMasterIdLst>
  <p:sldIdLst>
    <p:sldId id="436" r:id="rId2"/>
    <p:sldId id="596" r:id="rId3"/>
    <p:sldId id="599" r:id="rId4"/>
    <p:sldId id="600" r:id="rId5"/>
    <p:sldId id="601" r:id="rId6"/>
    <p:sldId id="602" r:id="rId7"/>
    <p:sldId id="603" r:id="rId8"/>
    <p:sldId id="627" r:id="rId9"/>
    <p:sldId id="628" r:id="rId10"/>
    <p:sldId id="605" r:id="rId11"/>
    <p:sldId id="606" r:id="rId12"/>
    <p:sldId id="607" r:id="rId13"/>
    <p:sldId id="608" r:id="rId14"/>
    <p:sldId id="609" r:id="rId15"/>
    <p:sldId id="610" r:id="rId16"/>
    <p:sldId id="611" r:id="rId17"/>
    <p:sldId id="612" r:id="rId18"/>
    <p:sldId id="632" r:id="rId19"/>
    <p:sldId id="613" r:id="rId20"/>
    <p:sldId id="634" r:id="rId21"/>
    <p:sldId id="614" r:id="rId22"/>
    <p:sldId id="615" r:id="rId23"/>
    <p:sldId id="616" r:id="rId24"/>
    <p:sldId id="633" r:id="rId25"/>
    <p:sldId id="631" r:id="rId26"/>
    <p:sldId id="620" r:id="rId27"/>
    <p:sldId id="618" r:id="rId28"/>
    <p:sldId id="619" r:id="rId29"/>
    <p:sldId id="629" r:id="rId30"/>
    <p:sldId id="630" r:id="rId31"/>
  </p:sldIdLst>
  <p:sldSz cx="9144000" cy="6858000" type="screen4x3"/>
  <p:notesSz cx="9269413" cy="7019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457200" rtl="0" eaLnBrk="1" latinLnBrk="0" hangingPunct="1">
      <a:defRPr kumimoji="1" sz="1600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0">
          <p15:clr>
            <a:srgbClr val="A4A3A4"/>
          </p15:clr>
        </p15:guide>
        <p15:guide id="2" pos="291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scaleToFitPaper="1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7F7F7F"/>
    <a:srgbClr val="006600"/>
    <a:srgbClr val="990033"/>
    <a:srgbClr val="CC0000"/>
    <a:srgbClr val="003399"/>
    <a:srgbClr val="336699"/>
    <a:srgbClr val="008080"/>
    <a:srgbClr val="0099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4" autoAdjust="0"/>
    <p:restoredTop sz="89063" autoAdjust="0"/>
  </p:normalViewPr>
  <p:slideViewPr>
    <p:cSldViewPr snapToGrid="0">
      <p:cViewPr varScale="1">
        <p:scale>
          <a:sx n="103" d="100"/>
          <a:sy n="103" d="100"/>
        </p:scale>
        <p:origin x="9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-846" y="-90"/>
      </p:cViewPr>
      <p:guideLst>
        <p:guide orient="horz" pos="2210"/>
        <p:guide pos="29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80C165FA-4563-DA49-9588-BB856F75A137}" type="datetime1">
              <a:rPr lang="en-US"/>
              <a:pPr/>
              <a:t>2/19/18</a:t>
            </a:fld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1247D90D-5A22-9042-A220-14A08B18B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99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2879725" y="527050"/>
            <a:ext cx="3509963" cy="2632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6663" y="3333750"/>
            <a:ext cx="6796087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5254625" y="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t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BAD48C94-7EB9-F94F-9D73-CAC3D75EECEA}" type="datetime1">
              <a:rPr lang="en-US"/>
              <a:pPr/>
              <a:t>2/19/18</a:t>
            </a:fld>
            <a:endParaRPr lang="en-US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defTabSz="931863">
              <a:defRPr kumimoji="0" sz="1200"/>
            </a:lvl1pPr>
          </a:lstStyle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54625" y="6667500"/>
            <a:ext cx="40147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35" tIns="46617" rIns="93235" bIns="46617" numCol="1" anchor="b" anchorCtr="0" compatLnSpc="1">
            <a:prstTxWarp prst="textNoShape">
              <a:avLst/>
            </a:prstTxWarp>
          </a:bodyPr>
          <a:lstStyle>
            <a:lvl1pPr algn="r" defTabSz="931863">
              <a:defRPr kumimoji="0" sz="1200"/>
            </a:lvl1pPr>
          </a:lstStyle>
          <a:p>
            <a:fld id="{DC43DCB5-4B1A-7C41-B1F8-2EE8BD3141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63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50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3+3+3+1 = 5+5</a:t>
            </a:r>
          </a:p>
          <a:p>
            <a:r>
              <a:rPr lang="en-US" dirty="0"/>
              <a:t>5+1 = 3+3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2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Pie fights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A1EF5-6658-8D42-A418-6E471B4DE9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027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Pie fights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A1EF5-6658-8D42-A418-6E471B4DE9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102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Sk</a:t>
            </a:r>
            <a:r>
              <a:rPr lang="en-US" dirty="0"/>
              <a:t> = {1,</a:t>
            </a:r>
            <a:r>
              <a:rPr lang="is-IS" dirty="0"/>
              <a:t>…,k}</a:t>
            </a:r>
          </a:p>
          <a:p>
            <a:r>
              <a:rPr lang="is-IS" dirty="0"/>
              <a:t>For each subset of of Sk there are two subsets of Sk+1:  one that includes k+1 and one that doesn’t.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A1EF5-6658-8D42-A418-6E471B4DE9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420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 | 3</a:t>
            </a:r>
          </a:p>
          <a:p>
            <a:endParaRPr lang="en-US" dirty="0"/>
          </a:p>
          <a:p>
            <a:r>
              <a:rPr lang="en-US" dirty="0"/>
              <a:t>2</a:t>
            </a:r>
            <a:r>
              <a:rPr lang="en-US" baseline="30000" dirty="0"/>
              <a:t>n+1</a:t>
            </a:r>
            <a:r>
              <a:rPr lang="en-US" baseline="0" dirty="0"/>
              <a:t> x 2</a:t>
            </a:r>
            <a:r>
              <a:rPr lang="en-US" baseline="30000" dirty="0"/>
              <a:t>n+1</a:t>
            </a:r>
            <a:r>
              <a:rPr lang="en-US" baseline="0" dirty="0"/>
              <a:t> -1 = 4( 2</a:t>
            </a:r>
            <a:r>
              <a:rPr lang="en-US" baseline="30000" dirty="0"/>
              <a:t>n</a:t>
            </a:r>
            <a:r>
              <a:rPr lang="en-US" baseline="0" dirty="0"/>
              <a:t> x 2</a:t>
            </a:r>
            <a:r>
              <a:rPr lang="en-US" baseline="30000" dirty="0"/>
              <a:t>n </a:t>
            </a:r>
            <a:r>
              <a:rPr lang="en-US" baseline="0" dirty="0"/>
              <a:t>-1) + 4  - 1  =  4( 2</a:t>
            </a:r>
            <a:r>
              <a:rPr lang="en-US" baseline="30000" dirty="0"/>
              <a:t>n</a:t>
            </a:r>
            <a:r>
              <a:rPr lang="en-US" baseline="0" dirty="0"/>
              <a:t> x 2</a:t>
            </a:r>
            <a:r>
              <a:rPr lang="en-US" baseline="30000" dirty="0"/>
              <a:t>n </a:t>
            </a:r>
            <a:r>
              <a:rPr lang="en-US" baseline="0" dirty="0"/>
              <a:t>-1) + 3  </a:t>
            </a:r>
          </a:p>
          <a:p>
            <a:r>
              <a:rPr lang="en-US" baseline="0" dirty="0"/>
              <a:t>And 3 |  4( 2</a:t>
            </a:r>
            <a:r>
              <a:rPr lang="en-US" baseline="30000" dirty="0"/>
              <a:t>n</a:t>
            </a:r>
            <a:r>
              <a:rPr lang="en-US" baseline="0" dirty="0"/>
              <a:t> x 2</a:t>
            </a:r>
            <a:r>
              <a:rPr lang="en-US" baseline="30000" dirty="0"/>
              <a:t>n </a:t>
            </a:r>
            <a:r>
              <a:rPr lang="en-US" baseline="0" dirty="0"/>
              <a:t>-1)   and 3 | 3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43DCB5-4B1A-7C41-B1F8-2EE8BD31410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5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Where did</a:t>
            </a:r>
            <a:r>
              <a:rPr lang="en-US" baseline="0" dirty="0"/>
              <a:t> we use the IH?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A1EF5-6658-8D42-A418-6E471B4DE9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2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Line 2"/>
          <p:cNvSpPr>
            <a:spLocks noChangeShapeType="1"/>
          </p:cNvSpPr>
          <p:nvPr userDrawn="1"/>
        </p:nvSpPr>
        <p:spPr bwMode="auto">
          <a:xfrm>
            <a:off x="-3175" y="904791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53639"/>
            <a:ext cx="9144000" cy="1524000"/>
          </a:xfrm>
        </p:spPr>
        <p:txBody>
          <a:bodyPr anchor="b"/>
          <a:lstStyle>
            <a:lvl1pPr>
              <a:lnSpc>
                <a:spcPct val="80000"/>
              </a:lnSpc>
              <a:defRPr sz="3600">
                <a:solidFill>
                  <a:srgbClr val="0033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645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39057" y="3207171"/>
            <a:ext cx="7162800" cy="3094037"/>
          </a:xfrm>
          <a:ln>
            <a:tailEnd type="none" w="sm" len="sm"/>
          </a:ln>
        </p:spPr>
        <p:txBody>
          <a:bodyPr/>
          <a:lstStyle>
            <a:lvl1pPr algn="ctr" defTabSz="915988">
              <a:defRPr sz="28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-3175" y="2607988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8BCDA1E-1794-5446-9A2E-8C1F6372D3A9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22860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52400"/>
            <a:ext cx="67056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69578075-EEA9-8144-AD03-4EE198986FBA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3C59E553-7F30-9B46-BA78-682CBE9B627F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914400"/>
            <a:ext cx="3848100" cy="541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9D936146-5419-3345-8044-CD41AF2DA91B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4A07CD2F-7EF3-5748-8C7E-34D5617F5470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F37CA0D4-0E25-8349-8F08-3B7430B3C567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239000" y="6629400"/>
            <a:ext cx="1905000" cy="2286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fld id="{A65680C1-A870-054C-BD87-6F9CFA4D4C6D}" type="slidenum">
              <a:rPr lang="en-US"/>
              <a:pPr/>
              <a:t>‹#›</a:t>
            </a:fld>
            <a:endParaRPr 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484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3808"/>
            <a:ext cx="784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hdr="0" ftr="0" dt="0"/>
  <p:txStyles>
    <p:titleStyle>
      <a:lvl1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3200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2pPr>
      <a:lvl3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3pPr>
      <a:lvl4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4pPr>
      <a:lvl5pPr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5pPr>
      <a:lvl6pPr marL="4572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6pPr>
      <a:lvl7pPr marL="9144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7pPr>
      <a:lvl8pPr marL="13716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8pPr>
      <a:lvl9pPr marL="1828800" algn="ctr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000">
          <a:solidFill>
            <a:schemeClr val="hlink"/>
          </a:solidFill>
          <a:latin typeface="Comic Sans MS" charset="0"/>
        </a:defRPr>
      </a:lvl9pPr>
    </p:titleStyle>
    <p:bodyStyle>
      <a:lvl1pPr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rgbClr val="003399"/>
        </a:buClr>
        <a:buSzPct val="50000"/>
        <a:buFont typeface="Monotype Sorts" charset="2"/>
        <a:defRPr kumimoji="1" sz="2000">
          <a:solidFill>
            <a:srgbClr val="003399"/>
          </a:solidFill>
          <a:latin typeface="+mn-lt"/>
          <a:ea typeface="+mn-ea"/>
          <a:cs typeface="+mn-cs"/>
        </a:defRPr>
      </a:lvl1pPr>
      <a:lvl2pPr marL="346075" indent="-231775" algn="l" rtl="0" eaLnBrk="0" fontAlgn="base" hangingPunct="0">
        <a:lnSpc>
          <a:spcPct val="100000"/>
        </a:lnSpc>
        <a:spcBef>
          <a:spcPct val="0"/>
        </a:spcBef>
        <a:spcAft>
          <a:spcPts val="600"/>
        </a:spcAft>
        <a:buClr>
          <a:schemeClr val="tx1"/>
        </a:buClr>
        <a:buSzPct val="35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627063" indent="-166688" algn="l" rtl="0" eaLnBrk="0" fontAlgn="base" hangingPunct="0">
        <a:lnSpc>
          <a:spcPts val="2600"/>
        </a:lnSpc>
        <a:spcBef>
          <a:spcPct val="0"/>
        </a:spcBef>
        <a:spcAft>
          <a:spcPts val="60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147763" indent="-40481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Font typeface="Wingdings" charset="2"/>
        <a:buChar char="!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5398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19970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4542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29114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368675" indent="-169863" algn="l" rtl="0" eaLnBrk="0" fontAlgn="base" hangingPunct="0">
        <a:lnSpc>
          <a:spcPts val="2600"/>
        </a:lnSpc>
        <a:spcBef>
          <a:spcPct val="0"/>
        </a:spcBef>
        <a:spcAft>
          <a:spcPct val="0"/>
        </a:spcAft>
        <a:buClr>
          <a:schemeClr val="tx1"/>
        </a:buClr>
        <a:buSzPct val="100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sz="quarter"/>
          </p:nvPr>
        </p:nvSpPr>
        <p:spPr>
          <a:xfrm>
            <a:off x="634981" y="844214"/>
            <a:ext cx="8090110" cy="14394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CS 220: Discrete Structures and their Applications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3887" y="2674573"/>
            <a:ext cx="573355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</a:pPr>
            <a:endParaRPr lang="en-US" sz="14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sz="3200" dirty="0">
                <a:solidFill>
                  <a:srgbClr val="4C4C4C"/>
                </a:solidFill>
              </a:rPr>
              <a:t>Mathematical Induction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sz="3200" dirty="0">
                <a:solidFill>
                  <a:srgbClr val="4C4C4C"/>
                </a:solidFill>
              </a:rPr>
              <a:t>6.4 – 6.6 in </a:t>
            </a:r>
            <a:r>
              <a:rPr lang="en-US" sz="3200" dirty="0" err="1">
                <a:solidFill>
                  <a:srgbClr val="4C4C4C"/>
                </a:solidFill>
              </a:rPr>
              <a:t>zybooks</a:t>
            </a:r>
            <a:endParaRPr lang="en-US" sz="2800" dirty="0">
              <a:solidFill>
                <a:srgbClr val="4C4C4C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635" y="5972753"/>
            <a:ext cx="1638300" cy="711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76455"/>
            <a:ext cx="2222397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779819"/>
            <a:ext cx="2502497" cy="18768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Geometrical interpretation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759325"/>
          </a:xfrm>
        </p:spPr>
        <p:txBody>
          <a:bodyPr/>
          <a:lstStyle/>
          <a:p>
            <a:pPr>
              <a:buNone/>
            </a:pPr>
            <a:r>
              <a:rPr lang="en-US" dirty="0"/>
              <a:t>	1:</a:t>
            </a:r>
          </a:p>
          <a:p>
            <a:pPr>
              <a:buNone/>
            </a:pPr>
            <a:r>
              <a:rPr lang="en-US" dirty="0"/>
              <a:t>	2:</a:t>
            </a:r>
          </a:p>
          <a:p>
            <a:pPr>
              <a:buNone/>
            </a:pPr>
            <a:r>
              <a:rPr lang="en-US" dirty="0"/>
              <a:t>	3: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Put these blocks, which represent numbers, together to form sums:</a:t>
            </a:r>
          </a:p>
          <a:p>
            <a:pPr>
              <a:buNone/>
            </a:pPr>
            <a:r>
              <a:rPr lang="en-US" dirty="0"/>
              <a:t>	1 + 2 =</a:t>
            </a:r>
          </a:p>
          <a:p>
            <a:pPr>
              <a:buFontTx/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	1 + 2 + 3 =     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112818" y="1338561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1"/>
          <p:cNvGrpSpPr/>
          <p:nvPr/>
        </p:nvGrpSpPr>
        <p:grpSpPr>
          <a:xfrm>
            <a:off x="2112818" y="1789346"/>
            <a:ext cx="609600" cy="304800"/>
            <a:chOff x="1905000" y="2743200"/>
            <a:chExt cx="609600" cy="304800"/>
          </a:xfrm>
        </p:grpSpPr>
        <p:sp>
          <p:nvSpPr>
            <p:cNvPr id="72709" name="Rectangle 5"/>
            <p:cNvSpPr>
              <a:spLocks noChangeArrowheads="1"/>
            </p:cNvSpPr>
            <p:nvPr/>
          </p:nvSpPr>
          <p:spPr bwMode="auto">
            <a:xfrm>
              <a:off x="1905000" y="2743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0" name="Rectangle 6"/>
            <p:cNvSpPr>
              <a:spLocks noChangeArrowheads="1"/>
            </p:cNvSpPr>
            <p:nvPr/>
          </p:nvSpPr>
          <p:spPr bwMode="auto">
            <a:xfrm>
              <a:off x="2209800" y="2743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9"/>
          <p:cNvGrpSpPr/>
          <p:nvPr/>
        </p:nvGrpSpPr>
        <p:grpSpPr>
          <a:xfrm>
            <a:off x="2124364" y="2211818"/>
            <a:ext cx="914400" cy="304800"/>
            <a:chOff x="1828800" y="3276600"/>
            <a:chExt cx="914400" cy="304800"/>
          </a:xfrm>
        </p:grpSpPr>
        <p:sp>
          <p:nvSpPr>
            <p:cNvPr id="72711" name="Rectangle 7"/>
            <p:cNvSpPr>
              <a:spLocks noChangeArrowheads="1"/>
            </p:cNvSpPr>
            <p:nvPr/>
          </p:nvSpPr>
          <p:spPr bwMode="auto">
            <a:xfrm>
              <a:off x="1828800" y="3276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2" name="Rectangle 8"/>
            <p:cNvSpPr>
              <a:spLocks noChangeArrowheads="1"/>
            </p:cNvSpPr>
            <p:nvPr/>
          </p:nvSpPr>
          <p:spPr bwMode="auto">
            <a:xfrm>
              <a:off x="2133600" y="3276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3" name="Rectangle 9"/>
            <p:cNvSpPr>
              <a:spLocks noChangeArrowheads="1"/>
            </p:cNvSpPr>
            <p:nvPr/>
          </p:nvSpPr>
          <p:spPr bwMode="auto">
            <a:xfrm>
              <a:off x="2438400" y="32766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2394528" y="3119108"/>
            <a:ext cx="609600" cy="609600"/>
            <a:chOff x="2514600" y="4953000"/>
            <a:chExt cx="609600" cy="609600"/>
          </a:xfrm>
        </p:grpSpPr>
        <p:sp>
          <p:nvSpPr>
            <p:cNvPr id="72714" name="Rectangle 10"/>
            <p:cNvSpPr>
              <a:spLocks noChangeArrowheads="1"/>
            </p:cNvSpPr>
            <p:nvPr/>
          </p:nvSpPr>
          <p:spPr bwMode="auto">
            <a:xfrm>
              <a:off x="2514600" y="4953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5" name="Rectangle 11"/>
            <p:cNvSpPr>
              <a:spLocks noChangeArrowheads="1"/>
            </p:cNvSpPr>
            <p:nvPr/>
          </p:nvSpPr>
          <p:spPr bwMode="auto">
            <a:xfrm>
              <a:off x="2514600" y="5257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6" name="Rectangle 12"/>
            <p:cNvSpPr>
              <a:spLocks noChangeArrowheads="1"/>
            </p:cNvSpPr>
            <p:nvPr/>
          </p:nvSpPr>
          <p:spPr bwMode="auto">
            <a:xfrm>
              <a:off x="2819400" y="5257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8"/>
          <p:cNvGrpSpPr/>
          <p:nvPr/>
        </p:nvGrpSpPr>
        <p:grpSpPr>
          <a:xfrm>
            <a:off x="2819400" y="4010891"/>
            <a:ext cx="914400" cy="914400"/>
            <a:chOff x="3124200" y="5791200"/>
            <a:chExt cx="914400" cy="914400"/>
          </a:xfrm>
        </p:grpSpPr>
        <p:sp>
          <p:nvSpPr>
            <p:cNvPr id="72717" name="Rectangle 13"/>
            <p:cNvSpPr>
              <a:spLocks noChangeArrowheads="1"/>
            </p:cNvSpPr>
            <p:nvPr/>
          </p:nvSpPr>
          <p:spPr bwMode="auto">
            <a:xfrm>
              <a:off x="3124200" y="57912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8" name="Rectangle 14"/>
            <p:cNvSpPr>
              <a:spLocks noChangeArrowheads="1"/>
            </p:cNvSpPr>
            <p:nvPr/>
          </p:nvSpPr>
          <p:spPr bwMode="auto">
            <a:xfrm>
              <a:off x="3124200" y="6096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19" name="Rectangle 15"/>
            <p:cNvSpPr>
              <a:spLocks noChangeArrowheads="1"/>
            </p:cNvSpPr>
            <p:nvPr/>
          </p:nvSpPr>
          <p:spPr bwMode="auto">
            <a:xfrm>
              <a:off x="3124200" y="6400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0" name="Rectangle 16"/>
            <p:cNvSpPr>
              <a:spLocks noChangeArrowheads="1"/>
            </p:cNvSpPr>
            <p:nvPr/>
          </p:nvSpPr>
          <p:spPr bwMode="auto">
            <a:xfrm>
              <a:off x="3429000" y="60960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1" name="Rectangle 17"/>
            <p:cNvSpPr>
              <a:spLocks noChangeArrowheads="1"/>
            </p:cNvSpPr>
            <p:nvPr/>
          </p:nvSpPr>
          <p:spPr bwMode="auto">
            <a:xfrm>
              <a:off x="3429000" y="6400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722" name="Rectangle 18"/>
            <p:cNvSpPr>
              <a:spLocks noChangeArrowheads="1"/>
            </p:cNvSpPr>
            <p:nvPr/>
          </p:nvSpPr>
          <p:spPr bwMode="auto">
            <a:xfrm>
              <a:off x="3733800" y="6400800"/>
              <a:ext cx="3048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164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981200" y="1143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1981200" y="1447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981200" y="1752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981200" y="2057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1981200" y="2362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1981200" y="2667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1981200" y="2971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2286000" y="1447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2286000" y="1752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2286000" y="2057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2286000" y="2362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1" name="Rectangle 13"/>
          <p:cNvSpPr>
            <a:spLocks noChangeArrowheads="1"/>
          </p:cNvSpPr>
          <p:nvPr/>
        </p:nvSpPr>
        <p:spPr bwMode="auto">
          <a:xfrm>
            <a:off x="2286000" y="2667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2286000" y="2971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2590800" y="17526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4" name="Rectangle 16"/>
          <p:cNvSpPr>
            <a:spLocks noChangeArrowheads="1"/>
          </p:cNvSpPr>
          <p:nvPr/>
        </p:nvSpPr>
        <p:spPr bwMode="auto">
          <a:xfrm>
            <a:off x="2590800" y="2057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2590800" y="2362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2590800" y="2667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7" name="Rectangle 19"/>
          <p:cNvSpPr>
            <a:spLocks noChangeArrowheads="1"/>
          </p:cNvSpPr>
          <p:nvPr/>
        </p:nvSpPr>
        <p:spPr bwMode="auto">
          <a:xfrm>
            <a:off x="2590800" y="2971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2895600" y="20574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2895600" y="2362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0" name="Rectangle 22"/>
          <p:cNvSpPr>
            <a:spLocks noChangeArrowheads="1"/>
          </p:cNvSpPr>
          <p:nvPr/>
        </p:nvSpPr>
        <p:spPr bwMode="auto">
          <a:xfrm>
            <a:off x="2895600" y="2667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1" name="Rectangle 23"/>
          <p:cNvSpPr>
            <a:spLocks noChangeArrowheads="1"/>
          </p:cNvSpPr>
          <p:nvPr/>
        </p:nvSpPr>
        <p:spPr bwMode="auto">
          <a:xfrm>
            <a:off x="2895600" y="2971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3200400" y="23622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3" name="Rectangle 25"/>
          <p:cNvSpPr>
            <a:spLocks noChangeArrowheads="1"/>
          </p:cNvSpPr>
          <p:nvPr/>
        </p:nvSpPr>
        <p:spPr bwMode="auto">
          <a:xfrm>
            <a:off x="3200400" y="2667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3200400" y="2971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5" name="Rectangle 27"/>
          <p:cNvSpPr>
            <a:spLocks noChangeArrowheads="1"/>
          </p:cNvSpPr>
          <p:nvPr/>
        </p:nvSpPr>
        <p:spPr bwMode="auto">
          <a:xfrm>
            <a:off x="3505200" y="26670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6" name="Rectangle 28"/>
          <p:cNvSpPr>
            <a:spLocks noChangeArrowheads="1"/>
          </p:cNvSpPr>
          <p:nvPr/>
        </p:nvSpPr>
        <p:spPr bwMode="auto">
          <a:xfrm>
            <a:off x="3505200" y="2971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57" name="Rectangle 29"/>
          <p:cNvSpPr>
            <a:spLocks noChangeArrowheads="1"/>
          </p:cNvSpPr>
          <p:nvPr/>
        </p:nvSpPr>
        <p:spPr bwMode="auto">
          <a:xfrm>
            <a:off x="3810000" y="2971800"/>
            <a:ext cx="304800" cy="304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68" name="Text Box 40"/>
          <p:cNvSpPr txBox="1">
            <a:spLocks noChangeArrowheads="1"/>
          </p:cNvSpPr>
          <p:nvPr/>
        </p:nvSpPr>
        <p:spPr bwMode="auto">
          <a:xfrm>
            <a:off x="1355725" y="177165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1"/>
              <a:t>n</a:t>
            </a:r>
          </a:p>
        </p:txBody>
      </p:sp>
      <p:sp>
        <p:nvSpPr>
          <p:cNvPr id="73769" name="Text Box 41"/>
          <p:cNvSpPr txBox="1">
            <a:spLocks noChangeArrowheads="1"/>
          </p:cNvSpPr>
          <p:nvPr/>
        </p:nvSpPr>
        <p:spPr bwMode="auto">
          <a:xfrm>
            <a:off x="2743200" y="3429000"/>
            <a:ext cx="387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i="1"/>
              <a:t>n</a:t>
            </a:r>
          </a:p>
        </p:txBody>
      </p:sp>
      <p:sp>
        <p:nvSpPr>
          <p:cNvPr id="73770" name="Line 42"/>
          <p:cNvSpPr>
            <a:spLocks noChangeShapeType="1"/>
          </p:cNvSpPr>
          <p:nvPr/>
        </p:nvSpPr>
        <p:spPr bwMode="auto">
          <a:xfrm flipH="1">
            <a:off x="1905000" y="37338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1" name="Line 43"/>
          <p:cNvSpPr>
            <a:spLocks noChangeShapeType="1"/>
          </p:cNvSpPr>
          <p:nvPr/>
        </p:nvSpPr>
        <p:spPr bwMode="auto">
          <a:xfrm>
            <a:off x="3200400" y="37338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2" name="Line 44"/>
          <p:cNvSpPr>
            <a:spLocks noChangeShapeType="1"/>
          </p:cNvSpPr>
          <p:nvPr/>
        </p:nvSpPr>
        <p:spPr bwMode="auto">
          <a:xfrm flipV="1">
            <a:off x="1524000" y="11430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3" name="Line 45"/>
          <p:cNvSpPr>
            <a:spLocks noChangeShapeType="1"/>
          </p:cNvSpPr>
          <p:nvPr/>
        </p:nvSpPr>
        <p:spPr bwMode="auto">
          <a:xfrm>
            <a:off x="1524000" y="2286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4" name="Line 46"/>
          <p:cNvSpPr>
            <a:spLocks noChangeShapeType="1"/>
          </p:cNvSpPr>
          <p:nvPr/>
        </p:nvSpPr>
        <p:spPr bwMode="auto">
          <a:xfrm>
            <a:off x="1981200" y="1143000"/>
            <a:ext cx="21336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75" name="Text Box 47"/>
          <p:cNvSpPr txBox="1">
            <a:spLocks noChangeArrowheads="1"/>
          </p:cNvSpPr>
          <p:nvPr/>
        </p:nvSpPr>
        <p:spPr bwMode="auto">
          <a:xfrm>
            <a:off x="1736725" y="4362450"/>
            <a:ext cx="42810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Area is </a:t>
            </a:r>
            <a:r>
              <a:rPr lang="en-US" sz="2400" i="1" dirty="0">
                <a:latin typeface="Times New Roman"/>
                <a:cs typeface="Times New Roman"/>
              </a:rPr>
              <a:t>n</a:t>
            </a:r>
            <a:r>
              <a:rPr lang="en-US" sz="2400" i="1" baseline="30000" dirty="0">
                <a:latin typeface="Times New Roman"/>
                <a:cs typeface="Times New Roman"/>
              </a:rPr>
              <a:t>2</a:t>
            </a:r>
            <a:r>
              <a:rPr lang="en-US" sz="2400" i="1" dirty="0">
                <a:latin typeface="Times New Roman"/>
                <a:cs typeface="Times New Roman"/>
              </a:rPr>
              <a:t>/2 + n/2 = n(n + 1)/2</a:t>
            </a:r>
          </a:p>
        </p:txBody>
      </p:sp>
      <p:sp>
        <p:nvSpPr>
          <p:cNvPr id="39" name="Title 3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Geometrical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172718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principle of mathematical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 err="1"/>
              <a:t>P(n</a:t>
            </a:r>
            <a:r>
              <a:rPr lang="en-US" dirty="0"/>
              <a:t>) be a statement that, for each natural number </a:t>
            </a:r>
            <a:r>
              <a:rPr lang="en-US" dirty="0" err="1"/>
              <a:t>n</a:t>
            </a:r>
            <a:r>
              <a:rPr lang="en-US" dirty="0"/>
              <a:t>, is either true or false.</a:t>
            </a:r>
          </a:p>
          <a:p>
            <a:endParaRPr lang="en-US" dirty="0"/>
          </a:p>
          <a:p>
            <a:r>
              <a:rPr lang="en-US" dirty="0"/>
              <a:t>To prove that </a:t>
            </a:r>
            <a:r>
              <a:rPr lang="en-US" i="1" dirty="0">
                <a:latin typeface="Times New Roman"/>
                <a:cs typeface="Times New Roman"/>
                <a:sym typeface="Symbol" charset="2"/>
              </a:rPr>
              <a:t></a:t>
            </a:r>
            <a:r>
              <a:rPr lang="en-US" i="1" dirty="0" err="1">
                <a:latin typeface="Times New Roman"/>
                <a:cs typeface="Times New Roman"/>
              </a:rPr>
              <a:t>n</a:t>
            </a:r>
            <a:r>
              <a:rPr lang="en-US" i="1" dirty="0" err="1">
                <a:latin typeface="Times New Roman"/>
                <a:cs typeface="Times New Roman"/>
                <a:sym typeface="Symbol" charset="2"/>
              </a:rPr>
              <a:t></a:t>
            </a:r>
            <a:r>
              <a:rPr lang="en-US" b="1" i="1" dirty="0" err="1">
                <a:latin typeface="Times New Roman"/>
                <a:cs typeface="Times New Roman"/>
              </a:rPr>
              <a:t>N</a:t>
            </a:r>
            <a:r>
              <a:rPr lang="en-US" i="1" dirty="0">
                <a:latin typeface="Times New Roman"/>
                <a:cs typeface="Times New Roman"/>
              </a:rPr>
              <a:t>, P(n)</a:t>
            </a:r>
            <a:r>
              <a:rPr lang="en-US" dirty="0"/>
              <a:t>, it suffices to prove:</a:t>
            </a:r>
          </a:p>
          <a:p>
            <a:pPr lvl="1"/>
            <a:r>
              <a:rPr lang="en-US" dirty="0"/>
              <a:t>P(1) is true.			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b="1" dirty="0">
                <a:solidFill>
                  <a:srgbClr val="820000"/>
                </a:solidFill>
              </a:rPr>
              <a:t>basis </a:t>
            </a:r>
            <a:r>
              <a:rPr lang="en-US" dirty="0"/>
              <a:t>step)</a:t>
            </a:r>
          </a:p>
          <a:p>
            <a:pPr lvl="1"/>
            <a:r>
              <a:rPr lang="en-US" i="1" dirty="0">
                <a:latin typeface="Times New Roman"/>
                <a:cs typeface="Times New Roman"/>
                <a:sym typeface="Symbol" charset="2"/>
              </a:rPr>
              <a:t></a:t>
            </a:r>
            <a:r>
              <a:rPr lang="en-US" i="1" dirty="0" err="1">
                <a:latin typeface="Times New Roman"/>
                <a:cs typeface="Times New Roman"/>
              </a:rPr>
              <a:t>n</a:t>
            </a:r>
            <a:r>
              <a:rPr lang="en-US" i="1" dirty="0" err="1">
                <a:latin typeface="Times New Roman"/>
                <a:cs typeface="Times New Roman"/>
                <a:sym typeface="Symbol" charset="2"/>
              </a:rPr>
              <a:t></a:t>
            </a:r>
            <a:r>
              <a:rPr lang="en-US" b="1" i="1" dirty="0" err="1">
                <a:latin typeface="Times New Roman"/>
                <a:cs typeface="Times New Roman"/>
              </a:rPr>
              <a:t>N</a:t>
            </a:r>
            <a:r>
              <a:rPr lang="en-US" i="1" dirty="0">
                <a:latin typeface="Times New Roman"/>
                <a:cs typeface="Times New Roman"/>
              </a:rPr>
              <a:t>, P(n)</a:t>
            </a:r>
            <a:r>
              <a:rPr lang="en-US" dirty="0">
                <a:sym typeface="Symbol" charset="2"/>
              </a:rPr>
              <a:t>  </a:t>
            </a:r>
            <a:r>
              <a:rPr lang="en-US" i="1" dirty="0">
                <a:latin typeface="Times New Roman"/>
                <a:cs typeface="Times New Roman"/>
                <a:sym typeface="Symbol" charset="2"/>
              </a:rPr>
              <a:t>P(n + 1)</a:t>
            </a:r>
            <a:r>
              <a:rPr lang="en-US" dirty="0">
                <a:sym typeface="Symbol" charset="2"/>
              </a:rPr>
              <a:t>.		(</a:t>
            </a:r>
            <a:r>
              <a:rPr lang="en-US" b="1" dirty="0">
                <a:solidFill>
                  <a:srgbClr val="820000"/>
                </a:solidFill>
                <a:sym typeface="Symbol" charset="2"/>
              </a:rPr>
              <a:t>inductive </a:t>
            </a:r>
            <a:r>
              <a:rPr lang="en-US" dirty="0">
                <a:sym typeface="Symbol" charset="2"/>
              </a:rPr>
              <a:t>step)</a:t>
            </a:r>
          </a:p>
          <a:p>
            <a:endParaRPr lang="en-US" dirty="0">
              <a:sym typeface="Symbol" charset="2"/>
            </a:endParaRPr>
          </a:p>
          <a:p>
            <a:r>
              <a:rPr lang="en-US" dirty="0">
                <a:sym typeface="Symbol" charset="2"/>
              </a:rPr>
              <a:t>This is not magic.</a:t>
            </a:r>
          </a:p>
          <a:p>
            <a:r>
              <a:rPr lang="en-US" dirty="0">
                <a:sym typeface="Symbol" charset="2"/>
              </a:rPr>
              <a:t>It is a recipe for constructing a proof for an arbitrary </a:t>
            </a:r>
            <a:r>
              <a:rPr lang="en-US" i="1" dirty="0" err="1">
                <a:latin typeface="Times New Roman"/>
                <a:cs typeface="Times New Roman"/>
              </a:rPr>
              <a:t>n</a:t>
            </a:r>
            <a:r>
              <a:rPr lang="en-US" i="1" dirty="0" err="1">
                <a:latin typeface="Times New Roman"/>
                <a:cs typeface="Times New Roman"/>
                <a:sym typeface="Symbol" charset="2"/>
              </a:rPr>
              <a:t></a:t>
            </a:r>
            <a:r>
              <a:rPr lang="en-US" b="1" i="1" dirty="0" err="1">
                <a:latin typeface="Times New Roman"/>
                <a:cs typeface="Times New Roman"/>
              </a:rPr>
              <a:t>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938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domino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6841"/>
            <a:ext cx="8229600" cy="4759325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If</a:t>
            </a:r>
            <a:r>
              <a:rPr lang="en-US" dirty="0"/>
              <a:t> 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dirty="0"/>
              <a:t>the 1</a:t>
            </a:r>
            <a:r>
              <a:rPr lang="en-US" baseline="30000" dirty="0"/>
              <a:t>st</a:t>
            </a:r>
            <a:r>
              <a:rPr lang="en-US" dirty="0"/>
              <a:t> domino falls over 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and</a:t>
            </a:r>
            <a:endParaRPr lang="en-US" dirty="0"/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dirty="0"/>
              <a:t>the </a:t>
            </a:r>
            <a:r>
              <a:rPr lang="en-US" i="1" dirty="0"/>
              <a:t>n</a:t>
            </a:r>
            <a:r>
              <a:rPr lang="en-US" dirty="0"/>
              <a:t>th domino falls over </a:t>
            </a:r>
            <a:r>
              <a:rPr lang="en-US" dirty="0">
                <a:solidFill>
                  <a:schemeClr val="accent2"/>
                </a:solidFill>
              </a:rPr>
              <a:t>implies</a:t>
            </a:r>
            <a:r>
              <a:rPr lang="en-US" dirty="0"/>
              <a:t> that domino (</a:t>
            </a:r>
            <a:r>
              <a:rPr lang="en-US" i="1" dirty="0" err="1"/>
              <a:t>n</a:t>
            </a:r>
            <a:r>
              <a:rPr lang="en-US" dirty="0"/>
              <a:t> + 1) falls over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</a:rPr>
              <a:t>then</a:t>
            </a:r>
            <a:r>
              <a:rPr lang="en-US" dirty="0"/>
              <a:t> 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n-US" dirty="0"/>
              <a:t>domino </a:t>
            </a:r>
            <a:r>
              <a:rPr lang="en-US" i="1" dirty="0" err="1"/>
              <a:t>n</a:t>
            </a:r>
            <a:r>
              <a:rPr lang="en-US" dirty="0"/>
              <a:t> falls over for all </a:t>
            </a:r>
            <a:r>
              <a:rPr lang="en-US" i="1" dirty="0" err="1"/>
              <a:t>n</a:t>
            </a:r>
            <a:r>
              <a:rPr lang="en-US" i="1" dirty="0"/>
              <a:t> </a:t>
            </a:r>
            <a:r>
              <a:rPr lang="en-US" dirty="0" err="1">
                <a:sym typeface="Symbol" charset="2"/>
              </a:rPr>
              <a:t></a:t>
            </a:r>
            <a:r>
              <a:rPr lang="en-US" dirty="0">
                <a:sym typeface="Symbol" charset="2"/>
              </a:rPr>
              <a:t> </a:t>
            </a:r>
            <a:r>
              <a:rPr lang="en-US" b="1" dirty="0"/>
              <a:t>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946" y="640679"/>
            <a:ext cx="2915054" cy="21862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53063" y="6211669"/>
            <a:ext cx="61129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image from http://</a:t>
            </a:r>
            <a:r>
              <a:rPr lang="en-US" sz="1400" dirty="0" err="1"/>
              <a:t>en.wikipedia.org/wiki/File:Dominoeffect.png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0678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by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steps:</a:t>
            </a:r>
          </a:p>
          <a:p>
            <a:pPr lvl="1"/>
            <a:r>
              <a:rPr lang="en-US" dirty="0"/>
              <a:t>Prove P(1). 			[the </a:t>
            </a:r>
            <a:r>
              <a:rPr lang="en-US" dirty="0">
                <a:solidFill>
                  <a:srgbClr val="820000"/>
                </a:solidFill>
              </a:rPr>
              <a:t>basis </a:t>
            </a:r>
            <a:r>
              <a:rPr lang="en-US" dirty="0"/>
              <a:t>step]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Assume P(k)			[the </a:t>
            </a:r>
            <a:r>
              <a:rPr lang="en-US" dirty="0">
                <a:solidFill>
                  <a:srgbClr val="820000"/>
                </a:solidFill>
              </a:rPr>
              <a:t>induction hypothesis</a:t>
            </a:r>
            <a:r>
              <a:rPr lang="en-US" dirty="0"/>
              <a:t>]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Using P(k) prove P(k + 1)	[the</a:t>
            </a:r>
            <a:r>
              <a:rPr lang="en-US" dirty="0">
                <a:solidFill>
                  <a:srgbClr val="820000"/>
                </a:solidFill>
              </a:rPr>
              <a:t> inductive step</a:t>
            </a:r>
            <a:r>
              <a:rPr lang="en-US" dirty="0"/>
              <a:t>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15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dirty="0"/>
              <a:t>Show that any postage of </a:t>
            </a:r>
            <a:r>
              <a:rPr 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≥ 8¢</a:t>
            </a:r>
            <a:r>
              <a:rPr lang="en-US" dirty="0">
                <a:ea typeface="Arial" charset="0"/>
                <a:cs typeface="Arial" charset="0"/>
              </a:rPr>
              <a:t> can be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ea typeface="Arial" charset="0"/>
                <a:cs typeface="Arial" charset="0"/>
              </a:rPr>
              <a:t>	obtained using </a:t>
            </a:r>
            <a:r>
              <a:rPr 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3¢</a:t>
            </a:r>
            <a:r>
              <a:rPr lang="en-US" dirty="0">
                <a:ea typeface="Arial" charset="0"/>
                <a:cs typeface="Arial" charset="0"/>
              </a:rPr>
              <a:t> and </a:t>
            </a:r>
            <a:r>
              <a:rPr 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5¢</a:t>
            </a:r>
            <a:r>
              <a:rPr lang="en-US" dirty="0">
                <a:ea typeface="Arial" charset="0"/>
                <a:cs typeface="Arial" charset="0"/>
              </a:rPr>
              <a:t> stamps.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dirty="0">
                <a:ea typeface="Arial" charset="0"/>
                <a:cs typeface="Arial" charset="0"/>
              </a:rPr>
              <a:t>Basis step: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ea typeface="Arial" charset="0"/>
                <a:cs typeface="Arial" charset="0"/>
              </a:rPr>
              <a:t>	8¢		=	3¢ + 5¢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ea typeface="Arial" charset="0"/>
                <a:cs typeface="Arial" charset="0"/>
              </a:rPr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57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3808"/>
            <a:ext cx="8442036" cy="545937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Let P(n) be the statement </a:t>
            </a:r>
            <a:r>
              <a:rPr lang="en-US" sz="2400" dirty="0">
                <a:solidFill>
                  <a:srgbClr val="820000"/>
                </a:solidFill>
              </a:rPr>
              <a:t>“n cents</a:t>
            </a:r>
            <a:r>
              <a:rPr lang="en-US" sz="2400" dirty="0">
                <a:solidFill>
                  <a:srgbClr val="820000"/>
                </a:solidFill>
                <a:ea typeface="Arial" charset="0"/>
                <a:cs typeface="Arial" charset="0"/>
              </a:rPr>
              <a:t> postage can be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rgbClr val="820000"/>
                </a:solidFill>
                <a:ea typeface="Arial" charset="0"/>
                <a:cs typeface="Arial" charset="0"/>
              </a:rPr>
              <a:t>			obtained using 3¢ and 5¢ stamps”.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Arial" charset="0"/>
                <a:cs typeface="Arial" charset="0"/>
              </a:rPr>
              <a:t>Want to show that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tx2"/>
                </a:solidFill>
                <a:ea typeface="Arial" charset="0"/>
                <a:cs typeface="Arial" charset="0"/>
              </a:rPr>
              <a:t>	</a:t>
            </a:r>
            <a:r>
              <a:rPr lang="en-US" sz="2400" dirty="0">
                <a:ea typeface="Arial" charset="0"/>
                <a:cs typeface="Arial" charset="0"/>
              </a:rPr>
              <a:t>“P(k) is true” </a:t>
            </a:r>
            <a:r>
              <a:rPr lang="en-US" sz="2400" i="1" dirty="0">
                <a:ea typeface="Arial" charset="0"/>
                <a:cs typeface="Arial" charset="0"/>
              </a:rPr>
              <a:t>implies</a:t>
            </a:r>
            <a:r>
              <a:rPr lang="en-US" sz="2400" dirty="0">
                <a:ea typeface="Arial" charset="0"/>
                <a:cs typeface="Arial" charset="0"/>
              </a:rPr>
              <a:t> “P(k+1) is true” for all k ≥ 8.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Arial" charset="0"/>
                <a:cs typeface="Arial" charset="0"/>
              </a:rPr>
              <a:t>2 cases: 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>
                <a:solidFill>
                  <a:schemeClr val="accent2"/>
                </a:solidFill>
                <a:ea typeface="Arial" charset="0"/>
                <a:cs typeface="Arial" charset="0"/>
              </a:rPr>
              <a:t>	1)</a:t>
            </a:r>
            <a:r>
              <a:rPr lang="en-US" sz="2400" dirty="0">
                <a:ea typeface="Arial" charset="0"/>
                <a:cs typeface="Arial" charset="0"/>
              </a:rPr>
              <a:t>   </a:t>
            </a:r>
            <a:r>
              <a:rPr lang="en-US" sz="2400" dirty="0" err="1">
                <a:ea typeface="Arial" charset="0"/>
                <a:cs typeface="Arial" charset="0"/>
              </a:rPr>
              <a:t>P(k</a:t>
            </a:r>
            <a:r>
              <a:rPr lang="en-US" sz="2400" dirty="0">
                <a:ea typeface="Arial" charset="0"/>
                <a:cs typeface="Arial" charset="0"/>
              </a:rPr>
              <a:t>) is true </a:t>
            </a:r>
            <a:r>
              <a:rPr lang="en-US" sz="2400" dirty="0">
                <a:solidFill>
                  <a:srgbClr val="820000"/>
                </a:solidFill>
                <a:ea typeface="Arial" charset="0"/>
                <a:cs typeface="Arial" charset="0"/>
              </a:rPr>
              <a:t>and</a:t>
            </a:r>
            <a:endParaRPr lang="en-US" sz="2400" dirty="0"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ea typeface="Arial" charset="0"/>
                <a:cs typeface="Arial" charset="0"/>
              </a:rPr>
              <a:t>		the </a:t>
            </a:r>
            <a:r>
              <a:rPr lang="en-US" sz="2400" dirty="0" err="1">
                <a:ea typeface="Arial" charset="0"/>
                <a:cs typeface="Arial" charset="0"/>
              </a:rPr>
              <a:t>k</a:t>
            </a:r>
            <a:r>
              <a:rPr lang="en-US" sz="2400" dirty="0">
                <a:ea typeface="Arial" charset="0"/>
                <a:cs typeface="Arial" charset="0"/>
              </a:rPr>
              <a:t> cents contain at least one 5¢.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ea typeface="Arial" charset="0"/>
                <a:cs typeface="Arial" charset="0"/>
              </a:rPr>
              <a:t>	</a:t>
            </a:r>
            <a:r>
              <a:rPr lang="en-US" sz="2400" dirty="0">
                <a:solidFill>
                  <a:schemeClr val="accent2"/>
                </a:solidFill>
                <a:ea typeface="Arial" charset="0"/>
                <a:cs typeface="Arial" charset="0"/>
              </a:rPr>
              <a:t>2)</a:t>
            </a:r>
            <a:r>
              <a:rPr lang="en-US" sz="2400" dirty="0">
                <a:ea typeface="Arial" charset="0"/>
                <a:cs typeface="Arial" charset="0"/>
              </a:rPr>
              <a:t>   </a:t>
            </a:r>
            <a:r>
              <a:rPr lang="en-US" sz="2400" dirty="0" err="1">
                <a:ea typeface="Arial" charset="0"/>
                <a:cs typeface="Arial" charset="0"/>
              </a:rPr>
              <a:t>P(k</a:t>
            </a:r>
            <a:r>
              <a:rPr lang="en-US" sz="2400" dirty="0">
                <a:ea typeface="Arial" charset="0"/>
                <a:cs typeface="Arial" charset="0"/>
              </a:rPr>
              <a:t>) is true</a:t>
            </a:r>
            <a:r>
              <a:rPr lang="en-US" sz="2400" dirty="0">
                <a:solidFill>
                  <a:srgbClr val="820000"/>
                </a:solidFill>
                <a:ea typeface="Arial" charset="0"/>
                <a:cs typeface="Arial" charset="0"/>
              </a:rPr>
              <a:t> and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ea typeface="Arial" charset="0"/>
                <a:cs typeface="Arial" charset="0"/>
              </a:rPr>
              <a:t>		the </a:t>
            </a:r>
            <a:r>
              <a:rPr lang="en-US" sz="2400" dirty="0" err="1">
                <a:ea typeface="Arial" charset="0"/>
                <a:cs typeface="Arial" charset="0"/>
              </a:rPr>
              <a:t>k</a:t>
            </a:r>
            <a:r>
              <a:rPr lang="en-US" sz="2400" dirty="0">
                <a:ea typeface="Arial" charset="0"/>
                <a:cs typeface="Arial" charset="0"/>
              </a:rPr>
              <a:t> cents do not contain any 5¢.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ea typeface="Arial" charset="0"/>
                <a:cs typeface="Arial" charset="0"/>
              </a:rPr>
              <a:t>	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8091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/>
          <a:p>
            <a:fld id="{E5C77D58-1FB6-6542-966B-FDB6DF9A5491}" type="slidenum">
              <a:rPr lang="en-US"/>
              <a:pPr/>
              <a:t>17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251275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	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Case 1</a:t>
            </a: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k cents contain at least one 5¢ stamp.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+mn-lt"/>
              <a:ea typeface="Arial" charset="0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1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	</a:t>
            </a:r>
            <a:r>
              <a:rPr kumimoji="0" lang="en-US" sz="2800" b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Case 2: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 k cents do not contain any 5¢ stamp.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		Then there are at least three 3¢ stamp.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+mn-lt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76400" y="1860875"/>
            <a:ext cx="18288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1905000" y="21656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2362200" y="20132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2819400" y="21656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3"/>
          <p:cNvSpPr>
            <a:spLocks noChangeArrowheads="1"/>
          </p:cNvSpPr>
          <p:nvPr/>
        </p:nvSpPr>
        <p:spPr bwMode="auto">
          <a:xfrm>
            <a:off x="5486400" y="1937075"/>
            <a:ext cx="18288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Oval 14"/>
          <p:cNvSpPr>
            <a:spLocks noChangeArrowheads="1"/>
          </p:cNvSpPr>
          <p:nvPr/>
        </p:nvSpPr>
        <p:spPr bwMode="auto">
          <a:xfrm>
            <a:off x="5715000" y="22418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5"/>
          <p:cNvSpPr>
            <a:spLocks noChangeArrowheads="1"/>
          </p:cNvSpPr>
          <p:nvPr/>
        </p:nvSpPr>
        <p:spPr bwMode="auto">
          <a:xfrm>
            <a:off x="6172200" y="20894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Oval 16"/>
          <p:cNvSpPr>
            <a:spLocks noChangeArrowheads="1"/>
          </p:cNvSpPr>
          <p:nvPr/>
        </p:nvSpPr>
        <p:spPr bwMode="auto">
          <a:xfrm>
            <a:off x="6629400" y="22418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2362200" y="2699075"/>
            <a:ext cx="393700" cy="3937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5</a:t>
            </a:r>
            <a:r>
              <a:rPr lang="en-US">
                <a:ea typeface="Arial" charset="0"/>
                <a:cs typeface="Arial" charset="0"/>
              </a:rPr>
              <a:t>¢</a:t>
            </a:r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6019800" y="2775275"/>
            <a:ext cx="393700" cy="393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3</a:t>
            </a:r>
            <a:r>
              <a:rPr lang="en-US">
                <a:ea typeface="Arial" charset="0"/>
                <a:cs typeface="Arial" charset="0"/>
              </a:rPr>
              <a:t>¢</a:t>
            </a:r>
          </a:p>
        </p:txBody>
      </p:sp>
      <p:sp>
        <p:nvSpPr>
          <p:cNvPr id="17" name="Oval 21"/>
          <p:cNvSpPr>
            <a:spLocks noChangeArrowheads="1"/>
          </p:cNvSpPr>
          <p:nvPr/>
        </p:nvSpPr>
        <p:spPr bwMode="auto">
          <a:xfrm>
            <a:off x="6477000" y="2775275"/>
            <a:ext cx="393700" cy="393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3</a:t>
            </a:r>
            <a:r>
              <a:rPr lang="en-US">
                <a:ea typeface="Arial" charset="0"/>
                <a:cs typeface="Arial" charset="0"/>
              </a:rPr>
              <a:t>¢</a:t>
            </a: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3581400" y="269907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3581400" y="1799015"/>
            <a:ext cx="1828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Replace 5</a:t>
            </a:r>
            <a:r>
              <a:rPr lang="en-US" dirty="0">
                <a:ea typeface="Arial" charset="0"/>
                <a:cs typeface="Arial" charset="0"/>
              </a:rPr>
              <a:t>¢ stamp by two 3¢ stamps</a:t>
            </a:r>
          </a:p>
        </p:txBody>
      </p:sp>
      <p:sp>
        <p:nvSpPr>
          <p:cNvPr id="20" name="Text Box 25"/>
          <p:cNvSpPr txBox="1">
            <a:spLocks noChangeArrowheads="1"/>
          </p:cNvSpPr>
          <p:nvPr/>
        </p:nvSpPr>
        <p:spPr bwMode="auto">
          <a:xfrm>
            <a:off x="762000" y="2318075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 cents</a:t>
            </a: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7239000" y="2394275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k+1 cents</a:t>
            </a:r>
          </a:p>
        </p:txBody>
      </p:sp>
      <p:sp>
        <p:nvSpPr>
          <p:cNvPr id="22" name="Oval 28"/>
          <p:cNvSpPr>
            <a:spLocks noChangeArrowheads="1"/>
          </p:cNvSpPr>
          <p:nvPr/>
        </p:nvSpPr>
        <p:spPr bwMode="auto">
          <a:xfrm>
            <a:off x="1676400" y="4756475"/>
            <a:ext cx="18288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29"/>
          <p:cNvSpPr>
            <a:spLocks noChangeArrowheads="1"/>
          </p:cNvSpPr>
          <p:nvPr/>
        </p:nvSpPr>
        <p:spPr bwMode="auto">
          <a:xfrm>
            <a:off x="1905000" y="50612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30"/>
          <p:cNvSpPr>
            <a:spLocks noChangeArrowheads="1"/>
          </p:cNvSpPr>
          <p:nvPr/>
        </p:nvSpPr>
        <p:spPr bwMode="auto">
          <a:xfrm>
            <a:off x="2362200" y="49088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2"/>
          <p:cNvSpPr>
            <a:spLocks noChangeArrowheads="1"/>
          </p:cNvSpPr>
          <p:nvPr/>
        </p:nvSpPr>
        <p:spPr bwMode="auto">
          <a:xfrm>
            <a:off x="5638800" y="4756475"/>
            <a:ext cx="1828800" cy="137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3"/>
          <p:cNvSpPr>
            <a:spLocks noChangeArrowheads="1"/>
          </p:cNvSpPr>
          <p:nvPr/>
        </p:nvSpPr>
        <p:spPr bwMode="auto">
          <a:xfrm>
            <a:off x="5867400" y="50612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34"/>
          <p:cNvSpPr>
            <a:spLocks noChangeArrowheads="1"/>
          </p:cNvSpPr>
          <p:nvPr/>
        </p:nvSpPr>
        <p:spPr bwMode="auto">
          <a:xfrm>
            <a:off x="6324600" y="49088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35"/>
          <p:cNvSpPr>
            <a:spLocks noChangeArrowheads="1"/>
          </p:cNvSpPr>
          <p:nvPr/>
        </p:nvSpPr>
        <p:spPr bwMode="auto">
          <a:xfrm>
            <a:off x="2819400" y="50612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36"/>
          <p:cNvSpPr>
            <a:spLocks noChangeArrowheads="1"/>
          </p:cNvSpPr>
          <p:nvPr/>
        </p:nvSpPr>
        <p:spPr bwMode="auto">
          <a:xfrm>
            <a:off x="6781800" y="5061275"/>
            <a:ext cx="304800" cy="30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37"/>
          <p:cNvSpPr>
            <a:spLocks noChangeArrowheads="1"/>
          </p:cNvSpPr>
          <p:nvPr/>
        </p:nvSpPr>
        <p:spPr bwMode="auto">
          <a:xfrm>
            <a:off x="1981200" y="5518475"/>
            <a:ext cx="393700" cy="393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3</a:t>
            </a:r>
            <a:r>
              <a:rPr lang="en-US">
                <a:ea typeface="Arial" charset="0"/>
                <a:cs typeface="Arial" charset="0"/>
              </a:rPr>
              <a:t>¢</a:t>
            </a:r>
          </a:p>
        </p:txBody>
      </p:sp>
      <p:sp>
        <p:nvSpPr>
          <p:cNvPr id="31" name="Oval 38"/>
          <p:cNvSpPr>
            <a:spLocks noChangeArrowheads="1"/>
          </p:cNvSpPr>
          <p:nvPr/>
        </p:nvSpPr>
        <p:spPr bwMode="auto">
          <a:xfrm>
            <a:off x="2438400" y="5366075"/>
            <a:ext cx="393700" cy="393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3</a:t>
            </a:r>
            <a:r>
              <a:rPr lang="en-US">
                <a:ea typeface="Arial" charset="0"/>
                <a:cs typeface="Arial" charset="0"/>
              </a:rPr>
              <a:t>¢</a:t>
            </a:r>
          </a:p>
        </p:txBody>
      </p:sp>
      <p:sp>
        <p:nvSpPr>
          <p:cNvPr id="32" name="Oval 39"/>
          <p:cNvSpPr>
            <a:spLocks noChangeArrowheads="1"/>
          </p:cNvSpPr>
          <p:nvPr/>
        </p:nvSpPr>
        <p:spPr bwMode="auto">
          <a:xfrm>
            <a:off x="2819400" y="5594675"/>
            <a:ext cx="393700" cy="3937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3</a:t>
            </a:r>
            <a:r>
              <a:rPr lang="en-US">
                <a:ea typeface="Arial" charset="0"/>
                <a:cs typeface="Arial" charset="0"/>
              </a:rPr>
              <a:t>¢</a:t>
            </a:r>
          </a:p>
        </p:txBody>
      </p:sp>
      <p:sp>
        <p:nvSpPr>
          <p:cNvPr id="33" name="Oval 40"/>
          <p:cNvSpPr>
            <a:spLocks noChangeArrowheads="1"/>
          </p:cNvSpPr>
          <p:nvPr/>
        </p:nvSpPr>
        <p:spPr bwMode="auto">
          <a:xfrm>
            <a:off x="6019800" y="5594675"/>
            <a:ext cx="393700" cy="3937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5</a:t>
            </a:r>
            <a:r>
              <a:rPr lang="en-US">
                <a:ea typeface="Arial" charset="0"/>
                <a:cs typeface="Arial" charset="0"/>
              </a:rPr>
              <a:t>¢</a:t>
            </a:r>
          </a:p>
        </p:txBody>
      </p:sp>
      <p:sp>
        <p:nvSpPr>
          <p:cNvPr id="34" name="Oval 41"/>
          <p:cNvSpPr>
            <a:spLocks noChangeArrowheads="1"/>
          </p:cNvSpPr>
          <p:nvPr/>
        </p:nvSpPr>
        <p:spPr bwMode="auto">
          <a:xfrm>
            <a:off x="6553200" y="5594675"/>
            <a:ext cx="393700" cy="3937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/>
              <a:t>5</a:t>
            </a:r>
            <a:r>
              <a:rPr lang="en-US">
                <a:ea typeface="Arial" charset="0"/>
                <a:cs typeface="Arial" charset="0"/>
              </a:rPr>
              <a:t>¢</a:t>
            </a:r>
          </a:p>
        </p:txBody>
      </p:sp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3602380" y="4791257"/>
            <a:ext cx="1828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Replace three 3</a:t>
            </a:r>
            <a:r>
              <a:rPr lang="en-US" dirty="0">
                <a:ea typeface="Arial" charset="0"/>
                <a:cs typeface="Arial" charset="0"/>
              </a:rPr>
              <a:t>¢ stamps by two 5¢ stamps</a:t>
            </a:r>
          </a:p>
        </p:txBody>
      </p:sp>
      <p:sp>
        <p:nvSpPr>
          <p:cNvPr id="36" name="Line 43"/>
          <p:cNvSpPr>
            <a:spLocks noChangeShapeType="1"/>
          </p:cNvSpPr>
          <p:nvPr/>
        </p:nvSpPr>
        <p:spPr bwMode="auto">
          <a:xfrm>
            <a:off x="3581400" y="5823275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762000" y="5213675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 cents</a:t>
            </a:r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7543800" y="5213675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k+1 cents</a:t>
            </a:r>
          </a:p>
        </p:txBody>
      </p:sp>
    </p:spTree>
    <p:extLst>
      <p:ext uri="{BB962C8B-B14F-4D97-AF65-F5344CB8AC3E}">
        <p14:creationId xmlns:p14="http://schemas.microsoft.com/office/powerpoint/2010/main" val="508092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sequences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 of an arithmetic sequence: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Proof:  By induction on n</a:t>
            </a:r>
          </a:p>
          <a:p>
            <a:endParaRPr lang="en-US" dirty="0"/>
          </a:p>
          <a:p>
            <a:r>
              <a:rPr lang="en-US" dirty="0"/>
              <a:t>Base case:  n=1</a:t>
            </a:r>
          </a:p>
          <a:p>
            <a:endParaRPr lang="en-US" dirty="0"/>
          </a:p>
          <a:p>
            <a:r>
              <a:rPr lang="en-US" dirty="0"/>
              <a:t>Induction step:</a:t>
            </a:r>
          </a:p>
          <a:p>
            <a:r>
              <a:rPr lang="en-US" dirty="0"/>
              <a:t>Assume: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Need to prove: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963" y="1081809"/>
            <a:ext cx="3860800" cy="158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345" y="3823855"/>
            <a:ext cx="34544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8509" y="4979554"/>
            <a:ext cx="4356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42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Prove that     1 + 2 + 2</a:t>
            </a:r>
            <a:r>
              <a:rPr lang="en-US" baseline="30000" dirty="0"/>
              <a:t>2</a:t>
            </a:r>
            <a:r>
              <a:rPr lang="en-US" dirty="0"/>
              <a:t> + … + 2</a:t>
            </a:r>
            <a:r>
              <a:rPr lang="en-US" baseline="30000" dirty="0"/>
              <a:t>n</a:t>
            </a:r>
            <a:r>
              <a:rPr lang="en-US" dirty="0"/>
              <a:t> = 2</a:t>
            </a:r>
            <a:r>
              <a:rPr lang="en-US" baseline="30000" dirty="0"/>
              <a:t>n + 1</a:t>
            </a:r>
            <a:r>
              <a:rPr lang="en-US" dirty="0"/>
              <a:t> – 1</a:t>
            </a:r>
          </a:p>
          <a:p>
            <a:r>
              <a:rPr lang="en-US" dirty="0"/>
              <a:t>Prove that for n</a:t>
            </a:r>
            <a:r>
              <a:rPr lang="en-US" dirty="0">
                <a:latin typeface="ＭＳ ゴシック"/>
                <a:ea typeface="ＭＳ ゴシック"/>
                <a:cs typeface="ＭＳ ゴシック"/>
              </a:rPr>
              <a:t>≥</a:t>
            </a:r>
            <a:r>
              <a:rPr lang="en-US" dirty="0">
                <a:ea typeface="ＭＳ ゴシック"/>
                <a:cs typeface="ＭＳ ゴシック"/>
              </a:rPr>
              <a:t>4 2</a:t>
            </a:r>
            <a:r>
              <a:rPr lang="en-US" baseline="30000" dirty="0">
                <a:ea typeface="ＭＳ ゴシック"/>
                <a:cs typeface="ＭＳ ゴシック"/>
              </a:rPr>
              <a:t>n</a:t>
            </a:r>
            <a:r>
              <a:rPr lang="en-US" dirty="0">
                <a:ea typeface="ＭＳ ゴシック"/>
                <a:cs typeface="ＭＳ ゴシック"/>
              </a:rPr>
              <a:t> &lt; n!</a:t>
            </a:r>
            <a:endParaRPr lang="en-US" dirty="0"/>
          </a:p>
          <a:p>
            <a:r>
              <a:rPr lang="en-US" dirty="0"/>
              <a:t>Prove that n</a:t>
            </a:r>
            <a:r>
              <a:rPr lang="en-US" baseline="30000" dirty="0"/>
              <a:t>3</a:t>
            </a:r>
            <a:r>
              <a:rPr lang="en-US" dirty="0"/>
              <a:t>–n is divisible by 3 for every positive n.</a:t>
            </a:r>
          </a:p>
          <a:p>
            <a:r>
              <a:rPr lang="en-US" dirty="0"/>
              <a:t>Prove that  1 + 3 + 5 + ... + (2n+1) = (n+1)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Prove that a set with n elements has 2</a:t>
            </a:r>
            <a:r>
              <a:rPr lang="en-US" baseline="30000" dirty="0"/>
              <a:t>n</a:t>
            </a:r>
            <a:r>
              <a:rPr lang="en-US" dirty="0"/>
              <a:t> subsets</a:t>
            </a:r>
          </a:p>
          <a:p>
            <a:r>
              <a:rPr lang="en-US" dirty="0"/>
              <a:t>Prove that   1</a:t>
            </a:r>
            <a:r>
              <a:rPr lang="en-US" baseline="30000" dirty="0"/>
              <a:t>2 </a:t>
            </a:r>
            <a:r>
              <a:rPr lang="en-US" dirty="0"/>
              <a:t>+ 2</a:t>
            </a:r>
            <a:r>
              <a:rPr lang="en-US" baseline="30000" dirty="0"/>
              <a:t>2</a:t>
            </a:r>
            <a:r>
              <a:rPr lang="en-US" dirty="0"/>
              <a:t> + 3</a:t>
            </a:r>
            <a:r>
              <a:rPr lang="en-US" baseline="30000" dirty="0"/>
              <a:t>2</a:t>
            </a:r>
            <a:r>
              <a:rPr lang="en-US" dirty="0"/>
              <a:t> + … + n</a:t>
            </a:r>
            <a:r>
              <a:rPr lang="en-US" baseline="30000" dirty="0"/>
              <a:t>2</a:t>
            </a:r>
            <a:r>
              <a:rPr lang="en-US" dirty="0"/>
              <a:t> = n(n+1)(2n+1)/6   for n&gt;0</a:t>
            </a:r>
          </a:p>
          <a:p>
            <a:endParaRPr lang="en-US" dirty="0"/>
          </a:p>
          <a:p>
            <a:r>
              <a:rPr lang="en-US" dirty="0"/>
              <a:t>   each time ask yourself</a:t>
            </a:r>
          </a:p>
          <a:p>
            <a:r>
              <a:rPr lang="en-US" dirty="0"/>
              <a:t>   1. BASE</a:t>
            </a:r>
          </a:p>
          <a:p>
            <a:r>
              <a:rPr lang="en-US" dirty="0"/>
              <a:t>       What is the base case? Can I prove the base case?</a:t>
            </a:r>
          </a:p>
          <a:p>
            <a:r>
              <a:rPr lang="en-US" dirty="0"/>
              <a:t>   2. STEP</a:t>
            </a:r>
          </a:p>
          <a:p>
            <a:r>
              <a:rPr lang="en-US" dirty="0"/>
              <a:t>       What is the hypothesis?</a:t>
            </a:r>
          </a:p>
          <a:p>
            <a:r>
              <a:rPr lang="en-US" dirty="0"/>
              <a:t>       Obligation: What do I need to prove the inductive step</a:t>
            </a:r>
          </a:p>
          <a:p>
            <a:r>
              <a:rPr lang="en-US" dirty="0"/>
              <a:t>       How do I complete the inductive step?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84794-FA2C-5E4A-A860-C2C9AAE6AB55}"/>
              </a:ext>
            </a:extLst>
          </p:cNvPr>
          <p:cNvSpPr txBox="1"/>
          <p:nvPr/>
        </p:nvSpPr>
        <p:spPr>
          <a:xfrm>
            <a:off x="4819149" y="3347743"/>
            <a:ext cx="2630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Hint:</a:t>
            </a:r>
            <a:r>
              <a:rPr lang="is-IS" sz="1400" b="1" dirty="0">
                <a:solidFill>
                  <a:srgbClr val="FF0000"/>
                </a:solidFill>
              </a:rPr>
              <a:t> 2n</a:t>
            </a:r>
            <a:r>
              <a:rPr lang="is-IS" sz="1400" b="1" baseline="30000" dirty="0">
                <a:solidFill>
                  <a:srgbClr val="FF0000"/>
                </a:solidFill>
              </a:rPr>
              <a:t>2</a:t>
            </a:r>
            <a:r>
              <a:rPr lang="is-IS" sz="1400" b="1" dirty="0">
                <a:solidFill>
                  <a:srgbClr val="FF0000"/>
                </a:solidFill>
              </a:rPr>
              <a:t>+7n+6 = (n+2)(2n+3)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807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induction?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Prove algorithm correctness  (CS320 is full of it)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inductive proof will sometimes point out an algorithmic solution to a problem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Strongly connected to recursion</a:t>
            </a:r>
          </a:p>
        </p:txBody>
      </p:sp>
    </p:spTree>
    <p:extLst>
      <p:ext uri="{BB962C8B-B14F-4D97-AF65-F5344CB8AC3E}">
        <p14:creationId xmlns:p14="http://schemas.microsoft.com/office/powerpoint/2010/main" val="1394087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D7EB1-7CA0-A042-852F-CF876F11B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9AAA3-A1C2-9347-8E5D-B4F3C016B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059" y="1063808"/>
            <a:ext cx="8464379" cy="5410200"/>
          </a:xfrm>
        </p:spPr>
        <p:txBody>
          <a:bodyPr/>
          <a:lstStyle/>
          <a:p>
            <a:r>
              <a:rPr lang="en-US" dirty="0"/>
              <a:t>Prove that   P(n): 1</a:t>
            </a:r>
            <a:r>
              <a:rPr lang="en-US" baseline="30000" dirty="0"/>
              <a:t>2 </a:t>
            </a:r>
            <a:r>
              <a:rPr lang="en-US" dirty="0"/>
              <a:t>+ 2</a:t>
            </a:r>
            <a:r>
              <a:rPr lang="en-US" baseline="30000" dirty="0"/>
              <a:t>2</a:t>
            </a:r>
            <a:r>
              <a:rPr lang="en-US" dirty="0"/>
              <a:t> + 3</a:t>
            </a:r>
            <a:r>
              <a:rPr lang="en-US" baseline="30000" dirty="0"/>
              <a:t>2</a:t>
            </a:r>
            <a:r>
              <a:rPr lang="en-US" dirty="0"/>
              <a:t> + … + n</a:t>
            </a:r>
            <a:r>
              <a:rPr lang="en-US" baseline="30000" dirty="0"/>
              <a:t>2</a:t>
            </a:r>
            <a:r>
              <a:rPr lang="en-US" dirty="0"/>
              <a:t> = n(n+1)(2n+1)/6   for n&gt;0</a:t>
            </a:r>
          </a:p>
          <a:p>
            <a:endParaRPr lang="en-US" dirty="0"/>
          </a:p>
          <a:p>
            <a:r>
              <a:rPr lang="en-US" dirty="0"/>
              <a:t>Base: n=1   1</a:t>
            </a:r>
            <a:r>
              <a:rPr lang="en-US" baseline="30000" dirty="0"/>
              <a:t>2</a:t>
            </a:r>
            <a:r>
              <a:rPr lang="en-US" dirty="0"/>
              <a:t> = 1.2.3/6</a:t>
            </a:r>
          </a:p>
          <a:p>
            <a:r>
              <a:rPr lang="en-US" dirty="0"/>
              <a:t>Hypothesis: P(k): 1</a:t>
            </a:r>
            <a:r>
              <a:rPr lang="en-US" baseline="30000" dirty="0"/>
              <a:t>2 </a:t>
            </a:r>
            <a:r>
              <a:rPr lang="en-US" dirty="0"/>
              <a:t>+ 2</a:t>
            </a:r>
            <a:r>
              <a:rPr lang="en-US" baseline="30000" dirty="0"/>
              <a:t>2</a:t>
            </a:r>
            <a:r>
              <a:rPr lang="en-US" dirty="0"/>
              <a:t> + 3</a:t>
            </a:r>
            <a:r>
              <a:rPr lang="en-US" baseline="30000" dirty="0"/>
              <a:t>2</a:t>
            </a:r>
            <a:r>
              <a:rPr lang="en-US" dirty="0"/>
              <a:t> + … + k</a:t>
            </a:r>
            <a:r>
              <a:rPr lang="en-US" baseline="30000" dirty="0"/>
              <a:t>2</a:t>
            </a:r>
            <a:r>
              <a:rPr lang="en-US" dirty="0"/>
              <a:t> = k(k+1)(2k+1)/6 </a:t>
            </a:r>
          </a:p>
          <a:p>
            <a:r>
              <a:rPr lang="en-US" dirty="0"/>
              <a:t>Obligation P(k) </a:t>
            </a:r>
            <a:r>
              <a:rPr lang="en-US" dirty="0">
                <a:sym typeface="Wingdings" pitchFamily="2" charset="2"/>
              </a:rPr>
              <a:t> P(k+1)</a:t>
            </a:r>
            <a:r>
              <a:rPr lang="en-US" dirty="0"/>
              <a:t> : 1</a:t>
            </a:r>
            <a:r>
              <a:rPr lang="en-US" baseline="30000" dirty="0"/>
              <a:t>2 </a:t>
            </a:r>
            <a:r>
              <a:rPr lang="en-US" dirty="0"/>
              <a:t>+ 2</a:t>
            </a:r>
            <a:r>
              <a:rPr lang="en-US" baseline="30000" dirty="0"/>
              <a:t>2</a:t>
            </a:r>
            <a:r>
              <a:rPr lang="en-US" dirty="0"/>
              <a:t> + 3</a:t>
            </a:r>
            <a:r>
              <a:rPr lang="en-US" baseline="30000" dirty="0"/>
              <a:t>2</a:t>
            </a:r>
            <a:r>
              <a:rPr lang="en-US" dirty="0"/>
              <a:t> + … + (k+1)</a:t>
            </a:r>
            <a:r>
              <a:rPr lang="en-US" baseline="30000" dirty="0"/>
              <a:t>2</a:t>
            </a:r>
            <a:r>
              <a:rPr lang="en-US" dirty="0"/>
              <a:t> = (k+1)(k+2)(2k+3)/6 </a:t>
            </a:r>
          </a:p>
          <a:p>
            <a:r>
              <a:rPr lang="en-US" dirty="0"/>
              <a:t>Proof:</a:t>
            </a:r>
          </a:p>
          <a:p>
            <a:r>
              <a:rPr lang="en-US" dirty="0"/>
              <a:t> 1</a:t>
            </a:r>
            <a:r>
              <a:rPr lang="en-US" baseline="30000" dirty="0"/>
              <a:t>2 </a:t>
            </a:r>
            <a:r>
              <a:rPr lang="en-US" dirty="0"/>
              <a:t>+ 2</a:t>
            </a:r>
            <a:r>
              <a:rPr lang="en-US" baseline="30000" dirty="0"/>
              <a:t>2</a:t>
            </a:r>
            <a:r>
              <a:rPr lang="en-US" dirty="0"/>
              <a:t> + 3</a:t>
            </a:r>
            <a:r>
              <a:rPr lang="en-US" baseline="30000" dirty="0"/>
              <a:t>2</a:t>
            </a:r>
            <a:r>
              <a:rPr lang="en-US" dirty="0"/>
              <a:t> + … + (k+1)</a:t>
            </a:r>
            <a:r>
              <a:rPr lang="en-US" baseline="30000" dirty="0"/>
              <a:t>2</a:t>
            </a:r>
            <a:r>
              <a:rPr lang="en-US" dirty="0"/>
              <a:t> = </a:t>
            </a:r>
          </a:p>
          <a:p>
            <a:r>
              <a:rPr lang="en-US" dirty="0"/>
              <a:t> 1</a:t>
            </a:r>
            <a:r>
              <a:rPr lang="en-US" baseline="30000" dirty="0"/>
              <a:t>2 </a:t>
            </a:r>
            <a:r>
              <a:rPr lang="en-US" dirty="0"/>
              <a:t>+ 2</a:t>
            </a:r>
            <a:r>
              <a:rPr lang="en-US" baseline="30000" dirty="0"/>
              <a:t>2</a:t>
            </a:r>
            <a:r>
              <a:rPr lang="en-US" dirty="0"/>
              <a:t> + 3</a:t>
            </a:r>
            <a:r>
              <a:rPr lang="en-US" baseline="30000" dirty="0"/>
              <a:t>2</a:t>
            </a:r>
            <a:r>
              <a:rPr lang="en-US" dirty="0"/>
              <a:t> + … + k</a:t>
            </a:r>
            <a:r>
              <a:rPr lang="en-US" baseline="30000" dirty="0"/>
              <a:t>2</a:t>
            </a:r>
            <a:r>
              <a:rPr lang="en-US" dirty="0"/>
              <a:t>     + (k+1)</a:t>
            </a:r>
            <a:r>
              <a:rPr lang="en-US" baseline="30000" dirty="0"/>
              <a:t>2</a:t>
            </a:r>
            <a:r>
              <a:rPr lang="en-US" dirty="0"/>
              <a:t> =</a:t>
            </a:r>
          </a:p>
          <a:p>
            <a:r>
              <a:rPr lang="en-US" dirty="0"/>
              <a:t> k(k+1)(2k+1)/6  + (k+1)</a:t>
            </a:r>
            <a:r>
              <a:rPr lang="en-US" baseline="30000" dirty="0"/>
              <a:t>2</a:t>
            </a:r>
            <a:r>
              <a:rPr lang="en-US" dirty="0"/>
              <a:t> =  (k+1)(k(2k+1)+6(k+1))/6 = </a:t>
            </a:r>
          </a:p>
          <a:p>
            <a:r>
              <a:rPr lang="en-US" dirty="0"/>
              <a:t>        </a:t>
            </a:r>
          </a:p>
          <a:p>
            <a:r>
              <a:rPr lang="en-US" dirty="0"/>
              <a:t>  (k+1)(2k</a:t>
            </a:r>
            <a:r>
              <a:rPr lang="en-US" baseline="30000" dirty="0"/>
              <a:t>2</a:t>
            </a:r>
            <a:r>
              <a:rPr lang="en-US" dirty="0"/>
              <a:t>+7k+6)/6 = </a:t>
            </a:r>
          </a:p>
          <a:p>
            <a:endParaRPr lang="en-US" dirty="0"/>
          </a:p>
          <a:p>
            <a:r>
              <a:rPr lang="en-US" dirty="0"/>
              <a:t>  (k+1)(k+2)(2k+3)/6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DE674A-1C47-C345-AC5B-7D233EF2C5AB}"/>
              </a:ext>
            </a:extLst>
          </p:cNvPr>
          <p:cNvSpPr txBox="1"/>
          <p:nvPr/>
        </p:nvSpPr>
        <p:spPr>
          <a:xfrm>
            <a:off x="4003598" y="4892346"/>
            <a:ext cx="2630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Hint:</a:t>
            </a:r>
            <a:r>
              <a:rPr lang="is-IS" sz="1400" b="1" dirty="0">
                <a:solidFill>
                  <a:srgbClr val="FF0000"/>
                </a:solidFill>
              </a:rPr>
              <a:t> 2n</a:t>
            </a:r>
            <a:r>
              <a:rPr lang="is-IS" sz="1400" b="1" baseline="30000" dirty="0">
                <a:solidFill>
                  <a:srgbClr val="FF0000"/>
                </a:solidFill>
              </a:rPr>
              <a:t>2</a:t>
            </a:r>
            <a:r>
              <a:rPr lang="is-IS" sz="1400" b="1" dirty="0">
                <a:solidFill>
                  <a:srgbClr val="FF0000"/>
                </a:solidFill>
              </a:rPr>
              <a:t>+7n+6 = (n+2)(2n+3)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443D7E-06FD-3448-A01B-634514BAF2C3}"/>
              </a:ext>
            </a:extLst>
          </p:cNvPr>
          <p:cNvSpPr txBox="1"/>
          <p:nvPr/>
        </p:nvSpPr>
        <p:spPr>
          <a:xfrm>
            <a:off x="5072063" y="3730797"/>
            <a:ext cx="1085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hypothesis</a:t>
            </a:r>
          </a:p>
        </p:txBody>
      </p:sp>
    </p:spTree>
    <p:extLst>
      <p:ext uri="{BB962C8B-B14F-4D97-AF65-F5344CB8AC3E}">
        <p14:creationId xmlns:p14="http://schemas.microsoft.com/office/powerpoint/2010/main" val="8629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260" y="317"/>
            <a:ext cx="1747740" cy="2292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6779109" cy="1017587"/>
          </a:xfrm>
        </p:spPr>
        <p:txBody>
          <a:bodyPr/>
          <a:lstStyle/>
          <a:p>
            <a:r>
              <a:rPr lang="en-US" dirty="0"/>
              <a:t>All horses have the same 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800000"/>
                </a:solidFill>
              </a:rPr>
              <a:t>Base case: </a:t>
            </a:r>
            <a:r>
              <a:rPr lang="en-US" sz="2400" dirty="0"/>
              <a:t>If there is only one horse, there is </a:t>
            </a:r>
          </a:p>
          <a:p>
            <a:pPr marL="0" indent="0">
              <a:buNone/>
            </a:pPr>
            <a:r>
              <a:rPr lang="en-US" sz="2400" dirty="0"/>
              <a:t>    only one color.</a:t>
            </a:r>
          </a:p>
          <a:p>
            <a:endParaRPr lang="en-US" sz="2400" i="1" dirty="0"/>
          </a:p>
          <a:p>
            <a:r>
              <a:rPr lang="en-US" sz="2400" dirty="0">
                <a:solidFill>
                  <a:srgbClr val="800000"/>
                </a:solidFill>
              </a:rPr>
              <a:t>Induction step: </a:t>
            </a:r>
            <a:r>
              <a:rPr lang="en-US" sz="2400" dirty="0"/>
              <a:t>Assume as induction hypothesis that within any set of n horses, there is only one color. Now look at any set of </a:t>
            </a:r>
            <a:r>
              <a:rPr lang="en-US" sz="2400" dirty="0" err="1"/>
              <a:t>n</a:t>
            </a:r>
            <a:r>
              <a:rPr lang="en-US" sz="2400" dirty="0"/>
              <a:t> + 1 horses. Number them: 1, 2, 3, ..., </a:t>
            </a:r>
            <a:r>
              <a:rPr lang="en-US" sz="2400" dirty="0" err="1"/>
              <a:t>n</a:t>
            </a:r>
            <a:r>
              <a:rPr lang="en-US" sz="2400" dirty="0"/>
              <a:t>, </a:t>
            </a:r>
            <a:r>
              <a:rPr lang="en-US" sz="2400" dirty="0" err="1"/>
              <a:t>n</a:t>
            </a:r>
            <a:r>
              <a:rPr lang="en-US" sz="2400" dirty="0"/>
              <a:t> + 1. Consider the sets {1, 2, 3, ..., </a:t>
            </a:r>
            <a:r>
              <a:rPr lang="en-US" sz="2400" dirty="0" err="1"/>
              <a:t>n</a:t>
            </a:r>
            <a:r>
              <a:rPr lang="en-US" sz="2400" dirty="0"/>
              <a:t>} and {2, 3, 4, ..., </a:t>
            </a:r>
            <a:r>
              <a:rPr lang="en-US" sz="2400" dirty="0" err="1"/>
              <a:t>n</a:t>
            </a:r>
            <a:r>
              <a:rPr lang="en-US" sz="2400" dirty="0"/>
              <a:t> + 1}. Each is a set of only </a:t>
            </a:r>
            <a:r>
              <a:rPr lang="en-US" sz="2400" dirty="0" err="1"/>
              <a:t>n</a:t>
            </a:r>
            <a:r>
              <a:rPr lang="en-US" sz="2400" dirty="0"/>
              <a:t> horses, therefore within each there is only one color. But the two sets overlap, so there must be only one color among all n+1 horses.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820000"/>
                </a:solidFill>
              </a:rPr>
              <a:t>This is clearly wrong, but can you find the flaw?</a:t>
            </a:r>
          </a:p>
        </p:txBody>
      </p:sp>
    </p:spTree>
    <p:extLst>
      <p:ext uri="{BB962C8B-B14F-4D97-AF65-F5344CB8AC3E}">
        <p14:creationId xmlns:p14="http://schemas.microsoft.com/office/powerpoint/2010/main" val="1150787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260" y="317"/>
            <a:ext cx="1747740" cy="22926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7813"/>
            <a:ext cx="7236309" cy="1017587"/>
          </a:xfrm>
        </p:spPr>
        <p:txBody>
          <a:bodyPr/>
          <a:lstStyle/>
          <a:p>
            <a:r>
              <a:rPr lang="en-US" dirty="0"/>
              <a:t>NOT all horses have the same 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6939060" cy="4654398"/>
          </a:xfrm>
        </p:spPr>
        <p:txBody>
          <a:bodyPr/>
          <a:lstStyle/>
          <a:p>
            <a:r>
              <a:rPr lang="en-US" sz="2400" dirty="0"/>
              <a:t>The step from</a:t>
            </a:r>
          </a:p>
          <a:p>
            <a:r>
              <a:rPr lang="en-US" sz="2400" dirty="0"/>
              <a:t>    k = 1      {1}</a:t>
            </a:r>
          </a:p>
          <a:p>
            <a:r>
              <a:rPr lang="en-US" sz="2400" dirty="0"/>
              <a:t>to</a:t>
            </a:r>
          </a:p>
          <a:p>
            <a:r>
              <a:rPr lang="en-US" sz="2400" dirty="0"/>
              <a:t>    k = 2      {1,2}</a:t>
            </a:r>
          </a:p>
          <a:p>
            <a:endParaRPr lang="en-US" sz="2400" dirty="0"/>
          </a:p>
          <a:p>
            <a:r>
              <a:rPr lang="en-US" sz="2400" dirty="0"/>
              <a:t>Fails:  there is no intersection: {1} ⋂ {2}  in a set of two horses, as was incorrectly used in the ”proof”.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33359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induction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Let </a:t>
            </a:r>
            <a:r>
              <a:rPr lang="en-US" sz="2800" dirty="0" err="1"/>
              <a:t>n</a:t>
            </a:r>
            <a:r>
              <a:rPr lang="en-US" sz="2800" dirty="0"/>
              <a:t> be a positive integer.  Show that every 2</a:t>
            </a:r>
            <a:r>
              <a:rPr lang="en-US" sz="2800" baseline="30000" dirty="0"/>
              <a:t>n</a:t>
            </a:r>
            <a:r>
              <a:rPr lang="en-US" sz="2800" dirty="0"/>
              <a:t> x 2</a:t>
            </a:r>
            <a:r>
              <a:rPr lang="en-US" sz="2800" baseline="30000" dirty="0"/>
              <a:t>n</a:t>
            </a:r>
            <a:r>
              <a:rPr lang="en-US" sz="2800" dirty="0"/>
              <a:t> chessboard with one square removed can be tiled using L-shaped </a:t>
            </a:r>
            <a:r>
              <a:rPr lang="en-US" sz="2800" dirty="0" err="1"/>
              <a:t>triominoes</a:t>
            </a:r>
            <a:r>
              <a:rPr lang="en-US" sz="2800" dirty="0"/>
              <a:t>, each covering three squares at a time.</a:t>
            </a:r>
          </a:p>
          <a:p>
            <a:endParaRPr lang="en-US" sz="2800" dirty="0"/>
          </a:p>
          <a:p>
            <a:r>
              <a:rPr lang="en-US" sz="2800" dirty="0"/>
              <a:t>First, show that </a:t>
            </a:r>
          </a:p>
          <a:p>
            <a:r>
              <a:rPr lang="en-US" sz="2800" dirty="0"/>
              <a:t>    3 | 2</a:t>
            </a:r>
            <a:r>
              <a:rPr lang="en-US" sz="2800" baseline="30000" dirty="0"/>
              <a:t>n </a:t>
            </a:r>
            <a:r>
              <a:rPr lang="en-US" sz="2800" dirty="0"/>
              <a:t>x 2</a:t>
            </a:r>
            <a:r>
              <a:rPr lang="en-US" sz="2800" baseline="30000" dirty="0"/>
              <a:t>n</a:t>
            </a:r>
            <a:r>
              <a:rPr lang="en-US" sz="2800" dirty="0"/>
              <a:t> – 1   </a:t>
            </a:r>
          </a:p>
          <a:p>
            <a:r>
              <a:rPr lang="en-US" sz="2800" dirty="0"/>
              <a:t>        (i.e. 3 divides 2</a:t>
            </a:r>
            <a:r>
              <a:rPr lang="en-US" sz="2800" baseline="30000" dirty="0"/>
              <a:t>n </a:t>
            </a:r>
            <a:r>
              <a:rPr lang="en-US" sz="2800" dirty="0"/>
              <a:t>x 2</a:t>
            </a:r>
            <a:r>
              <a:rPr lang="en-US" sz="2800" baseline="30000" dirty="0"/>
              <a:t>n</a:t>
            </a:r>
            <a:r>
              <a:rPr lang="en-US" sz="2800" dirty="0"/>
              <a:t> – 1 )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418" y="2781904"/>
            <a:ext cx="2088382" cy="208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383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Tiling with </a:t>
            </a:r>
            <a:r>
              <a:rPr lang="en-US" dirty="0" err="1"/>
              <a:t>triominoes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3808"/>
            <a:ext cx="7648575" cy="4051117"/>
          </a:xfrm>
        </p:spPr>
        <p:txBody>
          <a:bodyPr/>
          <a:lstStyle/>
          <a:p>
            <a:r>
              <a:rPr lang="en-US" dirty="0"/>
              <a:t>Divide the board into four sub-boards: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Base case?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36" y="1871518"/>
            <a:ext cx="3022600" cy="302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291" y="1834573"/>
            <a:ext cx="3149600" cy="30607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331E480-6FBD-7B40-9D14-D52310A9350E}"/>
              </a:ext>
            </a:extLst>
          </p:cNvPr>
          <p:cNvGrpSpPr/>
          <p:nvPr/>
        </p:nvGrpSpPr>
        <p:grpSpPr>
          <a:xfrm>
            <a:off x="4071938" y="5624508"/>
            <a:ext cx="723899" cy="714384"/>
            <a:chOff x="4071938" y="5624508"/>
            <a:chExt cx="723899" cy="71438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83DA46-B8F3-F543-A13C-1277C23BE8EA}"/>
                </a:ext>
              </a:extLst>
            </p:cNvPr>
            <p:cNvSpPr/>
            <p:nvPr/>
          </p:nvSpPr>
          <p:spPr bwMode="auto">
            <a:xfrm>
              <a:off x="4071938" y="5624508"/>
              <a:ext cx="357187" cy="35718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C84616-BA1A-A747-B032-D2FF5EE580E8}"/>
                </a:ext>
              </a:extLst>
            </p:cNvPr>
            <p:cNvSpPr/>
            <p:nvPr/>
          </p:nvSpPr>
          <p:spPr bwMode="auto">
            <a:xfrm>
              <a:off x="4438650" y="5624508"/>
              <a:ext cx="357187" cy="35718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3900C78-644A-DD42-A828-4252E687F5BC}"/>
                </a:ext>
              </a:extLst>
            </p:cNvPr>
            <p:cNvSpPr/>
            <p:nvPr/>
          </p:nvSpPr>
          <p:spPr bwMode="auto">
            <a:xfrm>
              <a:off x="4071938" y="5981705"/>
              <a:ext cx="357187" cy="357187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BB2E2D8-D818-1C4D-A66B-27382EFF2C1A}"/>
                </a:ext>
              </a:extLst>
            </p:cNvPr>
            <p:cNvSpPr/>
            <p:nvPr/>
          </p:nvSpPr>
          <p:spPr bwMode="auto">
            <a:xfrm>
              <a:off x="4438650" y="5981705"/>
              <a:ext cx="357187" cy="357187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951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bound on Fibonacci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Fibonacci sequence:</a:t>
            </a:r>
          </a:p>
          <a:p>
            <a:r>
              <a:rPr lang="de-DE" i="1" dirty="0">
                <a:latin typeface="Times New Roman"/>
                <a:cs typeface="Times New Roman"/>
              </a:rPr>
              <a:t>	f</a:t>
            </a:r>
            <a:r>
              <a:rPr lang="de-DE" i="1" baseline="-25000" dirty="0">
                <a:latin typeface="Times New Roman"/>
                <a:cs typeface="Times New Roman"/>
              </a:rPr>
              <a:t>0</a:t>
            </a:r>
            <a:r>
              <a:rPr lang="de-DE" i="1" dirty="0">
                <a:latin typeface="Times New Roman"/>
                <a:cs typeface="Times New Roman"/>
              </a:rPr>
              <a:t> = 0, f</a:t>
            </a:r>
            <a:r>
              <a:rPr lang="de-DE" i="1" baseline="-25000" dirty="0">
                <a:latin typeface="Times New Roman"/>
                <a:cs typeface="Times New Roman"/>
              </a:rPr>
              <a:t>1</a:t>
            </a:r>
            <a:r>
              <a:rPr lang="de-DE" i="1" dirty="0">
                <a:latin typeface="Times New Roman"/>
                <a:cs typeface="Times New Roman"/>
              </a:rPr>
              <a:t> = 1</a:t>
            </a:r>
          </a:p>
          <a:p>
            <a:r>
              <a:rPr lang="de-DE" i="1" dirty="0">
                <a:latin typeface="Times New Roman"/>
                <a:cs typeface="Times New Roman"/>
              </a:rPr>
              <a:t>	</a:t>
            </a:r>
            <a:r>
              <a:rPr lang="de-DE" i="1" dirty="0" err="1">
                <a:latin typeface="Times New Roman"/>
                <a:cs typeface="Times New Roman"/>
              </a:rPr>
              <a:t>f</a:t>
            </a:r>
            <a:r>
              <a:rPr lang="de-DE" i="1" baseline="-25000" dirty="0" err="1">
                <a:latin typeface="Times New Roman"/>
                <a:cs typeface="Times New Roman"/>
              </a:rPr>
              <a:t>n</a:t>
            </a:r>
            <a:r>
              <a:rPr lang="de-DE" i="1" dirty="0">
                <a:latin typeface="Times New Roman"/>
                <a:cs typeface="Times New Roman"/>
              </a:rPr>
              <a:t> = f</a:t>
            </a:r>
            <a:r>
              <a:rPr lang="de-DE" i="1" baseline="-25000" dirty="0">
                <a:latin typeface="Times New Roman"/>
                <a:cs typeface="Times New Roman"/>
              </a:rPr>
              <a:t>n−1</a:t>
            </a:r>
            <a:r>
              <a:rPr lang="de-DE" i="1" dirty="0">
                <a:latin typeface="Times New Roman"/>
                <a:cs typeface="Times New Roman"/>
              </a:rPr>
              <a:t> + f</a:t>
            </a:r>
            <a:r>
              <a:rPr lang="de-DE" i="1" baseline="-25000" dirty="0">
                <a:latin typeface="Times New Roman"/>
                <a:cs typeface="Times New Roman"/>
              </a:rPr>
              <a:t>n−2</a:t>
            </a:r>
            <a:r>
              <a:rPr lang="de-DE" i="1" dirty="0">
                <a:latin typeface="Times New Roman"/>
                <a:cs typeface="Times New Roman"/>
              </a:rPr>
              <a:t>  </a:t>
            </a:r>
            <a:r>
              <a:rPr lang="de-DE" i="1" dirty="0" err="1">
                <a:latin typeface="Times New Roman"/>
                <a:cs typeface="Times New Roman"/>
              </a:rPr>
              <a:t>for</a:t>
            </a:r>
            <a:r>
              <a:rPr lang="de-DE" i="1" dirty="0">
                <a:latin typeface="Times New Roman"/>
                <a:cs typeface="Times New Roman"/>
              </a:rPr>
              <a:t>  </a:t>
            </a:r>
            <a:r>
              <a:rPr lang="de-DE" i="1" dirty="0" err="1">
                <a:latin typeface="Times New Roman"/>
                <a:cs typeface="Times New Roman"/>
              </a:rPr>
              <a:t>n</a:t>
            </a:r>
            <a:r>
              <a:rPr lang="de-DE" i="1" dirty="0">
                <a:latin typeface="Times New Roman"/>
                <a:cs typeface="Times New Roman"/>
              </a:rPr>
              <a:t> ≥ 2</a:t>
            </a:r>
            <a:endParaRPr lang="en-US" i="1" dirty="0">
              <a:latin typeface="Times New Roman"/>
              <a:cs typeface="Times New Roman"/>
            </a:endParaRPr>
          </a:p>
          <a:p>
            <a:endParaRPr lang="en-US" dirty="0"/>
          </a:p>
          <a:p>
            <a:r>
              <a:rPr lang="en-US" dirty="0"/>
              <a:t>Theorem:  </a:t>
            </a:r>
            <a:r>
              <a:rPr lang="de-DE" i="1" dirty="0" err="1">
                <a:latin typeface="Times New Roman"/>
                <a:cs typeface="Times New Roman"/>
              </a:rPr>
              <a:t>f</a:t>
            </a:r>
            <a:r>
              <a:rPr lang="de-DE" i="1" baseline="-25000" dirty="0" err="1">
                <a:latin typeface="Times New Roman"/>
                <a:cs typeface="Times New Roman"/>
              </a:rPr>
              <a:t>n</a:t>
            </a:r>
            <a:r>
              <a:rPr lang="de-DE" i="1" baseline="-25000" dirty="0">
                <a:latin typeface="Times New Roman"/>
                <a:cs typeface="Times New Roman"/>
              </a:rPr>
              <a:t> </a:t>
            </a:r>
            <a:r>
              <a:rPr lang="de-DE" i="1" dirty="0">
                <a:latin typeface="Times New Roman"/>
                <a:cs typeface="Times New Roman"/>
              </a:rPr>
              <a:t>≤ 2</a:t>
            </a:r>
            <a:r>
              <a:rPr lang="de-DE" i="1" baseline="30000" dirty="0">
                <a:latin typeface="Times New Roman"/>
                <a:cs typeface="Times New Roman"/>
              </a:rPr>
              <a:t>n</a:t>
            </a:r>
            <a:r>
              <a:rPr lang="de-DE" i="1" dirty="0">
                <a:latin typeface="Times New Roman"/>
                <a:cs typeface="Times New Roman"/>
              </a:rPr>
              <a:t> </a:t>
            </a:r>
            <a:r>
              <a:rPr lang="de-DE" dirty="0" err="1">
                <a:latin typeface="+mj-lt"/>
                <a:cs typeface="Times New Roman"/>
              </a:rPr>
              <a:t>for</a:t>
            </a:r>
            <a:r>
              <a:rPr lang="de-DE" i="1" dirty="0">
                <a:latin typeface="Times New Roman"/>
                <a:cs typeface="Times New Roman"/>
              </a:rPr>
              <a:t> </a:t>
            </a:r>
            <a:r>
              <a:rPr lang="de-DE" i="1" dirty="0" err="1">
                <a:latin typeface="Times New Roman"/>
                <a:cs typeface="Times New Roman"/>
              </a:rPr>
              <a:t>n</a:t>
            </a:r>
            <a:r>
              <a:rPr lang="de-DE" i="1" dirty="0">
                <a:latin typeface="Times New Roman"/>
                <a:cs typeface="Times New Roman"/>
              </a:rPr>
              <a:t> ≥ 0</a:t>
            </a:r>
            <a:endParaRPr lang="en-US" i="1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557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induction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Induction:</a:t>
            </a:r>
          </a:p>
          <a:p>
            <a:pPr lvl="1"/>
            <a:r>
              <a:rPr lang="en-US" dirty="0"/>
              <a:t>P(1) is true.			</a:t>
            </a:r>
          </a:p>
          <a:p>
            <a:pPr lvl="1"/>
            <a:r>
              <a:rPr lang="en-US" dirty="0" err="1">
                <a:sym typeface="Symbol" charset="2"/>
              </a:rPr>
              <a:t></a:t>
            </a:r>
            <a:r>
              <a:rPr lang="en-US" dirty="0" err="1"/>
              <a:t>n</a:t>
            </a:r>
            <a:r>
              <a:rPr lang="en-US" dirty="0"/>
              <a:t> </a:t>
            </a:r>
            <a:r>
              <a:rPr lang="en-US" dirty="0">
                <a:sym typeface="Symbol" charset="2"/>
              </a:rPr>
              <a:t></a:t>
            </a:r>
            <a:r>
              <a:rPr lang="en-US" dirty="0"/>
              <a:t>N</a:t>
            </a:r>
            <a:r>
              <a:rPr lang="en-US" dirty="0">
                <a:sym typeface="Symbol" charset="2"/>
              </a:rPr>
              <a:t>, </a:t>
            </a:r>
            <a:r>
              <a:rPr lang="en-US" dirty="0" err="1">
                <a:sym typeface="Symbol" charset="2"/>
              </a:rPr>
              <a:t>P(n</a:t>
            </a:r>
            <a:r>
              <a:rPr lang="en-US" dirty="0">
                <a:sym typeface="Symbol" charset="2"/>
              </a:rPr>
              <a:t>) </a:t>
            </a:r>
            <a:r>
              <a:rPr lang="en-US" dirty="0" err="1">
                <a:sym typeface="Symbol" charset="2"/>
              </a:rPr>
              <a:t></a:t>
            </a:r>
            <a:r>
              <a:rPr lang="en-US" dirty="0">
                <a:sym typeface="Symbol" charset="2"/>
              </a:rPr>
              <a:t> </a:t>
            </a:r>
            <a:r>
              <a:rPr lang="en-US" dirty="0" err="1">
                <a:sym typeface="Symbol" charset="2"/>
              </a:rPr>
              <a:t>P(n</a:t>
            </a:r>
            <a:r>
              <a:rPr lang="en-US" dirty="0">
                <a:sym typeface="Symbol" charset="2"/>
              </a:rPr>
              <a:t> + 1).	</a:t>
            </a:r>
          </a:p>
          <a:p>
            <a:pPr lvl="1"/>
            <a:r>
              <a:rPr lang="en-US" dirty="0">
                <a:sym typeface="Symbol" charset="2"/>
              </a:rPr>
              <a:t>Implies </a:t>
            </a:r>
            <a:r>
              <a:rPr lang="en-US" dirty="0" err="1">
                <a:sym typeface="Symbol" charset="2"/>
              </a:rPr>
              <a:t></a:t>
            </a:r>
            <a:r>
              <a:rPr lang="en-US" dirty="0" err="1"/>
              <a:t>n</a:t>
            </a:r>
            <a:r>
              <a:rPr lang="en-US" dirty="0"/>
              <a:t> </a:t>
            </a:r>
            <a:r>
              <a:rPr lang="en-US" dirty="0">
                <a:sym typeface="Symbol" charset="2"/>
              </a:rPr>
              <a:t></a:t>
            </a:r>
            <a:r>
              <a:rPr lang="en-US" dirty="0"/>
              <a:t>N</a:t>
            </a:r>
            <a:r>
              <a:rPr lang="en-US" dirty="0">
                <a:sym typeface="Symbol" charset="2"/>
              </a:rPr>
              <a:t>, </a:t>
            </a:r>
            <a:r>
              <a:rPr lang="en-US" dirty="0" err="1">
                <a:sym typeface="Symbol" charset="2"/>
              </a:rPr>
              <a:t>P(n</a:t>
            </a:r>
            <a:r>
              <a:rPr lang="en-US" dirty="0">
                <a:sym typeface="Symbol" charset="2"/>
              </a:rPr>
              <a:t>) </a:t>
            </a:r>
          </a:p>
          <a:p>
            <a:endParaRPr lang="en-US" dirty="0">
              <a:sym typeface="Symbol" charset="2"/>
            </a:endParaRPr>
          </a:p>
          <a:p>
            <a:endParaRPr lang="en-US" dirty="0">
              <a:sym typeface="Symbol" charset="2"/>
            </a:endParaRPr>
          </a:p>
          <a:p>
            <a:r>
              <a:rPr lang="en-US" dirty="0">
                <a:sym typeface="Symbol" charset="2"/>
              </a:rPr>
              <a:t>Strong induction:</a:t>
            </a:r>
          </a:p>
          <a:p>
            <a:pPr lvl="1"/>
            <a:r>
              <a:rPr lang="en-US" dirty="0"/>
              <a:t>P(1) is true.			</a:t>
            </a:r>
          </a:p>
          <a:p>
            <a:pPr lvl="1"/>
            <a:r>
              <a:rPr lang="en-US" dirty="0">
                <a:sym typeface="Symbol" charset="2"/>
              </a:rPr>
              <a:t></a:t>
            </a:r>
            <a:r>
              <a:rPr lang="en-US" dirty="0"/>
              <a:t>n </a:t>
            </a:r>
            <a:r>
              <a:rPr lang="en-US" dirty="0">
                <a:sym typeface="Symbol" charset="2"/>
              </a:rPr>
              <a:t></a:t>
            </a:r>
            <a:r>
              <a:rPr lang="en-US" dirty="0"/>
              <a:t>N</a:t>
            </a:r>
            <a:r>
              <a:rPr lang="en-US" dirty="0">
                <a:sym typeface="Symbol" charset="2"/>
              </a:rPr>
              <a:t>, (P(1) 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Symbol" charset="2"/>
              </a:rPr>
              <a:t>∧</a:t>
            </a:r>
            <a:r>
              <a:rPr lang="en-US" dirty="0">
                <a:sym typeface="Symbol" charset="2"/>
              </a:rPr>
              <a:t> P(2)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Symbol" charset="2"/>
              </a:rPr>
              <a:t>∧</a:t>
            </a:r>
            <a:r>
              <a:rPr lang="en-US" dirty="0">
                <a:sym typeface="Symbol" charset="2"/>
              </a:rPr>
              <a:t>…</a:t>
            </a:r>
            <a:r>
              <a:rPr lang="en-US" dirty="0">
                <a:latin typeface="ＭＳ ゴシック"/>
                <a:ea typeface="ＭＳ ゴシック"/>
                <a:cs typeface="ＭＳ ゴシック"/>
                <a:sym typeface="Symbol" charset="2"/>
              </a:rPr>
              <a:t>∧</a:t>
            </a:r>
            <a:r>
              <a:rPr lang="en-US" dirty="0">
                <a:sym typeface="Symbol" charset="2"/>
              </a:rPr>
              <a:t>P(n))  P(n + 1).	</a:t>
            </a:r>
          </a:p>
          <a:p>
            <a:pPr lvl="1"/>
            <a:r>
              <a:rPr lang="en-US" dirty="0">
                <a:sym typeface="Symbol" charset="2"/>
              </a:rPr>
              <a:t>Implies </a:t>
            </a:r>
            <a:r>
              <a:rPr lang="en-US" dirty="0" err="1">
                <a:sym typeface="Symbol" charset="2"/>
              </a:rPr>
              <a:t></a:t>
            </a:r>
            <a:r>
              <a:rPr lang="en-US" dirty="0" err="1"/>
              <a:t>n</a:t>
            </a:r>
            <a:r>
              <a:rPr lang="en-US" dirty="0"/>
              <a:t> </a:t>
            </a:r>
            <a:r>
              <a:rPr lang="en-US" dirty="0">
                <a:sym typeface="Symbol" charset="2"/>
              </a:rPr>
              <a:t></a:t>
            </a:r>
            <a:r>
              <a:rPr lang="en-US" dirty="0"/>
              <a:t>N</a:t>
            </a:r>
            <a:r>
              <a:rPr lang="en-US" dirty="0">
                <a:sym typeface="Symbol" charset="2"/>
              </a:rPr>
              <a:t>, </a:t>
            </a:r>
            <a:r>
              <a:rPr lang="en-US" dirty="0" err="1">
                <a:sym typeface="Symbol" charset="2"/>
              </a:rPr>
              <a:t>P(n</a:t>
            </a:r>
            <a:r>
              <a:rPr lang="en-US" dirty="0">
                <a:sym typeface="Symbol" charset="2"/>
              </a:rPr>
              <a:t>) </a:t>
            </a:r>
          </a:p>
          <a:p>
            <a:pPr lvl="1"/>
            <a:endParaRPr lang="en-US" dirty="0">
              <a:sym typeface="Symbol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400" dirty="0"/>
              <a:t>Prove that all natural numbers </a:t>
            </a:r>
            <a:r>
              <a:rPr lang="en-US" sz="2400" dirty="0" err="1">
                <a:sym typeface="Symbol" charset="2"/>
              </a:rPr>
              <a:t></a:t>
            </a:r>
            <a:r>
              <a:rPr lang="en-US" sz="2400" dirty="0">
                <a:sym typeface="Symbol" charset="2"/>
              </a:rPr>
              <a:t> 2 can be represented as a product of primes.</a:t>
            </a:r>
          </a:p>
          <a:p>
            <a:pPr>
              <a:lnSpc>
                <a:spcPct val="140000"/>
              </a:lnSpc>
            </a:pPr>
            <a:r>
              <a:rPr lang="en-US" sz="2400" dirty="0">
                <a:solidFill>
                  <a:schemeClr val="tx1"/>
                </a:solidFill>
                <a:sym typeface="Symbol" charset="2"/>
              </a:rPr>
              <a:t>Basis:</a:t>
            </a:r>
            <a:r>
              <a:rPr lang="en-US" sz="2400" dirty="0">
                <a:sym typeface="Symbol" charset="2"/>
              </a:rPr>
              <a:t> n=2:  2 is a prime.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5679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820000"/>
                </a:solidFill>
                <a:sym typeface="Symbol" charset="2"/>
              </a:rPr>
              <a:t>Inductive step: </a:t>
            </a:r>
            <a:r>
              <a:rPr lang="en-US" dirty="0">
                <a:sym typeface="Symbol" charset="2"/>
              </a:rPr>
              <a:t>show that n+1 can be represented as a product of primes.</a:t>
            </a:r>
          </a:p>
          <a:p>
            <a:pPr lvl="1"/>
            <a:r>
              <a:rPr lang="en-US" dirty="0">
                <a:sym typeface="Symbol" charset="2"/>
              </a:rPr>
              <a:t>If n+1 is a prime: It can be represented as a product of 1 prime, itself.</a:t>
            </a:r>
          </a:p>
          <a:p>
            <a:pPr lvl="1"/>
            <a:r>
              <a:rPr lang="en-US" dirty="0">
                <a:sym typeface="Symbol" charset="2"/>
              </a:rPr>
              <a:t>If n+1 is composite: Then, n + 1 = </a:t>
            </a:r>
            <a:r>
              <a:rPr lang="en-US" dirty="0" err="1">
                <a:sym typeface="Symbol" charset="2"/>
              </a:rPr>
              <a:t>ab</a:t>
            </a:r>
            <a:r>
              <a:rPr lang="en-US" dirty="0">
                <a:sym typeface="Symbol" charset="2"/>
              </a:rPr>
              <a:t>, for some </a:t>
            </a:r>
            <a:r>
              <a:rPr lang="en-US" dirty="0" err="1">
                <a:sym typeface="Symbol" charset="2"/>
              </a:rPr>
              <a:t>a,b</a:t>
            </a:r>
            <a:r>
              <a:rPr lang="en-US" dirty="0">
                <a:sym typeface="Symbol" charset="2"/>
              </a:rPr>
              <a:t> &lt; n + 1.</a:t>
            </a:r>
          </a:p>
          <a:p>
            <a:pPr lvl="2"/>
            <a:r>
              <a:rPr lang="en-US" dirty="0">
                <a:sym typeface="Symbol" charset="2"/>
              </a:rPr>
              <a:t>Therefore, a = p</a:t>
            </a:r>
            <a:r>
              <a:rPr lang="en-US" baseline="-25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p</a:t>
            </a:r>
            <a:r>
              <a:rPr lang="en-US" baseline="-25000" dirty="0">
                <a:sym typeface="Symbol" charset="2"/>
              </a:rPr>
              <a:t>2</a:t>
            </a:r>
            <a:r>
              <a:rPr lang="en-US" dirty="0">
                <a:sym typeface="Symbol" charset="2"/>
              </a:rPr>
              <a:t> . . . </a:t>
            </a:r>
            <a:r>
              <a:rPr lang="en-US" dirty="0" err="1">
                <a:sym typeface="Symbol" charset="2"/>
              </a:rPr>
              <a:t>p</a:t>
            </a:r>
            <a:r>
              <a:rPr lang="en-US" baseline="-25000" dirty="0" err="1">
                <a:sym typeface="Symbol" charset="2"/>
              </a:rPr>
              <a:t>k</a:t>
            </a:r>
            <a:r>
              <a:rPr lang="en-US" dirty="0">
                <a:sym typeface="Symbol" charset="2"/>
              </a:rPr>
              <a:t> &amp; </a:t>
            </a:r>
            <a:r>
              <a:rPr lang="en-US" dirty="0" err="1">
                <a:sym typeface="Symbol" charset="2"/>
              </a:rPr>
              <a:t>b</a:t>
            </a:r>
            <a:r>
              <a:rPr lang="en-US" dirty="0">
                <a:sym typeface="Symbol" charset="2"/>
              </a:rPr>
              <a:t> = q</a:t>
            </a:r>
            <a:r>
              <a:rPr lang="en-US" baseline="-25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q</a:t>
            </a:r>
            <a:r>
              <a:rPr lang="en-US" baseline="-25000" dirty="0">
                <a:sym typeface="Symbol" charset="2"/>
              </a:rPr>
              <a:t>2</a:t>
            </a:r>
            <a:r>
              <a:rPr lang="en-US" dirty="0">
                <a:sym typeface="Symbol" charset="2"/>
              </a:rPr>
              <a:t> . . . </a:t>
            </a:r>
            <a:r>
              <a:rPr lang="en-US" dirty="0" err="1">
                <a:sym typeface="Symbol" charset="2"/>
              </a:rPr>
              <a:t>q</a:t>
            </a:r>
            <a:r>
              <a:rPr lang="en-US" baseline="-25000" dirty="0" err="1">
                <a:sym typeface="Symbol" charset="2"/>
              </a:rPr>
              <a:t>l</a:t>
            </a:r>
            <a:r>
              <a:rPr lang="en-US" dirty="0">
                <a:sym typeface="Symbol" charset="2"/>
              </a:rPr>
              <a:t>, where the </a:t>
            </a:r>
            <a:r>
              <a:rPr lang="en-US" dirty="0" err="1">
                <a:sym typeface="Symbol" charset="2"/>
              </a:rPr>
              <a:t>p</a:t>
            </a:r>
            <a:r>
              <a:rPr lang="en-US" baseline="-25000" dirty="0" err="1">
                <a:sym typeface="Symbol" charset="2"/>
              </a:rPr>
              <a:t>i</a:t>
            </a:r>
            <a:r>
              <a:rPr lang="en-US" dirty="0" err="1">
                <a:sym typeface="Symbol" charset="2"/>
              </a:rPr>
              <a:t>s</a:t>
            </a:r>
            <a:r>
              <a:rPr lang="en-US" dirty="0">
                <a:sym typeface="Symbol" charset="2"/>
              </a:rPr>
              <a:t> &amp; </a:t>
            </a:r>
            <a:r>
              <a:rPr lang="en-US" dirty="0" err="1">
                <a:sym typeface="Symbol" charset="2"/>
              </a:rPr>
              <a:t>q</a:t>
            </a:r>
            <a:r>
              <a:rPr lang="en-US" baseline="-25000" dirty="0" err="1">
                <a:sym typeface="Symbol" charset="2"/>
              </a:rPr>
              <a:t>i</a:t>
            </a:r>
            <a:r>
              <a:rPr lang="en-US" dirty="0" err="1">
                <a:sym typeface="Symbol" charset="2"/>
              </a:rPr>
              <a:t>s</a:t>
            </a:r>
            <a:r>
              <a:rPr lang="en-US" dirty="0">
                <a:sym typeface="Symbol" charset="2"/>
              </a:rPr>
              <a:t> are primes.</a:t>
            </a:r>
          </a:p>
          <a:p>
            <a:pPr lvl="2"/>
            <a:r>
              <a:rPr lang="en-US" dirty="0">
                <a:sym typeface="Symbol" charset="2"/>
              </a:rPr>
              <a:t>Represent n+1 = p</a:t>
            </a:r>
            <a:r>
              <a:rPr lang="en-US" baseline="-25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p</a:t>
            </a:r>
            <a:r>
              <a:rPr lang="en-US" baseline="-25000" dirty="0">
                <a:sym typeface="Symbol" charset="2"/>
              </a:rPr>
              <a:t>2</a:t>
            </a:r>
            <a:r>
              <a:rPr lang="en-US" dirty="0">
                <a:sym typeface="Symbol" charset="2"/>
              </a:rPr>
              <a:t> . . . p</a:t>
            </a:r>
            <a:r>
              <a:rPr lang="en-US" baseline="-25000" dirty="0">
                <a:sym typeface="Symbol" charset="2"/>
              </a:rPr>
              <a:t>k</a:t>
            </a:r>
            <a:r>
              <a:rPr lang="en-US" dirty="0">
                <a:sym typeface="Symbol" charset="2"/>
              </a:rPr>
              <a:t>q</a:t>
            </a:r>
            <a:r>
              <a:rPr lang="en-US" baseline="-25000" dirty="0">
                <a:sym typeface="Symbol" charset="2"/>
              </a:rPr>
              <a:t>1</a:t>
            </a:r>
            <a:r>
              <a:rPr lang="en-US" dirty="0">
                <a:sym typeface="Symbol" charset="2"/>
              </a:rPr>
              <a:t>q</a:t>
            </a:r>
            <a:r>
              <a:rPr lang="en-US" baseline="-25000" dirty="0">
                <a:sym typeface="Symbol" charset="2"/>
              </a:rPr>
              <a:t>2</a:t>
            </a:r>
            <a:r>
              <a:rPr lang="en-US" dirty="0">
                <a:sym typeface="Symbol" charset="2"/>
              </a:rPr>
              <a:t> . . . q</a:t>
            </a:r>
            <a:r>
              <a:rPr lang="en-US" baseline="-25000" dirty="0">
                <a:sym typeface="Symbol" charset="2"/>
              </a:rPr>
              <a:t>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347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chocolate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92" t="4977" r="3649" b="5289"/>
          <a:stretch/>
        </p:blipFill>
        <p:spPr>
          <a:xfrm>
            <a:off x="6373343" y="850516"/>
            <a:ext cx="2666748" cy="3072191"/>
          </a:xfrm>
        </p:spPr>
      </p:pic>
      <p:sp>
        <p:nvSpPr>
          <p:cNvPr id="6" name="TextBox 5"/>
          <p:cNvSpPr txBox="1"/>
          <p:nvPr/>
        </p:nvSpPr>
        <p:spPr>
          <a:xfrm>
            <a:off x="278189" y="1219200"/>
            <a:ext cx="803790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Theorem</a:t>
            </a:r>
            <a:r>
              <a:rPr lang="en-US" sz="2800" dirty="0"/>
              <a:t>:  Breaking up a chocolate </a:t>
            </a:r>
          </a:p>
          <a:p>
            <a:r>
              <a:rPr lang="en-US" sz="2800" dirty="0"/>
              <a:t>bar with n “squares” into individual </a:t>
            </a:r>
          </a:p>
          <a:p>
            <a:r>
              <a:rPr lang="en-US" sz="2800" dirty="0"/>
              <a:t>squares takes n-1 breaks.  </a:t>
            </a:r>
          </a:p>
          <a:p>
            <a:r>
              <a:rPr lang="en-US" sz="2800" dirty="0"/>
              <a:t>(Break = dividing (sub) bar in 2 </a:t>
            </a:r>
          </a:p>
          <a:p>
            <a:r>
              <a:rPr lang="en-US" sz="2800" dirty="0"/>
              <a:t>along a “break line”)</a:t>
            </a:r>
          </a:p>
          <a:p>
            <a:endParaRPr lang="en-US" sz="2800" dirty="0"/>
          </a:p>
          <a:p>
            <a:endParaRPr lang="en-US" sz="2000" dirty="0"/>
          </a:p>
          <a:p>
            <a:r>
              <a:rPr lang="en-US" sz="2000" dirty="0"/>
              <a:t>A </a:t>
            </a:r>
            <a:r>
              <a:rPr lang="en-US" sz="2000" b="1" dirty="0"/>
              <a:t>full binary tree</a:t>
            </a:r>
            <a:r>
              <a:rPr lang="en-US" sz="2000" dirty="0"/>
              <a:t> (sometimes proper </a:t>
            </a:r>
            <a:r>
              <a:rPr lang="en-US" sz="2000" b="1" dirty="0"/>
              <a:t>binary tree</a:t>
            </a:r>
            <a:r>
              <a:rPr lang="en-US" sz="2000" dirty="0"/>
              <a:t> or 2-</a:t>
            </a:r>
            <a:r>
              <a:rPr lang="en-US" sz="2000" b="1" dirty="0"/>
              <a:t>tree</a:t>
            </a:r>
            <a:r>
              <a:rPr lang="en-US" sz="2000" dirty="0"/>
              <a:t>) is a </a:t>
            </a:r>
            <a:r>
              <a:rPr lang="en-US" sz="2000" b="1" dirty="0"/>
              <a:t>tree</a:t>
            </a:r>
            <a:r>
              <a:rPr lang="en-US" sz="2000" dirty="0"/>
              <a:t> in which every node other than the leaves has two children</a:t>
            </a:r>
            <a:r>
              <a:rPr lang="en-US" dirty="0"/>
              <a:t>.</a:t>
            </a:r>
          </a:p>
          <a:p>
            <a:r>
              <a:rPr lang="en-US" sz="2800" dirty="0"/>
              <a:t>Prove:</a:t>
            </a:r>
          </a:p>
          <a:p>
            <a:r>
              <a:rPr lang="en-US" sz="2400" dirty="0"/>
              <a:t>A full binary tree with n leaves has n-1 internal nodes</a:t>
            </a:r>
          </a:p>
          <a:p>
            <a:endParaRPr lang="en-US" sz="2400" dirty="0"/>
          </a:p>
          <a:p>
            <a:r>
              <a:rPr lang="en-US" sz="2400" dirty="0"/>
              <a:t>What is the relation with the chocolate bar?</a:t>
            </a:r>
          </a:p>
        </p:txBody>
      </p:sp>
    </p:spTree>
    <p:extLst>
      <p:ext uri="{BB962C8B-B14F-4D97-AF65-F5344CB8AC3E}">
        <p14:creationId xmlns:p14="http://schemas.microsoft.com/office/powerpoint/2010/main" val="3119075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Show that any postage of </a:t>
            </a:r>
            <a:r>
              <a:rPr 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≥ 8¢</a:t>
            </a:r>
            <a:r>
              <a:rPr lang="en-US" dirty="0">
                <a:ea typeface="Arial" charset="0"/>
                <a:cs typeface="Arial" charset="0"/>
              </a:rPr>
              <a:t> can be obtained using </a:t>
            </a:r>
            <a:r>
              <a:rPr 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3¢</a:t>
            </a:r>
            <a:r>
              <a:rPr lang="en-US" dirty="0">
                <a:ea typeface="Arial" charset="0"/>
                <a:cs typeface="Arial" charset="0"/>
              </a:rPr>
              <a:t> and </a:t>
            </a:r>
            <a:r>
              <a:rPr lang="en-US" dirty="0">
                <a:solidFill>
                  <a:schemeClr val="accent2"/>
                </a:solidFill>
                <a:ea typeface="Arial" charset="0"/>
                <a:cs typeface="Arial" charset="0"/>
              </a:rPr>
              <a:t>5¢</a:t>
            </a:r>
            <a:r>
              <a:rPr lang="en-US" dirty="0">
                <a:ea typeface="Arial" charset="0"/>
                <a:cs typeface="Arial" charset="0"/>
              </a:rPr>
              <a:t> stamps.</a:t>
            </a:r>
          </a:p>
          <a:p>
            <a:pPr>
              <a:lnSpc>
                <a:spcPct val="90000"/>
              </a:lnSpc>
            </a:pPr>
            <a:endParaRPr lang="en-US" dirty="0"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First check for a few values: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ea typeface="Arial" charset="0"/>
                <a:cs typeface="Arial" charset="0"/>
              </a:rPr>
              <a:t>	8¢	=	3¢ + 5¢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ea typeface="Arial" charset="0"/>
                <a:cs typeface="Arial" charset="0"/>
              </a:rPr>
              <a:t>	9¢ 	=	3¢ + 3¢ + 3¢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ea typeface="Arial" charset="0"/>
                <a:cs typeface="Arial" charset="0"/>
              </a:rPr>
              <a:t>	10¢	=	5¢ + 5¢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ea typeface="Arial" charset="0"/>
                <a:cs typeface="Arial" charset="0"/>
              </a:rPr>
              <a:t>	11¢	=	5¢ + 3¢ + 3¢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ea typeface="Arial" charset="0"/>
                <a:cs typeface="Arial" charset="0"/>
              </a:rPr>
              <a:t>	12¢	=	3¢ + 3¢ + 3¢ + 3¢</a:t>
            </a:r>
          </a:p>
          <a:p>
            <a:pPr>
              <a:lnSpc>
                <a:spcPct val="90000"/>
              </a:lnSpc>
            </a:pPr>
            <a:endParaRPr lang="en-US" dirty="0"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Arial" charset="0"/>
                <a:cs typeface="Arial" charset="0"/>
              </a:rPr>
              <a:t>How to generalize this?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907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Induction and the well ordering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800000"/>
                </a:solidFill>
              </a:rPr>
              <a:t>The well-ordering principle:</a:t>
            </a:r>
          </a:p>
          <a:p>
            <a:r>
              <a:rPr lang="en-US" dirty="0"/>
              <a:t>any non-empty subset of the non-negative integers has a smallest element.</a:t>
            </a:r>
          </a:p>
          <a:p>
            <a:endParaRPr lang="en-US" dirty="0"/>
          </a:p>
          <a:p>
            <a:r>
              <a:rPr lang="en-US" dirty="0">
                <a:solidFill>
                  <a:srgbClr val="800000"/>
                </a:solidFill>
              </a:rPr>
              <a:t>Surprising fact:</a:t>
            </a:r>
          </a:p>
          <a:p>
            <a:r>
              <a:rPr lang="en-US" dirty="0"/>
              <a:t>Well-ordering implies the principle of mathematical induction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Smallest element: base</a:t>
            </a:r>
          </a:p>
          <a:p>
            <a:r>
              <a:rPr lang="en-US" dirty="0"/>
              <a:t>Next element</a:t>
            </a:r>
            <a:r>
              <a:rPr lang="en-US"/>
              <a:t>: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218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Let </a:t>
            </a:r>
            <a:r>
              <a:rPr lang="en-US" sz="2400" dirty="0" err="1"/>
              <a:t>n</a:t>
            </a:r>
            <a:r>
              <a:rPr lang="en-US" sz="2400" dirty="0"/>
              <a:t> be a positive integer.  Show that every 2</a:t>
            </a:r>
            <a:r>
              <a:rPr lang="en-US" sz="2400" baseline="30000" dirty="0"/>
              <a:t>n</a:t>
            </a:r>
            <a:r>
              <a:rPr lang="en-US" sz="2400" dirty="0"/>
              <a:t> x 2</a:t>
            </a:r>
            <a:r>
              <a:rPr lang="en-US" sz="2400" baseline="30000" dirty="0"/>
              <a:t>n</a:t>
            </a:r>
            <a:r>
              <a:rPr lang="en-US" sz="2400" dirty="0"/>
              <a:t> chessboard with one square removed can be tiled using </a:t>
            </a:r>
            <a:r>
              <a:rPr lang="en-US" sz="2400" dirty="0" err="1"/>
              <a:t>triominoes</a:t>
            </a:r>
            <a:r>
              <a:rPr lang="en-US" sz="2400" dirty="0"/>
              <a:t>, each covering three squares at a time.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872" y="2550995"/>
            <a:ext cx="2522491" cy="251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74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cs typeface="Times New Roman"/>
              </a:rPr>
              <a:t>Prove that </a:t>
            </a:r>
            <a:r>
              <a:rPr lang="en-US" sz="2800" dirty="0"/>
              <a:t>for every positive value of n,</a:t>
            </a:r>
          </a:p>
          <a:p>
            <a:pPr marL="0" indent="0">
              <a:buNone/>
            </a:pPr>
            <a:r>
              <a:rPr lang="en-US" sz="2800" i="1" dirty="0">
                <a:latin typeface="Times New Roman"/>
                <a:cs typeface="Times New Roman"/>
              </a:rPr>
              <a:t>         </a:t>
            </a:r>
            <a:r>
              <a:rPr lang="en-US" sz="2800" i="1" dirty="0">
                <a:solidFill>
                  <a:srgbClr val="000000"/>
                </a:solidFill>
                <a:latin typeface="Times New Roman"/>
                <a:cs typeface="Times New Roman"/>
              </a:rPr>
              <a:t>1 + 2 + ,…, + n = n(n + 1)/2.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latin typeface="Times New Roman"/>
            </a:endParaRPr>
          </a:p>
          <a:p>
            <a:pPr marL="0" indent="0">
              <a:buNone/>
            </a:pPr>
            <a:endParaRPr lang="en-US" sz="2800" dirty="0">
              <a:cs typeface="Times New Roman"/>
            </a:endParaRPr>
          </a:p>
          <a:p>
            <a:endParaRPr lang="en-US" sz="2800" dirty="0">
              <a:cs typeface="Times New Roman"/>
            </a:endParaRP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0234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Many mathematical statements have the form:</a:t>
            </a:r>
          </a:p>
          <a:p>
            <a:pPr marL="0" indent="0">
              <a:buNone/>
            </a:pPr>
            <a:r>
              <a:rPr lang="en-US" sz="2400" dirty="0">
                <a:sym typeface="Symbol" charset="2"/>
              </a:rPr>
              <a:t>		</a:t>
            </a:r>
            <a:r>
              <a:rPr lang="en-US" sz="2400" i="1" dirty="0">
                <a:latin typeface="Times New Roman"/>
                <a:cs typeface="Times New Roman"/>
                <a:sym typeface="Symbol" charset="2"/>
              </a:rPr>
              <a:t></a:t>
            </a:r>
            <a:r>
              <a:rPr lang="en-US" sz="2400" i="1" dirty="0">
                <a:latin typeface="Times New Roman"/>
                <a:cs typeface="Times New Roman"/>
              </a:rPr>
              <a:t>n </a:t>
            </a:r>
            <a:r>
              <a:rPr lang="en-US" sz="2400" i="1" dirty="0">
                <a:latin typeface="Times New Roman"/>
                <a:cs typeface="Times New Roman"/>
                <a:sym typeface="Symbol" charset="2"/>
              </a:rPr>
              <a:t> </a:t>
            </a:r>
            <a:r>
              <a:rPr lang="en-US" sz="2400" b="1" i="1" dirty="0">
                <a:latin typeface="Times New Roman"/>
                <a:cs typeface="Times New Roman"/>
              </a:rPr>
              <a:t>N</a:t>
            </a:r>
            <a:r>
              <a:rPr lang="en-US" sz="2400" i="1" dirty="0">
                <a:latin typeface="Times New Roman"/>
                <a:cs typeface="Times New Roman"/>
              </a:rPr>
              <a:t>, P(n)</a:t>
            </a:r>
          </a:p>
          <a:p>
            <a:endParaRPr lang="en-US" sz="2400" dirty="0">
              <a:cs typeface="Times New Roman"/>
            </a:endParaRPr>
          </a:p>
          <a:p>
            <a:r>
              <a:rPr lang="en-US" sz="2400" dirty="0">
                <a:cs typeface="Times New Roman"/>
              </a:rPr>
              <a:t>Example:  </a:t>
            </a:r>
            <a:r>
              <a:rPr lang="en-US" sz="2400" dirty="0"/>
              <a:t>For every positive value of n,</a:t>
            </a:r>
          </a:p>
          <a:p>
            <a:pPr marL="0" indent="0">
              <a:buNone/>
            </a:pPr>
            <a:r>
              <a:rPr lang="en-US" sz="2400" i="1" dirty="0">
                <a:latin typeface="Times New Roman"/>
                <a:cs typeface="Times New Roman"/>
              </a:rPr>
              <a:t>         </a:t>
            </a:r>
            <a:r>
              <a:rPr lang="en-US" sz="2400" i="1" dirty="0">
                <a:solidFill>
                  <a:srgbClr val="000000"/>
                </a:solidFill>
                <a:latin typeface="Times New Roman"/>
                <a:cs typeface="Times New Roman"/>
              </a:rPr>
              <a:t>1 + 2 + ,…, + n = n(n + 1)/2.</a:t>
            </a:r>
          </a:p>
          <a:p>
            <a:pPr marL="0" indent="0">
              <a:buNone/>
            </a:pPr>
            <a:endParaRPr lang="en-US" sz="2400" dirty="0">
              <a:solidFill>
                <a:srgbClr val="000000"/>
              </a:solidFill>
              <a:latin typeface="Times New Roman"/>
            </a:endParaRPr>
          </a:p>
          <a:p>
            <a:r>
              <a:rPr lang="en-US" sz="2400" dirty="0"/>
              <a:t>Predicate – propositional function that depends on a variable, and has a truth value once the variable is assigned a value.</a:t>
            </a:r>
          </a:p>
          <a:p>
            <a:r>
              <a:rPr lang="en-US" sz="2400" dirty="0">
                <a:solidFill>
                  <a:srgbClr val="000000"/>
                </a:solidFill>
              </a:rPr>
              <a:t>Mathematical induction is a proof technique for proving such statements</a:t>
            </a:r>
          </a:p>
          <a:p>
            <a:endParaRPr lang="en-US" sz="2400" dirty="0">
              <a:cs typeface="Times New Roman"/>
            </a:endParaRPr>
          </a:p>
          <a:p>
            <a:endParaRPr lang="en-US" sz="2400" dirty="0">
              <a:cs typeface="Times New Roman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05429" y="1501947"/>
            <a:ext cx="33495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/>
                <a:cs typeface="Times New Roman"/>
              </a:rPr>
              <a:t>P(n)</a:t>
            </a:r>
            <a:r>
              <a:rPr lang="en-US" sz="2400" i="1" dirty="0"/>
              <a:t>:  </a:t>
            </a:r>
            <a:r>
              <a:rPr lang="en-US" sz="2400" dirty="0"/>
              <a:t>Logical predicate</a:t>
            </a:r>
          </a:p>
        </p:txBody>
      </p:sp>
    </p:spTree>
    <p:extLst>
      <p:ext uri="{BB962C8B-B14F-4D97-AF65-F5344CB8AC3E}">
        <p14:creationId xmlns:p14="http://schemas.microsoft.com/office/powerpoint/2010/main" val="130700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Proving P(3)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z="2400" dirty="0"/>
              <a:t>Suppose we know: </a:t>
            </a:r>
          </a:p>
          <a:p>
            <a:pPr>
              <a:lnSpc>
                <a:spcPct val="110000"/>
              </a:lnSpc>
            </a:pPr>
            <a:r>
              <a:rPr lang="en-US" sz="2400" dirty="0"/>
              <a:t>    1. P(1)  and</a:t>
            </a:r>
            <a:r>
              <a:rPr lang="en-US" sz="2400" dirty="0">
                <a:sym typeface="Symbol" charset="2"/>
              </a:rPr>
              <a:t>    2. P(</a:t>
            </a:r>
            <a:r>
              <a:rPr lang="en-US" sz="2400" i="1" dirty="0">
                <a:sym typeface="Symbol" charset="2"/>
              </a:rPr>
              <a:t>n</a:t>
            </a:r>
            <a:r>
              <a:rPr lang="en-US" sz="2400" dirty="0">
                <a:sym typeface="Symbol" charset="2"/>
              </a:rPr>
              <a:t>)  P(</a:t>
            </a:r>
            <a:r>
              <a:rPr lang="en-US" sz="2400" i="1" dirty="0">
                <a:sym typeface="Symbol" charset="2"/>
              </a:rPr>
              <a:t>n </a:t>
            </a:r>
            <a:r>
              <a:rPr lang="en-US" sz="2400" dirty="0">
                <a:sym typeface="Symbol" charset="2"/>
              </a:rPr>
              <a:t>+ 1) </a:t>
            </a:r>
            <a:r>
              <a:rPr lang="en-US" sz="2400" i="1" dirty="0"/>
              <a:t>n </a:t>
            </a:r>
            <a:r>
              <a:rPr lang="en-US" sz="2400" dirty="0">
                <a:sym typeface="Symbol" charset="2"/>
              </a:rPr>
              <a:t> 1.</a:t>
            </a:r>
          </a:p>
          <a:p>
            <a:pPr>
              <a:lnSpc>
                <a:spcPct val="110000"/>
              </a:lnSpc>
              <a:buNone/>
            </a:pPr>
            <a:r>
              <a:rPr lang="en-US" sz="2400" dirty="0">
                <a:sym typeface="Symbol" charset="2"/>
              </a:rPr>
              <a:t>Prove:  P(3)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sym typeface="Symbol" charset="2"/>
              </a:rPr>
              <a:t>Proof: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2000" dirty="0">
                <a:sym typeface="Symbol" charset="2"/>
              </a:rPr>
              <a:t>1. P(1).			[premise]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2000" dirty="0">
                <a:sym typeface="Symbol" charset="2"/>
              </a:rPr>
              <a:t>2. P(1) </a:t>
            </a:r>
            <a:r>
              <a:rPr lang="en-US" sz="2000" dirty="0" err="1">
                <a:sym typeface="Symbol" charset="2"/>
              </a:rPr>
              <a:t></a:t>
            </a:r>
            <a:r>
              <a:rPr lang="en-US" sz="2000" dirty="0">
                <a:sym typeface="Symbol" charset="2"/>
              </a:rPr>
              <a:t> P(2).		[specialization of premise]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2000" dirty="0">
                <a:sym typeface="Symbol" charset="2"/>
              </a:rPr>
              <a:t>3. P(2).		[step 1, 2, &amp; modus ponens]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2000" dirty="0">
                <a:sym typeface="Symbol" charset="2"/>
              </a:rPr>
              <a:t>4. P(2) </a:t>
            </a:r>
            <a:r>
              <a:rPr lang="en-US" sz="2000" dirty="0" err="1">
                <a:sym typeface="Symbol" charset="2"/>
              </a:rPr>
              <a:t></a:t>
            </a:r>
            <a:r>
              <a:rPr lang="en-US" sz="2000" dirty="0">
                <a:sym typeface="Symbol" charset="2"/>
              </a:rPr>
              <a:t> P(3).		[specialization of premise]	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2000" dirty="0">
                <a:sym typeface="Symbol" charset="2"/>
              </a:rPr>
              <a:t>5. P(3).		[step 3, 4, &amp; modus ponens]</a:t>
            </a:r>
          </a:p>
          <a:p>
            <a:pPr lvl="1">
              <a:lnSpc>
                <a:spcPct val="110000"/>
              </a:lnSpc>
              <a:buFontTx/>
              <a:buNone/>
            </a:pPr>
            <a:endParaRPr lang="en-US" sz="2000" dirty="0">
              <a:sym typeface="Symbol" charset="2"/>
            </a:endParaRPr>
          </a:p>
          <a:p>
            <a:pPr lvl="1">
              <a:lnSpc>
                <a:spcPct val="110000"/>
              </a:lnSpc>
              <a:buFontTx/>
              <a:buNone/>
            </a:pPr>
            <a:r>
              <a:rPr lang="en-US" sz="2400" dirty="0">
                <a:solidFill>
                  <a:schemeClr val="accent2"/>
                </a:solidFill>
                <a:sym typeface="Symbol" charset="2"/>
              </a:rPr>
              <a:t>We can construct a proof for every finite value of n</a:t>
            </a:r>
          </a:p>
          <a:p>
            <a:r>
              <a:rPr lang="en-US" sz="2400" dirty="0"/>
              <a:t>  Modus ponens: if p and p </a:t>
            </a:r>
            <a:r>
              <a:rPr lang="en-US" sz="2400" dirty="0">
                <a:sym typeface="Symbol" charset="2"/>
              </a:rPr>
              <a:t> q   then q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409" y="1755630"/>
            <a:ext cx="1875628" cy="140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1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395"/>
          <a:stretch/>
        </p:blipFill>
        <p:spPr>
          <a:xfrm>
            <a:off x="0" y="1219200"/>
            <a:ext cx="9144000" cy="426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4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16" y="115455"/>
            <a:ext cx="8339793" cy="62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62678"/>
      </p:ext>
    </p:extLst>
  </p:cSld>
  <p:clrMapOvr>
    <a:masterClrMapping/>
  </p:clrMapOvr>
</p:sld>
</file>

<file path=ppt/theme/theme1.xml><?xml version="1.0" encoding="utf-8"?>
<a:theme xmlns:a="http://schemas.openxmlformats.org/drawingml/2006/main" name="alg-design">
  <a:themeElements>
    <a:clrScheme name="alg-design 7">
      <a:dk1>
        <a:srgbClr val="000000"/>
      </a:dk1>
      <a:lt1>
        <a:srgbClr val="FFFFFF"/>
      </a:lt1>
      <a:dk2>
        <a:srgbClr val="C0C0C0"/>
      </a:dk2>
      <a:lt2>
        <a:srgbClr val="010000"/>
      </a:lt2>
      <a:accent1>
        <a:srgbClr val="CC0000"/>
      </a:accent1>
      <a:accent2>
        <a:srgbClr val="777777"/>
      </a:accent2>
      <a:accent3>
        <a:srgbClr val="FFFFFF"/>
      </a:accent3>
      <a:accent4>
        <a:srgbClr val="000000"/>
      </a:accent4>
      <a:accent5>
        <a:srgbClr val="E2AAAA"/>
      </a:accent5>
      <a:accent6>
        <a:srgbClr val="6B6B6B"/>
      </a:accent6>
      <a:hlink>
        <a:srgbClr val="4D4D4D"/>
      </a:hlink>
      <a:folHlink>
        <a:srgbClr val="660066"/>
      </a:folHlink>
    </a:clrScheme>
    <a:fontScheme name="alg-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charset="0"/>
          </a:defRPr>
        </a:defPPr>
      </a:lstStyle>
    </a:lnDef>
  </a:objectDefaults>
  <a:extraClrSchemeLst>
    <a:extraClrScheme>
      <a:clrScheme name="alg-design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g-desig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4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5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6">
        <a:dk1>
          <a:srgbClr val="000000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660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g-design 7">
        <a:dk1>
          <a:srgbClr val="000000"/>
        </a:dk1>
        <a:lt1>
          <a:srgbClr val="FFFFFF"/>
        </a:lt1>
        <a:dk2>
          <a:srgbClr val="C0C0C0"/>
        </a:dk2>
        <a:lt2>
          <a:srgbClr val="010000"/>
        </a:lt2>
        <a:accent1>
          <a:srgbClr val="CC0000"/>
        </a:accent1>
        <a:accent2>
          <a:srgbClr val="777777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6B6B6B"/>
        </a:accent6>
        <a:hlink>
          <a:srgbClr val="4D4D4D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336699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6600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56839</TotalTime>
  <Words>1350</Words>
  <Application>Microsoft Macintosh PowerPoint</Application>
  <PresentationFormat>On-screen Show (4:3)</PresentationFormat>
  <Paragraphs>288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ＭＳ ゴシック</vt:lpstr>
      <vt:lpstr>ＭＳ Ｐゴシック</vt:lpstr>
      <vt:lpstr>Arial</vt:lpstr>
      <vt:lpstr>Comic Sans MS</vt:lpstr>
      <vt:lpstr>Monotype Sorts</vt:lpstr>
      <vt:lpstr>Symbol</vt:lpstr>
      <vt:lpstr>Times New Roman</vt:lpstr>
      <vt:lpstr>Wingdings</vt:lpstr>
      <vt:lpstr>alg-design</vt:lpstr>
      <vt:lpstr>CS 220: Discrete Structures and their Applications </vt:lpstr>
      <vt:lpstr>Why induction?</vt:lpstr>
      <vt:lpstr>Motivation</vt:lpstr>
      <vt:lpstr>Motivation</vt:lpstr>
      <vt:lpstr>Motivation</vt:lpstr>
      <vt:lpstr>Motivation</vt:lpstr>
      <vt:lpstr>Proving P(3)</vt:lpstr>
      <vt:lpstr>Example</vt:lpstr>
      <vt:lpstr>Example</vt:lpstr>
      <vt:lpstr>A Geometrical interpretation</vt:lpstr>
      <vt:lpstr>A Geometrical interpretation</vt:lpstr>
      <vt:lpstr>The principle of mathematical induction</vt:lpstr>
      <vt:lpstr>the domino principle</vt:lpstr>
      <vt:lpstr>proof by induction</vt:lpstr>
      <vt:lpstr>Example</vt:lpstr>
      <vt:lpstr>Example</vt:lpstr>
      <vt:lpstr>Example</vt:lpstr>
      <vt:lpstr>Arithmetic sequences</vt:lpstr>
      <vt:lpstr>Examples</vt:lpstr>
      <vt:lpstr>Example</vt:lpstr>
      <vt:lpstr>All horses have the same color</vt:lpstr>
      <vt:lpstr>NOT all horses have the same color</vt:lpstr>
      <vt:lpstr>More induction examples</vt:lpstr>
      <vt:lpstr>Tiling with triominoes</vt:lpstr>
      <vt:lpstr>A bound on Fibonacci numbers</vt:lpstr>
      <vt:lpstr>Strong induction</vt:lpstr>
      <vt:lpstr>Example</vt:lpstr>
      <vt:lpstr>Example</vt:lpstr>
      <vt:lpstr>Breaking chocolate</vt:lpstr>
      <vt:lpstr>Induction and the well ordering principle</vt:lpstr>
    </vt:vector>
  </TitlesOfParts>
  <Company>Dell Computer Corporation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Kevin Wayne</dc:creator>
  <cp:lastModifiedBy>Microsoft Office User</cp:lastModifiedBy>
  <cp:revision>830</cp:revision>
  <cp:lastPrinted>2017-10-03T04:25:15Z</cp:lastPrinted>
  <dcterms:created xsi:type="dcterms:W3CDTF">2011-01-03T17:49:16Z</dcterms:created>
  <dcterms:modified xsi:type="dcterms:W3CDTF">2018-02-20T17:25:30Z</dcterms:modified>
</cp:coreProperties>
</file>