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14"/>
  </p:notesMasterIdLst>
  <p:handoutMasterIdLst>
    <p:handoutMasterId r:id="rId15"/>
  </p:handoutMasterIdLst>
  <p:sldIdLst>
    <p:sldId id="436" r:id="rId2"/>
    <p:sldId id="437" r:id="rId3"/>
    <p:sldId id="438" r:id="rId4"/>
    <p:sldId id="440" r:id="rId5"/>
    <p:sldId id="446" r:id="rId6"/>
    <p:sldId id="444" r:id="rId7"/>
    <p:sldId id="441" r:id="rId8"/>
    <p:sldId id="442" r:id="rId9"/>
    <p:sldId id="443" r:id="rId10"/>
    <p:sldId id="445" r:id="rId11"/>
    <p:sldId id="447" r:id="rId12"/>
    <p:sldId id="448" r:id="rId13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2" autoAdjust="0"/>
    <p:restoredTop sz="75248" autoAdjust="0"/>
  </p:normalViewPr>
  <p:slideViewPr>
    <p:cSldViewPr snapToGrid="0">
      <p:cViewPr varScale="1">
        <p:scale>
          <a:sx n="77" d="100"/>
          <a:sy n="77" d="100"/>
        </p:scale>
        <p:origin x="2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2/15/18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2/15/18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692C6-E0CD-7840-9190-1141E80B7A6A}" type="slidenum">
              <a:rPr lang="en-US"/>
              <a:pPr/>
              <a:t>6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each, calculate values for different </a:t>
            </a:r>
            <a:r>
              <a:rPr lang="en-US" dirty="0" err="1"/>
              <a:t>n’s</a:t>
            </a:r>
            <a:r>
              <a:rPr lang="en-US" dirty="0"/>
              <a:t>.</a:t>
            </a:r>
          </a:p>
          <a:p>
            <a:r>
              <a:rPr lang="en-US" dirty="0"/>
              <a:t>On compound interest, b is balance and r is rate.</a:t>
            </a:r>
          </a:p>
          <a:p>
            <a:endParaRPr lang="en-US" dirty="0"/>
          </a:p>
          <a:p>
            <a:r>
              <a:rPr lang="en-US" dirty="0"/>
              <a:t>Solve it (by repeated substitution)</a:t>
            </a:r>
          </a:p>
          <a:p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Write the python expression: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Comic Sans MS" charset="0"/>
                <a:ea typeface="+mn-ea"/>
                <a:cs typeface="+mn-cs"/>
              </a:rPr>
              <a:t>1.05**30*10000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a1 = </a:t>
            </a:r>
            <a:r>
              <a:rPr lang="en-US" dirty="0" err="1"/>
              <a:t>a+d</a:t>
            </a:r>
            <a:r>
              <a:rPr lang="en-US" dirty="0"/>
              <a:t>  a2=a+2d  an=a + </a:t>
            </a:r>
            <a:r>
              <a:rPr lang="en-US" dirty="0" err="1"/>
              <a:t>nd</a:t>
            </a:r>
            <a:endParaRPr lang="en-US" dirty="0"/>
          </a:p>
          <a:p>
            <a:endParaRPr lang="en-US" dirty="0"/>
          </a:p>
          <a:p>
            <a:r>
              <a:rPr lang="en-US" dirty="0"/>
              <a:t>a1 = </a:t>
            </a:r>
            <a:r>
              <a:rPr lang="en-US" dirty="0" err="1"/>
              <a:t>ra</a:t>
            </a:r>
            <a:r>
              <a:rPr lang="en-US" dirty="0"/>
              <a:t>  a2=r</a:t>
            </a:r>
            <a:r>
              <a:rPr lang="en-US" baseline="30000" dirty="0"/>
              <a:t>2</a:t>
            </a:r>
            <a:r>
              <a:rPr lang="en-US" baseline="0" dirty="0"/>
              <a:t>a  an=</a:t>
            </a:r>
            <a:r>
              <a:rPr lang="en-US" baseline="0" dirty="0" err="1"/>
              <a:t>r</a:t>
            </a:r>
            <a:r>
              <a:rPr lang="en-US" baseline="30000" dirty="0" err="1"/>
              <a:t>n</a:t>
            </a:r>
            <a:r>
              <a:rPr lang="en-US" baseline="0" dirty="0" err="1"/>
              <a:t>a</a:t>
            </a:r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46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400" kern="1200" dirty="0">
                <a:solidFill>
                  <a:schemeClr val="tx1"/>
                </a:solidFill>
                <a:latin typeface="Comic Sans MS" charset="0"/>
                <a:ea typeface="+mn-ea"/>
                <a:cs typeface="+mn-cs"/>
              </a:rPr>
              <a:t>Suppose a newly-born pair of rabbits, one male, one female, are put </a:t>
            </a:r>
            <a:r>
              <a:rPr lang="en-US" sz="2400" dirty="0"/>
              <a:t>on an island</a:t>
            </a:r>
            <a:r>
              <a:rPr kumimoji="1" lang="en-US" sz="2400" kern="1200" dirty="0">
                <a:solidFill>
                  <a:schemeClr val="tx1"/>
                </a:solidFill>
                <a:latin typeface="Comic Sans MS" charset="0"/>
                <a:ea typeface="+mn-ea"/>
                <a:cs typeface="+mn-cs"/>
              </a:rPr>
              <a:t>. </a:t>
            </a:r>
          </a:p>
          <a:p>
            <a:pPr lvl="1"/>
            <a:r>
              <a:rPr lang="en-US" sz="1800" dirty="0"/>
              <a:t>A pair of rabbits doesn’t breed until 2 months old</a:t>
            </a:r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.  </a:t>
            </a:r>
          </a:p>
          <a:p>
            <a:pPr lvl="1"/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Thereafter each pair produces another pair each month</a:t>
            </a:r>
          </a:p>
          <a:p>
            <a:pPr lvl="1"/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Rabbits never die. </a:t>
            </a:r>
          </a:p>
          <a:p>
            <a:r>
              <a:rPr kumimoji="1" lang="en-US" sz="2400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charset="0"/>
                <a:ea typeface="+mn-ea"/>
                <a:cs typeface="+mn-cs"/>
              </a:rPr>
              <a:t>How many pairs will there be after n months?</a:t>
            </a:r>
          </a:p>
          <a:p>
            <a:endParaRPr kumimoji="1" lang="en-US" sz="2400" kern="1200" dirty="0">
              <a:solidFill>
                <a:schemeClr val="tx2">
                  <a:lumMod val="60000"/>
                  <a:lumOff val="40000"/>
                </a:schemeClr>
              </a:solidFill>
              <a:latin typeface="Comic Sans MS" charset="0"/>
              <a:ea typeface="+mn-ea"/>
              <a:cs typeface="+mn-cs"/>
            </a:endParaRPr>
          </a:p>
          <a:p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7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400" kern="1200" dirty="0">
                <a:solidFill>
                  <a:schemeClr val="tx1"/>
                </a:solidFill>
                <a:latin typeface="Comic Sans MS" charset="0"/>
                <a:ea typeface="+mn-ea"/>
                <a:cs typeface="+mn-cs"/>
              </a:rPr>
              <a:t>Suppose a newly-born pair of rabbits, one male, one female, are put </a:t>
            </a:r>
            <a:r>
              <a:rPr lang="en-US" sz="2400" dirty="0"/>
              <a:t>on an island</a:t>
            </a:r>
            <a:r>
              <a:rPr kumimoji="1" lang="en-US" sz="2400" kern="1200" dirty="0">
                <a:solidFill>
                  <a:schemeClr val="tx1"/>
                </a:solidFill>
                <a:latin typeface="Comic Sans MS" charset="0"/>
                <a:ea typeface="+mn-ea"/>
                <a:cs typeface="+mn-cs"/>
              </a:rPr>
              <a:t>. </a:t>
            </a:r>
          </a:p>
          <a:p>
            <a:pPr lvl="1"/>
            <a:r>
              <a:rPr lang="en-US" sz="1800" dirty="0"/>
              <a:t>A pair of rabbits doesn’t breed until 2 months old</a:t>
            </a:r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.  </a:t>
            </a:r>
          </a:p>
          <a:p>
            <a:pPr lvl="1"/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Thereafter each pair produces another pair each month</a:t>
            </a:r>
          </a:p>
          <a:p>
            <a:pPr lvl="1"/>
            <a:r>
              <a:rPr kumimoji="1" lang="en-US" sz="1800" kern="1200" dirty="0">
                <a:solidFill>
                  <a:schemeClr val="tx1"/>
                </a:solidFill>
                <a:latin typeface="Comic Sans MS" charset="0"/>
                <a:ea typeface="ＭＳ Ｐゴシック" charset="-128"/>
                <a:cs typeface="+mn-cs"/>
              </a:rPr>
              <a:t>Rabbits never die. </a:t>
            </a:r>
          </a:p>
          <a:p>
            <a:r>
              <a:rPr kumimoji="1" lang="en-US" sz="2400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charset="0"/>
                <a:ea typeface="+mn-ea"/>
                <a:cs typeface="+mn-cs"/>
              </a:rPr>
              <a:t>How many pairs will there be after n months?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7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0+1+2 = 2*3/2 = 3</a:t>
            </a:r>
          </a:p>
          <a:p>
            <a:r>
              <a:rPr lang="en-US" dirty="0"/>
              <a:t>0+1+2+3 = 3*4/2 = 6</a:t>
            </a:r>
          </a:p>
          <a:p>
            <a:endParaRPr lang="en-US" dirty="0"/>
          </a:p>
          <a:p>
            <a:r>
              <a:rPr lang="en-US" dirty="0"/>
              <a:t>0+1+4+9 = 14 = (3*4*7)/6</a:t>
            </a:r>
          </a:p>
          <a:p>
            <a:endParaRPr lang="en-US" dirty="0"/>
          </a:p>
          <a:p>
            <a:r>
              <a:rPr lang="en-US" dirty="0"/>
              <a:t>Play with r = ½ , 2,3</a:t>
            </a:r>
          </a:p>
          <a:p>
            <a:r>
              <a:rPr lang="en-US" dirty="0"/>
              <a:t>  1 + ½ + ¼ = 1¾ = 1/2</a:t>
            </a:r>
            <a:r>
              <a:rPr lang="en-US" baseline="30000" dirty="0"/>
              <a:t>3 </a:t>
            </a:r>
            <a:r>
              <a:rPr lang="en-US" dirty="0"/>
              <a:t> - 1 / -1/2 </a:t>
            </a:r>
          </a:p>
          <a:p>
            <a:r>
              <a:rPr lang="en-US" dirty="0"/>
              <a:t>  1+ 2 + 4 + 8 = 15 = (16-1)/(2-1)</a:t>
            </a:r>
          </a:p>
          <a:p>
            <a:r>
              <a:rPr lang="en-US" dirty="0"/>
              <a:t>  1+ 3 + 9 + 27 = 40 = (81-1)/(3-1)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2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76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sequences, recurrence relations, summations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sections 6.1-6.3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29" y="4652816"/>
            <a:ext cx="2159000" cy="215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2591" y="5218544"/>
            <a:ext cx="2047281" cy="1639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4257" y="5172364"/>
            <a:ext cx="2104949" cy="16856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recurrence relation </a:t>
            </a:r>
            <a:r>
              <a:rPr lang="en-US" dirty="0"/>
              <a:t>for the sequence {a</a:t>
            </a:r>
            <a:r>
              <a:rPr lang="en-US" baseline="-25000" dirty="0"/>
              <a:t>n</a:t>
            </a:r>
            <a:r>
              <a:rPr lang="en-US" dirty="0"/>
              <a:t>} is an equation that expresses a</a:t>
            </a:r>
            <a:r>
              <a:rPr lang="en-US" baseline="-25000" dirty="0"/>
              <a:t>n</a:t>
            </a:r>
            <a:r>
              <a:rPr lang="en-US" dirty="0"/>
              <a:t> in terms of one or more of the previous terms of the sequence.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  the Fibonacci sequence</a:t>
            </a:r>
          </a:p>
          <a:p>
            <a:endParaRPr lang="en-US" dirty="0"/>
          </a:p>
          <a:p>
            <a:r>
              <a:rPr lang="de-DE" sz="2400" i="1" dirty="0">
                <a:latin typeface="Times New Roman"/>
                <a:cs typeface="Times New Roman"/>
              </a:rPr>
              <a:t>f</a:t>
            </a:r>
            <a:r>
              <a:rPr lang="de-DE" sz="2400" i="1" baseline="-25000" dirty="0">
                <a:latin typeface="Times New Roman"/>
                <a:cs typeface="Times New Roman"/>
              </a:rPr>
              <a:t>0</a:t>
            </a:r>
            <a:r>
              <a:rPr lang="de-DE" sz="2400" i="1" dirty="0">
                <a:latin typeface="Times New Roman"/>
                <a:cs typeface="Times New Roman"/>
              </a:rPr>
              <a:t> = 0</a:t>
            </a:r>
          </a:p>
          <a:p>
            <a:r>
              <a:rPr lang="de-DE" sz="2400" i="1" dirty="0">
                <a:latin typeface="Times New Roman"/>
                <a:cs typeface="Times New Roman"/>
              </a:rPr>
              <a:t>f</a:t>
            </a:r>
            <a:r>
              <a:rPr lang="de-DE" sz="2400" i="1" baseline="-25000" dirty="0">
                <a:latin typeface="Times New Roman"/>
                <a:cs typeface="Times New Roman"/>
              </a:rPr>
              <a:t>1</a:t>
            </a:r>
            <a:r>
              <a:rPr lang="de-DE" sz="2400" i="1" dirty="0">
                <a:latin typeface="Times New Roman"/>
                <a:cs typeface="Times New Roman"/>
              </a:rPr>
              <a:t> = 1</a:t>
            </a:r>
          </a:p>
          <a:p>
            <a:r>
              <a:rPr lang="de-DE" sz="2400" i="1" dirty="0" err="1">
                <a:latin typeface="Times New Roman"/>
                <a:cs typeface="Times New Roman"/>
              </a:rPr>
              <a:t>f</a:t>
            </a:r>
            <a:r>
              <a:rPr lang="de-DE" sz="2400" i="1" baseline="-25000" dirty="0" err="1">
                <a:latin typeface="Times New Roman"/>
                <a:cs typeface="Times New Roman"/>
              </a:rPr>
              <a:t>n</a:t>
            </a:r>
            <a:r>
              <a:rPr lang="de-DE" sz="2400" i="1" dirty="0">
                <a:latin typeface="Times New Roman"/>
                <a:cs typeface="Times New Roman"/>
              </a:rPr>
              <a:t> = f</a:t>
            </a:r>
            <a:r>
              <a:rPr lang="de-DE" sz="2400" i="1" baseline="-25000" dirty="0">
                <a:latin typeface="Times New Roman"/>
                <a:cs typeface="Times New Roman"/>
              </a:rPr>
              <a:t>n−1</a:t>
            </a:r>
            <a:r>
              <a:rPr lang="de-DE" sz="2400" i="1" dirty="0">
                <a:latin typeface="Times New Roman"/>
                <a:cs typeface="Times New Roman"/>
              </a:rPr>
              <a:t> + f</a:t>
            </a:r>
            <a:r>
              <a:rPr lang="de-DE" sz="2400" i="1" baseline="-25000" dirty="0">
                <a:latin typeface="Times New Roman"/>
                <a:cs typeface="Times New Roman"/>
              </a:rPr>
              <a:t>n−2</a:t>
            </a:r>
            <a:r>
              <a:rPr lang="de-DE" sz="2400" i="1" dirty="0">
                <a:latin typeface="Times New Roman"/>
                <a:cs typeface="Times New Roman"/>
              </a:rPr>
              <a:t>  </a:t>
            </a:r>
            <a:r>
              <a:rPr lang="de-DE" sz="2400" i="1" dirty="0" err="1">
                <a:latin typeface="Times New Roman"/>
                <a:cs typeface="Times New Roman"/>
              </a:rPr>
              <a:t>for</a:t>
            </a:r>
            <a:r>
              <a:rPr lang="de-DE" sz="2400" i="1" dirty="0">
                <a:latin typeface="Times New Roman"/>
                <a:cs typeface="Times New Roman"/>
              </a:rPr>
              <a:t>  </a:t>
            </a:r>
            <a:r>
              <a:rPr lang="de-DE" sz="2400" i="1" dirty="0" err="1">
                <a:latin typeface="Times New Roman"/>
                <a:cs typeface="Times New Roman"/>
              </a:rPr>
              <a:t>n</a:t>
            </a:r>
            <a:r>
              <a:rPr lang="de-DE" sz="2400" i="1" dirty="0">
                <a:latin typeface="Times New Roman"/>
                <a:cs typeface="Times New Roman"/>
              </a:rPr>
              <a:t> ≥ 2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195" y="2879145"/>
            <a:ext cx="4634781" cy="29178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75188" y="5918631"/>
            <a:ext cx="48652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https://</a:t>
            </a:r>
            <a:r>
              <a:rPr lang="en-US" b="1" dirty="0" err="1"/>
              <a:t>en.wikipedia.org</a:t>
            </a:r>
            <a:r>
              <a:rPr lang="en-US" b="1" dirty="0"/>
              <a:t>/wiki/</a:t>
            </a:r>
            <a:r>
              <a:rPr lang="en-US" b="1" dirty="0" err="1"/>
              <a:t>Fibonacci_number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9829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notation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Consider a sequence</a:t>
                </a:r>
              </a:p>
              <a:p>
                <a:r>
                  <a:rPr lang="en-US" dirty="0"/>
                  <a:t>Notation to express the sum of the sequence: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Some useful sums:</a:t>
                </a:r>
              </a:p>
              <a:p>
                <a:r>
                  <a:rPr lang="en-US" sz="1800" dirty="0"/>
                  <a:t>       </a:t>
                </a:r>
                <a:r>
                  <a:rPr lang="en-US" sz="2400" dirty="0"/>
                  <a:t>arithmetic series: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400" dirty="0"/>
                  <a:t>   </a:t>
                </a:r>
              </a:p>
              <a:p>
                <a:r>
                  <a:rPr lang="en-US" sz="2400" dirty="0"/>
                  <a:t>     sum of squares: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+1)(2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𝒈𝒆𝒐𝒎𝒆𝒕𝒓𝒊𝒄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𝒔𝒆𝒓𝒊𝒆𝒔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:     </m:t>
                    </m:r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09" t="-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910" y="1142659"/>
            <a:ext cx="2908300" cy="3175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91" y="2138693"/>
            <a:ext cx="3852256" cy="9064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3369" y="2005682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upper limit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46292" y="2994446"/>
            <a:ext cx="1063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lower limit</a:t>
            </a:r>
          </a:p>
        </p:txBody>
      </p:sp>
    </p:spTree>
    <p:extLst>
      <p:ext uri="{BB962C8B-B14F-4D97-AF65-F5344CB8AC3E}">
        <p14:creationId xmlns:p14="http://schemas.microsoft.com/office/powerpoint/2010/main" val="392562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7848600" cy="5410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Careful:  Use of parentheses: </a:t>
            </a:r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481" y="3092914"/>
            <a:ext cx="1774128" cy="113087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59727" y="3392518"/>
            <a:ext cx="2416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is not the same as</a:t>
            </a:r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3057700"/>
            <a:ext cx="1524478" cy="110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1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sequence</a:t>
            </a:r>
            <a:r>
              <a:rPr lang="en-US" dirty="0"/>
              <a:t> is a special type of function in which the domain is a consecutive set of integers.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</a:p>
          <a:p>
            <a:r>
              <a:rPr lang="en-US" dirty="0"/>
              <a:t>Consider a student's GPA in each of their four years in college.</a:t>
            </a:r>
          </a:p>
          <a:p>
            <a:r>
              <a:rPr lang="en-US" dirty="0"/>
              <a:t>Let's express this as a function g : {1,2,3,4} </a:t>
            </a:r>
            <a:r>
              <a:rPr lang="is-IS" dirty="0"/>
              <a:t>→ </a:t>
            </a:r>
            <a:r>
              <a:rPr lang="is-IS" b="1" dirty="0"/>
              <a:t>R</a:t>
            </a:r>
            <a:r>
              <a:rPr lang="en-US" dirty="0"/>
              <a:t>, e.g.</a:t>
            </a:r>
            <a:endParaRPr lang="en-US" b="1" dirty="0"/>
          </a:p>
          <a:p>
            <a:r>
              <a:rPr lang="is-IS" dirty="0"/>
              <a:t>	g(1)=3.67,  g(2)=2.88,  g(3)=3.25,  g(4)=3.75</a:t>
            </a:r>
          </a:p>
          <a:p>
            <a:endParaRPr lang="is-IS" dirty="0"/>
          </a:p>
          <a:p>
            <a:r>
              <a:rPr lang="is-IS" dirty="0"/>
              <a:t>As a shorthand we'll use subscripts for the domain:</a:t>
            </a:r>
          </a:p>
          <a:p>
            <a:r>
              <a:rPr lang="ro-RO" dirty="0"/>
              <a:t>	g</a:t>
            </a:r>
            <a:r>
              <a:rPr lang="ro-RO" baseline="-25000" dirty="0"/>
              <a:t>1</a:t>
            </a:r>
            <a:r>
              <a:rPr lang="ro-RO" dirty="0"/>
              <a:t>=3.67,  g</a:t>
            </a:r>
            <a:r>
              <a:rPr lang="ro-RO" baseline="-25000" dirty="0"/>
              <a:t>2</a:t>
            </a:r>
            <a:r>
              <a:rPr lang="ro-RO" dirty="0"/>
              <a:t>=2.88,  g</a:t>
            </a:r>
            <a:r>
              <a:rPr lang="ro-RO" baseline="-25000" dirty="0"/>
              <a:t>3</a:t>
            </a:r>
            <a:r>
              <a:rPr lang="ro-RO" dirty="0"/>
              <a:t>=3.25,  g</a:t>
            </a:r>
            <a:r>
              <a:rPr lang="ro-RO" baseline="-25000" dirty="0"/>
              <a:t>4</a:t>
            </a:r>
            <a:r>
              <a:rPr lang="ro-RO" dirty="0"/>
              <a:t>=3.75</a:t>
            </a:r>
          </a:p>
          <a:p>
            <a:endParaRPr lang="ro-RO" dirty="0"/>
          </a:p>
          <a:p>
            <a:r>
              <a:rPr lang="ro-RO" dirty="0"/>
              <a:t>When the indices are known you can simply list the sequence of values:</a:t>
            </a:r>
          </a:p>
          <a:p>
            <a:r>
              <a:rPr lang="ro-RO" dirty="0"/>
              <a:t>	</a:t>
            </a:r>
            <a:r>
              <a:rPr lang="hr-HR" dirty="0"/>
              <a:t> 3.67, 2.88, 3.25, 3.75</a:t>
            </a:r>
            <a:endParaRPr lang="ro-RO" dirty="0"/>
          </a:p>
          <a:p>
            <a:endParaRPr lang="ro-RO" dirty="0"/>
          </a:p>
          <a:p>
            <a:endParaRPr lang="is-IS" dirty="0"/>
          </a:p>
          <a:p>
            <a:endParaRPr lang="is-IS" dirty="0"/>
          </a:p>
          <a:p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4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Sequences can have negative indices, e.g.</a:t>
            </a:r>
          </a:p>
          <a:p>
            <a:r>
              <a:rPr lang="en-US" dirty="0"/>
              <a:t>	</a:t>
            </a:r>
            <a:r>
              <a:rPr lang="ro-RO" dirty="0"/>
              <a:t>a</a:t>
            </a:r>
            <a:r>
              <a:rPr lang="ro-RO" baseline="-25000" dirty="0"/>
              <a:t>−2</a:t>
            </a:r>
            <a:r>
              <a:rPr lang="ro-RO" dirty="0"/>
              <a:t>=0,  a</a:t>
            </a:r>
            <a:r>
              <a:rPr lang="ro-RO" baseline="-25000" dirty="0"/>
              <a:t>−1</a:t>
            </a:r>
            <a:r>
              <a:rPr lang="ro-RO" dirty="0"/>
              <a:t>=1,  a</a:t>
            </a:r>
            <a:r>
              <a:rPr lang="ro-RO" baseline="-25000" dirty="0"/>
              <a:t>0</a:t>
            </a:r>
            <a:r>
              <a:rPr lang="ro-RO" dirty="0"/>
              <a:t>=1,  a</a:t>
            </a:r>
            <a:r>
              <a:rPr lang="ro-RO" baseline="-25000" dirty="0"/>
              <a:t>1</a:t>
            </a:r>
            <a:r>
              <a:rPr lang="ro-RO" dirty="0"/>
              <a:t>=0</a:t>
            </a:r>
          </a:p>
          <a:p>
            <a:endParaRPr lang="ro-RO" dirty="0"/>
          </a:p>
          <a:p>
            <a:r>
              <a:rPr lang="ro-RO" dirty="0"/>
              <a:t>They can be </a:t>
            </a:r>
            <a:r>
              <a:rPr lang="ro-RO" dirty="0">
                <a:solidFill>
                  <a:srgbClr val="800000"/>
                </a:solidFill>
              </a:rPr>
              <a:t>finite</a:t>
            </a:r>
            <a:r>
              <a:rPr lang="ro-RO" dirty="0"/>
              <a:t>:</a:t>
            </a:r>
          </a:p>
          <a:p>
            <a:r>
              <a:rPr lang="ro-RO" dirty="0"/>
              <a:t>	</a:t>
            </a:r>
            <a:r>
              <a:rPr lang="hu-HU" dirty="0"/>
              <a:t>a</a:t>
            </a:r>
            <a:r>
              <a:rPr lang="hu-HU" baseline="-25000" dirty="0"/>
              <a:t>m</a:t>
            </a:r>
            <a:r>
              <a:rPr lang="hu-HU" dirty="0"/>
              <a:t>,  a</a:t>
            </a:r>
            <a:r>
              <a:rPr lang="hu-HU" baseline="-25000" dirty="0"/>
              <a:t>m+1</a:t>
            </a:r>
            <a:r>
              <a:rPr lang="hu-HU" dirty="0"/>
              <a:t>,  ...  ,a</a:t>
            </a:r>
            <a:r>
              <a:rPr lang="hu-HU" baseline="-25000" dirty="0"/>
              <a:t>n</a:t>
            </a:r>
            <a:endParaRPr lang="ro-RO" baseline="-25000" dirty="0"/>
          </a:p>
          <a:p>
            <a:endParaRPr lang="en-US" dirty="0"/>
          </a:p>
          <a:p>
            <a:r>
              <a:rPr lang="en-US" dirty="0"/>
              <a:t>Or </a:t>
            </a:r>
            <a:r>
              <a:rPr lang="en-US" dirty="0">
                <a:solidFill>
                  <a:srgbClr val="800000"/>
                </a:solidFill>
              </a:rPr>
              <a:t>infinite</a:t>
            </a:r>
            <a:r>
              <a:rPr lang="en-US" dirty="0"/>
              <a:t>:</a:t>
            </a:r>
          </a:p>
          <a:p>
            <a:r>
              <a:rPr lang="ro-RO" dirty="0"/>
              <a:t>	a</a:t>
            </a:r>
            <a:r>
              <a:rPr lang="ro-RO" baseline="-25000" dirty="0"/>
              <a:t>m</a:t>
            </a:r>
            <a:r>
              <a:rPr lang="ro-RO" dirty="0"/>
              <a:t>,  a</a:t>
            </a:r>
            <a:r>
              <a:rPr lang="ro-RO" baseline="-25000" dirty="0"/>
              <a:t>m+1</a:t>
            </a:r>
            <a:r>
              <a:rPr lang="ro-RO" dirty="0"/>
              <a:t>,  a</a:t>
            </a:r>
            <a:r>
              <a:rPr lang="ro-RO" baseline="-25000" dirty="0"/>
              <a:t>m+2</a:t>
            </a:r>
            <a:r>
              <a:rPr lang="ro-RO" dirty="0"/>
              <a:t>,  ...</a:t>
            </a:r>
          </a:p>
          <a:p>
            <a:endParaRPr lang="ro-RO" dirty="0"/>
          </a:p>
          <a:p>
            <a:r>
              <a:rPr lang="ro-RO" dirty="0"/>
              <a:t>The elements of a sequence can be defined by a formula e.g.:</a:t>
            </a:r>
          </a:p>
          <a:p>
            <a:r>
              <a:rPr lang="ro-RO" dirty="0"/>
              <a:t>	d</a:t>
            </a:r>
            <a:r>
              <a:rPr lang="ro-RO" baseline="-25000" dirty="0"/>
              <a:t>k</a:t>
            </a:r>
            <a:r>
              <a:rPr lang="ro-RO" dirty="0"/>
              <a:t> = 2</a:t>
            </a:r>
            <a:r>
              <a:rPr lang="ro-RO" baseline="30000" dirty="0"/>
              <a:t>k</a:t>
            </a:r>
            <a:r>
              <a:rPr lang="ro-RO" dirty="0"/>
              <a:t> where k = 0,1,2,...</a:t>
            </a:r>
          </a:p>
          <a:p>
            <a:r>
              <a:rPr lang="ro-RO" dirty="0"/>
              <a:t>This defines the </a:t>
            </a:r>
            <a:r>
              <a:rPr lang="ro-RO" dirty="0" err="1"/>
              <a:t>sequence</a:t>
            </a:r>
            <a:r>
              <a:rPr lang="ro-RO" dirty="0"/>
              <a:t> 1, 2,4,....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04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geometric sequence </a:t>
            </a:r>
            <a:r>
              <a:rPr lang="en-US" dirty="0"/>
              <a:t>is a sequence of real numbers of the form</a:t>
            </a:r>
          </a:p>
          <a:p>
            <a:r>
              <a:rPr lang="es-ES_tradnl" sz="2400" i="1" dirty="0">
                <a:latin typeface="Times New Roman"/>
                <a:cs typeface="Times New Roman"/>
              </a:rPr>
              <a:t>	a, ar,ar</a:t>
            </a:r>
            <a:r>
              <a:rPr lang="es-ES_tradnl" sz="2400" i="1" baseline="30000" dirty="0">
                <a:latin typeface="Times New Roman"/>
                <a:cs typeface="Times New Roman"/>
              </a:rPr>
              <a:t>2</a:t>
            </a:r>
            <a:r>
              <a:rPr lang="es-ES_tradnl" sz="2400" i="1" dirty="0">
                <a:latin typeface="Times New Roman"/>
                <a:cs typeface="Times New Roman"/>
              </a:rPr>
              <a:t>,...,</a:t>
            </a:r>
            <a:r>
              <a:rPr lang="es-ES_tradnl" sz="2400" i="1" dirty="0" err="1">
                <a:latin typeface="Times New Roman"/>
                <a:cs typeface="Times New Roman"/>
              </a:rPr>
              <a:t>ar</a:t>
            </a:r>
            <a:r>
              <a:rPr lang="es-ES_tradnl" sz="2400" i="1" baseline="30000" dirty="0" err="1">
                <a:latin typeface="Times New Roman"/>
                <a:cs typeface="Times New Roman"/>
              </a:rPr>
              <a:t>n</a:t>
            </a:r>
            <a:r>
              <a:rPr lang="es-ES_tradnl" sz="2400" i="1" dirty="0">
                <a:latin typeface="Times New Roman"/>
                <a:cs typeface="Times New Roman"/>
              </a:rPr>
              <a:t>,...</a:t>
            </a:r>
            <a:endParaRPr lang="en-US" sz="2400" i="1" dirty="0">
              <a:latin typeface="Times New Roman"/>
              <a:cs typeface="Times New Roman"/>
            </a:endParaRPr>
          </a:p>
          <a:p>
            <a:endParaRPr lang="en-US" dirty="0"/>
          </a:p>
          <a:p>
            <a:r>
              <a:rPr lang="en-US" dirty="0"/>
              <a:t>Each element is obtained by multiplying the previous element by the </a:t>
            </a:r>
            <a:r>
              <a:rPr lang="en-US" dirty="0">
                <a:solidFill>
                  <a:srgbClr val="800000"/>
                </a:solidFill>
              </a:rPr>
              <a:t>common ratio </a:t>
            </a:r>
            <a:r>
              <a:rPr lang="en-US" dirty="0"/>
              <a:t>of the sequence (r); the first number is some arbitrary number (a)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</a:p>
          <a:p>
            <a:r>
              <a:rPr lang="de-DE" dirty="0"/>
              <a:t>1,  1/2,  1/4,  1/8,  1/16, ...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sequence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A </a:t>
            </a:r>
            <a:r>
              <a:rPr lang="de-DE" dirty="0" err="1"/>
              <a:t>geometric</a:t>
            </a:r>
            <a:r>
              <a:rPr lang="de-DE" dirty="0"/>
              <a:t> </a:t>
            </a:r>
            <a:r>
              <a:rPr lang="de-DE" dirty="0" err="1"/>
              <a:t>sequence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finite </a:t>
            </a:r>
            <a:r>
              <a:rPr lang="de-DE" dirty="0" err="1"/>
              <a:t>or</a:t>
            </a:r>
            <a:r>
              <a:rPr lang="de-DE" dirty="0"/>
              <a:t> infinite.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5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individual takes out a </a:t>
            </a:r>
            <a:r>
              <a:rPr lang="en-US" dirty="0">
                <a:solidFill>
                  <a:srgbClr val="000000"/>
                </a:solidFill>
              </a:rPr>
              <a:t>$20,000 </a:t>
            </a:r>
            <a:r>
              <a:rPr lang="en-US" dirty="0"/>
              <a:t>car loan. The interest rate for the loan is </a:t>
            </a:r>
            <a:r>
              <a:rPr lang="en-US" dirty="0">
                <a:solidFill>
                  <a:srgbClr val="000000"/>
                </a:solidFill>
              </a:rPr>
              <a:t>3%</a:t>
            </a:r>
            <a:r>
              <a:rPr lang="en-US" dirty="0"/>
              <a:t>, compounded monthly. Assume a monthly payment of </a:t>
            </a:r>
            <a:r>
              <a:rPr lang="en-US" dirty="0">
                <a:solidFill>
                  <a:srgbClr val="000000"/>
                </a:solidFill>
              </a:rPr>
              <a:t>$500</a:t>
            </a:r>
            <a:r>
              <a:rPr lang="en-US" dirty="0"/>
              <a:t>. Define a</a:t>
            </a:r>
            <a:r>
              <a:rPr lang="en-US" baseline="-25000" dirty="0"/>
              <a:t>n</a:t>
            </a:r>
            <a:r>
              <a:rPr lang="en-US" dirty="0"/>
              <a:t> to be the outstanding debt after n months. Since the interest rate describes the annual interest, the percentage increase each month is actually 3% / 12 = 0.25%. Thus, the multiplicative factor increase each month is 1.0025. The recurrence relation for {a</a:t>
            </a:r>
            <a:r>
              <a:rPr lang="en-US" baseline="-25000" dirty="0"/>
              <a:t>n</a:t>
            </a:r>
            <a:r>
              <a:rPr lang="en-US" dirty="0"/>
              <a:t>} is:</a:t>
            </a:r>
          </a:p>
          <a:p>
            <a:r>
              <a:rPr lang="en-US" dirty="0"/>
              <a:t>	a</a:t>
            </a:r>
            <a:r>
              <a:rPr lang="en-US" baseline="-25000" dirty="0"/>
              <a:t>0</a:t>
            </a:r>
            <a:r>
              <a:rPr lang="en-US" dirty="0"/>
              <a:t> = $20,000</a:t>
            </a:r>
          </a:p>
          <a:p>
            <a:r>
              <a:rPr lang="en-US" dirty="0"/>
              <a:t>	a</a:t>
            </a:r>
            <a:r>
              <a:rPr lang="en-US" baseline="-25000" dirty="0"/>
              <a:t>n</a:t>
            </a:r>
            <a:r>
              <a:rPr lang="en-US" dirty="0"/>
              <a:t>= (1.0025)⋅a</a:t>
            </a:r>
            <a:r>
              <a:rPr lang="en-US" baseline="-25000" dirty="0"/>
              <a:t>n−1 </a:t>
            </a:r>
            <a:r>
              <a:rPr lang="en-US" dirty="0"/>
              <a:t>− 500      for  n≥1</a:t>
            </a:r>
          </a:p>
          <a:p>
            <a:endParaRPr lang="en-US" dirty="0"/>
          </a:p>
          <a:p>
            <a:r>
              <a:rPr lang="en-US" dirty="0"/>
              <a:t>The first few values, to the nearest dollar, for the sequence {a</a:t>
            </a:r>
            <a:r>
              <a:rPr lang="en-US" baseline="-25000" dirty="0"/>
              <a:t>n</a:t>
            </a:r>
            <a:r>
              <a:rPr lang="en-US" dirty="0"/>
              <a:t>} are:</a:t>
            </a:r>
          </a:p>
          <a:p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=$20,000	a</a:t>
            </a:r>
            <a:r>
              <a:rPr lang="en-US" baseline="-25000" dirty="0"/>
              <a:t>1</a:t>
            </a:r>
            <a:r>
              <a:rPr lang="en-US" dirty="0"/>
              <a:t>=$19,550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=$19,099	a</a:t>
            </a:r>
            <a:r>
              <a:rPr lang="en-US" baseline="-25000" dirty="0"/>
              <a:t>3</a:t>
            </a:r>
            <a:r>
              <a:rPr lang="en-US" dirty="0"/>
              <a:t>=$18,647⋯</a:t>
            </a:r>
          </a:p>
        </p:txBody>
      </p:sp>
    </p:spTree>
    <p:extLst>
      <p:ext uri="{BB962C8B-B14F-4D97-AF65-F5344CB8AC3E}">
        <p14:creationId xmlns:p14="http://schemas.microsoft.com/office/powerpoint/2010/main" val="377654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45488" cy="3581400"/>
          </a:xfrm>
        </p:spPr>
        <p:txBody>
          <a:bodyPr/>
          <a:lstStyle/>
          <a:p>
            <a:r>
              <a:rPr lang="en-US" sz="2200" dirty="0"/>
              <a:t>You deposit $10,000 in a savings account that yields 5% yearly interest.  How much money will you have after 30 years?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Why?</a:t>
            </a:r>
          </a:p>
        </p:txBody>
      </p:sp>
      <p:graphicFrame>
        <p:nvGraphicFramePr>
          <p:cNvPr id="534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601739"/>
              </p:ext>
            </p:extLst>
          </p:nvPr>
        </p:nvGraphicFramePr>
        <p:xfrm>
          <a:off x="2570019" y="2409392"/>
          <a:ext cx="42672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1651000" imgH="203200" progId="Equation.3">
                  <p:embed/>
                </p:oleObj>
              </mc:Choice>
              <mc:Fallback>
                <p:oleObj name="Equation" r:id="rId4" imgW="1651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019" y="2409392"/>
                        <a:ext cx="426720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0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800000"/>
                </a:solidFill>
              </a:rPr>
              <a:t>arithmetic sequence </a:t>
            </a:r>
            <a:r>
              <a:rPr lang="en-US" dirty="0"/>
              <a:t>is a sequence of real numbers the form </a:t>
            </a:r>
          </a:p>
          <a:p>
            <a:r>
              <a:rPr lang="en-US" sz="2400" dirty="0"/>
              <a:t>	</a:t>
            </a:r>
            <a:r>
              <a:rPr lang="en-US" sz="2400" i="1" dirty="0">
                <a:latin typeface="Times New Roman"/>
                <a:cs typeface="Times New Roman"/>
              </a:rPr>
              <a:t>a, a + d, a + 2d, . . . , a + </a:t>
            </a:r>
            <a:r>
              <a:rPr lang="en-US" sz="2400" i="1" dirty="0" err="1">
                <a:latin typeface="Times New Roman"/>
                <a:cs typeface="Times New Roman"/>
              </a:rPr>
              <a:t>nd</a:t>
            </a:r>
            <a:r>
              <a:rPr lang="en-US" sz="2400" i="1" dirty="0">
                <a:latin typeface="Times New Roman"/>
                <a:cs typeface="Times New Roman"/>
              </a:rPr>
              <a:t>, ... </a:t>
            </a:r>
          </a:p>
          <a:p>
            <a:endParaRPr lang="en-US" dirty="0"/>
          </a:p>
          <a:p>
            <a:r>
              <a:rPr lang="en-US" dirty="0"/>
              <a:t>Each element is obtained by adding a constant </a:t>
            </a:r>
            <a:r>
              <a:rPr lang="en-US" i="1" dirty="0">
                <a:latin typeface="Times New Roman"/>
                <a:cs typeface="Times New Roman"/>
              </a:rPr>
              <a:t>d</a:t>
            </a:r>
            <a:r>
              <a:rPr lang="en-US" dirty="0"/>
              <a:t> to the previous element; the first number is some arbitrary number </a:t>
            </a:r>
            <a:r>
              <a:rPr lang="en-US" i="1" dirty="0">
                <a:latin typeface="Times New Roman"/>
                <a:cs typeface="Times New Roman"/>
              </a:rPr>
              <a:t>(a)</a:t>
            </a:r>
          </a:p>
          <a:p>
            <a:endParaRPr lang="en-US" i="1" dirty="0">
              <a:latin typeface="Times New Roman"/>
              <a:cs typeface="Times New Roman"/>
            </a:endParaRPr>
          </a:p>
          <a:p>
            <a:r>
              <a:rPr lang="en-US" dirty="0">
                <a:solidFill>
                  <a:schemeClr val="tx1"/>
                </a:solidFill>
                <a:latin typeface="+mj-lt"/>
                <a:cs typeface="Times New Roman"/>
              </a:rPr>
              <a:t>Example:</a:t>
            </a:r>
          </a:p>
          <a:p>
            <a:r>
              <a:rPr lang="de-DE" dirty="0">
                <a:latin typeface="+mj-lt"/>
                <a:cs typeface="Times New Roman"/>
              </a:rPr>
              <a:t>3,  1, −1, −3, −5, −7,...</a:t>
            </a:r>
            <a:endParaRPr lang="en-US" dirty="0">
              <a:latin typeface="+mj-lt"/>
              <a:cs typeface="Times New Roman"/>
            </a:endParaRPr>
          </a:p>
          <a:p>
            <a:r>
              <a:rPr lang="en-US" dirty="0"/>
              <a:t>a = ? d = ?</a:t>
            </a:r>
          </a:p>
        </p:txBody>
      </p:sp>
    </p:spTree>
    <p:extLst>
      <p:ext uri="{BB962C8B-B14F-4D97-AF65-F5344CB8AC3E}">
        <p14:creationId xmlns:p14="http://schemas.microsoft.com/office/powerpoint/2010/main" val="427541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recurrence relation </a:t>
            </a:r>
            <a:r>
              <a:rPr lang="en-US" dirty="0"/>
              <a:t>for the sequence {a</a:t>
            </a:r>
            <a:r>
              <a:rPr lang="en-US" baseline="-25000" dirty="0"/>
              <a:t>n</a:t>
            </a:r>
            <a:r>
              <a:rPr lang="en-US" dirty="0"/>
              <a:t>} is an equation that expresses a</a:t>
            </a:r>
            <a:r>
              <a:rPr lang="en-US" baseline="-25000" dirty="0"/>
              <a:t>n</a:t>
            </a:r>
            <a:r>
              <a:rPr lang="en-US" dirty="0"/>
              <a:t> in terms of one or more of the previous terms of the sequence.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Examples:</a:t>
            </a:r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i="1" baseline="-25000" dirty="0">
                <a:latin typeface="Times New Roman"/>
                <a:cs typeface="Times New Roman"/>
              </a:rPr>
              <a:t>0</a:t>
            </a:r>
            <a:r>
              <a:rPr lang="en-US" sz="2400" i="1" dirty="0">
                <a:latin typeface="Times New Roman"/>
                <a:cs typeface="Times New Roman"/>
              </a:rPr>
              <a:t> = a   </a:t>
            </a:r>
            <a:r>
              <a:rPr lang="en-US" dirty="0"/>
              <a:t>(initial value)</a:t>
            </a:r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i="1" baseline="-25000" dirty="0">
                <a:latin typeface="Times New Roman"/>
                <a:cs typeface="Times New Roman"/>
              </a:rPr>
              <a:t>n</a:t>
            </a:r>
            <a:r>
              <a:rPr lang="en-US" sz="2400" i="1" dirty="0">
                <a:latin typeface="Times New Roman"/>
                <a:cs typeface="Times New Roman"/>
              </a:rPr>
              <a:t> = d + a</a:t>
            </a:r>
            <a:r>
              <a:rPr lang="en-US" sz="2400" i="1" baseline="-25000" dirty="0">
                <a:latin typeface="Times New Roman"/>
                <a:cs typeface="Times New Roman"/>
              </a:rPr>
              <a:t>n-1</a:t>
            </a:r>
            <a:r>
              <a:rPr lang="en-US" sz="2400" i="1" dirty="0">
                <a:latin typeface="Times New Roman"/>
                <a:cs typeface="Times New Roman"/>
              </a:rPr>
              <a:t>   for n ≥ 1   </a:t>
            </a:r>
            <a:r>
              <a:rPr lang="en-US" dirty="0"/>
              <a:t>(recurrence relation)</a:t>
            </a:r>
          </a:p>
          <a:p>
            <a:endParaRPr lang="en-US" dirty="0"/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i="1" baseline="-25000" dirty="0">
                <a:latin typeface="Times New Roman"/>
                <a:cs typeface="Times New Roman"/>
              </a:rPr>
              <a:t>0</a:t>
            </a:r>
            <a:r>
              <a:rPr lang="en-US" sz="2400" i="1" dirty="0">
                <a:latin typeface="Times New Roman"/>
                <a:cs typeface="Times New Roman"/>
              </a:rPr>
              <a:t> = a   </a:t>
            </a:r>
            <a:r>
              <a:rPr lang="en-US" dirty="0"/>
              <a:t>(initial value)</a:t>
            </a:r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i="1" baseline="-25000" dirty="0">
                <a:latin typeface="Times New Roman"/>
                <a:cs typeface="Times New Roman"/>
              </a:rPr>
              <a:t>n</a:t>
            </a:r>
            <a:r>
              <a:rPr lang="en-US" sz="2400" i="1" dirty="0">
                <a:latin typeface="Times New Roman"/>
                <a:cs typeface="Times New Roman"/>
              </a:rPr>
              <a:t> = r⋅ a</a:t>
            </a:r>
            <a:r>
              <a:rPr lang="en-US" sz="2400" i="1" baseline="-25000" dirty="0">
                <a:latin typeface="Times New Roman"/>
                <a:cs typeface="Times New Roman"/>
              </a:rPr>
              <a:t>n-1</a:t>
            </a:r>
            <a:r>
              <a:rPr lang="en-US" sz="2400" i="1" dirty="0">
                <a:latin typeface="Times New Roman"/>
                <a:cs typeface="Times New Roman"/>
              </a:rPr>
              <a:t>  for n ≥ 1   </a:t>
            </a:r>
            <a:r>
              <a:rPr lang="en-US" dirty="0"/>
              <a:t>(recurrence relation)</a:t>
            </a:r>
          </a:p>
          <a:p>
            <a:endParaRPr lang="en-US" dirty="0"/>
          </a:p>
          <a:p>
            <a:r>
              <a:rPr lang="en-US" dirty="0"/>
              <a:t> write closed forms for a</a:t>
            </a:r>
            <a:r>
              <a:rPr lang="en-US" baseline="-25000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800000"/>
                </a:solidFill>
              </a:rPr>
              <a:t>recurrence relation </a:t>
            </a:r>
            <a:r>
              <a:rPr lang="en-US" dirty="0"/>
              <a:t>for the sequence {a</a:t>
            </a:r>
            <a:r>
              <a:rPr lang="en-US" baseline="-25000" dirty="0"/>
              <a:t>n</a:t>
            </a:r>
            <a:r>
              <a:rPr lang="en-US" dirty="0"/>
              <a:t>} is an equation that expresses a</a:t>
            </a:r>
            <a:r>
              <a:rPr lang="en-US" baseline="-25000" dirty="0"/>
              <a:t>n</a:t>
            </a:r>
            <a:r>
              <a:rPr lang="en-US" dirty="0"/>
              <a:t> in terms of one or more of the previous terms of the sequence.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  the Fibonacci sequence</a:t>
            </a:r>
          </a:p>
          <a:p>
            <a:endParaRPr lang="en-US" dirty="0"/>
          </a:p>
          <a:p>
            <a:r>
              <a:rPr lang="de-DE" sz="2400" i="1" dirty="0">
                <a:latin typeface="Times New Roman"/>
                <a:cs typeface="Times New Roman"/>
              </a:rPr>
              <a:t>f</a:t>
            </a:r>
            <a:r>
              <a:rPr lang="de-DE" sz="2400" i="1" baseline="-25000" dirty="0">
                <a:latin typeface="Times New Roman"/>
                <a:cs typeface="Times New Roman"/>
              </a:rPr>
              <a:t>0</a:t>
            </a:r>
            <a:r>
              <a:rPr lang="de-DE" sz="2400" i="1" dirty="0">
                <a:latin typeface="Times New Roman"/>
                <a:cs typeface="Times New Roman"/>
              </a:rPr>
              <a:t> = 0</a:t>
            </a:r>
          </a:p>
          <a:p>
            <a:r>
              <a:rPr lang="de-DE" sz="2400" i="1" dirty="0">
                <a:latin typeface="Times New Roman"/>
                <a:cs typeface="Times New Roman"/>
              </a:rPr>
              <a:t>f</a:t>
            </a:r>
            <a:r>
              <a:rPr lang="de-DE" sz="2400" i="1" baseline="-25000" dirty="0">
                <a:latin typeface="Times New Roman"/>
                <a:cs typeface="Times New Roman"/>
              </a:rPr>
              <a:t>1</a:t>
            </a:r>
            <a:r>
              <a:rPr lang="de-DE" sz="2400" i="1" dirty="0">
                <a:latin typeface="Times New Roman"/>
                <a:cs typeface="Times New Roman"/>
              </a:rPr>
              <a:t> = 1</a:t>
            </a:r>
          </a:p>
          <a:p>
            <a:r>
              <a:rPr lang="de-DE" sz="2400" i="1" dirty="0" err="1">
                <a:latin typeface="Times New Roman"/>
                <a:cs typeface="Times New Roman"/>
              </a:rPr>
              <a:t>f</a:t>
            </a:r>
            <a:r>
              <a:rPr lang="de-DE" sz="2400" i="1" baseline="-25000" dirty="0" err="1">
                <a:latin typeface="Times New Roman"/>
                <a:cs typeface="Times New Roman"/>
              </a:rPr>
              <a:t>n</a:t>
            </a:r>
            <a:r>
              <a:rPr lang="de-DE" sz="2400" i="1" dirty="0">
                <a:latin typeface="Times New Roman"/>
                <a:cs typeface="Times New Roman"/>
              </a:rPr>
              <a:t> = f</a:t>
            </a:r>
            <a:r>
              <a:rPr lang="de-DE" sz="2400" i="1" baseline="-25000" dirty="0">
                <a:latin typeface="Times New Roman"/>
                <a:cs typeface="Times New Roman"/>
              </a:rPr>
              <a:t>n−1</a:t>
            </a:r>
            <a:r>
              <a:rPr lang="de-DE" sz="2400" i="1" dirty="0">
                <a:latin typeface="Times New Roman"/>
                <a:cs typeface="Times New Roman"/>
              </a:rPr>
              <a:t> + f</a:t>
            </a:r>
            <a:r>
              <a:rPr lang="de-DE" sz="2400" i="1" baseline="-25000" dirty="0">
                <a:latin typeface="Times New Roman"/>
                <a:cs typeface="Times New Roman"/>
              </a:rPr>
              <a:t>n−2</a:t>
            </a:r>
            <a:r>
              <a:rPr lang="de-DE" sz="2400" i="1" dirty="0">
                <a:latin typeface="Times New Roman"/>
                <a:cs typeface="Times New Roman"/>
              </a:rPr>
              <a:t>  </a:t>
            </a:r>
            <a:r>
              <a:rPr lang="de-DE" sz="2400" i="1" dirty="0" err="1">
                <a:latin typeface="Times New Roman"/>
                <a:cs typeface="Times New Roman"/>
              </a:rPr>
              <a:t>for</a:t>
            </a:r>
            <a:r>
              <a:rPr lang="de-DE" sz="2400" i="1" dirty="0">
                <a:latin typeface="Times New Roman"/>
                <a:cs typeface="Times New Roman"/>
              </a:rPr>
              <a:t>  </a:t>
            </a:r>
            <a:r>
              <a:rPr lang="de-DE" sz="2400" i="1" dirty="0" err="1">
                <a:latin typeface="Times New Roman"/>
                <a:cs typeface="Times New Roman"/>
              </a:rPr>
              <a:t>n</a:t>
            </a:r>
            <a:r>
              <a:rPr lang="de-DE" sz="2400" i="1" dirty="0">
                <a:latin typeface="Times New Roman"/>
                <a:cs typeface="Times New Roman"/>
              </a:rPr>
              <a:t> ≥ 2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5246"/>
          <a:stretch>
            <a:fillRect/>
          </a:stretch>
        </p:blipFill>
        <p:spPr>
          <a:xfrm>
            <a:off x="5903708" y="2066636"/>
            <a:ext cx="2564966" cy="345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14653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52657</TotalTime>
  <Words>724</Words>
  <Application>Microsoft Macintosh PowerPoint</Application>
  <PresentationFormat>On-screen Show (4:3)</PresentationFormat>
  <Paragraphs>148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Cambria Math</vt:lpstr>
      <vt:lpstr>Comic Sans MS</vt:lpstr>
      <vt:lpstr>Monotype Sorts</vt:lpstr>
      <vt:lpstr>Times New Roman</vt:lpstr>
      <vt:lpstr>Wingdings</vt:lpstr>
      <vt:lpstr>alg-design</vt:lpstr>
      <vt:lpstr>Equation</vt:lpstr>
      <vt:lpstr>CS 220: Discrete Structures and their Applications </vt:lpstr>
      <vt:lpstr>sequences</vt:lpstr>
      <vt:lpstr>sequences</vt:lpstr>
      <vt:lpstr>geometric sequences</vt:lpstr>
      <vt:lpstr>geometric sequences</vt:lpstr>
      <vt:lpstr>compound interest</vt:lpstr>
      <vt:lpstr>arithmetic sequences</vt:lpstr>
      <vt:lpstr>recurrence relations</vt:lpstr>
      <vt:lpstr>recurrence relations</vt:lpstr>
      <vt:lpstr>recurrence relations</vt:lpstr>
      <vt:lpstr>summation notation</vt:lpstr>
      <vt:lpstr>summation notation</vt:lpstr>
    </vt:vector>
  </TitlesOfParts>
  <Company>Dell Computer Corporation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825</cp:revision>
  <cp:lastPrinted>2018-02-16T16:14:15Z</cp:lastPrinted>
  <dcterms:created xsi:type="dcterms:W3CDTF">2011-01-03T17:49:16Z</dcterms:created>
  <dcterms:modified xsi:type="dcterms:W3CDTF">2018-02-16T16:21:37Z</dcterms:modified>
</cp:coreProperties>
</file>