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42" r:id="rId1"/>
  </p:sldMasterIdLst>
  <p:notesMasterIdLst>
    <p:notesMasterId r:id="rId36"/>
  </p:notesMasterIdLst>
  <p:handoutMasterIdLst>
    <p:handoutMasterId r:id="rId37"/>
  </p:handoutMasterIdLst>
  <p:sldIdLst>
    <p:sldId id="436" r:id="rId2"/>
    <p:sldId id="439" r:id="rId3"/>
    <p:sldId id="438" r:id="rId4"/>
    <p:sldId id="453" r:id="rId5"/>
    <p:sldId id="437" r:id="rId6"/>
    <p:sldId id="440" r:id="rId7"/>
    <p:sldId id="454" r:id="rId8"/>
    <p:sldId id="455" r:id="rId9"/>
    <p:sldId id="475" r:id="rId10"/>
    <p:sldId id="441" r:id="rId11"/>
    <p:sldId id="456" r:id="rId12"/>
    <p:sldId id="457" r:id="rId13"/>
    <p:sldId id="458" r:id="rId14"/>
    <p:sldId id="459" r:id="rId15"/>
    <p:sldId id="449" r:id="rId16"/>
    <p:sldId id="450" r:id="rId17"/>
    <p:sldId id="462" r:id="rId18"/>
    <p:sldId id="461" r:id="rId19"/>
    <p:sldId id="460" r:id="rId20"/>
    <p:sldId id="463" r:id="rId21"/>
    <p:sldId id="451" r:id="rId22"/>
    <p:sldId id="452" r:id="rId23"/>
    <p:sldId id="474" r:id="rId24"/>
    <p:sldId id="464" r:id="rId25"/>
    <p:sldId id="466" r:id="rId26"/>
    <p:sldId id="467" r:id="rId27"/>
    <p:sldId id="465" r:id="rId28"/>
    <p:sldId id="468" r:id="rId29"/>
    <p:sldId id="469" r:id="rId30"/>
    <p:sldId id="470" r:id="rId31"/>
    <p:sldId id="471" r:id="rId32"/>
    <p:sldId id="472" r:id="rId33"/>
    <p:sldId id="473" r:id="rId34"/>
    <p:sldId id="476" r:id="rId35"/>
  </p:sldIdLst>
  <p:sldSz cx="9144000" cy="6858000" type="screen4x3"/>
  <p:notesSz cx="9269413" cy="7019925"/>
  <p:defaultTextStyle>
    <a:defPPr>
      <a:defRPr lang="en-US"/>
    </a:defPPr>
    <a:lvl1pPr algn="l" rtl="0" eaLnBrk="0" fontAlgn="base" hangingPunct="0">
      <a:spcBef>
        <a:spcPct val="0"/>
      </a:spcBef>
      <a:spcAft>
        <a:spcPct val="0"/>
      </a:spcAft>
      <a:defRPr kumimoji="1" sz="1600" kern="1200">
        <a:solidFill>
          <a:schemeClr val="tx1"/>
        </a:solidFill>
        <a:latin typeface="Comic Sans MS" charset="0"/>
        <a:ea typeface="+mn-ea"/>
        <a:cs typeface="+mn-cs"/>
      </a:defRPr>
    </a:lvl1pPr>
    <a:lvl2pPr marL="457200" algn="l" rtl="0" eaLnBrk="0" fontAlgn="base" hangingPunct="0">
      <a:spcBef>
        <a:spcPct val="0"/>
      </a:spcBef>
      <a:spcAft>
        <a:spcPct val="0"/>
      </a:spcAft>
      <a:defRPr kumimoji="1" sz="1600" kern="1200">
        <a:solidFill>
          <a:schemeClr val="tx1"/>
        </a:solidFill>
        <a:latin typeface="Comic Sans MS" charset="0"/>
        <a:ea typeface="+mn-ea"/>
        <a:cs typeface="+mn-cs"/>
      </a:defRPr>
    </a:lvl2pPr>
    <a:lvl3pPr marL="914400" algn="l" rtl="0" eaLnBrk="0" fontAlgn="base" hangingPunct="0">
      <a:spcBef>
        <a:spcPct val="0"/>
      </a:spcBef>
      <a:spcAft>
        <a:spcPct val="0"/>
      </a:spcAft>
      <a:defRPr kumimoji="1" sz="1600" kern="1200">
        <a:solidFill>
          <a:schemeClr val="tx1"/>
        </a:solidFill>
        <a:latin typeface="Comic Sans MS" charset="0"/>
        <a:ea typeface="+mn-ea"/>
        <a:cs typeface="+mn-cs"/>
      </a:defRPr>
    </a:lvl3pPr>
    <a:lvl4pPr marL="1371600" algn="l" rtl="0" eaLnBrk="0" fontAlgn="base" hangingPunct="0">
      <a:spcBef>
        <a:spcPct val="0"/>
      </a:spcBef>
      <a:spcAft>
        <a:spcPct val="0"/>
      </a:spcAft>
      <a:defRPr kumimoji="1" sz="1600" kern="1200">
        <a:solidFill>
          <a:schemeClr val="tx1"/>
        </a:solidFill>
        <a:latin typeface="Comic Sans MS" charset="0"/>
        <a:ea typeface="+mn-ea"/>
        <a:cs typeface="+mn-cs"/>
      </a:defRPr>
    </a:lvl4pPr>
    <a:lvl5pPr marL="1828800" algn="l" rtl="0" eaLnBrk="0" fontAlgn="base" hangingPunct="0">
      <a:spcBef>
        <a:spcPct val="0"/>
      </a:spcBef>
      <a:spcAft>
        <a:spcPct val="0"/>
      </a:spcAft>
      <a:defRPr kumimoji="1" sz="1600" kern="1200">
        <a:solidFill>
          <a:schemeClr val="tx1"/>
        </a:solidFill>
        <a:latin typeface="Comic Sans MS" charset="0"/>
        <a:ea typeface="+mn-ea"/>
        <a:cs typeface="+mn-cs"/>
      </a:defRPr>
    </a:lvl5pPr>
    <a:lvl6pPr marL="2286000" algn="l" defTabSz="457200" rtl="0" eaLnBrk="1" latinLnBrk="0" hangingPunct="1">
      <a:defRPr kumimoji="1" sz="1600" kern="1200">
        <a:solidFill>
          <a:schemeClr val="tx1"/>
        </a:solidFill>
        <a:latin typeface="Comic Sans MS" charset="0"/>
        <a:ea typeface="+mn-ea"/>
        <a:cs typeface="+mn-cs"/>
      </a:defRPr>
    </a:lvl6pPr>
    <a:lvl7pPr marL="2743200" algn="l" defTabSz="457200" rtl="0" eaLnBrk="1" latinLnBrk="0" hangingPunct="1">
      <a:defRPr kumimoji="1" sz="1600" kern="1200">
        <a:solidFill>
          <a:schemeClr val="tx1"/>
        </a:solidFill>
        <a:latin typeface="Comic Sans MS" charset="0"/>
        <a:ea typeface="+mn-ea"/>
        <a:cs typeface="+mn-cs"/>
      </a:defRPr>
    </a:lvl7pPr>
    <a:lvl8pPr marL="3200400" algn="l" defTabSz="457200" rtl="0" eaLnBrk="1" latinLnBrk="0" hangingPunct="1">
      <a:defRPr kumimoji="1" sz="1600" kern="1200">
        <a:solidFill>
          <a:schemeClr val="tx1"/>
        </a:solidFill>
        <a:latin typeface="Comic Sans MS" charset="0"/>
        <a:ea typeface="+mn-ea"/>
        <a:cs typeface="+mn-cs"/>
      </a:defRPr>
    </a:lvl8pPr>
    <a:lvl9pPr marL="3657600" algn="l" defTabSz="457200" rtl="0" eaLnBrk="1" latinLnBrk="0" hangingPunct="1">
      <a:defRPr kumimoji="1" sz="1600" kern="1200">
        <a:solidFill>
          <a:schemeClr val="tx1"/>
        </a:solidFill>
        <a:latin typeface="Comic Sans M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10">
          <p15:clr>
            <a:srgbClr val="A4A3A4"/>
          </p15:clr>
        </p15:guide>
        <p15:guide id="2" pos="291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scaleToFitPaper="1" frameSlides="1"/>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4C4C"/>
    <a:srgbClr val="7F7F7F"/>
    <a:srgbClr val="006600"/>
    <a:srgbClr val="990033"/>
    <a:srgbClr val="CC0000"/>
    <a:srgbClr val="003399"/>
    <a:srgbClr val="336699"/>
    <a:srgbClr val="008080"/>
    <a:srgbClr val="0099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41" autoAdjust="0"/>
    <p:restoredTop sz="89001" autoAdjust="0"/>
  </p:normalViewPr>
  <p:slideViewPr>
    <p:cSldViewPr snapToGrid="0">
      <p:cViewPr>
        <p:scale>
          <a:sx n="110" d="100"/>
          <a:sy n="110" d="100"/>
        </p:scale>
        <p:origin x="44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2" d="100"/>
          <a:sy n="72" d="100"/>
        </p:scale>
        <p:origin x="-846" y="-90"/>
      </p:cViewPr>
      <p:guideLst>
        <p:guide orient="horz" pos="2210"/>
        <p:guide pos="291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defTabSz="931863">
              <a:defRPr kumimoji="0" sz="1200"/>
            </a:lvl1pPr>
          </a:lstStyle>
          <a:p>
            <a:endParaRPr lang="en-US"/>
          </a:p>
        </p:txBody>
      </p:sp>
      <p:sp>
        <p:nvSpPr>
          <p:cNvPr id="14339" name="Rectangle 3"/>
          <p:cNvSpPr>
            <a:spLocks noGrp="1" noChangeArrowheads="1"/>
          </p:cNvSpPr>
          <p:nvPr>
            <p:ph type="dt" sz="quarter" idx="1"/>
          </p:nvPr>
        </p:nvSpPr>
        <p:spPr bwMode="auto">
          <a:xfrm>
            <a:off x="5254625"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algn="r" defTabSz="931863">
              <a:defRPr kumimoji="0" sz="1200"/>
            </a:lvl1pPr>
          </a:lstStyle>
          <a:p>
            <a:fld id="{80C165FA-4563-DA49-9588-BB856F75A137}" type="datetime1">
              <a:rPr lang="en-US"/>
              <a:pPr/>
              <a:t>1/9/18</a:t>
            </a:fld>
            <a:endParaRPr lang="en-US"/>
          </a:p>
        </p:txBody>
      </p:sp>
      <p:sp>
        <p:nvSpPr>
          <p:cNvPr id="14340" name="Rectangle 4"/>
          <p:cNvSpPr>
            <a:spLocks noGrp="1" noChangeArrowheads="1"/>
          </p:cNvSpPr>
          <p:nvPr>
            <p:ph type="ftr" sz="quarter" idx="2"/>
          </p:nvPr>
        </p:nvSpPr>
        <p:spPr bwMode="auto">
          <a:xfrm>
            <a:off x="0"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defTabSz="931863">
              <a:defRPr kumimoji="0" sz="1200"/>
            </a:lvl1pPr>
          </a:lstStyle>
          <a:p>
            <a:endParaRPr lang="en-US"/>
          </a:p>
        </p:txBody>
      </p:sp>
      <p:sp>
        <p:nvSpPr>
          <p:cNvPr id="14341" name="Rectangle 5"/>
          <p:cNvSpPr>
            <a:spLocks noGrp="1" noChangeArrowheads="1"/>
          </p:cNvSpPr>
          <p:nvPr>
            <p:ph type="sldNum" sz="quarter" idx="3"/>
          </p:nvPr>
        </p:nvSpPr>
        <p:spPr bwMode="auto">
          <a:xfrm>
            <a:off x="5254625"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algn="r" defTabSz="931863">
              <a:defRPr kumimoji="0" sz="1200"/>
            </a:lvl1pPr>
          </a:lstStyle>
          <a:p>
            <a:fld id="{1247D90D-5A22-9042-A220-14A08B18B104}" type="slidenum">
              <a:rPr lang="en-US"/>
              <a:pPr/>
              <a:t>‹#›</a:t>
            </a:fld>
            <a:endParaRPr lang="en-US"/>
          </a:p>
        </p:txBody>
      </p:sp>
    </p:spTree>
    <p:extLst>
      <p:ext uri="{BB962C8B-B14F-4D97-AF65-F5344CB8AC3E}">
        <p14:creationId xmlns:p14="http://schemas.microsoft.com/office/powerpoint/2010/main" val="2694699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defTabSz="931863">
              <a:defRPr kumimoji="0" sz="1200"/>
            </a:lvl1pPr>
          </a:lstStyle>
          <a:p>
            <a:endParaRPr lang="en-US"/>
          </a:p>
        </p:txBody>
      </p:sp>
      <p:sp>
        <p:nvSpPr>
          <p:cNvPr id="2057" name="Rectangle 9"/>
          <p:cNvSpPr>
            <a:spLocks noGrp="1" noRot="1" noChangeAspect="1" noChangeArrowheads="1"/>
          </p:cNvSpPr>
          <p:nvPr>
            <p:ph type="sldImg" idx="2"/>
          </p:nvPr>
        </p:nvSpPr>
        <p:spPr bwMode="auto">
          <a:xfrm>
            <a:off x="2879725" y="527050"/>
            <a:ext cx="3509963" cy="2632075"/>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1236663" y="3333750"/>
            <a:ext cx="6796087" cy="31591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9" name="Rectangle 11"/>
          <p:cNvSpPr>
            <a:spLocks noGrp="1" noChangeArrowheads="1"/>
          </p:cNvSpPr>
          <p:nvPr>
            <p:ph type="dt" idx="1"/>
          </p:nvPr>
        </p:nvSpPr>
        <p:spPr bwMode="auto">
          <a:xfrm>
            <a:off x="5254625"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algn="r" defTabSz="931863">
              <a:defRPr kumimoji="0" sz="1200"/>
            </a:lvl1pPr>
          </a:lstStyle>
          <a:p>
            <a:fld id="{BAD48C94-7EB9-F94F-9D73-CAC3D75EECEA}" type="datetime1">
              <a:rPr lang="en-US"/>
              <a:pPr/>
              <a:t>1/9/18</a:t>
            </a:fld>
            <a:endParaRPr lang="en-US"/>
          </a:p>
        </p:txBody>
      </p:sp>
      <p:sp>
        <p:nvSpPr>
          <p:cNvPr id="2060" name="Rectangle 12"/>
          <p:cNvSpPr>
            <a:spLocks noGrp="1" noChangeArrowheads="1"/>
          </p:cNvSpPr>
          <p:nvPr>
            <p:ph type="ftr" sz="quarter" idx="4"/>
          </p:nvPr>
        </p:nvSpPr>
        <p:spPr bwMode="auto">
          <a:xfrm>
            <a:off x="0"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defTabSz="931863">
              <a:defRPr kumimoji="0" sz="1200"/>
            </a:lvl1pPr>
          </a:lstStyle>
          <a:p>
            <a:endParaRPr lang="en-US"/>
          </a:p>
        </p:txBody>
      </p:sp>
      <p:sp>
        <p:nvSpPr>
          <p:cNvPr id="2061" name="Rectangle 13"/>
          <p:cNvSpPr>
            <a:spLocks noGrp="1" noChangeArrowheads="1"/>
          </p:cNvSpPr>
          <p:nvPr>
            <p:ph type="sldNum" sz="quarter" idx="5"/>
          </p:nvPr>
        </p:nvSpPr>
        <p:spPr bwMode="auto">
          <a:xfrm>
            <a:off x="5254625"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algn="r" defTabSz="931863">
              <a:defRPr kumimoji="0" sz="1200"/>
            </a:lvl1pPr>
          </a:lstStyle>
          <a:p>
            <a:fld id="{DC43DCB5-4B1A-7C41-B1F8-2EE8BD314104}" type="slidenum">
              <a:rPr lang="en-US"/>
              <a:pPr/>
              <a:t>‹#›</a:t>
            </a:fld>
            <a:endParaRPr lang="en-US"/>
          </a:p>
        </p:txBody>
      </p:sp>
    </p:spTree>
    <p:extLst>
      <p:ext uri="{BB962C8B-B14F-4D97-AF65-F5344CB8AC3E}">
        <p14:creationId xmlns:p14="http://schemas.microsoft.com/office/powerpoint/2010/main" val="1756463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omic Sans MS" charset="0"/>
        <a:ea typeface="+mn-ea"/>
        <a:cs typeface="+mn-cs"/>
      </a:defRPr>
    </a:lvl1pPr>
    <a:lvl2pPr marL="4572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C43DCB5-4B1A-7C41-B1F8-2EE8BD314104}" type="slidenum">
              <a:rPr lang="en-US" smtClean="0"/>
              <a:pPr/>
              <a:t>1</a:t>
            </a:fld>
            <a:endParaRPr lang="en-US"/>
          </a:p>
        </p:txBody>
      </p:sp>
    </p:spTree>
    <p:extLst>
      <p:ext uri="{BB962C8B-B14F-4D97-AF65-F5344CB8AC3E}">
        <p14:creationId xmlns:p14="http://schemas.microsoft.com/office/powerpoint/2010/main" val="3576450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f(1)   =  f(-1)   so in Z not injective</a:t>
            </a:r>
          </a:p>
          <a:p>
            <a:r>
              <a:rPr lang="en-US" dirty="0" smtClean="0"/>
              <a:t>Z</a:t>
            </a:r>
            <a:r>
              <a:rPr lang="en-US" baseline="30000" dirty="0" smtClean="0"/>
              <a:t>+  </a:t>
            </a:r>
            <a:r>
              <a:rPr lang="en-US" baseline="0" dirty="0" smtClean="0"/>
              <a:t>positive </a:t>
            </a:r>
            <a:r>
              <a:rPr lang="en-US" baseline="0" dirty="0" err="1" smtClean="0"/>
              <a:t>ints</a:t>
            </a:r>
            <a:r>
              <a:rPr lang="en-US" baseline="0" dirty="0" smtClean="0"/>
              <a:t> so f injective  (see previous slide)</a:t>
            </a:r>
            <a:endParaRPr lang="en-US" baseline="30000" dirty="0"/>
          </a:p>
        </p:txBody>
      </p:sp>
      <p:sp>
        <p:nvSpPr>
          <p:cNvPr id="4" name="Slide Number Placeholder 3"/>
          <p:cNvSpPr>
            <a:spLocks noGrp="1"/>
          </p:cNvSpPr>
          <p:nvPr>
            <p:ph type="sldNum" sz="quarter" idx="10"/>
          </p:nvPr>
        </p:nvSpPr>
        <p:spPr/>
        <p:txBody>
          <a:bodyPr/>
          <a:lstStyle/>
          <a:p>
            <a:fld id="{DC43DCB5-4B1A-7C41-B1F8-2EE8BD314104}" type="slidenum">
              <a:rPr lang="en-US" smtClean="0"/>
              <a:pPr/>
              <a:t>11</a:t>
            </a:fld>
            <a:endParaRPr lang="en-US"/>
          </a:p>
        </p:txBody>
      </p:sp>
    </p:spTree>
    <p:extLst>
      <p:ext uri="{BB962C8B-B14F-4D97-AF65-F5344CB8AC3E}">
        <p14:creationId xmlns:p14="http://schemas.microsoft.com/office/powerpoint/2010/main" val="1867089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664578" name="Line 2"/>
          <p:cNvSpPr>
            <a:spLocks noChangeShapeType="1"/>
          </p:cNvSpPr>
          <p:nvPr userDrawn="1"/>
        </p:nvSpPr>
        <p:spPr bwMode="auto">
          <a:xfrm>
            <a:off x="-3175" y="904791"/>
            <a:ext cx="9147175" cy="0"/>
          </a:xfrm>
          <a:prstGeom prst="line">
            <a:avLst/>
          </a:prstGeom>
          <a:noFill/>
          <a:ln w="12700" cap="sq">
            <a:solidFill>
              <a:schemeClr val="bg2"/>
            </a:solidFill>
            <a:round/>
            <a:headEnd type="none" w="sm" len="sm"/>
            <a:tailEnd type="none" w="sm" len="sm"/>
          </a:ln>
          <a:effectLst/>
        </p:spPr>
        <p:txBody>
          <a:bodyPr>
            <a:prstTxWarp prst="textNoShape">
              <a:avLst/>
            </a:prstTxWarp>
          </a:bodyPr>
          <a:lstStyle/>
          <a:p>
            <a:endParaRPr lang="en-US"/>
          </a:p>
        </p:txBody>
      </p:sp>
      <p:sp>
        <p:nvSpPr>
          <p:cNvPr id="664579" name="Rectangle 3"/>
          <p:cNvSpPr>
            <a:spLocks noGrp="1" noChangeArrowheads="1"/>
          </p:cNvSpPr>
          <p:nvPr>
            <p:ph type="ctrTitle" sz="quarter"/>
          </p:nvPr>
        </p:nvSpPr>
        <p:spPr>
          <a:xfrm>
            <a:off x="0" y="453639"/>
            <a:ext cx="9144000" cy="1524000"/>
          </a:xfrm>
        </p:spPr>
        <p:txBody>
          <a:bodyPr anchor="b"/>
          <a:lstStyle>
            <a:lvl1pPr>
              <a:lnSpc>
                <a:spcPct val="80000"/>
              </a:lnSpc>
              <a:defRPr sz="3600">
                <a:solidFill>
                  <a:srgbClr val="003399"/>
                </a:solidFill>
              </a:defRPr>
            </a:lvl1pPr>
          </a:lstStyle>
          <a:p>
            <a:r>
              <a:rPr lang="en-US" dirty="0"/>
              <a:t>Click to edit Master title style</a:t>
            </a:r>
          </a:p>
        </p:txBody>
      </p:sp>
      <p:sp>
        <p:nvSpPr>
          <p:cNvPr id="664580" name="Rectangle 4"/>
          <p:cNvSpPr>
            <a:spLocks noGrp="1" noChangeArrowheads="1"/>
          </p:cNvSpPr>
          <p:nvPr>
            <p:ph type="subTitle" sz="quarter" idx="1"/>
          </p:nvPr>
        </p:nvSpPr>
        <p:spPr>
          <a:xfrm>
            <a:off x="1039057" y="3207171"/>
            <a:ext cx="7162800" cy="3094037"/>
          </a:xfrm>
          <a:ln>
            <a:tailEnd type="none" w="sm" len="sm"/>
          </a:ln>
        </p:spPr>
        <p:txBody>
          <a:bodyPr/>
          <a:lstStyle>
            <a:lvl1pPr algn="ctr" defTabSz="915988">
              <a:defRPr sz="2800"/>
            </a:lvl1pPr>
          </a:lstStyle>
          <a:p>
            <a:r>
              <a:rPr lang="en-US" dirty="0"/>
              <a:t>Click to edit Master subtitle style</a:t>
            </a:r>
          </a:p>
        </p:txBody>
      </p:sp>
      <p:sp>
        <p:nvSpPr>
          <p:cNvPr id="5" name="Line 2"/>
          <p:cNvSpPr>
            <a:spLocks noChangeShapeType="1"/>
          </p:cNvSpPr>
          <p:nvPr userDrawn="1"/>
        </p:nvSpPr>
        <p:spPr bwMode="auto">
          <a:xfrm>
            <a:off x="-3175" y="2607988"/>
            <a:ext cx="9147175" cy="0"/>
          </a:xfrm>
          <a:prstGeom prst="line">
            <a:avLst/>
          </a:prstGeom>
          <a:noFill/>
          <a:ln w="12700" cap="sq">
            <a:solidFill>
              <a:schemeClr val="bg2"/>
            </a:solidFill>
            <a:round/>
            <a:headEnd type="none" w="sm" len="sm"/>
            <a:tailEnd type="none" w="sm" len="sm"/>
          </a:ln>
          <a:effectLst/>
        </p:spPr>
        <p:txBody>
          <a:bodyPr>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7239000" y="6629400"/>
            <a:ext cx="1905000" cy="228600"/>
          </a:xfrm>
          <a:prstGeom prst="rect">
            <a:avLst/>
          </a:prstGeom>
        </p:spPr>
        <p:txBody>
          <a:bodyPr/>
          <a:lstStyle>
            <a:lvl1pPr>
              <a:defRPr smtClean="0"/>
            </a:lvl1pPr>
          </a:lstStyle>
          <a:p>
            <a:fld id="{A8BCDA1E-1794-5446-9A2E-8C1F6372D3A9}" type="slidenum">
              <a:rPr lang="en-US"/>
              <a:pPr/>
              <a:t>‹#›</a:t>
            </a:fld>
            <a:endParaRPr lang="en-US"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52400"/>
            <a:ext cx="22860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52400"/>
            <a:ext cx="67056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7239000" y="6629400"/>
            <a:ext cx="1905000" cy="228600"/>
          </a:xfrm>
          <a:prstGeom prst="rect">
            <a:avLst/>
          </a:prstGeom>
        </p:spPr>
        <p:txBody>
          <a:bodyPr/>
          <a:lstStyle>
            <a:lvl1pPr>
              <a:defRPr smtClean="0"/>
            </a:lvl1pPr>
          </a:lstStyle>
          <a:p>
            <a:fld id="{69578075-EEA9-8144-AD03-4EE198986FBA}" type="slidenum">
              <a:rPr lang="en-US"/>
              <a:pPr/>
              <a:t>‹#›</a:t>
            </a:fld>
            <a:endParaRPr lang="en-US"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a:xfrm>
            <a:off x="7239000" y="6629400"/>
            <a:ext cx="1905000" cy="228600"/>
          </a:xfrm>
          <a:prstGeom prst="rect">
            <a:avLst/>
          </a:prstGeom>
        </p:spPr>
        <p:txBody>
          <a:bodyPr/>
          <a:lstStyle>
            <a:lvl1pPr>
              <a:defRPr smtClean="0"/>
            </a:lvl1pPr>
          </a:lstStyle>
          <a:p>
            <a:fld id="{3C59E553-7F30-9B46-BA78-682CBE9B627F}" type="slidenum">
              <a:rPr lang="en-US"/>
              <a:pPr/>
              <a:t>‹#›</a:t>
            </a:fld>
            <a:endParaRPr lang="en-U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481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10100" y="914400"/>
            <a:ext cx="38481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7239000" y="6629400"/>
            <a:ext cx="1905000" cy="228600"/>
          </a:xfrm>
          <a:prstGeom prst="rect">
            <a:avLst/>
          </a:prstGeom>
        </p:spPr>
        <p:txBody>
          <a:bodyPr/>
          <a:lstStyle>
            <a:lvl1pPr>
              <a:defRPr smtClean="0"/>
            </a:lvl1pPr>
          </a:lstStyle>
          <a:p>
            <a:fld id="{9D936146-5419-3345-8044-CD41AF2DA91B}" type="slidenum">
              <a:rPr lang="en-US"/>
              <a:pPr/>
              <a:t>‹#›</a:t>
            </a:fld>
            <a:endParaRPr lang="en-U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7239000" y="6629400"/>
            <a:ext cx="1905000" cy="228600"/>
          </a:xfrm>
          <a:prstGeom prst="rect">
            <a:avLst/>
          </a:prstGeom>
        </p:spPr>
        <p:txBody>
          <a:bodyPr/>
          <a:lstStyle>
            <a:lvl1pPr>
              <a:defRPr smtClean="0"/>
            </a:lvl1pPr>
          </a:lstStyle>
          <a:p>
            <a:fld id="{4A07CD2F-7EF3-5748-8C7E-34D5617F5470}" type="slidenum">
              <a:rPr lang="en-US"/>
              <a:pPr/>
              <a:t>‹#›</a:t>
            </a:fld>
            <a:endParaRPr lang="en-U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7239000" y="6629400"/>
            <a:ext cx="1905000" cy="228600"/>
          </a:xfrm>
          <a:prstGeom prst="rect">
            <a:avLst/>
          </a:prstGeom>
        </p:spPr>
        <p:txBody>
          <a:bodyPr/>
          <a:lstStyle>
            <a:lvl1pPr>
              <a:defRPr smtClean="0"/>
            </a:lvl1pPr>
          </a:lstStyle>
          <a:p>
            <a:fld id="{F37CA0D4-0E25-8349-8F08-3B7430B3C567}" type="slidenum">
              <a:rPr lang="en-US"/>
              <a:pPr/>
              <a:t>‹#›</a:t>
            </a:fld>
            <a:endParaRPr lang="en-US"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7239000" y="6629400"/>
            <a:ext cx="1905000" cy="228600"/>
          </a:xfrm>
          <a:prstGeom prst="rect">
            <a:avLst/>
          </a:prstGeom>
        </p:spPr>
        <p:txBody>
          <a:bodyPr/>
          <a:lstStyle>
            <a:lvl1pPr>
              <a:defRPr smtClean="0"/>
            </a:lvl1pPr>
          </a:lstStyle>
          <a:p>
            <a:fld id="{A65680C1-A870-054C-BD87-6F9CFA4D4C6D}" type="slidenum">
              <a:rPr lang="en-US"/>
              <a:pPr/>
              <a:t>‹#›</a:t>
            </a:fld>
            <a:endParaRPr lang="en-US" sz="140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663554" name="Rectangle 2"/>
          <p:cNvSpPr>
            <a:spLocks noGrp="1" noChangeArrowheads="1"/>
          </p:cNvSpPr>
          <p:nvPr>
            <p:ph type="title"/>
          </p:nvPr>
        </p:nvSpPr>
        <p:spPr bwMode="auto">
          <a:xfrm>
            <a:off x="0" y="248448"/>
            <a:ext cx="9144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63555" name="Rectangle 3"/>
          <p:cNvSpPr>
            <a:spLocks noGrp="1" noChangeArrowheads="1"/>
          </p:cNvSpPr>
          <p:nvPr>
            <p:ph type="body" idx="1"/>
          </p:nvPr>
        </p:nvSpPr>
        <p:spPr bwMode="auto">
          <a:xfrm>
            <a:off x="609600" y="1063808"/>
            <a:ext cx="7848600" cy="5410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hf hdr="0" ftr="0" dt="0"/>
  <p:txStyles>
    <p:titleStyle>
      <a:lvl1pPr algn="ctr" rtl="0" eaLnBrk="0" fontAlgn="base" hangingPunct="0">
        <a:lnSpc>
          <a:spcPct val="70000"/>
        </a:lnSpc>
        <a:spcBef>
          <a:spcPct val="0"/>
        </a:spcBef>
        <a:spcAft>
          <a:spcPct val="0"/>
        </a:spcAft>
        <a:defRPr kumimoji="1" sz="3200">
          <a:solidFill>
            <a:schemeClr val="hlink"/>
          </a:solidFill>
          <a:latin typeface="+mj-lt"/>
          <a:ea typeface="+mj-ea"/>
          <a:cs typeface="+mj-cs"/>
        </a:defRPr>
      </a:lvl1pPr>
      <a:lvl2pPr algn="ctr" rtl="0" eaLnBrk="0" fontAlgn="base" hangingPunct="0">
        <a:lnSpc>
          <a:spcPct val="70000"/>
        </a:lnSpc>
        <a:spcBef>
          <a:spcPct val="0"/>
        </a:spcBef>
        <a:spcAft>
          <a:spcPct val="0"/>
        </a:spcAft>
        <a:defRPr kumimoji="1" sz="2000">
          <a:solidFill>
            <a:schemeClr val="hlink"/>
          </a:solidFill>
          <a:latin typeface="Comic Sans MS" charset="0"/>
        </a:defRPr>
      </a:lvl2pPr>
      <a:lvl3pPr algn="ctr" rtl="0" eaLnBrk="0" fontAlgn="base" hangingPunct="0">
        <a:lnSpc>
          <a:spcPct val="70000"/>
        </a:lnSpc>
        <a:spcBef>
          <a:spcPct val="0"/>
        </a:spcBef>
        <a:spcAft>
          <a:spcPct val="0"/>
        </a:spcAft>
        <a:defRPr kumimoji="1" sz="2000">
          <a:solidFill>
            <a:schemeClr val="hlink"/>
          </a:solidFill>
          <a:latin typeface="Comic Sans MS" charset="0"/>
        </a:defRPr>
      </a:lvl3pPr>
      <a:lvl4pPr algn="ctr" rtl="0" eaLnBrk="0" fontAlgn="base" hangingPunct="0">
        <a:lnSpc>
          <a:spcPct val="70000"/>
        </a:lnSpc>
        <a:spcBef>
          <a:spcPct val="0"/>
        </a:spcBef>
        <a:spcAft>
          <a:spcPct val="0"/>
        </a:spcAft>
        <a:defRPr kumimoji="1" sz="2000">
          <a:solidFill>
            <a:schemeClr val="hlink"/>
          </a:solidFill>
          <a:latin typeface="Comic Sans MS" charset="0"/>
        </a:defRPr>
      </a:lvl4pPr>
      <a:lvl5pPr algn="ctr" rtl="0" eaLnBrk="0" fontAlgn="base" hangingPunct="0">
        <a:lnSpc>
          <a:spcPct val="70000"/>
        </a:lnSpc>
        <a:spcBef>
          <a:spcPct val="0"/>
        </a:spcBef>
        <a:spcAft>
          <a:spcPct val="0"/>
        </a:spcAft>
        <a:defRPr kumimoji="1" sz="2000">
          <a:solidFill>
            <a:schemeClr val="hlink"/>
          </a:solidFill>
          <a:latin typeface="Comic Sans MS" charset="0"/>
        </a:defRPr>
      </a:lvl5pPr>
      <a:lvl6pPr marL="457200" algn="ctr" rtl="0" eaLnBrk="0" fontAlgn="base" hangingPunct="0">
        <a:lnSpc>
          <a:spcPct val="70000"/>
        </a:lnSpc>
        <a:spcBef>
          <a:spcPct val="0"/>
        </a:spcBef>
        <a:spcAft>
          <a:spcPct val="0"/>
        </a:spcAft>
        <a:defRPr kumimoji="1" sz="2000">
          <a:solidFill>
            <a:schemeClr val="hlink"/>
          </a:solidFill>
          <a:latin typeface="Comic Sans MS" charset="0"/>
        </a:defRPr>
      </a:lvl6pPr>
      <a:lvl7pPr marL="914400" algn="ctr" rtl="0" eaLnBrk="0" fontAlgn="base" hangingPunct="0">
        <a:lnSpc>
          <a:spcPct val="70000"/>
        </a:lnSpc>
        <a:spcBef>
          <a:spcPct val="0"/>
        </a:spcBef>
        <a:spcAft>
          <a:spcPct val="0"/>
        </a:spcAft>
        <a:defRPr kumimoji="1" sz="2000">
          <a:solidFill>
            <a:schemeClr val="hlink"/>
          </a:solidFill>
          <a:latin typeface="Comic Sans MS" charset="0"/>
        </a:defRPr>
      </a:lvl7pPr>
      <a:lvl8pPr marL="1371600" algn="ctr" rtl="0" eaLnBrk="0" fontAlgn="base" hangingPunct="0">
        <a:lnSpc>
          <a:spcPct val="70000"/>
        </a:lnSpc>
        <a:spcBef>
          <a:spcPct val="0"/>
        </a:spcBef>
        <a:spcAft>
          <a:spcPct val="0"/>
        </a:spcAft>
        <a:defRPr kumimoji="1" sz="2000">
          <a:solidFill>
            <a:schemeClr val="hlink"/>
          </a:solidFill>
          <a:latin typeface="Comic Sans MS" charset="0"/>
        </a:defRPr>
      </a:lvl8pPr>
      <a:lvl9pPr marL="1828800" algn="ctr" rtl="0" eaLnBrk="0" fontAlgn="base" hangingPunct="0">
        <a:lnSpc>
          <a:spcPct val="70000"/>
        </a:lnSpc>
        <a:spcBef>
          <a:spcPct val="0"/>
        </a:spcBef>
        <a:spcAft>
          <a:spcPct val="0"/>
        </a:spcAft>
        <a:defRPr kumimoji="1" sz="2000">
          <a:solidFill>
            <a:schemeClr val="hlink"/>
          </a:solidFill>
          <a:latin typeface="Comic Sans MS" charset="0"/>
        </a:defRPr>
      </a:lvl9pPr>
    </p:titleStyle>
    <p:bodyStyle>
      <a:lvl1pPr algn="l" rtl="0" eaLnBrk="0" fontAlgn="base" hangingPunct="0">
        <a:lnSpc>
          <a:spcPct val="100000"/>
        </a:lnSpc>
        <a:spcBef>
          <a:spcPct val="0"/>
        </a:spcBef>
        <a:spcAft>
          <a:spcPts val="600"/>
        </a:spcAft>
        <a:buClr>
          <a:srgbClr val="003399"/>
        </a:buClr>
        <a:buSzPct val="50000"/>
        <a:buFont typeface="Monotype Sorts" charset="2"/>
        <a:defRPr kumimoji="1" sz="2000">
          <a:solidFill>
            <a:srgbClr val="003399"/>
          </a:solidFill>
          <a:latin typeface="+mn-lt"/>
          <a:ea typeface="+mn-ea"/>
          <a:cs typeface="+mn-cs"/>
        </a:defRPr>
      </a:lvl1pPr>
      <a:lvl2pPr marL="346075" indent="-231775" algn="l" rtl="0" eaLnBrk="0" fontAlgn="base" hangingPunct="0">
        <a:lnSpc>
          <a:spcPct val="100000"/>
        </a:lnSpc>
        <a:spcBef>
          <a:spcPct val="0"/>
        </a:spcBef>
        <a:spcAft>
          <a:spcPts val="600"/>
        </a:spcAft>
        <a:buClr>
          <a:schemeClr val="tx1"/>
        </a:buClr>
        <a:buSzPct val="35000"/>
        <a:buFont typeface="Monotype Sorts" charset="2"/>
        <a:buChar char="n"/>
        <a:defRPr kumimoji="1">
          <a:solidFill>
            <a:schemeClr val="tx1"/>
          </a:solidFill>
          <a:latin typeface="+mn-lt"/>
          <a:ea typeface="ＭＳ Ｐゴシック" charset="-128"/>
        </a:defRPr>
      </a:lvl2pPr>
      <a:lvl3pPr marL="627063" indent="-166688" algn="l" rtl="0" eaLnBrk="0" fontAlgn="base" hangingPunct="0">
        <a:lnSpc>
          <a:spcPts val="2600"/>
        </a:lnSpc>
        <a:spcBef>
          <a:spcPct val="0"/>
        </a:spcBef>
        <a:spcAft>
          <a:spcPts val="600"/>
        </a:spcAft>
        <a:buClr>
          <a:schemeClr val="tx1"/>
        </a:buClr>
        <a:buSzPct val="80000"/>
        <a:buChar char="–"/>
        <a:defRPr kumimoji="1">
          <a:solidFill>
            <a:schemeClr val="tx1"/>
          </a:solidFill>
          <a:latin typeface="+mn-lt"/>
          <a:ea typeface="ＭＳ Ｐゴシック" charset="-128"/>
        </a:defRPr>
      </a:lvl3pPr>
      <a:lvl4pPr marL="1147763" indent="-404813" algn="l" rtl="0" eaLnBrk="0" fontAlgn="base" hangingPunct="0">
        <a:lnSpc>
          <a:spcPts val="2600"/>
        </a:lnSpc>
        <a:spcBef>
          <a:spcPct val="0"/>
        </a:spcBef>
        <a:spcAft>
          <a:spcPct val="0"/>
        </a:spcAft>
        <a:buClr>
          <a:schemeClr val="tx1"/>
        </a:buClr>
        <a:buFont typeface="Wingdings" charset="2"/>
        <a:buChar char="!"/>
        <a:defRPr kumimoji="1">
          <a:solidFill>
            <a:schemeClr val="tx1"/>
          </a:solidFill>
          <a:latin typeface="+mn-lt"/>
          <a:ea typeface="ＭＳ Ｐゴシック" charset="-128"/>
        </a:defRPr>
      </a:lvl4pPr>
      <a:lvl5pPr marL="15398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5pPr>
      <a:lvl6pPr marL="19970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6pPr>
      <a:lvl7pPr marL="24542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7pPr>
      <a:lvl8pPr marL="29114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8pPr>
      <a:lvl9pPr marL="33686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sz="quarter"/>
          </p:nvPr>
        </p:nvSpPr>
        <p:spPr>
          <a:xfrm>
            <a:off x="634981" y="844214"/>
            <a:ext cx="8090110" cy="1439445"/>
          </a:xfrm>
        </p:spPr>
        <p:txBody>
          <a:bodyPr/>
          <a:lstStyle/>
          <a:p>
            <a:pPr>
              <a:lnSpc>
                <a:spcPct val="90000"/>
              </a:lnSpc>
            </a:pPr>
            <a:r>
              <a:rPr lang="en-US" sz="3200" dirty="0"/>
              <a:t>CS 220: Discrete Structures and their Applications </a:t>
            </a:r>
          </a:p>
        </p:txBody>
      </p:sp>
      <p:sp>
        <p:nvSpPr>
          <p:cNvPr id="3" name="Rectangle 2"/>
          <p:cNvSpPr/>
          <p:nvPr/>
        </p:nvSpPr>
        <p:spPr>
          <a:xfrm>
            <a:off x="1803887" y="2674573"/>
            <a:ext cx="5733556" cy="2169825"/>
          </a:xfrm>
          <a:prstGeom prst="rect">
            <a:avLst/>
          </a:prstGeom>
        </p:spPr>
        <p:txBody>
          <a:bodyPr wrap="square">
            <a:spAutoFit/>
          </a:bodyPr>
          <a:lstStyle/>
          <a:p>
            <a:pPr eaLnBrk="1" hangingPunct="1">
              <a:lnSpc>
                <a:spcPct val="80000"/>
              </a:lnSpc>
            </a:pPr>
            <a:endParaRPr lang="en-US" sz="1400" dirty="0">
              <a:solidFill>
                <a:srgbClr val="002060"/>
              </a:solidFill>
            </a:endParaRPr>
          </a:p>
          <a:p>
            <a:pPr algn="ctr" eaLnBrk="1" hangingPunct="1">
              <a:lnSpc>
                <a:spcPct val="120000"/>
              </a:lnSpc>
            </a:pPr>
            <a:r>
              <a:rPr lang="en-US" sz="3200" dirty="0" smtClean="0">
                <a:solidFill>
                  <a:srgbClr val="4C4C4C"/>
                </a:solidFill>
              </a:rPr>
              <a:t>Functions</a:t>
            </a:r>
          </a:p>
          <a:p>
            <a:pPr algn="ctr" eaLnBrk="1" hangingPunct="1">
              <a:lnSpc>
                <a:spcPct val="120000"/>
              </a:lnSpc>
            </a:pPr>
            <a:r>
              <a:rPr lang="en-US" sz="3200" dirty="0" smtClean="0">
                <a:solidFill>
                  <a:srgbClr val="4C4C4C"/>
                </a:solidFill>
              </a:rPr>
              <a:t>Chapter 5 in </a:t>
            </a:r>
            <a:r>
              <a:rPr lang="en-US" sz="3200" dirty="0" err="1" smtClean="0">
                <a:solidFill>
                  <a:srgbClr val="4C4C4C"/>
                </a:solidFill>
              </a:rPr>
              <a:t>zybooks</a:t>
            </a:r>
            <a:endParaRPr lang="en-US" sz="2800" dirty="0">
              <a:solidFill>
                <a:srgbClr val="4C4C4C"/>
              </a:solidFill>
            </a:endParaRPr>
          </a:p>
          <a:p>
            <a:pPr eaLnBrk="1" hangingPunct="1">
              <a:lnSpc>
                <a:spcPct val="80000"/>
              </a:lnSpc>
            </a:pPr>
            <a:endParaRPr lang="en-US" sz="2000" dirty="0"/>
          </a:p>
          <a:p>
            <a:pPr eaLnBrk="1" hangingPunct="1">
              <a:lnSpc>
                <a:spcPct val="80000"/>
              </a:lnSpc>
            </a:pPr>
            <a:endParaRPr lang="en-US" sz="2000" dirty="0"/>
          </a:p>
          <a:p>
            <a:pPr eaLnBrk="1" hangingPunct="1">
              <a:lnSpc>
                <a:spcPct val="80000"/>
              </a:lnSpc>
            </a:pPr>
            <a:endParaRPr lang="en-US" sz="1800" dirty="0"/>
          </a:p>
        </p:txBody>
      </p:sp>
      <p:pic>
        <p:nvPicPr>
          <p:cNvPr id="8" name="Picture 7"/>
          <p:cNvPicPr>
            <a:picLocks noChangeAspect="1"/>
          </p:cNvPicPr>
          <p:nvPr/>
        </p:nvPicPr>
        <p:blipFill>
          <a:blip r:embed="rId3"/>
          <a:stretch>
            <a:fillRect/>
          </a:stretch>
        </p:blipFill>
        <p:spPr>
          <a:xfrm>
            <a:off x="7301635" y="5972753"/>
            <a:ext cx="1638300" cy="711200"/>
          </a:xfrm>
          <a:prstGeom prst="rect">
            <a:avLst/>
          </a:prstGeom>
        </p:spPr>
      </p:pic>
      <p:pic>
        <p:nvPicPr>
          <p:cNvPr id="9" name="Picture 8"/>
          <p:cNvPicPr>
            <a:picLocks noChangeAspect="1"/>
          </p:cNvPicPr>
          <p:nvPr/>
        </p:nvPicPr>
        <p:blipFill>
          <a:blip r:embed="rId4"/>
          <a:stretch>
            <a:fillRect/>
          </a:stretch>
        </p:blipFill>
        <p:spPr>
          <a:xfrm>
            <a:off x="0" y="5576455"/>
            <a:ext cx="2222397" cy="1143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a:t>
            </a:r>
            <a:r>
              <a:rPr lang="en-US" dirty="0" smtClean="0"/>
              <a:t>ne-to-one functions</a:t>
            </a:r>
            <a:endParaRPr lang="en-US" dirty="0"/>
          </a:p>
        </p:txBody>
      </p:sp>
      <p:sp>
        <p:nvSpPr>
          <p:cNvPr id="3" name="Content Placeholder 2"/>
          <p:cNvSpPr>
            <a:spLocks noGrp="1"/>
          </p:cNvSpPr>
          <p:nvPr>
            <p:ph idx="1"/>
          </p:nvPr>
        </p:nvSpPr>
        <p:spPr>
          <a:xfrm>
            <a:off x="457200" y="1140700"/>
            <a:ext cx="8458200" cy="4530725"/>
          </a:xfrm>
        </p:spPr>
        <p:txBody>
          <a:bodyPr/>
          <a:lstStyle/>
          <a:p>
            <a:r>
              <a:rPr lang="en-US" sz="2400" dirty="0" smtClean="0">
                <a:latin typeface="+mj-lt"/>
              </a:rPr>
              <a:t>A function f is said to be </a:t>
            </a:r>
            <a:r>
              <a:rPr lang="en-US" sz="2400" dirty="0" smtClean="0">
                <a:solidFill>
                  <a:srgbClr val="800000"/>
                </a:solidFill>
                <a:latin typeface="+mj-lt"/>
              </a:rPr>
              <a:t>one-to-one </a:t>
            </a:r>
            <a:r>
              <a:rPr lang="en-US" sz="2400" dirty="0" smtClean="0">
                <a:latin typeface="+mj-lt"/>
              </a:rPr>
              <a:t>or </a:t>
            </a:r>
            <a:r>
              <a:rPr lang="en-US" sz="2400" dirty="0" smtClean="0">
                <a:solidFill>
                  <a:srgbClr val="800000"/>
                </a:solidFill>
                <a:latin typeface="+mj-lt"/>
              </a:rPr>
              <a:t>injective</a:t>
            </a:r>
            <a:r>
              <a:rPr lang="en-US" sz="2400" dirty="0" smtClean="0">
                <a:latin typeface="+mj-lt"/>
              </a:rPr>
              <a:t> if and only if x</a:t>
            </a:r>
            <a:r>
              <a:rPr lang="en-US" sz="2400" baseline="-25000" dirty="0" smtClean="0">
                <a:latin typeface="+mj-lt"/>
              </a:rPr>
              <a:t>1</a:t>
            </a:r>
            <a:r>
              <a:rPr lang="en-US" sz="2400" dirty="0" smtClean="0">
                <a:latin typeface="+mj-lt"/>
              </a:rPr>
              <a:t> </a:t>
            </a:r>
            <a:r>
              <a:rPr lang="en-US" sz="2400" dirty="0">
                <a:latin typeface="+mj-lt"/>
              </a:rPr>
              <a:t>≠ </a:t>
            </a:r>
            <a:r>
              <a:rPr lang="en-US" sz="2400" dirty="0" smtClean="0">
                <a:latin typeface="+mj-lt"/>
              </a:rPr>
              <a:t>x</a:t>
            </a:r>
            <a:r>
              <a:rPr lang="en-US" sz="2400" baseline="-25000" dirty="0" smtClean="0">
                <a:latin typeface="+mj-lt"/>
              </a:rPr>
              <a:t>2</a:t>
            </a:r>
            <a:r>
              <a:rPr lang="en-US" sz="2400" dirty="0" smtClean="0">
                <a:latin typeface="+mj-lt"/>
              </a:rPr>
              <a:t> </a:t>
            </a:r>
            <a:r>
              <a:rPr lang="en-US" sz="2400" dirty="0">
                <a:latin typeface="+mj-lt"/>
              </a:rPr>
              <a:t>implies that f(</a:t>
            </a:r>
            <a:r>
              <a:rPr lang="en-US" sz="2400" dirty="0" smtClean="0">
                <a:latin typeface="+mj-lt"/>
              </a:rPr>
              <a:t>x</a:t>
            </a:r>
            <a:r>
              <a:rPr lang="en-US" sz="2400" baseline="-25000" dirty="0" smtClean="0">
                <a:latin typeface="+mj-lt"/>
              </a:rPr>
              <a:t>1</a:t>
            </a:r>
            <a:r>
              <a:rPr lang="en-US" sz="2400" dirty="0" smtClean="0">
                <a:latin typeface="+mj-lt"/>
              </a:rPr>
              <a:t>) </a:t>
            </a:r>
            <a:r>
              <a:rPr lang="en-US" sz="2400" dirty="0">
                <a:latin typeface="+mj-lt"/>
              </a:rPr>
              <a:t>≠ f</a:t>
            </a:r>
            <a:r>
              <a:rPr lang="en-US" sz="2400" dirty="0" smtClean="0">
                <a:latin typeface="+mj-lt"/>
              </a:rPr>
              <a:t>(x</a:t>
            </a:r>
            <a:r>
              <a:rPr lang="en-US" sz="2400" baseline="-25000" dirty="0" smtClean="0">
                <a:latin typeface="+mj-lt"/>
              </a:rPr>
              <a:t>2</a:t>
            </a:r>
            <a:r>
              <a:rPr lang="en-US" sz="2400" dirty="0" smtClean="0">
                <a:latin typeface="+mj-lt"/>
              </a:rPr>
              <a:t>) </a:t>
            </a:r>
            <a:r>
              <a:rPr lang="en-US" sz="2400" dirty="0" smtClean="0"/>
              <a:t>for </a:t>
            </a:r>
            <a:r>
              <a:rPr lang="en-US" sz="2400" dirty="0" smtClean="0">
                <a:latin typeface="+mj-lt"/>
              </a:rPr>
              <a:t>all </a:t>
            </a:r>
            <a:r>
              <a:rPr lang="en-US" sz="2400" dirty="0" smtClean="0"/>
              <a:t>x</a:t>
            </a:r>
            <a:r>
              <a:rPr lang="en-US" sz="2400" baseline="-25000" dirty="0" smtClean="0"/>
              <a:t>1</a:t>
            </a:r>
            <a:r>
              <a:rPr lang="en-US" sz="2400" dirty="0" smtClean="0"/>
              <a:t> </a:t>
            </a:r>
            <a:r>
              <a:rPr lang="en-US" sz="2400" dirty="0" smtClean="0">
                <a:latin typeface="+mj-lt"/>
              </a:rPr>
              <a:t>and </a:t>
            </a:r>
            <a:r>
              <a:rPr lang="en-US" sz="2400" dirty="0" smtClean="0"/>
              <a:t>x</a:t>
            </a:r>
            <a:r>
              <a:rPr lang="en-US" sz="2400" baseline="-25000" dirty="0"/>
              <a:t>2</a:t>
            </a:r>
            <a:r>
              <a:rPr lang="en-US" sz="2400" dirty="0" smtClean="0">
                <a:latin typeface="+mj-lt"/>
              </a:rPr>
              <a:t> in the domain of f. </a:t>
            </a:r>
          </a:p>
          <a:p>
            <a:endParaRPr lang="en-US" sz="2400" baseline="30000" dirty="0"/>
          </a:p>
          <a:p>
            <a:r>
              <a:rPr lang="en-US" sz="2400" dirty="0" smtClean="0">
                <a:solidFill>
                  <a:srgbClr val="000000"/>
                </a:solidFill>
              </a:rPr>
              <a:t>Example:</a:t>
            </a:r>
            <a:endParaRPr lang="en-US" sz="2400" dirty="0">
              <a:solidFill>
                <a:srgbClr val="000000"/>
              </a:solidFill>
            </a:endParaRPr>
          </a:p>
        </p:txBody>
      </p:sp>
      <p:grpSp>
        <p:nvGrpSpPr>
          <p:cNvPr id="4" name="Group 13"/>
          <p:cNvGrpSpPr>
            <a:grpSpLocks/>
          </p:cNvGrpSpPr>
          <p:nvPr/>
        </p:nvGrpSpPr>
        <p:grpSpPr bwMode="auto">
          <a:xfrm>
            <a:off x="3124200" y="2745545"/>
            <a:ext cx="2600325" cy="2530475"/>
            <a:chOff x="864" y="2430"/>
            <a:chExt cx="1638" cy="1594"/>
          </a:xfrm>
        </p:grpSpPr>
        <p:sp>
          <p:nvSpPr>
            <p:cNvPr id="5" name="Text Box 5"/>
            <p:cNvSpPr txBox="1">
              <a:spLocks noChangeArrowheads="1"/>
            </p:cNvSpPr>
            <p:nvPr/>
          </p:nvSpPr>
          <p:spPr bwMode="auto">
            <a:xfrm>
              <a:off x="864" y="2526"/>
              <a:ext cx="205" cy="826"/>
            </a:xfrm>
            <a:prstGeom prst="rect">
              <a:avLst/>
            </a:prstGeom>
            <a:noFill/>
            <a:ln w="9525">
              <a:noFill/>
              <a:miter lim="800000"/>
              <a:headEnd/>
              <a:tailEnd/>
            </a:ln>
          </p:spPr>
          <p:txBody>
            <a:bodyPr wrap="none">
              <a:prstTxWarp prst="textNoShape">
                <a:avLst/>
              </a:prstTxWarp>
              <a:spAutoFit/>
            </a:bodyPr>
            <a:lstStyle/>
            <a:p>
              <a:r>
                <a:rPr lang="en-US" sz="2000">
                  <a:latin typeface="Arial" charset="0"/>
                </a:rPr>
                <a:t>1</a:t>
              </a:r>
            </a:p>
            <a:p>
              <a:r>
                <a:rPr lang="en-US" sz="2000">
                  <a:latin typeface="Arial" charset="0"/>
                </a:rPr>
                <a:t>2</a:t>
              </a:r>
            </a:p>
            <a:p>
              <a:r>
                <a:rPr lang="en-US" sz="2000">
                  <a:latin typeface="Arial" charset="0"/>
                </a:rPr>
                <a:t>3</a:t>
              </a:r>
            </a:p>
            <a:p>
              <a:r>
                <a:rPr lang="en-US" sz="2000">
                  <a:latin typeface="Arial" charset="0"/>
                </a:rPr>
                <a:t>4</a:t>
              </a:r>
            </a:p>
          </p:txBody>
        </p:sp>
        <p:sp>
          <p:nvSpPr>
            <p:cNvPr id="6" name="Text Box 6"/>
            <p:cNvSpPr txBox="1">
              <a:spLocks noChangeArrowheads="1"/>
            </p:cNvSpPr>
            <p:nvPr/>
          </p:nvSpPr>
          <p:spPr bwMode="auto">
            <a:xfrm>
              <a:off x="2208" y="2430"/>
              <a:ext cx="294" cy="1594"/>
            </a:xfrm>
            <a:prstGeom prst="rect">
              <a:avLst/>
            </a:prstGeom>
            <a:noFill/>
            <a:ln w="9525">
              <a:noFill/>
              <a:miter lim="800000"/>
              <a:headEnd/>
              <a:tailEnd/>
            </a:ln>
          </p:spPr>
          <p:txBody>
            <a:bodyPr wrap="none">
              <a:prstTxWarp prst="textNoShape">
                <a:avLst/>
              </a:prstTxWarp>
              <a:spAutoFit/>
            </a:bodyPr>
            <a:lstStyle/>
            <a:p>
              <a:r>
                <a:rPr lang="en-US" sz="2000" dirty="0">
                  <a:latin typeface="Arial" charset="0"/>
                </a:rPr>
                <a:t>1</a:t>
              </a:r>
            </a:p>
            <a:p>
              <a:r>
                <a:rPr lang="en-US" sz="2000" dirty="0">
                  <a:latin typeface="Arial" charset="0"/>
                </a:rPr>
                <a:t>2</a:t>
              </a:r>
            </a:p>
            <a:p>
              <a:r>
                <a:rPr lang="en-US" sz="2000" dirty="0">
                  <a:latin typeface="Arial" charset="0"/>
                </a:rPr>
                <a:t>3</a:t>
              </a:r>
            </a:p>
            <a:p>
              <a:r>
                <a:rPr lang="en-US" sz="2000" dirty="0">
                  <a:latin typeface="Arial" charset="0"/>
                </a:rPr>
                <a:t>4</a:t>
              </a:r>
            </a:p>
            <a:p>
              <a:r>
                <a:rPr lang="en-US" sz="2000" dirty="0">
                  <a:latin typeface="Arial" charset="0"/>
                </a:rPr>
                <a:t>…</a:t>
              </a:r>
            </a:p>
            <a:p>
              <a:r>
                <a:rPr lang="en-US" sz="2000" dirty="0">
                  <a:latin typeface="Arial" charset="0"/>
                </a:rPr>
                <a:t>9</a:t>
              </a:r>
            </a:p>
            <a:p>
              <a:r>
                <a:rPr lang="en-US" sz="2000" dirty="0">
                  <a:latin typeface="Arial" charset="0"/>
                </a:rPr>
                <a:t>…</a:t>
              </a:r>
            </a:p>
            <a:p>
              <a:r>
                <a:rPr lang="en-US" sz="2000" dirty="0">
                  <a:latin typeface="Arial" charset="0"/>
                </a:rPr>
                <a:t>16</a:t>
              </a:r>
            </a:p>
          </p:txBody>
        </p:sp>
        <p:sp>
          <p:nvSpPr>
            <p:cNvPr id="7" name="Line 7"/>
            <p:cNvSpPr>
              <a:spLocks noChangeShapeType="1"/>
            </p:cNvSpPr>
            <p:nvPr/>
          </p:nvSpPr>
          <p:spPr bwMode="auto">
            <a:xfrm flipV="1">
              <a:off x="1056" y="2592"/>
              <a:ext cx="1200" cy="96"/>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8" name="Line 8"/>
            <p:cNvSpPr>
              <a:spLocks noChangeShapeType="1"/>
            </p:cNvSpPr>
            <p:nvPr/>
          </p:nvSpPr>
          <p:spPr bwMode="auto">
            <a:xfrm>
              <a:off x="1056" y="2880"/>
              <a:ext cx="1200" cy="24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9" name="Line 9"/>
            <p:cNvSpPr>
              <a:spLocks noChangeShapeType="1"/>
            </p:cNvSpPr>
            <p:nvPr/>
          </p:nvSpPr>
          <p:spPr bwMode="auto">
            <a:xfrm>
              <a:off x="1104" y="3072"/>
              <a:ext cx="1152" cy="384"/>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0" name="Line 10"/>
            <p:cNvSpPr>
              <a:spLocks noChangeShapeType="1"/>
            </p:cNvSpPr>
            <p:nvPr/>
          </p:nvSpPr>
          <p:spPr bwMode="auto">
            <a:xfrm>
              <a:off x="1104" y="3264"/>
              <a:ext cx="1152" cy="624"/>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grpSp>
    </p:spTree>
    <p:extLst>
      <p:ext uri="{BB962C8B-B14F-4D97-AF65-F5344CB8AC3E}">
        <p14:creationId xmlns:p14="http://schemas.microsoft.com/office/powerpoint/2010/main" val="3894768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a:t>
            </a:r>
            <a:r>
              <a:rPr lang="en-US" dirty="0" smtClean="0"/>
              <a:t>ne-to-one functions</a:t>
            </a:r>
            <a:endParaRPr lang="en-US" dirty="0"/>
          </a:p>
        </p:txBody>
      </p:sp>
      <p:sp>
        <p:nvSpPr>
          <p:cNvPr id="3" name="Content Placeholder 2"/>
          <p:cNvSpPr>
            <a:spLocks noGrp="1"/>
          </p:cNvSpPr>
          <p:nvPr>
            <p:ph idx="1"/>
          </p:nvPr>
        </p:nvSpPr>
        <p:spPr>
          <a:xfrm>
            <a:off x="457200" y="1140700"/>
            <a:ext cx="8458200" cy="4530725"/>
          </a:xfrm>
        </p:spPr>
        <p:txBody>
          <a:bodyPr/>
          <a:lstStyle/>
          <a:p>
            <a:r>
              <a:rPr lang="en-US" sz="2400" dirty="0" smtClean="0">
                <a:latin typeface="+mj-lt"/>
              </a:rPr>
              <a:t>A function f is said to be </a:t>
            </a:r>
            <a:r>
              <a:rPr lang="en-US" sz="2400" dirty="0" smtClean="0">
                <a:solidFill>
                  <a:srgbClr val="800000"/>
                </a:solidFill>
                <a:latin typeface="+mj-lt"/>
              </a:rPr>
              <a:t>one-to-one </a:t>
            </a:r>
            <a:r>
              <a:rPr lang="en-US" sz="2400" dirty="0" smtClean="0">
                <a:latin typeface="+mj-lt"/>
              </a:rPr>
              <a:t>or </a:t>
            </a:r>
            <a:r>
              <a:rPr lang="en-US" sz="2400" dirty="0" smtClean="0">
                <a:solidFill>
                  <a:srgbClr val="800000"/>
                </a:solidFill>
                <a:latin typeface="+mj-lt"/>
              </a:rPr>
              <a:t>injective</a:t>
            </a:r>
            <a:r>
              <a:rPr lang="en-US" sz="2400" dirty="0" smtClean="0">
                <a:latin typeface="+mj-lt"/>
              </a:rPr>
              <a:t> if and only if x</a:t>
            </a:r>
            <a:r>
              <a:rPr lang="en-US" sz="2400" baseline="-25000" dirty="0" smtClean="0">
                <a:latin typeface="+mj-lt"/>
              </a:rPr>
              <a:t>1</a:t>
            </a:r>
            <a:r>
              <a:rPr lang="en-US" sz="2400" dirty="0" smtClean="0">
                <a:latin typeface="+mj-lt"/>
              </a:rPr>
              <a:t> </a:t>
            </a:r>
            <a:r>
              <a:rPr lang="en-US" sz="2400" dirty="0">
                <a:latin typeface="+mj-lt"/>
              </a:rPr>
              <a:t>≠ </a:t>
            </a:r>
            <a:r>
              <a:rPr lang="en-US" sz="2400" dirty="0" smtClean="0">
                <a:latin typeface="+mj-lt"/>
              </a:rPr>
              <a:t>x</a:t>
            </a:r>
            <a:r>
              <a:rPr lang="en-US" sz="2400" baseline="-25000" dirty="0" smtClean="0">
                <a:latin typeface="+mj-lt"/>
              </a:rPr>
              <a:t>2</a:t>
            </a:r>
            <a:r>
              <a:rPr lang="en-US" sz="2400" dirty="0" smtClean="0">
                <a:latin typeface="+mj-lt"/>
              </a:rPr>
              <a:t> </a:t>
            </a:r>
            <a:r>
              <a:rPr lang="en-US" sz="2400" dirty="0">
                <a:latin typeface="+mj-lt"/>
              </a:rPr>
              <a:t>implies that f(</a:t>
            </a:r>
            <a:r>
              <a:rPr lang="en-US" sz="2400" dirty="0" smtClean="0">
                <a:latin typeface="+mj-lt"/>
              </a:rPr>
              <a:t>x</a:t>
            </a:r>
            <a:r>
              <a:rPr lang="en-US" sz="2400" baseline="-25000" dirty="0" smtClean="0">
                <a:latin typeface="+mj-lt"/>
              </a:rPr>
              <a:t>1</a:t>
            </a:r>
            <a:r>
              <a:rPr lang="en-US" sz="2400" dirty="0" smtClean="0">
                <a:latin typeface="+mj-lt"/>
              </a:rPr>
              <a:t>) </a:t>
            </a:r>
            <a:r>
              <a:rPr lang="en-US" sz="2400" dirty="0">
                <a:latin typeface="+mj-lt"/>
              </a:rPr>
              <a:t>≠ f</a:t>
            </a:r>
            <a:r>
              <a:rPr lang="en-US" sz="2400" dirty="0" smtClean="0">
                <a:latin typeface="+mj-lt"/>
              </a:rPr>
              <a:t>(x</a:t>
            </a:r>
            <a:r>
              <a:rPr lang="en-US" sz="2400" baseline="-25000" dirty="0" smtClean="0">
                <a:latin typeface="+mj-lt"/>
              </a:rPr>
              <a:t>2</a:t>
            </a:r>
            <a:r>
              <a:rPr lang="en-US" sz="2400" dirty="0" smtClean="0">
                <a:latin typeface="+mj-lt"/>
              </a:rPr>
              <a:t>) </a:t>
            </a:r>
            <a:r>
              <a:rPr lang="en-US" sz="2400" dirty="0" smtClean="0"/>
              <a:t>for </a:t>
            </a:r>
            <a:r>
              <a:rPr lang="en-US" sz="2400" dirty="0" smtClean="0">
                <a:latin typeface="+mj-lt"/>
              </a:rPr>
              <a:t>all x</a:t>
            </a:r>
            <a:r>
              <a:rPr lang="en-US" sz="2400" baseline="-25000" dirty="0" smtClean="0">
                <a:latin typeface="+mj-lt"/>
              </a:rPr>
              <a:t>1</a:t>
            </a:r>
            <a:r>
              <a:rPr lang="en-US" sz="2400" dirty="0" smtClean="0">
                <a:latin typeface="+mj-lt"/>
              </a:rPr>
              <a:t> and x</a:t>
            </a:r>
            <a:r>
              <a:rPr lang="en-US" sz="2400" baseline="-25000" dirty="0" smtClean="0">
                <a:latin typeface="+mj-lt"/>
              </a:rPr>
              <a:t>2</a:t>
            </a:r>
            <a:r>
              <a:rPr lang="en-US" sz="2400" dirty="0" smtClean="0">
                <a:latin typeface="+mj-lt"/>
              </a:rPr>
              <a:t> in the domain of f. </a:t>
            </a:r>
          </a:p>
          <a:p>
            <a:endParaRPr lang="en-US" sz="2400" dirty="0" smtClean="0">
              <a:solidFill>
                <a:schemeClr val="tx1"/>
              </a:solidFill>
            </a:endParaRPr>
          </a:p>
          <a:p>
            <a:r>
              <a:rPr lang="en-US" sz="2400" dirty="0"/>
              <a:t>w</a:t>
            </a:r>
            <a:r>
              <a:rPr lang="en-US" sz="2400" dirty="0" smtClean="0"/>
              <a:t>hat about f(x</a:t>
            </a:r>
            <a:r>
              <a:rPr lang="en-US" sz="2400" dirty="0" smtClean="0"/>
              <a:t>) = x</a:t>
            </a:r>
            <a:r>
              <a:rPr lang="en-US" sz="2400" baseline="30000" dirty="0" smtClean="0"/>
              <a:t>2</a:t>
            </a:r>
            <a:r>
              <a:rPr lang="en-US" sz="2400" dirty="0" smtClean="0"/>
              <a:t> with the domain </a:t>
            </a:r>
            <a:r>
              <a:rPr lang="en-US" sz="2400" b="1" dirty="0" smtClean="0">
                <a:latin typeface="Times New Roman" charset="0"/>
              </a:rPr>
              <a:t>Z ?</a:t>
            </a:r>
            <a:endParaRPr lang="en-US" sz="2400" dirty="0"/>
          </a:p>
          <a:p>
            <a:r>
              <a:rPr lang="en-US" sz="2400" dirty="0" smtClean="0"/>
              <a:t>what </a:t>
            </a:r>
            <a:r>
              <a:rPr lang="en-US" sz="2400" dirty="0"/>
              <a:t>about f(x) = x</a:t>
            </a:r>
            <a:r>
              <a:rPr lang="en-US" sz="2400" baseline="30000" dirty="0"/>
              <a:t>2</a:t>
            </a:r>
            <a:r>
              <a:rPr lang="en-US" sz="2400" dirty="0"/>
              <a:t> with the domain </a:t>
            </a:r>
            <a:r>
              <a:rPr lang="en-US" sz="2400" b="1" dirty="0">
                <a:latin typeface="Times New Roman" charset="0"/>
              </a:rPr>
              <a:t>Z</a:t>
            </a:r>
            <a:r>
              <a:rPr lang="en-US" sz="2400" baseline="30000" dirty="0" smtClean="0"/>
              <a:t>+</a:t>
            </a:r>
            <a:r>
              <a:rPr lang="en-US" sz="2400" dirty="0" smtClean="0"/>
              <a:t>?</a:t>
            </a:r>
            <a:endParaRPr lang="en-US" sz="2400" baseline="30000" dirty="0"/>
          </a:p>
          <a:p>
            <a:endParaRPr lang="en-US" sz="2400" dirty="0" smtClean="0"/>
          </a:p>
        </p:txBody>
      </p:sp>
    </p:spTree>
    <p:extLst>
      <p:ext uri="{BB962C8B-B14F-4D97-AF65-F5344CB8AC3E}">
        <p14:creationId xmlns:p14="http://schemas.microsoft.com/office/powerpoint/2010/main" val="303196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a:t>
            </a:r>
            <a:r>
              <a:rPr lang="en-US" dirty="0" smtClean="0"/>
              <a:t>nto functions</a:t>
            </a:r>
            <a:endParaRPr lang="en-US" dirty="0"/>
          </a:p>
        </p:txBody>
      </p:sp>
      <p:sp>
        <p:nvSpPr>
          <p:cNvPr id="3" name="Content Placeholder 2"/>
          <p:cNvSpPr>
            <a:spLocks noGrp="1"/>
          </p:cNvSpPr>
          <p:nvPr>
            <p:ph idx="1"/>
          </p:nvPr>
        </p:nvSpPr>
        <p:spPr>
          <a:xfrm>
            <a:off x="457199" y="1295400"/>
            <a:ext cx="8421255" cy="4535055"/>
          </a:xfrm>
        </p:spPr>
        <p:txBody>
          <a:bodyPr/>
          <a:lstStyle/>
          <a:p>
            <a:r>
              <a:rPr lang="en-US" sz="2400" dirty="0" smtClean="0"/>
              <a:t>A function </a:t>
            </a:r>
            <a:r>
              <a:rPr lang="en-US" sz="2400" dirty="0"/>
              <a:t>f: X </a:t>
            </a:r>
            <a:r>
              <a:rPr lang="is-IS" sz="2400" dirty="0"/>
              <a:t>→ </a:t>
            </a:r>
            <a:r>
              <a:rPr lang="en-US" sz="2400" dirty="0">
                <a:sym typeface="Wingdings"/>
              </a:rPr>
              <a:t>Y</a:t>
            </a:r>
            <a:r>
              <a:rPr lang="en-US" sz="2400" dirty="0" smtClean="0"/>
              <a:t> is said to be </a:t>
            </a:r>
            <a:r>
              <a:rPr lang="en-US" sz="2400" dirty="0" smtClean="0">
                <a:solidFill>
                  <a:srgbClr val="800000"/>
                </a:solidFill>
              </a:rPr>
              <a:t>onto</a:t>
            </a:r>
            <a:r>
              <a:rPr lang="en-US" sz="2400" dirty="0" smtClean="0"/>
              <a:t> or </a:t>
            </a:r>
            <a:r>
              <a:rPr lang="en-US" sz="2400" dirty="0" err="1" smtClean="0">
                <a:solidFill>
                  <a:srgbClr val="800000"/>
                </a:solidFill>
              </a:rPr>
              <a:t>surjective</a:t>
            </a:r>
            <a:r>
              <a:rPr lang="en-US" sz="2400" dirty="0" smtClean="0">
                <a:solidFill>
                  <a:srgbClr val="800000"/>
                </a:solidFill>
              </a:rPr>
              <a:t> </a:t>
            </a:r>
            <a:r>
              <a:rPr lang="en-US" sz="2400" dirty="0" smtClean="0"/>
              <a:t>if and only if for every </a:t>
            </a:r>
            <a:r>
              <a:rPr lang="en-US" sz="2400" dirty="0"/>
              <a:t>y</a:t>
            </a:r>
            <a:r>
              <a:rPr lang="en-US" sz="2400" dirty="0" smtClean="0"/>
              <a:t> in Y there is an x in X with f(x) = y.</a:t>
            </a:r>
          </a:p>
          <a:p>
            <a:r>
              <a:rPr lang="en-US" sz="2400" dirty="0" smtClean="0"/>
              <a:t>In other words:  its range equals its target.</a:t>
            </a:r>
          </a:p>
          <a:p>
            <a:endParaRPr lang="en-US" sz="2400" dirty="0" smtClean="0"/>
          </a:p>
          <a:p>
            <a:r>
              <a:rPr lang="en-US" sz="2400" dirty="0" smtClean="0"/>
              <a:t>Are these functions onto?</a:t>
            </a:r>
          </a:p>
          <a:p>
            <a:pPr lvl="1"/>
            <a:r>
              <a:rPr lang="en-US" sz="2400" dirty="0" smtClean="0"/>
              <a:t>The function f : {</a:t>
            </a:r>
            <a:r>
              <a:rPr lang="en-US" sz="2400" dirty="0" err="1" smtClean="0"/>
              <a:t>a,b,c,d</a:t>
            </a:r>
            <a:r>
              <a:rPr lang="en-US" sz="2400" dirty="0" smtClean="0"/>
              <a:t>} </a:t>
            </a:r>
            <a:r>
              <a:rPr lang="is-IS" sz="2400" dirty="0"/>
              <a:t>→ </a:t>
            </a:r>
            <a:r>
              <a:rPr lang="en-US" sz="2400" dirty="0" smtClean="0"/>
              <a:t>{1,2,3} defined by f(a) = 3, f(b) = 2, f(c) = 1 and f(d) = 3</a:t>
            </a:r>
          </a:p>
          <a:p>
            <a:pPr lvl="1"/>
            <a:r>
              <a:rPr lang="en-US" sz="2400" dirty="0" smtClean="0"/>
              <a:t>The square function with the domain of </a:t>
            </a:r>
            <a:r>
              <a:rPr lang="en-US" sz="2400" b="1" dirty="0" smtClean="0">
                <a:latin typeface="Times New Roman" charset="0"/>
              </a:rPr>
              <a:t>Z</a:t>
            </a:r>
            <a:r>
              <a:rPr lang="en-US" sz="2400" baseline="30000" dirty="0"/>
              <a:t>+</a:t>
            </a:r>
            <a:endParaRPr lang="en-US" sz="2400" dirty="0" smtClean="0"/>
          </a:p>
          <a:p>
            <a:pPr lvl="1"/>
            <a:r>
              <a:rPr lang="en-US" sz="2400" dirty="0" smtClean="0"/>
              <a:t>The function f(x) = x + 1 on </a:t>
            </a:r>
            <a:r>
              <a:rPr lang="en-US" sz="2400" b="1" dirty="0" smtClean="0">
                <a:latin typeface="Times New Roman" charset="0"/>
              </a:rPr>
              <a:t>Z</a:t>
            </a:r>
            <a:endParaRPr lang="en-US" sz="2400" dirty="0" smtClean="0"/>
          </a:p>
          <a:p>
            <a:endParaRPr lang="en-US" sz="2400" dirty="0"/>
          </a:p>
        </p:txBody>
      </p:sp>
    </p:spTree>
    <p:extLst>
      <p:ext uri="{BB962C8B-B14F-4D97-AF65-F5344CB8AC3E}">
        <p14:creationId xmlns:p14="http://schemas.microsoft.com/office/powerpoint/2010/main" val="680512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bijections</a:t>
            </a:r>
            <a:endParaRPr lang="en-US" dirty="0"/>
          </a:p>
        </p:txBody>
      </p:sp>
      <p:sp>
        <p:nvSpPr>
          <p:cNvPr id="3" name="Content Placeholder 2"/>
          <p:cNvSpPr>
            <a:spLocks noGrp="1"/>
          </p:cNvSpPr>
          <p:nvPr>
            <p:ph idx="1"/>
          </p:nvPr>
        </p:nvSpPr>
        <p:spPr>
          <a:xfrm>
            <a:off x="457200" y="1295400"/>
            <a:ext cx="8458200" cy="4530725"/>
          </a:xfrm>
        </p:spPr>
        <p:txBody>
          <a:bodyPr/>
          <a:lstStyle/>
          <a:p>
            <a:r>
              <a:rPr lang="en-US" sz="2400" dirty="0" smtClean="0"/>
              <a:t>A function </a:t>
            </a:r>
            <a:r>
              <a:rPr lang="en-US" sz="2400" dirty="0" err="1" smtClean="0"/>
              <a:t>f</a:t>
            </a:r>
            <a:r>
              <a:rPr lang="en-US" sz="2400" dirty="0" smtClean="0"/>
              <a:t> is a </a:t>
            </a:r>
            <a:r>
              <a:rPr lang="en-US" sz="2400" dirty="0" smtClean="0">
                <a:solidFill>
                  <a:srgbClr val="800000"/>
                </a:solidFill>
              </a:rPr>
              <a:t>one-to-one correspondence</a:t>
            </a:r>
            <a:r>
              <a:rPr lang="en-US" sz="2400" dirty="0" smtClean="0"/>
              <a:t>, or a </a:t>
            </a:r>
            <a:r>
              <a:rPr lang="en-US" sz="2400" dirty="0" err="1" smtClean="0">
                <a:solidFill>
                  <a:srgbClr val="800000"/>
                </a:solidFill>
              </a:rPr>
              <a:t>bijection</a:t>
            </a:r>
            <a:r>
              <a:rPr lang="en-US" sz="2400" dirty="0" smtClean="0"/>
              <a:t>, if it is both one-to-one and onto.</a:t>
            </a:r>
          </a:p>
          <a:p>
            <a:endParaRPr lang="en-US" dirty="0" smtClean="0"/>
          </a:p>
          <a:p>
            <a:r>
              <a:rPr lang="en-US" sz="2400" dirty="0" smtClean="0"/>
              <a:t>Are these functions one-to-one correspondences?</a:t>
            </a:r>
          </a:p>
          <a:p>
            <a:pPr lvl="1"/>
            <a:r>
              <a:rPr lang="en-US" sz="2400" dirty="0"/>
              <a:t>The function f : {</a:t>
            </a:r>
            <a:r>
              <a:rPr lang="en-US" sz="2400" dirty="0" err="1"/>
              <a:t>a,b,c,d</a:t>
            </a:r>
            <a:r>
              <a:rPr lang="en-US" sz="2400" dirty="0"/>
              <a:t>} </a:t>
            </a:r>
            <a:r>
              <a:rPr lang="is-IS" sz="2400" dirty="0"/>
              <a:t>→ </a:t>
            </a:r>
            <a:r>
              <a:rPr lang="en-US" sz="2400" dirty="0"/>
              <a:t>{1,2,3} defined by f(a) = 3, f(b) = 2, f(c) = 1 and f(d) = </a:t>
            </a:r>
            <a:r>
              <a:rPr lang="en-US" sz="2400" dirty="0" smtClean="0"/>
              <a:t>3</a:t>
            </a:r>
            <a:endParaRPr lang="en-US" sz="2400" dirty="0"/>
          </a:p>
          <a:p>
            <a:pPr lvl="1"/>
            <a:r>
              <a:rPr lang="en-US" sz="2400" dirty="0"/>
              <a:t>The square function with the domain of </a:t>
            </a:r>
            <a:r>
              <a:rPr lang="en-US" sz="2400" b="1" dirty="0">
                <a:latin typeface="Times New Roman" charset="0"/>
              </a:rPr>
              <a:t>Z</a:t>
            </a:r>
            <a:r>
              <a:rPr lang="en-US" sz="2400" baseline="30000" dirty="0"/>
              <a:t>+</a:t>
            </a:r>
            <a:endParaRPr lang="en-US" sz="2400" dirty="0"/>
          </a:p>
          <a:p>
            <a:pPr lvl="1"/>
            <a:r>
              <a:rPr lang="en-US" sz="2400" dirty="0"/>
              <a:t>The function f(x) = x + 1 on </a:t>
            </a:r>
            <a:r>
              <a:rPr lang="en-US" sz="2400" b="1" dirty="0">
                <a:latin typeface="Times New Roman" charset="0"/>
              </a:rPr>
              <a:t>Z</a:t>
            </a:r>
            <a:endParaRPr lang="en-US" sz="2400" dirty="0"/>
          </a:p>
          <a:p>
            <a:endParaRPr lang="en-US" dirty="0" smtClean="0"/>
          </a:p>
          <a:p>
            <a:endParaRPr lang="en-US" dirty="0" smtClean="0"/>
          </a:p>
          <a:p>
            <a:endParaRPr lang="en-US" dirty="0"/>
          </a:p>
        </p:txBody>
      </p:sp>
    </p:spTree>
    <p:extLst>
      <p:ext uri="{BB962C8B-B14F-4D97-AF65-F5344CB8AC3E}">
        <p14:creationId xmlns:p14="http://schemas.microsoft.com/office/powerpoint/2010/main" val="3905808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onto/one-to-one/</a:t>
            </a:r>
            <a:r>
              <a:rPr lang="en-US" dirty="0" err="1" smtClean="0"/>
              <a:t>bijections</a:t>
            </a:r>
            <a:endParaRPr lang="en-US" dirty="0"/>
          </a:p>
        </p:txBody>
      </p:sp>
      <p:sp>
        <p:nvSpPr>
          <p:cNvPr id="3" name="Content Placeholder 2"/>
          <p:cNvSpPr>
            <a:spLocks noGrp="1"/>
          </p:cNvSpPr>
          <p:nvPr>
            <p:ph idx="1"/>
          </p:nvPr>
        </p:nvSpPr>
        <p:spPr/>
        <p:txBody>
          <a:bodyPr/>
          <a:lstStyle/>
          <a:p>
            <a:r>
              <a:rPr lang="en-US" dirty="0" smtClean="0"/>
              <a:t>Consider f : </a:t>
            </a:r>
            <a:r>
              <a:rPr lang="en-US" dirty="0"/>
              <a:t>A → X </a:t>
            </a:r>
            <a:endParaRPr lang="en-US" dirty="0" smtClean="0"/>
          </a:p>
          <a:p>
            <a:r>
              <a:rPr lang="en-US" dirty="0" smtClean="0"/>
              <a:t>If f is </a:t>
            </a:r>
            <a:r>
              <a:rPr lang="en-US" dirty="0"/>
              <a:t>onto, then for every element in the target, there is at least one element in the </a:t>
            </a:r>
            <a:r>
              <a:rPr lang="en-US" dirty="0" smtClean="0"/>
              <a:t>domain so </a:t>
            </a:r>
            <a:r>
              <a:rPr lang="en-US" dirty="0"/>
              <a:t>|A| ≥ |X|.</a:t>
            </a:r>
          </a:p>
          <a:p>
            <a:r>
              <a:rPr lang="en-US" dirty="0"/>
              <a:t>If </a:t>
            </a:r>
            <a:r>
              <a:rPr lang="en-US" dirty="0" smtClean="0"/>
              <a:t>f </a:t>
            </a:r>
            <a:r>
              <a:rPr lang="en-US" dirty="0"/>
              <a:t>is one-to-one, then for every element in the domain, there is a at least one element in the target: |A| ≤ |X|.</a:t>
            </a:r>
          </a:p>
          <a:p>
            <a:r>
              <a:rPr lang="en-US" dirty="0"/>
              <a:t>If </a:t>
            </a:r>
            <a:r>
              <a:rPr lang="en-US" dirty="0" smtClean="0"/>
              <a:t>f is </a:t>
            </a:r>
            <a:r>
              <a:rPr lang="en-US" dirty="0"/>
              <a:t>a </a:t>
            </a:r>
            <a:r>
              <a:rPr lang="en-US" dirty="0" err="1" smtClean="0"/>
              <a:t>bijection</a:t>
            </a:r>
            <a:r>
              <a:rPr lang="en-US" dirty="0" smtClean="0"/>
              <a:t>: |</a:t>
            </a:r>
            <a:r>
              <a:rPr lang="en-US" dirty="0"/>
              <a:t>A| = |X|</a:t>
            </a:r>
            <a:r>
              <a:rPr lang="en-US" dirty="0" smtClean="0"/>
              <a:t>.</a:t>
            </a:r>
            <a:endParaRPr lang="en-US" dirty="0"/>
          </a:p>
          <a:p>
            <a:endParaRPr lang="en-US" dirty="0"/>
          </a:p>
        </p:txBody>
      </p:sp>
      <p:pic>
        <p:nvPicPr>
          <p:cNvPr id="4" name="Picture 3"/>
          <p:cNvPicPr>
            <a:picLocks noChangeAspect="1"/>
          </p:cNvPicPr>
          <p:nvPr/>
        </p:nvPicPr>
        <p:blipFill>
          <a:blip r:embed="rId2"/>
          <a:stretch>
            <a:fillRect/>
          </a:stretch>
        </p:blipFill>
        <p:spPr>
          <a:xfrm>
            <a:off x="1548245" y="3348181"/>
            <a:ext cx="6777182" cy="3388591"/>
          </a:xfrm>
          <a:prstGeom prst="rect">
            <a:avLst/>
          </a:prstGeom>
        </p:spPr>
      </p:pic>
    </p:spTree>
    <p:extLst>
      <p:ext uri="{BB962C8B-B14F-4D97-AF65-F5344CB8AC3E}">
        <p14:creationId xmlns:p14="http://schemas.microsoft.com/office/powerpoint/2010/main" val="44339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Inverse functions</a:t>
            </a:r>
            <a:endParaRPr lang="en-US" dirty="0"/>
          </a:p>
        </p:txBody>
      </p:sp>
      <p:sp>
        <p:nvSpPr>
          <p:cNvPr id="3" name="Content Placeholder 2"/>
          <p:cNvSpPr>
            <a:spLocks noGrp="1"/>
          </p:cNvSpPr>
          <p:nvPr>
            <p:ph idx="1"/>
          </p:nvPr>
        </p:nvSpPr>
        <p:spPr>
          <a:xfrm>
            <a:off x="491836" y="1122218"/>
            <a:ext cx="8229600" cy="4530725"/>
          </a:xfrm>
        </p:spPr>
        <p:txBody>
          <a:bodyPr/>
          <a:lstStyle/>
          <a:p>
            <a:r>
              <a:rPr lang="en-US" sz="2200" dirty="0" smtClean="0"/>
              <a:t>We want to define the inverse of a function  </a:t>
            </a:r>
            <a:r>
              <a:rPr lang="en-US" sz="2200" dirty="0" err="1" smtClean="0"/>
              <a:t>f</a:t>
            </a:r>
            <a:r>
              <a:rPr lang="en-US" sz="2200" dirty="0" smtClean="0"/>
              <a:t>:  a function </a:t>
            </a:r>
            <a:r>
              <a:rPr lang="en-US" sz="2200" dirty="0" smtClean="0">
                <a:cs typeface="Times New Roman"/>
              </a:rPr>
              <a:t>f</a:t>
            </a:r>
            <a:r>
              <a:rPr lang="en-US" sz="2200" baseline="30000" dirty="0" smtClean="0">
                <a:cs typeface="Times New Roman"/>
              </a:rPr>
              <a:t>-1</a:t>
            </a:r>
            <a:r>
              <a:rPr lang="en-US" sz="2200" dirty="0" smtClean="0"/>
              <a:t> that “undoes” the action of </a:t>
            </a:r>
            <a:r>
              <a:rPr lang="en-US" sz="2200" dirty="0" err="1" smtClean="0"/>
              <a:t>f</a:t>
            </a:r>
            <a:r>
              <a:rPr lang="en-US" sz="2200" dirty="0" smtClean="0"/>
              <a:t>.</a:t>
            </a:r>
          </a:p>
          <a:p>
            <a:r>
              <a:rPr lang="en-US" sz="2200" dirty="0" smtClean="0">
                <a:solidFill>
                  <a:schemeClr val="tx1"/>
                </a:solidFill>
              </a:rPr>
              <a:t>Example:</a:t>
            </a:r>
            <a:r>
              <a:rPr lang="en-US" sz="2200" dirty="0" smtClean="0"/>
              <a:t>  the square root undoes the action of f(x) = x</a:t>
            </a:r>
            <a:r>
              <a:rPr lang="en-US" sz="2200" baseline="30000" dirty="0" smtClean="0"/>
              <a:t>2</a:t>
            </a:r>
            <a:r>
              <a:rPr lang="en-US" sz="2200" dirty="0" smtClean="0"/>
              <a:t>.</a:t>
            </a:r>
            <a:endParaRPr lang="en-US" sz="2200" baseline="30000" dirty="0" smtClean="0"/>
          </a:p>
          <a:p>
            <a:r>
              <a:rPr lang="en-US" sz="2200" dirty="0" smtClean="0"/>
              <a:t>What properties does </a:t>
            </a:r>
            <a:r>
              <a:rPr lang="en-US" sz="2200" dirty="0" err="1" smtClean="0"/>
              <a:t>f</a:t>
            </a:r>
            <a:r>
              <a:rPr lang="en-US" sz="2200" dirty="0" smtClean="0"/>
              <a:t> need to have for an inverse to exist?</a:t>
            </a:r>
          </a:p>
          <a:p>
            <a:pPr lvl="1"/>
            <a:r>
              <a:rPr lang="en-US" sz="2200" dirty="0" smtClean="0"/>
              <a:t>one-to-one?</a:t>
            </a:r>
          </a:p>
          <a:p>
            <a:pPr lvl="1"/>
            <a:r>
              <a:rPr lang="en-US" sz="2200" dirty="0" smtClean="0"/>
              <a:t>onto?</a:t>
            </a:r>
            <a:endParaRPr lang="en-US" sz="2200" dirty="0"/>
          </a:p>
        </p:txBody>
      </p:sp>
      <p:pic>
        <p:nvPicPr>
          <p:cNvPr id="6" name="Picture 5"/>
          <p:cNvPicPr>
            <a:picLocks noChangeAspect="1"/>
          </p:cNvPicPr>
          <p:nvPr/>
        </p:nvPicPr>
        <p:blipFill>
          <a:blip r:embed="rId2"/>
          <a:stretch>
            <a:fillRect/>
          </a:stretch>
        </p:blipFill>
        <p:spPr>
          <a:xfrm>
            <a:off x="2840181" y="3555999"/>
            <a:ext cx="4572000" cy="2286000"/>
          </a:xfrm>
          <a:prstGeom prst="rect">
            <a:avLst/>
          </a:prstGeom>
        </p:spPr>
      </p:pic>
    </p:spTree>
    <p:extLst>
      <p:ext uri="{BB962C8B-B14F-4D97-AF65-F5344CB8AC3E}">
        <p14:creationId xmlns:p14="http://schemas.microsoft.com/office/powerpoint/2010/main" val="955906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Inverse functions</a:t>
            </a:r>
            <a:endParaRPr lang="en-US" dirty="0"/>
          </a:p>
        </p:txBody>
      </p:sp>
      <p:sp>
        <p:nvSpPr>
          <p:cNvPr id="3" name="Content Placeholder 2"/>
          <p:cNvSpPr>
            <a:spLocks noGrp="1"/>
          </p:cNvSpPr>
          <p:nvPr>
            <p:ph idx="1"/>
          </p:nvPr>
        </p:nvSpPr>
        <p:spPr>
          <a:xfrm>
            <a:off x="457200" y="1046025"/>
            <a:ext cx="8229600" cy="4530725"/>
          </a:xfrm>
        </p:spPr>
        <p:txBody>
          <a:bodyPr/>
          <a:lstStyle/>
          <a:p>
            <a:r>
              <a:rPr lang="en-US" sz="2200" dirty="0" smtClean="0"/>
              <a:t>Let </a:t>
            </a:r>
            <a:r>
              <a:rPr lang="is-IS" sz="2200" dirty="0"/>
              <a:t> f: X → Y </a:t>
            </a:r>
            <a:r>
              <a:rPr lang="en-US" sz="2200" dirty="0" smtClean="0"/>
              <a:t>be a </a:t>
            </a:r>
            <a:r>
              <a:rPr lang="en-US" sz="2200" dirty="0" err="1" smtClean="0"/>
              <a:t>bijection</a:t>
            </a:r>
            <a:r>
              <a:rPr lang="en-US" sz="2200" dirty="0" smtClean="0"/>
              <a:t>.  The </a:t>
            </a:r>
            <a:r>
              <a:rPr lang="en-US" sz="2200" dirty="0" smtClean="0">
                <a:solidFill>
                  <a:srgbClr val="820000"/>
                </a:solidFill>
              </a:rPr>
              <a:t>inverse</a:t>
            </a:r>
            <a:r>
              <a:rPr lang="en-US" sz="2200" dirty="0" smtClean="0"/>
              <a:t> of f is the function </a:t>
            </a:r>
            <a:r>
              <a:rPr lang="en-US" sz="2200" dirty="0">
                <a:cs typeface="Times New Roman"/>
              </a:rPr>
              <a:t>f</a:t>
            </a:r>
            <a:r>
              <a:rPr lang="en-US" sz="2200" baseline="30000" dirty="0">
                <a:cs typeface="Times New Roman"/>
              </a:rPr>
              <a:t>-</a:t>
            </a:r>
            <a:r>
              <a:rPr lang="en-US" sz="2200" baseline="30000" dirty="0" smtClean="0">
                <a:cs typeface="Times New Roman"/>
              </a:rPr>
              <a:t>1 </a:t>
            </a:r>
            <a:r>
              <a:rPr lang="en-US" sz="2200" dirty="0" smtClean="0">
                <a:cs typeface="Times New Roman"/>
              </a:rPr>
              <a:t> : Y </a:t>
            </a:r>
            <a:r>
              <a:rPr lang="is-IS" sz="2200" dirty="0"/>
              <a:t>→ </a:t>
            </a:r>
            <a:r>
              <a:rPr lang="en-US" sz="2200" dirty="0" smtClean="0">
                <a:cs typeface="Times New Roman"/>
                <a:sym typeface="Wingdings"/>
              </a:rPr>
              <a:t>X </a:t>
            </a:r>
            <a:r>
              <a:rPr lang="en-US" sz="2200" dirty="0" smtClean="0"/>
              <a:t>that assigns to an element y in </a:t>
            </a:r>
            <a:r>
              <a:rPr lang="en-US" sz="2200" dirty="0"/>
              <a:t>Y</a:t>
            </a:r>
            <a:r>
              <a:rPr lang="en-US" sz="2200" dirty="0" smtClean="0"/>
              <a:t> the element </a:t>
            </a:r>
            <a:r>
              <a:rPr lang="en-US" sz="2200" dirty="0"/>
              <a:t>x</a:t>
            </a:r>
            <a:r>
              <a:rPr lang="en-US" sz="2200" dirty="0" smtClean="0"/>
              <a:t> in </a:t>
            </a:r>
            <a:r>
              <a:rPr lang="en-US" sz="2200" dirty="0"/>
              <a:t>X</a:t>
            </a:r>
            <a:r>
              <a:rPr lang="en-US" sz="2200" dirty="0" smtClean="0"/>
              <a:t> such that f(x) = y, i.e., f</a:t>
            </a:r>
            <a:r>
              <a:rPr lang="en-US" sz="2200" baseline="30000" dirty="0" smtClean="0"/>
              <a:t>−</a:t>
            </a:r>
            <a:r>
              <a:rPr lang="en-US" sz="2200" baseline="30000" dirty="0"/>
              <a:t>1</a:t>
            </a:r>
            <a:r>
              <a:rPr lang="en-US" sz="2200" dirty="0" smtClean="0"/>
              <a:t>(y) </a:t>
            </a:r>
            <a:r>
              <a:rPr lang="en-US" sz="2200" dirty="0"/>
              <a:t>= </a:t>
            </a:r>
            <a:r>
              <a:rPr lang="en-US" sz="2200" dirty="0" smtClean="0"/>
              <a:t>x </a:t>
            </a:r>
            <a:r>
              <a:rPr lang="en-US" sz="2200" dirty="0"/>
              <a:t>when </a:t>
            </a:r>
            <a:r>
              <a:rPr lang="en-US" sz="2200" dirty="0" smtClean="0"/>
              <a:t>f(</a:t>
            </a:r>
            <a:r>
              <a:rPr lang="en-US" sz="2200" dirty="0"/>
              <a:t>x</a:t>
            </a:r>
            <a:r>
              <a:rPr lang="en-US" sz="2200" dirty="0" smtClean="0"/>
              <a:t>) </a:t>
            </a:r>
            <a:r>
              <a:rPr lang="en-US" sz="2200" dirty="0"/>
              <a:t>= </a:t>
            </a:r>
            <a:r>
              <a:rPr lang="en-US" sz="2200" dirty="0" smtClean="0"/>
              <a:t>y. </a:t>
            </a:r>
            <a:endParaRPr lang="en-US" sz="2200" dirty="0"/>
          </a:p>
          <a:p>
            <a:endParaRPr lang="en-US" sz="2200" dirty="0" smtClean="0"/>
          </a:p>
          <a:p>
            <a:endParaRPr lang="en-US" sz="2200" dirty="0" smtClean="0"/>
          </a:p>
          <a:p>
            <a:endParaRPr lang="en-US" sz="2200" dirty="0"/>
          </a:p>
          <a:p>
            <a:endParaRPr lang="en-US" sz="2200" dirty="0" smtClean="0"/>
          </a:p>
          <a:p>
            <a:endParaRPr lang="en-US" sz="2200" dirty="0" smtClean="0"/>
          </a:p>
          <a:p>
            <a:endParaRPr lang="en-US" sz="2200" dirty="0"/>
          </a:p>
        </p:txBody>
      </p:sp>
      <p:sp>
        <p:nvSpPr>
          <p:cNvPr id="4" name="Oval 3"/>
          <p:cNvSpPr/>
          <p:nvPr/>
        </p:nvSpPr>
        <p:spPr bwMode="auto">
          <a:xfrm>
            <a:off x="2359825" y="3359938"/>
            <a:ext cx="1461272" cy="1479792"/>
          </a:xfrm>
          <a:prstGeom prst="ellipse">
            <a:avLst/>
          </a:prstGeom>
          <a:noFill/>
          <a:ln w="9525" cap="flat" cmpd="sng" algn="ctr">
            <a:solidFill>
              <a:srgbClr val="003399"/>
            </a:solidFill>
            <a:prstDash val="solid"/>
            <a:round/>
            <a:headEnd type="none" w="med" len="med"/>
            <a:tailEnd type="none" w="med" len="med"/>
          </a:ln>
          <a:effectLst>
            <a:outerShdw blurRad="50800" dist="38100" dir="2700000" algn="tl" rotWithShape="0">
              <a:srgbClr val="4C4C4C">
                <a:alpha val="43000"/>
              </a:srgbClr>
            </a:outerShdw>
          </a:effectLst>
        </p:spPr>
      </p:sp>
      <p:sp>
        <p:nvSpPr>
          <p:cNvPr id="5" name="Oval 4"/>
          <p:cNvSpPr/>
          <p:nvPr/>
        </p:nvSpPr>
        <p:spPr bwMode="auto">
          <a:xfrm>
            <a:off x="5255425" y="3359938"/>
            <a:ext cx="1461272" cy="1479792"/>
          </a:xfrm>
          <a:prstGeom prst="ellipse">
            <a:avLst/>
          </a:prstGeom>
          <a:noFill/>
          <a:ln w="9525" cap="flat" cmpd="sng" algn="ctr">
            <a:solidFill>
              <a:schemeClr val="tx1"/>
            </a:solidFill>
            <a:prstDash val="solid"/>
            <a:round/>
            <a:headEnd type="none" w="med" len="med"/>
            <a:tailEnd type="none" w="med" len="med"/>
          </a:ln>
          <a:effectLst>
            <a:outerShdw blurRad="50800" dist="38100" dir="2700000" algn="tl" rotWithShape="0">
              <a:srgbClr val="4C4C4C">
                <a:alpha val="43000"/>
              </a:srgbClr>
            </a:outerShdw>
          </a:effectLst>
        </p:spPr>
      </p:sp>
      <p:sp>
        <p:nvSpPr>
          <p:cNvPr id="6" name="Curved Down Arrow 5"/>
          <p:cNvSpPr/>
          <p:nvPr/>
        </p:nvSpPr>
        <p:spPr bwMode="auto">
          <a:xfrm>
            <a:off x="3486728" y="3175016"/>
            <a:ext cx="2135908" cy="346364"/>
          </a:xfrm>
          <a:prstGeom prst="curvedDownArrow">
            <a:avLst/>
          </a:prstGeom>
          <a:solidFill>
            <a:srgbClr val="003399"/>
          </a:solidFill>
          <a:ln w="9525" cap="flat" cmpd="sng" algn="ctr">
            <a:solidFill>
              <a:srgbClr val="003399"/>
            </a:solidFill>
            <a:prstDash val="solid"/>
            <a:round/>
            <a:headEnd type="none" w="med" len="med"/>
            <a:tailEnd type="none" w="med" len="med"/>
          </a:ln>
          <a:effectLst/>
        </p:spPr>
      </p:sp>
      <p:sp>
        <p:nvSpPr>
          <p:cNvPr id="7" name="TextBox 6"/>
          <p:cNvSpPr txBox="1"/>
          <p:nvPr/>
        </p:nvSpPr>
        <p:spPr>
          <a:xfrm>
            <a:off x="2335842" y="4708462"/>
            <a:ext cx="407383" cy="461665"/>
          </a:xfrm>
          <a:prstGeom prst="rect">
            <a:avLst/>
          </a:prstGeom>
          <a:noFill/>
        </p:spPr>
        <p:txBody>
          <a:bodyPr wrap="none" rtlCol="0">
            <a:spAutoFit/>
          </a:bodyPr>
          <a:lstStyle/>
          <a:p>
            <a:r>
              <a:rPr lang="en-US" sz="2400" dirty="0"/>
              <a:t>X</a:t>
            </a:r>
          </a:p>
        </p:txBody>
      </p:sp>
      <p:sp>
        <p:nvSpPr>
          <p:cNvPr id="8" name="TextBox 7"/>
          <p:cNvSpPr txBox="1"/>
          <p:nvPr/>
        </p:nvSpPr>
        <p:spPr>
          <a:xfrm>
            <a:off x="6165349" y="4841857"/>
            <a:ext cx="380182" cy="461665"/>
          </a:xfrm>
          <a:prstGeom prst="rect">
            <a:avLst/>
          </a:prstGeom>
          <a:noFill/>
        </p:spPr>
        <p:txBody>
          <a:bodyPr wrap="none" rtlCol="0">
            <a:spAutoFit/>
          </a:bodyPr>
          <a:lstStyle/>
          <a:p>
            <a:r>
              <a:rPr lang="en-US" sz="2400" dirty="0"/>
              <a:t>Y</a:t>
            </a:r>
          </a:p>
        </p:txBody>
      </p:sp>
      <p:sp>
        <p:nvSpPr>
          <p:cNvPr id="9" name="TextBox 8"/>
          <p:cNvSpPr txBox="1"/>
          <p:nvPr/>
        </p:nvSpPr>
        <p:spPr>
          <a:xfrm>
            <a:off x="4407607" y="2692582"/>
            <a:ext cx="315035" cy="400110"/>
          </a:xfrm>
          <a:prstGeom prst="rect">
            <a:avLst/>
          </a:prstGeom>
          <a:noFill/>
        </p:spPr>
        <p:txBody>
          <a:bodyPr wrap="none" rtlCol="0">
            <a:spAutoFit/>
          </a:bodyPr>
          <a:lstStyle/>
          <a:p>
            <a:r>
              <a:rPr lang="en-US" sz="2000" dirty="0" err="1" smtClean="0"/>
              <a:t>f</a:t>
            </a:r>
            <a:endParaRPr lang="en-US" sz="2000" dirty="0"/>
          </a:p>
        </p:txBody>
      </p:sp>
      <p:sp>
        <p:nvSpPr>
          <p:cNvPr id="11" name="Oval 10"/>
          <p:cNvSpPr/>
          <p:nvPr/>
        </p:nvSpPr>
        <p:spPr bwMode="auto">
          <a:xfrm>
            <a:off x="5703454" y="4202562"/>
            <a:ext cx="80819" cy="92363"/>
          </a:xfrm>
          <a:prstGeom prst="ellipse">
            <a:avLst/>
          </a:prstGeom>
          <a:solidFill>
            <a:srgbClr val="003399"/>
          </a:solidFill>
          <a:ln w="9525" cap="flat" cmpd="sng" algn="ctr">
            <a:solidFill>
              <a:schemeClr val="tx1"/>
            </a:solidFill>
            <a:prstDash val="solid"/>
            <a:round/>
            <a:headEnd type="none" w="med" len="med"/>
            <a:tailEnd type="triangle" w="sm" len="sm"/>
          </a:ln>
          <a:effectLst/>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1600" b="0" i="0" u="none" strike="noStrike" cap="none" normalizeH="0" baseline="0">
              <a:ln>
                <a:noFill/>
              </a:ln>
              <a:solidFill>
                <a:schemeClr val="tx1"/>
              </a:solidFill>
              <a:effectLst/>
              <a:latin typeface="Comic Sans MS" charset="0"/>
            </a:endParaRPr>
          </a:p>
        </p:txBody>
      </p:sp>
      <p:sp>
        <p:nvSpPr>
          <p:cNvPr id="12" name="Curved Down Arrow 11"/>
          <p:cNvSpPr/>
          <p:nvPr/>
        </p:nvSpPr>
        <p:spPr bwMode="auto">
          <a:xfrm flipH="1" flipV="1">
            <a:off x="3128816" y="4883744"/>
            <a:ext cx="2782456" cy="461818"/>
          </a:xfrm>
          <a:prstGeom prst="curvedDownArrow">
            <a:avLst/>
          </a:prstGeom>
          <a:solidFill>
            <a:srgbClr val="003399"/>
          </a:solidFill>
          <a:ln w="9525" cap="flat" cmpd="sng" algn="ctr">
            <a:solidFill>
              <a:srgbClr val="003399"/>
            </a:solidFill>
            <a:prstDash val="solid"/>
            <a:round/>
            <a:headEnd type="none" w="med" len="med"/>
            <a:tailEnd type="none" w="med" len="med"/>
          </a:ln>
          <a:effectLst/>
        </p:spPr>
      </p:sp>
      <p:sp>
        <p:nvSpPr>
          <p:cNvPr id="13" name="Oval 12"/>
          <p:cNvSpPr/>
          <p:nvPr/>
        </p:nvSpPr>
        <p:spPr bwMode="auto">
          <a:xfrm>
            <a:off x="3338945" y="4251053"/>
            <a:ext cx="80819" cy="92363"/>
          </a:xfrm>
          <a:prstGeom prst="ellipse">
            <a:avLst/>
          </a:prstGeom>
          <a:solidFill>
            <a:srgbClr val="003399"/>
          </a:solidFill>
          <a:ln w="9525" cap="flat" cmpd="sng" algn="ctr">
            <a:solidFill>
              <a:schemeClr val="tx1"/>
            </a:solidFill>
            <a:prstDash val="solid"/>
            <a:round/>
            <a:headEnd type="none" w="med" len="med"/>
            <a:tailEnd type="triangle" w="sm" len="sm"/>
          </a:ln>
          <a:effectLst/>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1600" b="0" i="0" u="none" strike="noStrike" cap="none" normalizeH="0" baseline="0">
              <a:ln>
                <a:noFill/>
              </a:ln>
              <a:solidFill>
                <a:schemeClr val="tx1"/>
              </a:solidFill>
              <a:effectLst/>
              <a:latin typeface="Comic Sans MS" charset="0"/>
            </a:endParaRPr>
          </a:p>
        </p:txBody>
      </p:sp>
      <p:sp>
        <p:nvSpPr>
          <p:cNvPr id="14" name="Rectangle 13"/>
          <p:cNvSpPr/>
          <p:nvPr/>
        </p:nvSpPr>
        <p:spPr>
          <a:xfrm>
            <a:off x="4213776" y="5268648"/>
            <a:ext cx="474166" cy="400110"/>
          </a:xfrm>
          <a:prstGeom prst="rect">
            <a:avLst/>
          </a:prstGeom>
        </p:spPr>
        <p:txBody>
          <a:bodyPr wrap="none">
            <a:spAutoFit/>
          </a:bodyPr>
          <a:lstStyle/>
          <a:p>
            <a:r>
              <a:rPr lang="en-US" sz="2000" dirty="0"/>
              <a:t>f</a:t>
            </a:r>
            <a:r>
              <a:rPr lang="en-US" sz="2000" baseline="30000" dirty="0"/>
              <a:t>−1</a:t>
            </a:r>
            <a:endParaRPr lang="en-US" sz="2000" dirty="0"/>
          </a:p>
        </p:txBody>
      </p:sp>
      <p:sp>
        <p:nvSpPr>
          <p:cNvPr id="24" name="TextBox 23"/>
          <p:cNvSpPr txBox="1"/>
          <p:nvPr/>
        </p:nvSpPr>
        <p:spPr>
          <a:xfrm>
            <a:off x="2211151" y="4075772"/>
            <a:ext cx="1066860" cy="400110"/>
          </a:xfrm>
          <a:prstGeom prst="rect">
            <a:avLst/>
          </a:prstGeom>
          <a:noFill/>
        </p:spPr>
        <p:txBody>
          <a:bodyPr wrap="none" rtlCol="0">
            <a:spAutoFit/>
          </a:bodyPr>
          <a:lstStyle/>
          <a:p>
            <a:r>
              <a:rPr lang="en-US" sz="2000" dirty="0" smtClean="0"/>
              <a:t>x=f</a:t>
            </a:r>
            <a:r>
              <a:rPr lang="en-US" sz="2000" baseline="30000" dirty="0" smtClean="0"/>
              <a:t>-1</a:t>
            </a:r>
            <a:r>
              <a:rPr lang="en-US" sz="2000" dirty="0" smtClean="0"/>
              <a:t>(y)</a:t>
            </a:r>
            <a:endParaRPr lang="en-US" sz="2000" dirty="0"/>
          </a:p>
        </p:txBody>
      </p:sp>
      <p:sp>
        <p:nvSpPr>
          <p:cNvPr id="25" name="TextBox 24"/>
          <p:cNvSpPr txBox="1"/>
          <p:nvPr/>
        </p:nvSpPr>
        <p:spPr>
          <a:xfrm>
            <a:off x="5888182" y="4017834"/>
            <a:ext cx="918666" cy="400110"/>
          </a:xfrm>
          <a:prstGeom prst="rect">
            <a:avLst/>
          </a:prstGeom>
          <a:noFill/>
        </p:spPr>
        <p:txBody>
          <a:bodyPr wrap="none" rtlCol="0">
            <a:spAutoFit/>
          </a:bodyPr>
          <a:lstStyle/>
          <a:p>
            <a:r>
              <a:rPr lang="en-US" sz="2000" dirty="0" smtClean="0"/>
              <a:t>y=f(x)</a:t>
            </a:r>
            <a:endParaRPr lang="en-US" sz="2000" dirty="0"/>
          </a:p>
        </p:txBody>
      </p:sp>
      <p:sp>
        <p:nvSpPr>
          <p:cNvPr id="27" name="Freeform 26"/>
          <p:cNvSpPr/>
          <p:nvPr/>
        </p:nvSpPr>
        <p:spPr>
          <a:xfrm>
            <a:off x="3371273" y="3936140"/>
            <a:ext cx="1339272" cy="312604"/>
          </a:xfrm>
          <a:custGeom>
            <a:avLst/>
            <a:gdLst>
              <a:gd name="connsiteX0" fmla="*/ 0 w 1339272"/>
              <a:gd name="connsiteY0" fmla="*/ 312604 h 312604"/>
              <a:gd name="connsiteX1" fmla="*/ 103909 w 1339272"/>
              <a:gd name="connsiteY1" fmla="*/ 277967 h 312604"/>
              <a:gd name="connsiteX2" fmla="*/ 196272 w 1339272"/>
              <a:gd name="connsiteY2" fmla="*/ 254876 h 312604"/>
              <a:gd name="connsiteX3" fmla="*/ 277091 w 1339272"/>
              <a:gd name="connsiteY3" fmla="*/ 231785 h 312604"/>
              <a:gd name="connsiteX4" fmla="*/ 346363 w 1339272"/>
              <a:gd name="connsiteY4" fmla="*/ 220240 h 312604"/>
              <a:gd name="connsiteX5" fmla="*/ 473363 w 1339272"/>
              <a:gd name="connsiteY5" fmla="*/ 150967 h 312604"/>
              <a:gd name="connsiteX6" fmla="*/ 565727 w 1339272"/>
              <a:gd name="connsiteY6" fmla="*/ 116331 h 312604"/>
              <a:gd name="connsiteX7" fmla="*/ 635000 w 1339272"/>
              <a:gd name="connsiteY7" fmla="*/ 70149 h 312604"/>
              <a:gd name="connsiteX8" fmla="*/ 715818 w 1339272"/>
              <a:gd name="connsiteY8" fmla="*/ 47058 h 312604"/>
              <a:gd name="connsiteX9" fmla="*/ 865909 w 1339272"/>
              <a:gd name="connsiteY9" fmla="*/ 35513 h 312604"/>
              <a:gd name="connsiteX10" fmla="*/ 969818 w 1339272"/>
              <a:gd name="connsiteY10" fmla="*/ 12422 h 312604"/>
              <a:gd name="connsiteX11" fmla="*/ 1339272 w 1339272"/>
              <a:gd name="connsiteY11" fmla="*/ 876 h 312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9272" h="312604">
                <a:moveTo>
                  <a:pt x="0" y="312604"/>
                </a:moveTo>
                <a:cubicBezTo>
                  <a:pt x="34636" y="301058"/>
                  <a:pt x="68489" y="286822"/>
                  <a:pt x="103909" y="277967"/>
                </a:cubicBezTo>
                <a:cubicBezTo>
                  <a:pt x="134697" y="270270"/>
                  <a:pt x="166165" y="264911"/>
                  <a:pt x="196272" y="254876"/>
                </a:cubicBezTo>
                <a:cubicBezTo>
                  <a:pt x="229279" y="243874"/>
                  <a:pt x="240855" y="239032"/>
                  <a:pt x="277091" y="231785"/>
                </a:cubicBezTo>
                <a:cubicBezTo>
                  <a:pt x="300046" y="227194"/>
                  <a:pt x="323272" y="224088"/>
                  <a:pt x="346363" y="220240"/>
                </a:cubicBezTo>
                <a:cubicBezTo>
                  <a:pt x="388520" y="192136"/>
                  <a:pt x="420982" y="168426"/>
                  <a:pt x="473363" y="150967"/>
                </a:cubicBezTo>
                <a:cubicBezTo>
                  <a:pt x="499869" y="142132"/>
                  <a:pt x="544028" y="128167"/>
                  <a:pt x="565727" y="116331"/>
                </a:cubicBezTo>
                <a:cubicBezTo>
                  <a:pt x="590090" y="103042"/>
                  <a:pt x="608672" y="78925"/>
                  <a:pt x="635000" y="70149"/>
                </a:cubicBezTo>
                <a:cubicBezTo>
                  <a:pt x="657395" y="62684"/>
                  <a:pt x="693418" y="49693"/>
                  <a:pt x="715818" y="47058"/>
                </a:cubicBezTo>
                <a:cubicBezTo>
                  <a:pt x="765652" y="41195"/>
                  <a:pt x="815879" y="39361"/>
                  <a:pt x="865909" y="35513"/>
                </a:cubicBezTo>
                <a:cubicBezTo>
                  <a:pt x="900545" y="27816"/>
                  <a:pt x="934662" y="17216"/>
                  <a:pt x="969818" y="12422"/>
                </a:cubicBezTo>
                <a:cubicBezTo>
                  <a:pt x="1095615" y="-4732"/>
                  <a:pt x="1211374" y="876"/>
                  <a:pt x="1339272" y="876"/>
                </a:cubicBezTo>
              </a:path>
            </a:pathLst>
          </a:custGeom>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1600" b="0" i="0" u="none" strike="noStrike" cap="none" normalizeH="0" baseline="0">
              <a:ln>
                <a:noFill/>
              </a:ln>
              <a:solidFill>
                <a:schemeClr val="tx1"/>
              </a:solidFill>
              <a:effectLst/>
              <a:latin typeface="Comic Sans MS" charset="0"/>
            </a:endParaRPr>
          </a:p>
        </p:txBody>
      </p:sp>
      <p:sp>
        <p:nvSpPr>
          <p:cNvPr id="29" name="Freeform 28"/>
          <p:cNvSpPr/>
          <p:nvPr/>
        </p:nvSpPr>
        <p:spPr>
          <a:xfrm>
            <a:off x="3394364" y="3810016"/>
            <a:ext cx="1512454" cy="461819"/>
          </a:xfrm>
          <a:custGeom>
            <a:avLst/>
            <a:gdLst>
              <a:gd name="connsiteX0" fmla="*/ 0 w 1512454"/>
              <a:gd name="connsiteY0" fmla="*/ 461819 h 461819"/>
              <a:gd name="connsiteX1" fmla="*/ 704272 w 1512454"/>
              <a:gd name="connsiteY1" fmla="*/ 0 h 461819"/>
              <a:gd name="connsiteX2" fmla="*/ 1512454 w 1512454"/>
              <a:gd name="connsiteY2" fmla="*/ 11546 h 461819"/>
            </a:gdLst>
            <a:ahLst/>
            <a:cxnLst>
              <a:cxn ang="0">
                <a:pos x="connsiteX0" y="connsiteY0"/>
              </a:cxn>
              <a:cxn ang="0">
                <a:pos x="connsiteX1" y="connsiteY1"/>
              </a:cxn>
              <a:cxn ang="0">
                <a:pos x="connsiteX2" y="connsiteY2"/>
              </a:cxn>
            </a:cxnLst>
            <a:rect l="l" t="t" r="r" b="b"/>
            <a:pathLst>
              <a:path w="1512454" h="461819">
                <a:moveTo>
                  <a:pt x="0" y="461819"/>
                </a:moveTo>
                <a:lnTo>
                  <a:pt x="704272" y="0"/>
                </a:lnTo>
                <a:lnTo>
                  <a:pt x="1512454" y="11546"/>
                </a:lnTo>
              </a:path>
            </a:pathLst>
          </a:custGeom>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1600" b="0" i="0" u="none" strike="noStrike" cap="none" normalizeH="0" baseline="0">
              <a:ln>
                <a:noFill/>
              </a:ln>
              <a:solidFill>
                <a:schemeClr val="tx1"/>
              </a:solidFill>
              <a:effectLst/>
              <a:latin typeface="Comic Sans MS" charset="0"/>
            </a:endParaRPr>
          </a:p>
        </p:txBody>
      </p:sp>
      <p:sp>
        <p:nvSpPr>
          <p:cNvPr id="43" name="Freeform 42"/>
          <p:cNvSpPr/>
          <p:nvPr/>
        </p:nvSpPr>
        <p:spPr>
          <a:xfrm>
            <a:off x="3394364" y="4087107"/>
            <a:ext cx="842818" cy="219364"/>
          </a:xfrm>
          <a:custGeom>
            <a:avLst/>
            <a:gdLst>
              <a:gd name="connsiteX0" fmla="*/ 0 w 842818"/>
              <a:gd name="connsiteY0" fmla="*/ 219364 h 219364"/>
              <a:gd name="connsiteX1" fmla="*/ 69272 w 842818"/>
              <a:gd name="connsiteY1" fmla="*/ 207818 h 219364"/>
              <a:gd name="connsiteX2" fmla="*/ 184727 w 842818"/>
              <a:gd name="connsiteY2" fmla="*/ 184728 h 219364"/>
              <a:gd name="connsiteX3" fmla="*/ 288636 w 842818"/>
              <a:gd name="connsiteY3" fmla="*/ 150091 h 219364"/>
              <a:gd name="connsiteX4" fmla="*/ 357909 w 842818"/>
              <a:gd name="connsiteY4" fmla="*/ 127000 h 219364"/>
              <a:gd name="connsiteX5" fmla="*/ 438727 w 842818"/>
              <a:gd name="connsiteY5" fmla="*/ 115455 h 219364"/>
              <a:gd name="connsiteX6" fmla="*/ 484909 w 842818"/>
              <a:gd name="connsiteY6" fmla="*/ 103909 h 219364"/>
              <a:gd name="connsiteX7" fmla="*/ 565727 w 842818"/>
              <a:gd name="connsiteY7" fmla="*/ 92364 h 219364"/>
              <a:gd name="connsiteX8" fmla="*/ 646545 w 842818"/>
              <a:gd name="connsiteY8" fmla="*/ 57728 h 219364"/>
              <a:gd name="connsiteX9" fmla="*/ 704272 w 842818"/>
              <a:gd name="connsiteY9" fmla="*/ 46182 h 219364"/>
              <a:gd name="connsiteX10" fmla="*/ 796636 w 842818"/>
              <a:gd name="connsiteY10" fmla="*/ 23091 h 219364"/>
              <a:gd name="connsiteX11" fmla="*/ 831272 w 842818"/>
              <a:gd name="connsiteY11" fmla="*/ 11546 h 219364"/>
              <a:gd name="connsiteX12" fmla="*/ 842818 w 842818"/>
              <a:gd name="connsiteY12" fmla="*/ 0 h 219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42818" h="219364">
                <a:moveTo>
                  <a:pt x="0" y="219364"/>
                </a:moveTo>
                <a:cubicBezTo>
                  <a:pt x="23091" y="215515"/>
                  <a:pt x="46264" y="212132"/>
                  <a:pt x="69272" y="207818"/>
                </a:cubicBezTo>
                <a:cubicBezTo>
                  <a:pt x="107847" y="200585"/>
                  <a:pt x="184727" y="184728"/>
                  <a:pt x="184727" y="184728"/>
                </a:cubicBezTo>
                <a:cubicBezTo>
                  <a:pt x="248675" y="142095"/>
                  <a:pt x="189085" y="174979"/>
                  <a:pt x="288636" y="150091"/>
                </a:cubicBezTo>
                <a:cubicBezTo>
                  <a:pt x="312249" y="144188"/>
                  <a:pt x="333814" y="130442"/>
                  <a:pt x="357909" y="127000"/>
                </a:cubicBezTo>
                <a:cubicBezTo>
                  <a:pt x="384848" y="123152"/>
                  <a:pt x="411953" y="120323"/>
                  <a:pt x="438727" y="115455"/>
                </a:cubicBezTo>
                <a:cubicBezTo>
                  <a:pt x="454339" y="112616"/>
                  <a:pt x="469297" y="106748"/>
                  <a:pt x="484909" y="103909"/>
                </a:cubicBezTo>
                <a:cubicBezTo>
                  <a:pt x="511683" y="99041"/>
                  <a:pt x="538788" y="96212"/>
                  <a:pt x="565727" y="92364"/>
                </a:cubicBezTo>
                <a:cubicBezTo>
                  <a:pt x="598772" y="75841"/>
                  <a:pt x="612567" y="66223"/>
                  <a:pt x="646545" y="57728"/>
                </a:cubicBezTo>
                <a:cubicBezTo>
                  <a:pt x="665583" y="52969"/>
                  <a:pt x="685151" y="50595"/>
                  <a:pt x="704272" y="46182"/>
                </a:cubicBezTo>
                <a:cubicBezTo>
                  <a:pt x="735195" y="39046"/>
                  <a:pt x="766529" y="33126"/>
                  <a:pt x="796636" y="23091"/>
                </a:cubicBezTo>
                <a:cubicBezTo>
                  <a:pt x="808181" y="19243"/>
                  <a:pt x="820387" y="16989"/>
                  <a:pt x="831272" y="11546"/>
                </a:cubicBezTo>
                <a:cubicBezTo>
                  <a:pt x="836140" y="9112"/>
                  <a:pt x="838969" y="3849"/>
                  <a:pt x="842818" y="0"/>
                </a:cubicBezTo>
              </a:path>
            </a:pathLst>
          </a:custGeom>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1600" b="0" i="0" u="none" strike="noStrike" cap="none" normalizeH="0" baseline="0">
              <a:ln>
                <a:noFill/>
              </a:ln>
              <a:solidFill>
                <a:schemeClr val="tx1"/>
              </a:solidFill>
              <a:effectLst/>
              <a:latin typeface="Comic Sans MS" charset="0"/>
            </a:endParaRPr>
          </a:p>
        </p:txBody>
      </p:sp>
      <p:sp>
        <p:nvSpPr>
          <p:cNvPr id="44" name="Freeform 43"/>
          <p:cNvSpPr/>
          <p:nvPr/>
        </p:nvSpPr>
        <p:spPr>
          <a:xfrm>
            <a:off x="242455" y="3521380"/>
            <a:ext cx="1096818" cy="508000"/>
          </a:xfrm>
          <a:custGeom>
            <a:avLst/>
            <a:gdLst>
              <a:gd name="connsiteX0" fmla="*/ 0 w 1096818"/>
              <a:gd name="connsiteY0" fmla="*/ 0 h 508000"/>
              <a:gd name="connsiteX1" fmla="*/ 1096818 w 1096818"/>
              <a:gd name="connsiteY1" fmla="*/ 508000 h 508000"/>
              <a:gd name="connsiteX2" fmla="*/ 1096818 w 1096818"/>
              <a:gd name="connsiteY2" fmla="*/ 508000 h 508000"/>
            </a:gdLst>
            <a:ahLst/>
            <a:cxnLst>
              <a:cxn ang="0">
                <a:pos x="connsiteX0" y="connsiteY0"/>
              </a:cxn>
              <a:cxn ang="0">
                <a:pos x="connsiteX1" y="connsiteY1"/>
              </a:cxn>
              <a:cxn ang="0">
                <a:pos x="connsiteX2" y="connsiteY2"/>
              </a:cxn>
            </a:cxnLst>
            <a:rect l="l" t="t" r="r" b="b"/>
            <a:pathLst>
              <a:path w="1096818" h="508000">
                <a:moveTo>
                  <a:pt x="0" y="0"/>
                </a:moveTo>
                <a:lnTo>
                  <a:pt x="1096818" y="508000"/>
                </a:lnTo>
                <a:lnTo>
                  <a:pt x="1096818" y="508000"/>
                </a:lnTo>
              </a:path>
            </a:pathLst>
          </a:custGeom>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1600" b="0" i="0" u="none" strike="noStrike" cap="none" normalizeH="0" baseline="0">
              <a:ln>
                <a:noFill/>
              </a:ln>
              <a:solidFill>
                <a:schemeClr val="tx1"/>
              </a:solidFill>
              <a:effectLst/>
              <a:latin typeface="Comic Sans MS" charset="0"/>
            </a:endParaRPr>
          </a:p>
        </p:txBody>
      </p:sp>
      <p:sp>
        <p:nvSpPr>
          <p:cNvPr id="56" name="Curved Down Arrow 55"/>
          <p:cNvSpPr/>
          <p:nvPr/>
        </p:nvSpPr>
        <p:spPr bwMode="auto">
          <a:xfrm>
            <a:off x="3359727" y="3581276"/>
            <a:ext cx="2540000" cy="609740"/>
          </a:xfrm>
          <a:prstGeom prst="curvedDownArrow">
            <a:avLst>
              <a:gd name="adj1" fmla="val 25000"/>
              <a:gd name="adj2" fmla="val 50000"/>
              <a:gd name="adj3" fmla="val 18335"/>
            </a:avLst>
          </a:prstGeom>
          <a:noFill/>
          <a:ln w="9525" cap="flat" cmpd="sng" algn="ctr">
            <a:solidFill>
              <a:srgbClr val="003399"/>
            </a:solidFill>
            <a:prstDash val="solid"/>
            <a:round/>
            <a:headEnd type="none" w="med" len="med"/>
            <a:tailEnd type="none" w="med" len="med"/>
          </a:ln>
          <a:effectLst>
            <a:outerShdw blurRad="50800" dist="38100" dir="2700000" algn="tl" rotWithShape="0">
              <a:srgbClr val="000000">
                <a:alpha val="43000"/>
              </a:srgbClr>
            </a:outerShdw>
          </a:effectLst>
        </p:spPr>
      </p:sp>
      <p:sp>
        <p:nvSpPr>
          <p:cNvPr id="58" name="Curved Down Arrow 57"/>
          <p:cNvSpPr/>
          <p:nvPr/>
        </p:nvSpPr>
        <p:spPr bwMode="auto">
          <a:xfrm flipH="1" flipV="1">
            <a:off x="3371273" y="4283379"/>
            <a:ext cx="2401454" cy="484909"/>
          </a:xfrm>
          <a:prstGeom prst="curvedDownArrow">
            <a:avLst>
              <a:gd name="adj1" fmla="val 25000"/>
              <a:gd name="adj2" fmla="val 50000"/>
              <a:gd name="adj3" fmla="val 18335"/>
            </a:avLst>
          </a:prstGeom>
          <a:noFill/>
          <a:ln w="9525" cap="flat" cmpd="sng" algn="ctr">
            <a:solidFill>
              <a:srgbClr val="003399"/>
            </a:solidFill>
            <a:prstDash val="solid"/>
            <a:round/>
            <a:headEnd type="none" w="med" len="med"/>
            <a:tailEnd type="none" w="med" len="med"/>
          </a:ln>
          <a:effectLst>
            <a:outerShdw blurRad="50800" dist="38100" dir="2700000" algn="tl" rotWithShape="0">
              <a:srgbClr val="000000">
                <a:alpha val="43000"/>
              </a:srgbClr>
            </a:outerShdw>
          </a:effectLst>
        </p:spPr>
      </p:sp>
    </p:spTree>
    <p:extLst>
      <p:ext uri="{BB962C8B-B14F-4D97-AF65-F5344CB8AC3E}">
        <p14:creationId xmlns:p14="http://schemas.microsoft.com/office/powerpoint/2010/main" val="23930903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Inverse functions</a:t>
            </a:r>
            <a:endParaRPr lang="en-US" dirty="0"/>
          </a:p>
        </p:txBody>
      </p:sp>
      <p:sp>
        <p:nvSpPr>
          <p:cNvPr id="3" name="Content Placeholder 2"/>
          <p:cNvSpPr>
            <a:spLocks noGrp="1"/>
          </p:cNvSpPr>
          <p:nvPr>
            <p:ph idx="1"/>
          </p:nvPr>
        </p:nvSpPr>
        <p:spPr>
          <a:xfrm>
            <a:off x="457200" y="1046025"/>
            <a:ext cx="8229600" cy="4530725"/>
          </a:xfrm>
        </p:spPr>
        <p:txBody>
          <a:bodyPr/>
          <a:lstStyle/>
          <a:p>
            <a:r>
              <a:rPr lang="en-US" sz="2200" dirty="0" smtClean="0"/>
              <a:t>Let </a:t>
            </a:r>
            <a:r>
              <a:rPr lang="is-IS" sz="2200" dirty="0"/>
              <a:t> f: X → Y </a:t>
            </a:r>
            <a:r>
              <a:rPr lang="en-US" sz="2200" dirty="0" smtClean="0"/>
              <a:t>be a </a:t>
            </a:r>
            <a:r>
              <a:rPr lang="en-US" sz="2200" dirty="0" err="1" smtClean="0"/>
              <a:t>bijection</a:t>
            </a:r>
            <a:r>
              <a:rPr lang="en-US" sz="2200" dirty="0" smtClean="0"/>
              <a:t>.  The </a:t>
            </a:r>
            <a:r>
              <a:rPr lang="en-US" sz="2200" dirty="0" smtClean="0">
                <a:solidFill>
                  <a:srgbClr val="820000"/>
                </a:solidFill>
              </a:rPr>
              <a:t>inverse</a:t>
            </a:r>
            <a:r>
              <a:rPr lang="en-US" sz="2200" dirty="0" smtClean="0"/>
              <a:t> of f is the function </a:t>
            </a:r>
            <a:r>
              <a:rPr lang="en-US" sz="2200" dirty="0">
                <a:cs typeface="Times New Roman"/>
              </a:rPr>
              <a:t>f</a:t>
            </a:r>
            <a:r>
              <a:rPr lang="en-US" sz="2200" baseline="30000" dirty="0">
                <a:cs typeface="Times New Roman"/>
              </a:rPr>
              <a:t>-</a:t>
            </a:r>
            <a:r>
              <a:rPr lang="en-US" sz="2200" baseline="30000" dirty="0" smtClean="0">
                <a:cs typeface="Times New Roman"/>
              </a:rPr>
              <a:t>1 </a:t>
            </a:r>
            <a:r>
              <a:rPr lang="en-US" sz="2200" dirty="0" smtClean="0">
                <a:cs typeface="Times New Roman"/>
              </a:rPr>
              <a:t> : Y </a:t>
            </a:r>
            <a:r>
              <a:rPr lang="is-IS" sz="2200" dirty="0"/>
              <a:t>→ </a:t>
            </a:r>
            <a:r>
              <a:rPr lang="en-US" sz="2200" dirty="0" smtClean="0">
                <a:cs typeface="Times New Roman"/>
                <a:sym typeface="Wingdings"/>
              </a:rPr>
              <a:t>X </a:t>
            </a:r>
            <a:r>
              <a:rPr lang="en-US" sz="2200" dirty="0" smtClean="0"/>
              <a:t>that assigns to an element y in </a:t>
            </a:r>
            <a:r>
              <a:rPr lang="en-US" sz="2200" dirty="0"/>
              <a:t>Y</a:t>
            </a:r>
            <a:r>
              <a:rPr lang="en-US" sz="2200" dirty="0" smtClean="0"/>
              <a:t> the element </a:t>
            </a:r>
            <a:r>
              <a:rPr lang="en-US" sz="2200" dirty="0"/>
              <a:t>x</a:t>
            </a:r>
            <a:r>
              <a:rPr lang="en-US" sz="2200" dirty="0" smtClean="0"/>
              <a:t> in </a:t>
            </a:r>
            <a:r>
              <a:rPr lang="en-US" sz="2200" dirty="0"/>
              <a:t>X</a:t>
            </a:r>
            <a:r>
              <a:rPr lang="en-US" sz="2200" dirty="0" smtClean="0"/>
              <a:t> such that f(x) = y, i.e., f</a:t>
            </a:r>
            <a:r>
              <a:rPr lang="en-US" sz="2200" baseline="30000" dirty="0" smtClean="0"/>
              <a:t>−</a:t>
            </a:r>
            <a:r>
              <a:rPr lang="en-US" sz="2200" baseline="30000" dirty="0"/>
              <a:t>1</a:t>
            </a:r>
            <a:r>
              <a:rPr lang="en-US" sz="2200" dirty="0" smtClean="0"/>
              <a:t>(y) </a:t>
            </a:r>
            <a:r>
              <a:rPr lang="en-US" sz="2200" dirty="0"/>
              <a:t>= </a:t>
            </a:r>
            <a:r>
              <a:rPr lang="en-US" sz="2200" dirty="0" smtClean="0"/>
              <a:t>x </a:t>
            </a:r>
            <a:r>
              <a:rPr lang="en-US" sz="2200" dirty="0"/>
              <a:t>when </a:t>
            </a:r>
            <a:r>
              <a:rPr lang="en-US" sz="2200" dirty="0" smtClean="0"/>
              <a:t>f(</a:t>
            </a:r>
            <a:r>
              <a:rPr lang="en-US" sz="2200" dirty="0"/>
              <a:t>x</a:t>
            </a:r>
            <a:r>
              <a:rPr lang="en-US" sz="2200" dirty="0" smtClean="0"/>
              <a:t>) </a:t>
            </a:r>
            <a:r>
              <a:rPr lang="en-US" sz="2200" dirty="0"/>
              <a:t>= </a:t>
            </a:r>
            <a:r>
              <a:rPr lang="en-US" sz="2200" dirty="0" smtClean="0"/>
              <a:t>y. </a:t>
            </a:r>
            <a:endParaRPr lang="en-US" sz="2200" dirty="0"/>
          </a:p>
          <a:p>
            <a:endParaRPr lang="en-US" sz="2200" dirty="0" smtClean="0"/>
          </a:p>
          <a:p>
            <a:r>
              <a:rPr lang="en-US" sz="2200" dirty="0" smtClean="0"/>
              <a:t>Do these functions have an inverse?</a:t>
            </a:r>
          </a:p>
          <a:p>
            <a:endParaRPr lang="en-US" sz="2200" dirty="0" smtClean="0"/>
          </a:p>
          <a:p>
            <a:endParaRPr lang="en-US" sz="2200" dirty="0" smtClean="0"/>
          </a:p>
          <a:p>
            <a:endParaRPr lang="en-US" sz="2200" dirty="0"/>
          </a:p>
        </p:txBody>
      </p:sp>
      <p:pic>
        <p:nvPicPr>
          <p:cNvPr id="4" name="Picture 3"/>
          <p:cNvPicPr>
            <a:picLocks noChangeAspect="1"/>
          </p:cNvPicPr>
          <p:nvPr/>
        </p:nvPicPr>
        <p:blipFill>
          <a:blip r:embed="rId2"/>
          <a:stretch>
            <a:fillRect/>
          </a:stretch>
        </p:blipFill>
        <p:spPr>
          <a:xfrm>
            <a:off x="1360055" y="3146136"/>
            <a:ext cx="2082800" cy="2159000"/>
          </a:xfrm>
          <a:prstGeom prst="rect">
            <a:avLst/>
          </a:prstGeom>
        </p:spPr>
      </p:pic>
      <p:pic>
        <p:nvPicPr>
          <p:cNvPr id="5" name="Picture 4"/>
          <p:cNvPicPr>
            <a:picLocks noChangeAspect="1"/>
          </p:cNvPicPr>
          <p:nvPr/>
        </p:nvPicPr>
        <p:blipFill>
          <a:blip r:embed="rId3"/>
          <a:stretch>
            <a:fillRect/>
          </a:stretch>
        </p:blipFill>
        <p:spPr>
          <a:xfrm>
            <a:off x="3646054" y="3238500"/>
            <a:ext cx="2115128" cy="2184100"/>
          </a:xfrm>
          <a:prstGeom prst="rect">
            <a:avLst/>
          </a:prstGeom>
        </p:spPr>
      </p:pic>
      <p:pic>
        <p:nvPicPr>
          <p:cNvPr id="6" name="Picture 5"/>
          <p:cNvPicPr>
            <a:picLocks noChangeAspect="1"/>
          </p:cNvPicPr>
          <p:nvPr/>
        </p:nvPicPr>
        <p:blipFill>
          <a:blip r:embed="rId4"/>
          <a:stretch>
            <a:fillRect/>
          </a:stretch>
        </p:blipFill>
        <p:spPr>
          <a:xfrm>
            <a:off x="6153149" y="3050310"/>
            <a:ext cx="1972541" cy="2630054"/>
          </a:xfrm>
          <a:prstGeom prst="rect">
            <a:avLst/>
          </a:prstGeom>
        </p:spPr>
      </p:pic>
    </p:spTree>
    <p:extLst>
      <p:ext uri="{BB962C8B-B14F-4D97-AF65-F5344CB8AC3E}">
        <p14:creationId xmlns:p14="http://schemas.microsoft.com/office/powerpoint/2010/main" val="3086121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Inverse functions</a:t>
            </a:r>
            <a:endParaRPr lang="en-US" dirty="0"/>
          </a:p>
        </p:txBody>
      </p:sp>
      <p:sp>
        <p:nvSpPr>
          <p:cNvPr id="3" name="Content Placeholder 2"/>
          <p:cNvSpPr>
            <a:spLocks noGrp="1"/>
          </p:cNvSpPr>
          <p:nvPr>
            <p:ph idx="1"/>
          </p:nvPr>
        </p:nvSpPr>
        <p:spPr>
          <a:xfrm>
            <a:off x="457200" y="1046025"/>
            <a:ext cx="8229600" cy="4530725"/>
          </a:xfrm>
        </p:spPr>
        <p:txBody>
          <a:bodyPr/>
          <a:lstStyle/>
          <a:p>
            <a:r>
              <a:rPr lang="en-US" sz="2200" dirty="0" smtClean="0"/>
              <a:t>Let </a:t>
            </a:r>
            <a:r>
              <a:rPr lang="is-IS" sz="2200" dirty="0"/>
              <a:t> f: X → Y </a:t>
            </a:r>
            <a:r>
              <a:rPr lang="en-US" sz="2200" dirty="0" smtClean="0"/>
              <a:t>be a </a:t>
            </a:r>
            <a:r>
              <a:rPr lang="en-US" sz="2200" dirty="0" err="1" smtClean="0"/>
              <a:t>bijection</a:t>
            </a:r>
            <a:r>
              <a:rPr lang="en-US" sz="2200" dirty="0" smtClean="0"/>
              <a:t>.  The </a:t>
            </a:r>
            <a:r>
              <a:rPr lang="en-US" sz="2200" dirty="0" smtClean="0">
                <a:solidFill>
                  <a:srgbClr val="820000"/>
                </a:solidFill>
              </a:rPr>
              <a:t>inverse</a:t>
            </a:r>
            <a:r>
              <a:rPr lang="en-US" sz="2200" dirty="0" smtClean="0"/>
              <a:t> of f is the function </a:t>
            </a:r>
            <a:r>
              <a:rPr lang="en-US" sz="2200" dirty="0">
                <a:cs typeface="Times New Roman"/>
              </a:rPr>
              <a:t>f</a:t>
            </a:r>
            <a:r>
              <a:rPr lang="en-US" sz="2200" baseline="30000" dirty="0">
                <a:cs typeface="Times New Roman"/>
              </a:rPr>
              <a:t>-</a:t>
            </a:r>
            <a:r>
              <a:rPr lang="en-US" sz="2200" baseline="30000" dirty="0" smtClean="0">
                <a:cs typeface="Times New Roman"/>
              </a:rPr>
              <a:t>1 </a:t>
            </a:r>
            <a:r>
              <a:rPr lang="en-US" sz="2200" dirty="0" smtClean="0">
                <a:cs typeface="Times New Roman"/>
              </a:rPr>
              <a:t> : Y </a:t>
            </a:r>
            <a:r>
              <a:rPr lang="is-IS" sz="2200" dirty="0"/>
              <a:t>→ </a:t>
            </a:r>
            <a:r>
              <a:rPr lang="en-US" sz="2200" dirty="0" smtClean="0">
                <a:cs typeface="Times New Roman"/>
                <a:sym typeface="Wingdings"/>
              </a:rPr>
              <a:t>X </a:t>
            </a:r>
            <a:r>
              <a:rPr lang="en-US" sz="2200" dirty="0" smtClean="0"/>
              <a:t>that assigns to an element y in </a:t>
            </a:r>
            <a:r>
              <a:rPr lang="en-US" sz="2200" dirty="0"/>
              <a:t>Y</a:t>
            </a:r>
            <a:r>
              <a:rPr lang="en-US" sz="2200" dirty="0" smtClean="0"/>
              <a:t> the element </a:t>
            </a:r>
            <a:r>
              <a:rPr lang="en-US" sz="2200" dirty="0"/>
              <a:t>x</a:t>
            </a:r>
            <a:r>
              <a:rPr lang="en-US" sz="2200" dirty="0" smtClean="0"/>
              <a:t> in </a:t>
            </a:r>
            <a:r>
              <a:rPr lang="en-US" sz="2200" dirty="0"/>
              <a:t>X</a:t>
            </a:r>
            <a:r>
              <a:rPr lang="en-US" sz="2200" dirty="0" smtClean="0"/>
              <a:t> such that f(x) = y, i.e., f</a:t>
            </a:r>
            <a:r>
              <a:rPr lang="en-US" sz="2200" baseline="30000" dirty="0" smtClean="0"/>
              <a:t>−</a:t>
            </a:r>
            <a:r>
              <a:rPr lang="en-US" sz="2200" baseline="30000" dirty="0"/>
              <a:t>1</a:t>
            </a:r>
            <a:r>
              <a:rPr lang="en-US" sz="2200" dirty="0" smtClean="0"/>
              <a:t>(y) </a:t>
            </a:r>
            <a:r>
              <a:rPr lang="en-US" sz="2200" dirty="0"/>
              <a:t>= </a:t>
            </a:r>
            <a:r>
              <a:rPr lang="en-US" sz="2200" dirty="0" smtClean="0"/>
              <a:t>x </a:t>
            </a:r>
            <a:r>
              <a:rPr lang="en-US" sz="2200" dirty="0"/>
              <a:t>when </a:t>
            </a:r>
            <a:r>
              <a:rPr lang="en-US" sz="2200" dirty="0" smtClean="0"/>
              <a:t>f(</a:t>
            </a:r>
            <a:r>
              <a:rPr lang="en-US" sz="2200" dirty="0"/>
              <a:t>x</a:t>
            </a:r>
            <a:r>
              <a:rPr lang="en-US" sz="2200" dirty="0" smtClean="0"/>
              <a:t>) </a:t>
            </a:r>
            <a:r>
              <a:rPr lang="en-US" sz="2200" dirty="0"/>
              <a:t>= </a:t>
            </a:r>
            <a:r>
              <a:rPr lang="en-US" sz="2200" dirty="0" smtClean="0"/>
              <a:t>y. </a:t>
            </a:r>
            <a:endParaRPr lang="en-US" sz="2200" dirty="0"/>
          </a:p>
          <a:p>
            <a:endParaRPr lang="en-US" sz="2200" dirty="0" smtClean="0"/>
          </a:p>
          <a:p>
            <a:r>
              <a:rPr lang="en-US" sz="2200" dirty="0" smtClean="0"/>
              <a:t>An alternative definition:</a:t>
            </a:r>
            <a:endParaRPr lang="en-US" sz="2200" dirty="0"/>
          </a:p>
          <a:p>
            <a:r>
              <a:rPr lang="fr-FR" sz="2200" dirty="0" smtClean="0"/>
              <a:t>	f</a:t>
            </a:r>
            <a:r>
              <a:rPr lang="fr-FR" sz="2200" baseline="30000" dirty="0"/>
              <a:t>-1</a:t>
            </a:r>
            <a:r>
              <a:rPr lang="fr-FR" sz="2200" dirty="0"/>
              <a:t> = { (y, x) : (x, y) ∈ f }.</a:t>
            </a:r>
            <a:endParaRPr lang="en-US" sz="2200" dirty="0" smtClean="0"/>
          </a:p>
          <a:p>
            <a:endParaRPr lang="en-US" sz="2200" dirty="0" smtClean="0"/>
          </a:p>
          <a:p>
            <a:endParaRPr lang="en-US" sz="2200" dirty="0" smtClean="0"/>
          </a:p>
          <a:p>
            <a:endParaRPr lang="en-US" sz="2200" dirty="0" smtClean="0"/>
          </a:p>
          <a:p>
            <a:endParaRPr lang="en-US" sz="2200" dirty="0"/>
          </a:p>
        </p:txBody>
      </p:sp>
    </p:spTree>
    <p:extLst>
      <p:ext uri="{BB962C8B-B14F-4D97-AF65-F5344CB8AC3E}">
        <p14:creationId xmlns:p14="http://schemas.microsoft.com/office/powerpoint/2010/main" val="20208027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Inverse functions</a:t>
            </a:r>
            <a:endParaRPr lang="en-US" dirty="0"/>
          </a:p>
        </p:txBody>
      </p:sp>
      <p:sp>
        <p:nvSpPr>
          <p:cNvPr id="3" name="Content Placeholder 2"/>
          <p:cNvSpPr>
            <a:spLocks noGrp="1"/>
          </p:cNvSpPr>
          <p:nvPr>
            <p:ph idx="1"/>
          </p:nvPr>
        </p:nvSpPr>
        <p:spPr>
          <a:xfrm>
            <a:off x="457200" y="1046025"/>
            <a:ext cx="8229600" cy="4530725"/>
          </a:xfrm>
        </p:spPr>
        <p:txBody>
          <a:bodyPr/>
          <a:lstStyle/>
          <a:p>
            <a:r>
              <a:rPr lang="en-US" sz="2200" dirty="0" smtClean="0"/>
              <a:t>Let </a:t>
            </a:r>
            <a:r>
              <a:rPr lang="is-IS" sz="2200" dirty="0"/>
              <a:t> f: X → Y </a:t>
            </a:r>
            <a:r>
              <a:rPr lang="en-US" sz="2200" dirty="0" smtClean="0"/>
              <a:t>be a </a:t>
            </a:r>
            <a:r>
              <a:rPr lang="en-US" sz="2200" dirty="0" err="1" smtClean="0"/>
              <a:t>bijection</a:t>
            </a:r>
            <a:r>
              <a:rPr lang="en-US" sz="2200" dirty="0" smtClean="0"/>
              <a:t>.  The </a:t>
            </a:r>
            <a:r>
              <a:rPr lang="en-US" sz="2200" dirty="0" smtClean="0">
                <a:solidFill>
                  <a:srgbClr val="820000"/>
                </a:solidFill>
              </a:rPr>
              <a:t>inverse</a:t>
            </a:r>
            <a:r>
              <a:rPr lang="en-US" sz="2200" dirty="0" smtClean="0"/>
              <a:t> of f is the function </a:t>
            </a:r>
            <a:r>
              <a:rPr lang="en-US" sz="2200" dirty="0">
                <a:cs typeface="Times New Roman"/>
              </a:rPr>
              <a:t>f</a:t>
            </a:r>
            <a:r>
              <a:rPr lang="en-US" sz="2200" baseline="30000" dirty="0">
                <a:cs typeface="Times New Roman"/>
              </a:rPr>
              <a:t>-</a:t>
            </a:r>
            <a:r>
              <a:rPr lang="en-US" sz="2200" baseline="30000" dirty="0" smtClean="0">
                <a:cs typeface="Times New Roman"/>
              </a:rPr>
              <a:t>1 </a:t>
            </a:r>
            <a:r>
              <a:rPr lang="en-US" sz="2200" dirty="0" smtClean="0">
                <a:cs typeface="Times New Roman"/>
              </a:rPr>
              <a:t> : Y </a:t>
            </a:r>
            <a:r>
              <a:rPr lang="is-IS" sz="2200" dirty="0"/>
              <a:t>→ </a:t>
            </a:r>
            <a:r>
              <a:rPr lang="en-US" sz="2200" dirty="0" smtClean="0">
                <a:cs typeface="Times New Roman"/>
                <a:sym typeface="Wingdings"/>
              </a:rPr>
              <a:t>X </a:t>
            </a:r>
            <a:r>
              <a:rPr lang="en-US" sz="2200" dirty="0" smtClean="0"/>
              <a:t>that assigns to an element y in </a:t>
            </a:r>
            <a:r>
              <a:rPr lang="en-US" sz="2200" dirty="0"/>
              <a:t>Y</a:t>
            </a:r>
            <a:r>
              <a:rPr lang="en-US" sz="2200" dirty="0" smtClean="0"/>
              <a:t> the element </a:t>
            </a:r>
            <a:r>
              <a:rPr lang="en-US" sz="2200" dirty="0"/>
              <a:t>x</a:t>
            </a:r>
            <a:r>
              <a:rPr lang="en-US" sz="2200" dirty="0" smtClean="0"/>
              <a:t> in </a:t>
            </a:r>
            <a:r>
              <a:rPr lang="en-US" sz="2200" dirty="0"/>
              <a:t>X</a:t>
            </a:r>
            <a:r>
              <a:rPr lang="en-US" sz="2200" dirty="0" smtClean="0"/>
              <a:t> such that f(x) = y, i.e., f</a:t>
            </a:r>
            <a:r>
              <a:rPr lang="en-US" sz="2200" baseline="30000" dirty="0" smtClean="0"/>
              <a:t>−</a:t>
            </a:r>
            <a:r>
              <a:rPr lang="en-US" sz="2200" baseline="30000" dirty="0"/>
              <a:t>1</a:t>
            </a:r>
            <a:r>
              <a:rPr lang="en-US" sz="2200" dirty="0" smtClean="0"/>
              <a:t>(y) </a:t>
            </a:r>
            <a:r>
              <a:rPr lang="en-US" sz="2200" dirty="0"/>
              <a:t>= </a:t>
            </a:r>
            <a:r>
              <a:rPr lang="en-US" sz="2200" dirty="0" smtClean="0"/>
              <a:t>x </a:t>
            </a:r>
            <a:r>
              <a:rPr lang="en-US" sz="2200" dirty="0"/>
              <a:t>when </a:t>
            </a:r>
            <a:r>
              <a:rPr lang="en-US" sz="2200" dirty="0" smtClean="0"/>
              <a:t>f(</a:t>
            </a:r>
            <a:r>
              <a:rPr lang="en-US" sz="2200" dirty="0"/>
              <a:t>x</a:t>
            </a:r>
            <a:r>
              <a:rPr lang="en-US" sz="2200" dirty="0" smtClean="0"/>
              <a:t>) </a:t>
            </a:r>
            <a:r>
              <a:rPr lang="en-US" sz="2200" dirty="0"/>
              <a:t>= </a:t>
            </a:r>
            <a:r>
              <a:rPr lang="en-US" sz="2200" dirty="0" smtClean="0"/>
              <a:t>y. </a:t>
            </a:r>
            <a:endParaRPr lang="en-US" sz="2200" dirty="0"/>
          </a:p>
          <a:p>
            <a:endParaRPr lang="en-US" sz="2200" dirty="0" smtClean="0"/>
          </a:p>
          <a:p>
            <a:r>
              <a:rPr lang="en-US" sz="2200" dirty="0" smtClean="0"/>
              <a:t>Example:  </a:t>
            </a:r>
          </a:p>
          <a:p>
            <a:pPr lvl="1"/>
            <a:r>
              <a:rPr lang="en-US" sz="2200" dirty="0" smtClean="0"/>
              <a:t>Let f : </a:t>
            </a:r>
            <a:r>
              <a:rPr lang="en-US" sz="2200" b="1" dirty="0" smtClean="0"/>
              <a:t>Z </a:t>
            </a:r>
            <a:r>
              <a:rPr lang="is-IS" sz="2200" dirty="0"/>
              <a:t>→ </a:t>
            </a:r>
            <a:r>
              <a:rPr lang="en-US" sz="2200" b="1" dirty="0" smtClean="0">
                <a:sym typeface="Wingdings"/>
              </a:rPr>
              <a:t>Z</a:t>
            </a:r>
            <a:r>
              <a:rPr lang="en-US" sz="2200" dirty="0" smtClean="0">
                <a:sym typeface="Wingdings"/>
              </a:rPr>
              <a:t> be f(x) = x + 1.  Is </a:t>
            </a:r>
            <a:r>
              <a:rPr lang="en-US" sz="2200" dirty="0" err="1" smtClean="0">
                <a:sym typeface="Wingdings"/>
              </a:rPr>
              <a:t>f</a:t>
            </a:r>
            <a:r>
              <a:rPr lang="en-US" sz="2200" dirty="0" smtClean="0">
                <a:sym typeface="Wingdings"/>
              </a:rPr>
              <a:t> invertible?  What’s the inverse?</a:t>
            </a:r>
            <a:endParaRPr lang="en-US" sz="2200" dirty="0" smtClean="0"/>
          </a:p>
          <a:p>
            <a:endParaRPr lang="en-US" sz="2200" dirty="0" smtClean="0"/>
          </a:p>
          <a:p>
            <a:endParaRPr lang="en-US" sz="2200" dirty="0" smtClean="0"/>
          </a:p>
          <a:p>
            <a:endParaRPr lang="en-US" sz="2200" dirty="0"/>
          </a:p>
        </p:txBody>
      </p:sp>
    </p:spTree>
    <p:extLst>
      <p:ext uri="{BB962C8B-B14F-4D97-AF65-F5344CB8AC3E}">
        <p14:creationId xmlns:p14="http://schemas.microsoft.com/office/powerpoint/2010/main" val="2885988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p:grpSp>
        <p:nvGrpSpPr>
          <p:cNvPr id="4" name="Group 3"/>
          <p:cNvGrpSpPr/>
          <p:nvPr/>
        </p:nvGrpSpPr>
        <p:grpSpPr>
          <a:xfrm>
            <a:off x="1892178" y="1524000"/>
            <a:ext cx="4783800" cy="2564395"/>
            <a:chOff x="1892178" y="4126468"/>
            <a:chExt cx="4783800" cy="2564395"/>
          </a:xfrm>
        </p:grpSpPr>
        <p:sp>
          <p:nvSpPr>
            <p:cNvPr id="5" name="Oval 4"/>
            <p:cNvSpPr/>
            <p:nvPr/>
          </p:nvSpPr>
          <p:spPr bwMode="auto">
            <a:xfrm>
              <a:off x="2743200" y="4953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6" name="TextBox 5"/>
            <p:cNvSpPr txBox="1"/>
            <p:nvPr/>
          </p:nvSpPr>
          <p:spPr>
            <a:xfrm>
              <a:off x="1898070" y="4888468"/>
              <a:ext cx="682499" cy="338554"/>
            </a:xfrm>
            <a:prstGeom prst="rect">
              <a:avLst/>
            </a:prstGeom>
            <a:noFill/>
          </p:spPr>
          <p:txBody>
            <a:bodyPr wrap="none" rtlCol="0">
              <a:spAutoFit/>
            </a:bodyPr>
            <a:lstStyle/>
            <a:p>
              <a:r>
                <a:rPr lang="en-US" dirty="0" smtClean="0"/>
                <a:t>Brian</a:t>
              </a:r>
              <a:endParaRPr lang="en-US" dirty="0"/>
            </a:p>
          </p:txBody>
        </p:sp>
        <p:sp>
          <p:nvSpPr>
            <p:cNvPr id="7" name="Oval 6"/>
            <p:cNvSpPr/>
            <p:nvPr/>
          </p:nvSpPr>
          <p:spPr bwMode="auto">
            <a:xfrm>
              <a:off x="5943600" y="4774168"/>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8" name="Oval 7"/>
            <p:cNvSpPr/>
            <p:nvPr/>
          </p:nvSpPr>
          <p:spPr bwMode="auto">
            <a:xfrm>
              <a:off x="5943600" y="5334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9" name="Oval 8"/>
            <p:cNvSpPr/>
            <p:nvPr/>
          </p:nvSpPr>
          <p:spPr bwMode="auto">
            <a:xfrm>
              <a:off x="5943600" y="5826125"/>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10" name="Oval 9"/>
            <p:cNvSpPr/>
            <p:nvPr/>
          </p:nvSpPr>
          <p:spPr bwMode="auto">
            <a:xfrm>
              <a:off x="5943600" y="6324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11" name="Oval 10"/>
            <p:cNvSpPr/>
            <p:nvPr/>
          </p:nvSpPr>
          <p:spPr bwMode="auto">
            <a:xfrm>
              <a:off x="59436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12" name="TextBox 11"/>
            <p:cNvSpPr txBox="1"/>
            <p:nvPr/>
          </p:nvSpPr>
          <p:spPr>
            <a:xfrm>
              <a:off x="6324600" y="4126468"/>
              <a:ext cx="351378" cy="369332"/>
            </a:xfrm>
            <a:prstGeom prst="rect">
              <a:avLst/>
            </a:prstGeom>
            <a:noFill/>
          </p:spPr>
          <p:txBody>
            <a:bodyPr wrap="none" rtlCol="0">
              <a:spAutoFit/>
            </a:bodyPr>
            <a:lstStyle/>
            <a:p>
              <a:r>
                <a:rPr lang="en-US" dirty="0" smtClean="0"/>
                <a:t>A</a:t>
              </a:r>
              <a:endParaRPr lang="en-US" dirty="0"/>
            </a:p>
          </p:txBody>
        </p:sp>
        <p:sp>
          <p:nvSpPr>
            <p:cNvPr id="13" name="TextBox 12"/>
            <p:cNvSpPr txBox="1"/>
            <p:nvPr/>
          </p:nvSpPr>
          <p:spPr>
            <a:xfrm>
              <a:off x="6324600" y="4659868"/>
              <a:ext cx="351378" cy="369332"/>
            </a:xfrm>
            <a:prstGeom prst="rect">
              <a:avLst/>
            </a:prstGeom>
            <a:noFill/>
          </p:spPr>
          <p:txBody>
            <a:bodyPr wrap="none" rtlCol="0">
              <a:spAutoFit/>
            </a:bodyPr>
            <a:lstStyle/>
            <a:p>
              <a:r>
                <a:rPr lang="en-US" dirty="0" smtClean="0"/>
                <a:t>B </a:t>
              </a:r>
              <a:endParaRPr lang="en-US" dirty="0"/>
            </a:p>
          </p:txBody>
        </p:sp>
        <p:sp>
          <p:nvSpPr>
            <p:cNvPr id="14" name="TextBox 13"/>
            <p:cNvSpPr txBox="1"/>
            <p:nvPr/>
          </p:nvSpPr>
          <p:spPr>
            <a:xfrm>
              <a:off x="6324600" y="5181600"/>
              <a:ext cx="351378" cy="369332"/>
            </a:xfrm>
            <a:prstGeom prst="rect">
              <a:avLst/>
            </a:prstGeom>
            <a:noFill/>
          </p:spPr>
          <p:txBody>
            <a:bodyPr wrap="none" rtlCol="0">
              <a:spAutoFit/>
            </a:bodyPr>
            <a:lstStyle/>
            <a:p>
              <a:r>
                <a:rPr lang="en-US" dirty="0" smtClean="0"/>
                <a:t>C</a:t>
              </a:r>
              <a:endParaRPr lang="en-US" dirty="0"/>
            </a:p>
          </p:txBody>
        </p:sp>
        <p:sp>
          <p:nvSpPr>
            <p:cNvPr id="15" name="TextBox 14"/>
            <p:cNvSpPr txBox="1"/>
            <p:nvPr/>
          </p:nvSpPr>
          <p:spPr>
            <a:xfrm>
              <a:off x="6324600" y="5715000"/>
              <a:ext cx="351378" cy="369332"/>
            </a:xfrm>
            <a:prstGeom prst="rect">
              <a:avLst/>
            </a:prstGeom>
            <a:noFill/>
          </p:spPr>
          <p:txBody>
            <a:bodyPr wrap="none" rtlCol="0">
              <a:spAutoFit/>
            </a:bodyPr>
            <a:lstStyle/>
            <a:p>
              <a:r>
                <a:rPr lang="en-US" dirty="0" smtClean="0"/>
                <a:t>D</a:t>
              </a:r>
              <a:endParaRPr lang="en-US" dirty="0"/>
            </a:p>
          </p:txBody>
        </p:sp>
        <p:sp>
          <p:nvSpPr>
            <p:cNvPr id="16" name="TextBox 15"/>
            <p:cNvSpPr txBox="1"/>
            <p:nvPr/>
          </p:nvSpPr>
          <p:spPr>
            <a:xfrm>
              <a:off x="6324600" y="6172200"/>
              <a:ext cx="325668" cy="369332"/>
            </a:xfrm>
            <a:prstGeom prst="rect">
              <a:avLst/>
            </a:prstGeom>
            <a:noFill/>
          </p:spPr>
          <p:txBody>
            <a:bodyPr wrap="none" rtlCol="0">
              <a:spAutoFit/>
            </a:bodyPr>
            <a:lstStyle/>
            <a:p>
              <a:r>
                <a:rPr lang="en-US" dirty="0" smtClean="0"/>
                <a:t>F</a:t>
              </a:r>
              <a:endParaRPr lang="en-US" dirty="0"/>
            </a:p>
          </p:txBody>
        </p:sp>
        <p:sp>
          <p:nvSpPr>
            <p:cNvPr id="17" name="Oval 16"/>
            <p:cNvSpPr/>
            <p:nvPr/>
          </p:nvSpPr>
          <p:spPr bwMode="auto">
            <a:xfrm>
              <a:off x="2743200" y="5410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18" name="Oval 17"/>
            <p:cNvSpPr/>
            <p:nvPr/>
          </p:nvSpPr>
          <p:spPr bwMode="auto">
            <a:xfrm>
              <a:off x="2743200" y="5867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19" name="Oval 18"/>
            <p:cNvSpPr/>
            <p:nvPr/>
          </p:nvSpPr>
          <p:spPr bwMode="auto">
            <a:xfrm>
              <a:off x="2743200" y="6400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20" name="TextBox 19"/>
            <p:cNvSpPr txBox="1"/>
            <p:nvPr/>
          </p:nvSpPr>
          <p:spPr>
            <a:xfrm>
              <a:off x="1892178" y="5345668"/>
              <a:ext cx="684102" cy="338554"/>
            </a:xfrm>
            <a:prstGeom prst="rect">
              <a:avLst/>
            </a:prstGeom>
            <a:noFill/>
          </p:spPr>
          <p:txBody>
            <a:bodyPr wrap="none" rtlCol="0">
              <a:spAutoFit/>
            </a:bodyPr>
            <a:lstStyle/>
            <a:p>
              <a:r>
                <a:rPr lang="en-US" dirty="0" smtClean="0"/>
                <a:t>Drew</a:t>
              </a:r>
              <a:endParaRPr lang="en-US" dirty="0"/>
            </a:p>
          </p:txBody>
        </p:sp>
        <p:sp>
          <p:nvSpPr>
            <p:cNvPr id="21" name="TextBox 20"/>
            <p:cNvSpPr txBox="1"/>
            <p:nvPr/>
          </p:nvSpPr>
          <p:spPr>
            <a:xfrm>
              <a:off x="1967346" y="5802868"/>
              <a:ext cx="603350" cy="338554"/>
            </a:xfrm>
            <a:prstGeom prst="rect">
              <a:avLst/>
            </a:prstGeom>
            <a:noFill/>
          </p:spPr>
          <p:txBody>
            <a:bodyPr wrap="none" rtlCol="0">
              <a:spAutoFit/>
            </a:bodyPr>
            <a:lstStyle/>
            <a:p>
              <a:r>
                <a:rPr lang="en-US" dirty="0" smtClean="0"/>
                <a:t>Alan</a:t>
              </a:r>
              <a:endParaRPr lang="en-US" dirty="0"/>
            </a:p>
          </p:txBody>
        </p:sp>
        <p:sp>
          <p:nvSpPr>
            <p:cNvPr id="22" name="TextBox 21"/>
            <p:cNvSpPr txBox="1"/>
            <p:nvPr/>
          </p:nvSpPr>
          <p:spPr>
            <a:xfrm>
              <a:off x="2027381" y="6352309"/>
              <a:ext cx="533820" cy="338554"/>
            </a:xfrm>
            <a:prstGeom prst="rect">
              <a:avLst/>
            </a:prstGeom>
            <a:noFill/>
          </p:spPr>
          <p:txBody>
            <a:bodyPr wrap="none" rtlCol="0">
              <a:spAutoFit/>
            </a:bodyPr>
            <a:lstStyle/>
            <a:p>
              <a:r>
                <a:rPr lang="en-US" dirty="0" smtClean="0"/>
                <a:t>Ben</a:t>
              </a:r>
              <a:endParaRPr lang="en-US" dirty="0"/>
            </a:p>
          </p:txBody>
        </p:sp>
        <p:cxnSp>
          <p:nvCxnSpPr>
            <p:cNvPr id="23" name="Straight Arrow Connector 22"/>
            <p:cNvCxnSpPr>
              <a:endCxn id="7" idx="2"/>
            </p:cNvCxnSpPr>
            <p:nvPr/>
          </p:nvCxnSpPr>
          <p:spPr bwMode="auto">
            <a:xfrm flipV="1">
              <a:off x="2971800" y="4888468"/>
              <a:ext cx="2971800" cy="1407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4" name="Straight Arrow Connector 23"/>
            <p:cNvCxnSpPr>
              <a:stCxn id="17" idx="6"/>
              <a:endCxn id="9" idx="1"/>
            </p:cNvCxnSpPr>
            <p:nvPr/>
          </p:nvCxnSpPr>
          <p:spPr bwMode="auto">
            <a:xfrm>
              <a:off x="2971800" y="5524500"/>
              <a:ext cx="3005278" cy="33510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5" name="Straight Arrow Connector 24"/>
            <p:cNvCxnSpPr>
              <a:stCxn id="18" idx="6"/>
            </p:cNvCxnSpPr>
            <p:nvPr/>
          </p:nvCxnSpPr>
          <p:spPr bwMode="auto">
            <a:xfrm flipV="1">
              <a:off x="2971800" y="4495800"/>
              <a:ext cx="2971800" cy="14859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6" name="Straight Arrow Connector 25"/>
            <p:cNvCxnSpPr>
              <a:stCxn id="19" idx="6"/>
              <a:endCxn id="7" idx="3"/>
            </p:cNvCxnSpPr>
            <p:nvPr/>
          </p:nvCxnSpPr>
          <p:spPr bwMode="auto">
            <a:xfrm flipV="1">
              <a:off x="2971800" y="4969290"/>
              <a:ext cx="3005278" cy="154581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
        <p:nvSpPr>
          <p:cNvPr id="27" name="Text Box 12"/>
          <p:cNvSpPr txBox="1">
            <a:spLocks noChangeArrowheads="1"/>
          </p:cNvSpPr>
          <p:nvPr/>
        </p:nvSpPr>
        <p:spPr bwMode="auto">
          <a:xfrm>
            <a:off x="711200" y="4308764"/>
            <a:ext cx="3570208" cy="707886"/>
          </a:xfrm>
          <a:prstGeom prst="rect">
            <a:avLst/>
          </a:prstGeom>
          <a:noFill/>
          <a:ln w="9525">
            <a:noFill/>
            <a:miter lim="800000"/>
            <a:headEnd/>
            <a:tailEnd/>
          </a:ln>
        </p:spPr>
        <p:txBody>
          <a:bodyPr wrap="none">
            <a:prstTxWarp prst="textNoShape">
              <a:avLst/>
            </a:prstTxWarp>
            <a:spAutoFit/>
          </a:bodyPr>
          <a:lstStyle/>
          <a:p>
            <a:r>
              <a:rPr lang="en-US" sz="2000" dirty="0">
                <a:solidFill>
                  <a:srgbClr val="800000"/>
                </a:solidFill>
                <a:latin typeface="+mj-lt"/>
              </a:rPr>
              <a:t>d</a:t>
            </a:r>
            <a:r>
              <a:rPr lang="en-US" sz="2000" dirty="0" smtClean="0">
                <a:solidFill>
                  <a:srgbClr val="800000"/>
                </a:solidFill>
                <a:latin typeface="+mj-lt"/>
              </a:rPr>
              <a:t>omain</a:t>
            </a:r>
          </a:p>
          <a:p>
            <a:r>
              <a:rPr lang="en-US" sz="2000" dirty="0" smtClean="0">
                <a:latin typeface="+mj-lt"/>
              </a:rPr>
              <a:t> X = {Brian, Drew, Alan, Ben}</a:t>
            </a:r>
            <a:endParaRPr lang="en-US" sz="2000" dirty="0">
              <a:latin typeface="+mj-lt"/>
            </a:endParaRPr>
          </a:p>
        </p:txBody>
      </p:sp>
      <p:sp>
        <p:nvSpPr>
          <p:cNvPr id="28" name="Text Box 14"/>
          <p:cNvSpPr txBox="1">
            <a:spLocks noChangeArrowheads="1"/>
          </p:cNvSpPr>
          <p:nvPr/>
        </p:nvSpPr>
        <p:spPr bwMode="auto">
          <a:xfrm>
            <a:off x="5411477" y="4343400"/>
            <a:ext cx="2024863" cy="707886"/>
          </a:xfrm>
          <a:prstGeom prst="rect">
            <a:avLst/>
          </a:prstGeom>
          <a:noFill/>
          <a:ln w="9525">
            <a:noFill/>
            <a:miter lim="800000"/>
            <a:headEnd/>
            <a:tailEnd/>
          </a:ln>
        </p:spPr>
        <p:txBody>
          <a:bodyPr wrap="none">
            <a:prstTxWarp prst="textNoShape">
              <a:avLst/>
            </a:prstTxWarp>
            <a:spAutoFit/>
          </a:bodyPr>
          <a:lstStyle/>
          <a:p>
            <a:r>
              <a:rPr lang="en-US" sz="2000" dirty="0" smtClean="0">
                <a:solidFill>
                  <a:srgbClr val="800000"/>
                </a:solidFill>
                <a:latin typeface="+mj-lt"/>
              </a:rPr>
              <a:t>target</a:t>
            </a:r>
          </a:p>
          <a:p>
            <a:r>
              <a:rPr lang="en-US" sz="2000" dirty="0">
                <a:latin typeface="+mj-lt"/>
              </a:rPr>
              <a:t> </a:t>
            </a:r>
            <a:r>
              <a:rPr lang="en-US" sz="2000" dirty="0" smtClean="0">
                <a:latin typeface="+mj-lt"/>
              </a:rPr>
              <a:t>Y = {A,B,C,D,F}</a:t>
            </a:r>
            <a:endParaRPr lang="en-US" sz="2000" dirty="0">
              <a:latin typeface="+mj-lt"/>
            </a:endParaRPr>
          </a:p>
        </p:txBody>
      </p:sp>
      <p:sp>
        <p:nvSpPr>
          <p:cNvPr id="29" name="Text Box 13"/>
          <p:cNvSpPr txBox="1">
            <a:spLocks noChangeArrowheads="1"/>
          </p:cNvSpPr>
          <p:nvPr/>
        </p:nvSpPr>
        <p:spPr bwMode="auto">
          <a:xfrm>
            <a:off x="6883400" y="2918857"/>
            <a:ext cx="2020856" cy="400110"/>
          </a:xfrm>
          <a:prstGeom prst="rect">
            <a:avLst/>
          </a:prstGeom>
          <a:noFill/>
          <a:ln w="9525">
            <a:noFill/>
            <a:miter lim="800000"/>
            <a:headEnd/>
            <a:tailEnd/>
          </a:ln>
        </p:spPr>
        <p:txBody>
          <a:bodyPr wrap="none">
            <a:prstTxWarp prst="textNoShape">
              <a:avLst/>
            </a:prstTxWarp>
            <a:spAutoFit/>
          </a:bodyPr>
          <a:lstStyle/>
          <a:p>
            <a:r>
              <a:rPr lang="en-US" sz="2000" dirty="0">
                <a:solidFill>
                  <a:srgbClr val="800000"/>
                </a:solidFill>
                <a:latin typeface="+mj-lt"/>
              </a:rPr>
              <a:t>r</a:t>
            </a:r>
            <a:r>
              <a:rPr lang="en-US" sz="2000" dirty="0" smtClean="0">
                <a:solidFill>
                  <a:srgbClr val="800000"/>
                </a:solidFill>
                <a:latin typeface="+mj-lt"/>
              </a:rPr>
              <a:t>ange</a:t>
            </a:r>
            <a:r>
              <a:rPr lang="en-US" sz="2000" dirty="0">
                <a:latin typeface="+mj-lt"/>
              </a:rPr>
              <a:t>:</a:t>
            </a:r>
            <a:r>
              <a:rPr lang="en-US" sz="2000" dirty="0" smtClean="0">
                <a:latin typeface="+mj-lt"/>
              </a:rPr>
              <a:t> {A, B, D}  </a:t>
            </a:r>
            <a:endParaRPr lang="en-US" sz="2000" dirty="0">
              <a:latin typeface="+mj-lt"/>
            </a:endParaRPr>
          </a:p>
        </p:txBody>
      </p:sp>
      <p:sp>
        <p:nvSpPr>
          <p:cNvPr id="30" name="AutoShape 18"/>
          <p:cNvSpPr>
            <a:spLocks noChangeArrowheads="1"/>
          </p:cNvSpPr>
          <p:nvPr/>
        </p:nvSpPr>
        <p:spPr bwMode="auto">
          <a:xfrm>
            <a:off x="6248400" y="5373255"/>
            <a:ext cx="2895600" cy="1295400"/>
          </a:xfrm>
          <a:prstGeom prst="wedgeRectCallout">
            <a:avLst>
              <a:gd name="adj1" fmla="val 21583"/>
              <a:gd name="adj2" fmla="val -197359"/>
            </a:avLst>
          </a:prstGeom>
          <a:solidFill>
            <a:srgbClr val="FFFF99"/>
          </a:solidFill>
          <a:ln w="9525">
            <a:solidFill>
              <a:schemeClr val="tx1"/>
            </a:solidFill>
            <a:miter lim="800000"/>
            <a:headEnd/>
            <a:tailEnd/>
          </a:ln>
          <a:effectLst/>
        </p:spPr>
        <p:txBody>
          <a:bodyPr>
            <a:prstTxWarp prst="textNoShape">
              <a:avLst/>
            </a:prstTxWarp>
          </a:bodyPr>
          <a:lstStyle/>
          <a:p>
            <a:pPr algn="ctr"/>
            <a:r>
              <a:rPr lang="en-US" dirty="0" smtClean="0"/>
              <a:t>The range </a:t>
            </a:r>
            <a:r>
              <a:rPr lang="en-US" dirty="0"/>
              <a:t>contains the </a:t>
            </a:r>
            <a:r>
              <a:rPr lang="en-US" dirty="0" smtClean="0"/>
              <a:t>target values </a:t>
            </a:r>
            <a:r>
              <a:rPr lang="en-US" dirty="0"/>
              <a:t>that </a:t>
            </a:r>
            <a:r>
              <a:rPr lang="en-US" dirty="0" smtClean="0"/>
              <a:t>the function maps to</a:t>
            </a:r>
            <a:endParaRPr lang="en-US" dirty="0"/>
          </a:p>
        </p:txBody>
      </p:sp>
      <p:sp>
        <p:nvSpPr>
          <p:cNvPr id="3" name="TextBox 2"/>
          <p:cNvSpPr txBox="1"/>
          <p:nvPr/>
        </p:nvSpPr>
        <p:spPr>
          <a:xfrm>
            <a:off x="196273" y="946727"/>
            <a:ext cx="8731051" cy="400110"/>
          </a:xfrm>
          <a:prstGeom prst="rect">
            <a:avLst/>
          </a:prstGeom>
          <a:noFill/>
        </p:spPr>
        <p:txBody>
          <a:bodyPr wrap="none" rtlCol="0">
            <a:spAutoFit/>
          </a:bodyPr>
          <a:lstStyle/>
          <a:p>
            <a:r>
              <a:rPr lang="en-US" sz="2000" dirty="0">
                <a:solidFill>
                  <a:srgbClr val="003399"/>
                </a:solidFill>
              </a:rPr>
              <a:t>A function maps elements from one set X to elements of another set Y.</a:t>
            </a:r>
          </a:p>
        </p:txBody>
      </p:sp>
    </p:spTree>
    <p:extLst>
      <p:ext uri="{BB962C8B-B14F-4D97-AF65-F5344CB8AC3E}">
        <p14:creationId xmlns:p14="http://schemas.microsoft.com/office/powerpoint/2010/main" val="448128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Inverse functions</a:t>
            </a:r>
            <a:endParaRPr lang="en-US" dirty="0"/>
          </a:p>
        </p:txBody>
      </p:sp>
      <p:sp>
        <p:nvSpPr>
          <p:cNvPr id="3" name="Content Placeholder 2"/>
          <p:cNvSpPr>
            <a:spLocks noGrp="1"/>
          </p:cNvSpPr>
          <p:nvPr>
            <p:ph idx="1"/>
          </p:nvPr>
        </p:nvSpPr>
        <p:spPr>
          <a:xfrm>
            <a:off x="457200" y="1046025"/>
            <a:ext cx="8229600" cy="4530725"/>
          </a:xfrm>
        </p:spPr>
        <p:txBody>
          <a:bodyPr/>
          <a:lstStyle/>
          <a:p>
            <a:r>
              <a:rPr lang="en-US" sz="2200" dirty="0" smtClean="0"/>
              <a:t>Are the following functions invertible?</a:t>
            </a:r>
          </a:p>
          <a:p>
            <a:pPr marL="342900" indent="-342900">
              <a:buFont typeface="Wingdings" charset="2"/>
              <a:buChar char="²"/>
            </a:pPr>
            <a:r>
              <a:rPr lang="en-US" sz="2200" dirty="0"/>
              <a:t>f: {0, 1}</a:t>
            </a:r>
            <a:r>
              <a:rPr lang="en-US" sz="2200" baseline="30000" dirty="0"/>
              <a:t>3</a:t>
            </a:r>
            <a:r>
              <a:rPr lang="en-US" sz="2200" dirty="0"/>
              <a:t>→{0, 1}</a:t>
            </a:r>
            <a:r>
              <a:rPr lang="en-US" sz="2200" baseline="30000" dirty="0"/>
              <a:t>3</a:t>
            </a:r>
            <a:r>
              <a:rPr lang="en-US" sz="2200" dirty="0"/>
              <a:t>. </a:t>
            </a:r>
            <a:r>
              <a:rPr lang="en-US" sz="2200" dirty="0" smtClean="0"/>
              <a:t>f takes the </a:t>
            </a:r>
            <a:r>
              <a:rPr lang="en-US" sz="2200" dirty="0"/>
              <a:t>input string and </a:t>
            </a:r>
            <a:r>
              <a:rPr lang="en-US" sz="2200" dirty="0" smtClean="0"/>
              <a:t>reverses </a:t>
            </a:r>
            <a:r>
              <a:rPr lang="en-US" sz="2200" dirty="0"/>
              <a:t>the bits. For example, f(011) = 110</a:t>
            </a:r>
            <a:r>
              <a:rPr lang="en-US" sz="2200" dirty="0" smtClean="0"/>
              <a:t>.</a:t>
            </a:r>
            <a:endParaRPr lang="en-US" sz="2200" dirty="0"/>
          </a:p>
          <a:p>
            <a:pPr marL="342900" indent="-342900">
              <a:buFont typeface="Wingdings" charset="2"/>
              <a:buChar char="²"/>
            </a:pPr>
            <a:r>
              <a:rPr lang="en-US" sz="2200" dirty="0"/>
              <a:t>f: {0, 1}</a:t>
            </a:r>
            <a:r>
              <a:rPr lang="en-US" sz="2200" baseline="30000" dirty="0"/>
              <a:t>3</a:t>
            </a:r>
            <a:r>
              <a:rPr lang="en-US" sz="2200" dirty="0"/>
              <a:t>→{0, 1}</a:t>
            </a:r>
            <a:r>
              <a:rPr lang="en-US" sz="2200" baseline="30000" dirty="0"/>
              <a:t>3</a:t>
            </a:r>
            <a:r>
              <a:rPr lang="en-US" sz="2200" dirty="0" smtClean="0"/>
              <a:t>. f takes </a:t>
            </a:r>
            <a:r>
              <a:rPr lang="en-US" sz="2200" dirty="0"/>
              <a:t>the </a:t>
            </a:r>
            <a:r>
              <a:rPr lang="en-US" sz="2200" dirty="0" smtClean="0"/>
              <a:t>input string </a:t>
            </a:r>
            <a:r>
              <a:rPr lang="en-US" sz="2200" dirty="0"/>
              <a:t>x, removing the first bit of x, and adding the bit to the </a:t>
            </a:r>
            <a:r>
              <a:rPr lang="en-US" sz="2200" dirty="0" smtClean="0"/>
              <a:t>end of </a:t>
            </a:r>
            <a:r>
              <a:rPr lang="en-US" sz="2200" dirty="0"/>
              <a:t>x. For example, f(011) = 110</a:t>
            </a:r>
            <a:r>
              <a:rPr lang="en-US" sz="2200" dirty="0" smtClean="0"/>
              <a:t>.</a:t>
            </a:r>
            <a:endParaRPr lang="en-US" sz="2200" dirty="0"/>
          </a:p>
          <a:p>
            <a:pPr marL="342900" indent="-342900">
              <a:buFont typeface="Wingdings" charset="2"/>
              <a:buChar char="²"/>
            </a:pPr>
            <a:r>
              <a:rPr lang="en-US" sz="2200" dirty="0"/>
              <a:t>f: {0, 1}</a:t>
            </a:r>
            <a:r>
              <a:rPr lang="en-US" sz="2200" baseline="30000" dirty="0"/>
              <a:t>3</a:t>
            </a:r>
            <a:r>
              <a:rPr lang="en-US" sz="2200" dirty="0"/>
              <a:t>→{0, 1}</a:t>
            </a:r>
            <a:r>
              <a:rPr lang="en-US" sz="2200" baseline="30000" dirty="0" smtClean="0"/>
              <a:t>3</a:t>
            </a:r>
            <a:r>
              <a:rPr lang="en-US" sz="2200" dirty="0" smtClean="0"/>
              <a:t>. f takes </a:t>
            </a:r>
            <a:r>
              <a:rPr lang="en-US" sz="2200" dirty="0"/>
              <a:t>the input string and </a:t>
            </a:r>
            <a:r>
              <a:rPr lang="en-US" sz="2200" dirty="0" smtClean="0"/>
              <a:t>replaces </a:t>
            </a:r>
            <a:r>
              <a:rPr lang="en-US" sz="2200" dirty="0"/>
              <a:t>the first bit by 1. For example, f(001) = 101 and f(110) = 110.</a:t>
            </a:r>
          </a:p>
          <a:p>
            <a:endParaRPr lang="en-US" sz="2200" dirty="0"/>
          </a:p>
          <a:p>
            <a:endParaRPr lang="en-US" sz="2200" dirty="0" smtClean="0"/>
          </a:p>
          <a:p>
            <a:endParaRPr lang="en-US" sz="2200" dirty="0" smtClean="0"/>
          </a:p>
          <a:p>
            <a:endParaRPr lang="en-US" sz="2200" dirty="0" smtClean="0"/>
          </a:p>
          <a:p>
            <a:endParaRPr lang="en-US" sz="2200" dirty="0"/>
          </a:p>
        </p:txBody>
      </p:sp>
    </p:spTree>
    <p:extLst>
      <p:ext uri="{BB962C8B-B14F-4D97-AF65-F5344CB8AC3E}">
        <p14:creationId xmlns:p14="http://schemas.microsoft.com/office/powerpoint/2010/main" val="709528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Composition of functions</a:t>
            </a:r>
            <a:endParaRPr lang="en-US" dirty="0"/>
          </a:p>
        </p:txBody>
      </p:sp>
      <p:sp>
        <p:nvSpPr>
          <p:cNvPr id="3" name="Content Placeholder 2"/>
          <p:cNvSpPr>
            <a:spLocks noGrp="1"/>
          </p:cNvSpPr>
          <p:nvPr>
            <p:ph idx="1"/>
          </p:nvPr>
        </p:nvSpPr>
        <p:spPr>
          <a:xfrm>
            <a:off x="457200" y="1295400"/>
            <a:ext cx="8559800" cy="4950691"/>
          </a:xfrm>
        </p:spPr>
        <p:txBody>
          <a:bodyPr/>
          <a:lstStyle/>
          <a:p>
            <a:r>
              <a:rPr lang="en-US" sz="2200" dirty="0" smtClean="0"/>
              <a:t>Let f </a:t>
            </a:r>
            <a:r>
              <a:rPr lang="en-US" sz="2200" dirty="0"/>
              <a:t>and g </a:t>
            </a:r>
            <a:r>
              <a:rPr lang="en-US" sz="2200" dirty="0" smtClean="0"/>
              <a:t>be functions f</a:t>
            </a:r>
            <a:r>
              <a:rPr lang="en-US" sz="2200" dirty="0"/>
              <a:t>: X → Y and g: Y → Z. </a:t>
            </a:r>
            <a:endParaRPr lang="en-US" sz="2200" dirty="0" smtClean="0"/>
          </a:p>
          <a:p>
            <a:r>
              <a:rPr lang="en-US" sz="2200" dirty="0" smtClean="0"/>
              <a:t>The </a:t>
            </a:r>
            <a:r>
              <a:rPr lang="en-US" sz="2200" dirty="0">
                <a:solidFill>
                  <a:srgbClr val="800000"/>
                </a:solidFill>
              </a:rPr>
              <a:t>composition</a:t>
            </a:r>
            <a:r>
              <a:rPr lang="en-US" sz="2200" dirty="0"/>
              <a:t> of g with f, denoted </a:t>
            </a:r>
            <a:r>
              <a:rPr lang="en-US" sz="2200" dirty="0" err="1" smtClean="0"/>
              <a:t>g</a:t>
            </a:r>
            <a:r>
              <a:rPr lang="en-US" sz="2200" dirty="0" err="1" smtClean="0">
                <a:solidFill>
                  <a:srgbClr val="333333"/>
                </a:solidFill>
                <a:ea typeface="Times New Roman" charset="0"/>
                <a:cs typeface="Times New Roman" charset="0"/>
                <a:sym typeface="MT Extra" charset="0"/>
              </a:rPr>
              <a:t></a:t>
            </a:r>
            <a:r>
              <a:rPr lang="en-US" sz="2200" dirty="0" err="1" smtClean="0"/>
              <a:t>f</a:t>
            </a:r>
            <a:r>
              <a:rPr lang="en-US" sz="2200" dirty="0"/>
              <a:t>, is the function </a:t>
            </a:r>
            <a:endParaRPr lang="en-US" sz="2200" dirty="0" smtClean="0"/>
          </a:p>
          <a:p>
            <a:r>
              <a:rPr lang="en-US" sz="2200" dirty="0" smtClean="0"/>
              <a:t>(</a:t>
            </a:r>
            <a:r>
              <a:rPr lang="en-US" sz="2200" dirty="0" err="1" smtClean="0"/>
              <a:t>g</a:t>
            </a:r>
            <a:r>
              <a:rPr lang="en-US" sz="2200" dirty="0" err="1" smtClean="0">
                <a:solidFill>
                  <a:srgbClr val="333333"/>
                </a:solidFill>
                <a:ea typeface="Times New Roman" charset="0"/>
                <a:cs typeface="Times New Roman" charset="0"/>
                <a:sym typeface="MT Extra" charset="0"/>
              </a:rPr>
              <a:t></a:t>
            </a:r>
            <a:r>
              <a:rPr lang="en-US" sz="2200" dirty="0" err="1" smtClean="0"/>
              <a:t>f</a:t>
            </a:r>
            <a:r>
              <a:rPr lang="en-US" sz="2200" dirty="0" smtClean="0"/>
              <a:t>) : </a:t>
            </a:r>
            <a:r>
              <a:rPr lang="en-US" sz="2200" dirty="0"/>
              <a:t>X → Z, such that </a:t>
            </a:r>
            <a:r>
              <a:rPr lang="en-US" sz="2200" dirty="0" smtClean="0"/>
              <a:t>(</a:t>
            </a:r>
            <a:r>
              <a:rPr lang="en-US" sz="2200" dirty="0" err="1" smtClean="0"/>
              <a:t>g</a:t>
            </a:r>
            <a:r>
              <a:rPr lang="en-US" sz="2200" dirty="0" err="1" smtClean="0">
                <a:solidFill>
                  <a:srgbClr val="333333"/>
                </a:solidFill>
                <a:ea typeface="Times New Roman" charset="0"/>
                <a:cs typeface="Times New Roman" charset="0"/>
                <a:sym typeface="MT Extra" charset="0"/>
              </a:rPr>
              <a:t></a:t>
            </a:r>
            <a:r>
              <a:rPr lang="en-US" sz="2200" dirty="0" err="1" smtClean="0"/>
              <a:t>f</a:t>
            </a:r>
            <a:r>
              <a:rPr lang="en-US" sz="2200" dirty="0"/>
              <a:t>)(x) = g(f(x)</a:t>
            </a:r>
            <a:r>
              <a:rPr lang="en-US" sz="2200" dirty="0" smtClean="0"/>
              <a:t>) </a:t>
            </a:r>
            <a:r>
              <a:rPr lang="en-US" sz="2200" dirty="0"/>
              <a:t>for all x ∈ </a:t>
            </a:r>
            <a:r>
              <a:rPr lang="en-US" sz="2200" dirty="0" smtClean="0"/>
              <a:t>X.</a:t>
            </a:r>
            <a:endParaRPr lang="en-US" sz="2200" dirty="0"/>
          </a:p>
        </p:txBody>
      </p:sp>
      <p:sp>
        <p:nvSpPr>
          <p:cNvPr id="5" name="Oval 4"/>
          <p:cNvSpPr/>
          <p:nvPr/>
        </p:nvSpPr>
        <p:spPr bwMode="auto">
          <a:xfrm>
            <a:off x="685800" y="4087273"/>
            <a:ext cx="1461272" cy="1479792"/>
          </a:xfrm>
          <a:prstGeom prst="ellipse">
            <a:avLst/>
          </a:prstGeom>
          <a:noFill/>
          <a:ln w="9525" cap="flat" cmpd="sng" algn="ctr">
            <a:solidFill>
              <a:schemeClr val="tx1"/>
            </a:solidFill>
            <a:prstDash val="solid"/>
            <a:round/>
            <a:headEnd type="none" w="med" len="med"/>
            <a:tailEnd type="none" w="med" len="med"/>
          </a:ln>
          <a:effectLst/>
        </p:spPr>
      </p:sp>
      <p:sp>
        <p:nvSpPr>
          <p:cNvPr id="6" name="Oval 5"/>
          <p:cNvSpPr/>
          <p:nvPr/>
        </p:nvSpPr>
        <p:spPr bwMode="auto">
          <a:xfrm>
            <a:off x="3581400" y="4087273"/>
            <a:ext cx="1461272" cy="1479792"/>
          </a:xfrm>
          <a:prstGeom prst="ellipse">
            <a:avLst/>
          </a:prstGeom>
          <a:noFill/>
          <a:ln w="9525" cap="flat" cmpd="sng" algn="ctr">
            <a:solidFill>
              <a:schemeClr val="tx1"/>
            </a:solidFill>
            <a:prstDash val="solid"/>
            <a:round/>
            <a:headEnd type="none" w="med" len="med"/>
            <a:tailEnd type="none" w="med" len="med"/>
          </a:ln>
          <a:effectLst/>
        </p:spPr>
      </p:sp>
      <p:sp>
        <p:nvSpPr>
          <p:cNvPr id="7" name="Curved Down Arrow 6"/>
          <p:cNvSpPr/>
          <p:nvPr/>
        </p:nvSpPr>
        <p:spPr bwMode="auto">
          <a:xfrm>
            <a:off x="2147072" y="3890665"/>
            <a:ext cx="1662928" cy="493788"/>
          </a:xfrm>
          <a:prstGeom prst="curvedDownArrow">
            <a:avLst/>
          </a:prstGeom>
          <a:solidFill>
            <a:schemeClr val="accent1"/>
          </a:solidFill>
          <a:ln w="9525" cap="flat" cmpd="sng" algn="ctr">
            <a:solidFill>
              <a:schemeClr val="tx1"/>
            </a:solidFill>
            <a:prstDash val="solid"/>
            <a:round/>
            <a:headEnd type="none" w="med" len="med"/>
            <a:tailEnd type="none" w="med" len="med"/>
          </a:ln>
          <a:effectLst/>
        </p:spPr>
      </p:sp>
      <p:sp>
        <p:nvSpPr>
          <p:cNvPr id="9" name="TextBox 8"/>
          <p:cNvSpPr txBox="1"/>
          <p:nvPr/>
        </p:nvSpPr>
        <p:spPr>
          <a:xfrm>
            <a:off x="1273726" y="5112524"/>
            <a:ext cx="407383" cy="461665"/>
          </a:xfrm>
          <a:prstGeom prst="rect">
            <a:avLst/>
          </a:prstGeom>
          <a:noFill/>
        </p:spPr>
        <p:txBody>
          <a:bodyPr wrap="none" rtlCol="0">
            <a:spAutoFit/>
          </a:bodyPr>
          <a:lstStyle/>
          <a:p>
            <a:r>
              <a:rPr lang="en-US" sz="2400" dirty="0"/>
              <a:t>X</a:t>
            </a:r>
          </a:p>
        </p:txBody>
      </p:sp>
      <p:sp>
        <p:nvSpPr>
          <p:cNvPr id="10" name="TextBox 9"/>
          <p:cNvSpPr txBox="1"/>
          <p:nvPr/>
        </p:nvSpPr>
        <p:spPr>
          <a:xfrm>
            <a:off x="4237324" y="5061192"/>
            <a:ext cx="380182" cy="461665"/>
          </a:xfrm>
          <a:prstGeom prst="rect">
            <a:avLst/>
          </a:prstGeom>
          <a:noFill/>
        </p:spPr>
        <p:txBody>
          <a:bodyPr wrap="none" rtlCol="0">
            <a:spAutoFit/>
          </a:bodyPr>
          <a:lstStyle/>
          <a:p>
            <a:r>
              <a:rPr lang="en-US" sz="2400" dirty="0"/>
              <a:t>Y</a:t>
            </a:r>
          </a:p>
        </p:txBody>
      </p:sp>
      <p:sp>
        <p:nvSpPr>
          <p:cNvPr id="11" name="TextBox 10"/>
          <p:cNvSpPr txBox="1"/>
          <p:nvPr/>
        </p:nvSpPr>
        <p:spPr>
          <a:xfrm>
            <a:off x="2756672" y="3881735"/>
            <a:ext cx="341109" cy="461665"/>
          </a:xfrm>
          <a:prstGeom prst="rect">
            <a:avLst/>
          </a:prstGeom>
          <a:noFill/>
        </p:spPr>
        <p:txBody>
          <a:bodyPr wrap="none" rtlCol="0">
            <a:spAutoFit/>
          </a:bodyPr>
          <a:lstStyle/>
          <a:p>
            <a:r>
              <a:rPr lang="en-US" sz="2400" dirty="0" err="1"/>
              <a:t>f</a:t>
            </a:r>
            <a:endParaRPr lang="en-US" sz="2400" dirty="0"/>
          </a:p>
        </p:txBody>
      </p:sp>
      <p:sp>
        <p:nvSpPr>
          <p:cNvPr id="13" name="Oval 12"/>
          <p:cNvSpPr/>
          <p:nvPr/>
        </p:nvSpPr>
        <p:spPr bwMode="auto">
          <a:xfrm>
            <a:off x="6539728" y="4043065"/>
            <a:ext cx="1461272" cy="1479792"/>
          </a:xfrm>
          <a:prstGeom prst="ellipse">
            <a:avLst/>
          </a:prstGeom>
          <a:noFill/>
          <a:ln w="9525" cap="flat" cmpd="sng" algn="ctr">
            <a:solidFill>
              <a:schemeClr val="tx1"/>
            </a:solidFill>
            <a:prstDash val="solid"/>
            <a:round/>
            <a:headEnd type="none" w="med" len="med"/>
            <a:tailEnd type="none" w="med" len="med"/>
          </a:ln>
          <a:effectLst/>
        </p:spPr>
      </p:sp>
      <p:sp>
        <p:nvSpPr>
          <p:cNvPr id="14" name="Curved Down Arrow 13"/>
          <p:cNvSpPr/>
          <p:nvPr/>
        </p:nvSpPr>
        <p:spPr bwMode="auto">
          <a:xfrm>
            <a:off x="4966472" y="4043065"/>
            <a:ext cx="1662928" cy="441960"/>
          </a:xfrm>
          <a:prstGeom prst="curvedDownArrow">
            <a:avLst/>
          </a:prstGeom>
          <a:solidFill>
            <a:schemeClr val="accent1"/>
          </a:solidFill>
          <a:ln w="9525" cap="flat" cmpd="sng" algn="ctr">
            <a:solidFill>
              <a:schemeClr val="tx1"/>
            </a:solidFill>
            <a:prstDash val="solid"/>
            <a:round/>
            <a:headEnd type="none" w="med" len="med"/>
            <a:tailEnd type="none" w="med" len="med"/>
          </a:ln>
          <a:effectLst/>
        </p:spPr>
      </p:sp>
      <p:sp>
        <p:nvSpPr>
          <p:cNvPr id="15" name="TextBox 14"/>
          <p:cNvSpPr txBox="1"/>
          <p:nvPr/>
        </p:nvSpPr>
        <p:spPr>
          <a:xfrm>
            <a:off x="7086600" y="5061192"/>
            <a:ext cx="398066" cy="461665"/>
          </a:xfrm>
          <a:prstGeom prst="rect">
            <a:avLst/>
          </a:prstGeom>
          <a:noFill/>
        </p:spPr>
        <p:txBody>
          <a:bodyPr wrap="none" rtlCol="0">
            <a:spAutoFit/>
          </a:bodyPr>
          <a:lstStyle/>
          <a:p>
            <a:r>
              <a:rPr lang="en-US" sz="2400" dirty="0"/>
              <a:t>Z</a:t>
            </a:r>
          </a:p>
        </p:txBody>
      </p:sp>
      <p:sp>
        <p:nvSpPr>
          <p:cNvPr id="16" name="TextBox 15"/>
          <p:cNvSpPr txBox="1"/>
          <p:nvPr/>
        </p:nvSpPr>
        <p:spPr>
          <a:xfrm>
            <a:off x="5715000" y="3505200"/>
            <a:ext cx="348022" cy="461665"/>
          </a:xfrm>
          <a:prstGeom prst="rect">
            <a:avLst/>
          </a:prstGeom>
          <a:noFill/>
        </p:spPr>
        <p:txBody>
          <a:bodyPr wrap="none" rtlCol="0">
            <a:spAutoFit/>
          </a:bodyPr>
          <a:lstStyle/>
          <a:p>
            <a:r>
              <a:rPr lang="en-US" sz="2400" dirty="0" err="1"/>
              <a:t>g</a:t>
            </a:r>
            <a:endParaRPr lang="en-US" sz="2400" dirty="0"/>
          </a:p>
        </p:txBody>
      </p:sp>
      <p:sp>
        <p:nvSpPr>
          <p:cNvPr id="17" name="Curved Down Arrow 16"/>
          <p:cNvSpPr/>
          <p:nvPr/>
        </p:nvSpPr>
        <p:spPr bwMode="auto">
          <a:xfrm flipV="1">
            <a:off x="2147071" y="5112520"/>
            <a:ext cx="4558529" cy="923333"/>
          </a:xfrm>
          <a:prstGeom prst="curvedDownArrow">
            <a:avLst/>
          </a:prstGeom>
          <a:solidFill>
            <a:schemeClr val="accent1"/>
          </a:solidFill>
          <a:ln w="9525" cap="flat" cmpd="sng" algn="ctr">
            <a:solidFill>
              <a:schemeClr val="tx1"/>
            </a:solidFill>
            <a:prstDash val="solid"/>
            <a:round/>
            <a:headEnd type="none" w="med" len="med"/>
            <a:tailEnd type="none" w="med" len="med"/>
          </a:ln>
          <a:effectLst/>
        </p:spPr>
      </p:sp>
      <p:sp>
        <p:nvSpPr>
          <p:cNvPr id="18" name="TextBox 17"/>
          <p:cNvSpPr txBox="1"/>
          <p:nvPr/>
        </p:nvSpPr>
        <p:spPr>
          <a:xfrm>
            <a:off x="4059405" y="5574189"/>
            <a:ext cx="719546" cy="461665"/>
          </a:xfrm>
          <a:prstGeom prst="rect">
            <a:avLst/>
          </a:prstGeom>
          <a:noFill/>
        </p:spPr>
        <p:txBody>
          <a:bodyPr wrap="none" rtlCol="0">
            <a:spAutoFit/>
          </a:bodyPr>
          <a:lstStyle/>
          <a:p>
            <a:r>
              <a:rPr lang="en-US" sz="2400" dirty="0" smtClean="0">
                <a:solidFill>
                  <a:srgbClr val="333333"/>
                </a:solidFill>
                <a:ea typeface="Times New Roman" charset="0"/>
                <a:cs typeface="Times New Roman" charset="0"/>
                <a:sym typeface="Wingdings"/>
              </a:rPr>
              <a:t>g </a:t>
            </a:r>
            <a:r>
              <a:rPr lang="en-US" sz="2400" dirty="0" smtClean="0">
                <a:solidFill>
                  <a:srgbClr val="333333"/>
                </a:solidFill>
                <a:ea typeface="Times New Roman" charset="0"/>
                <a:cs typeface="Times New Roman" charset="0"/>
                <a:sym typeface="MT Extra" charset="0"/>
              </a:rPr>
              <a:t></a:t>
            </a:r>
            <a:r>
              <a:rPr lang="en-US" sz="2400" dirty="0">
                <a:solidFill>
                  <a:srgbClr val="333333"/>
                </a:solidFill>
                <a:ea typeface="Times New Roman" charset="0"/>
                <a:cs typeface="Times New Roman" charset="0"/>
                <a:sym typeface="MT Extra" charset="0"/>
              </a:rPr>
              <a:t>f</a:t>
            </a:r>
            <a:endParaRPr lang="en-US" sz="2400" dirty="0"/>
          </a:p>
        </p:txBody>
      </p:sp>
    </p:spTree>
    <p:extLst>
      <p:ext uri="{BB962C8B-B14F-4D97-AF65-F5344CB8AC3E}">
        <p14:creationId xmlns:p14="http://schemas.microsoft.com/office/powerpoint/2010/main" val="21145754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Composition of functions</a:t>
            </a:r>
            <a:endParaRPr lang="en-US" dirty="0"/>
          </a:p>
        </p:txBody>
      </p:sp>
      <p:sp>
        <p:nvSpPr>
          <p:cNvPr id="3" name="Content Placeholder 2"/>
          <p:cNvSpPr>
            <a:spLocks noGrp="1"/>
          </p:cNvSpPr>
          <p:nvPr>
            <p:ph idx="1"/>
          </p:nvPr>
        </p:nvSpPr>
        <p:spPr>
          <a:xfrm>
            <a:off x="457200" y="1371600"/>
            <a:ext cx="8229600" cy="4530725"/>
          </a:xfrm>
        </p:spPr>
        <p:txBody>
          <a:bodyPr/>
          <a:lstStyle/>
          <a:p>
            <a:r>
              <a:rPr lang="en-US" sz="2200" dirty="0" smtClean="0"/>
              <a:t>Order of composition matters!</a:t>
            </a:r>
          </a:p>
          <a:p>
            <a:r>
              <a:rPr lang="en-US" sz="2200" dirty="0" smtClean="0"/>
              <a:t>Let f(x) = 2x + 3, g(x) = 3x + 2</a:t>
            </a:r>
          </a:p>
          <a:p>
            <a:pPr>
              <a:buNone/>
            </a:pPr>
            <a:r>
              <a:rPr lang="en-US" sz="2200" dirty="0" smtClean="0"/>
              <a:t>	(</a:t>
            </a:r>
            <a:r>
              <a:rPr lang="en-US" sz="2200" dirty="0" err="1" smtClean="0">
                <a:solidFill>
                  <a:srgbClr val="333333"/>
                </a:solidFill>
                <a:ea typeface="Times New Roman" charset="0"/>
                <a:cs typeface="Times New Roman" charset="0"/>
                <a:sym typeface="Wingdings"/>
              </a:rPr>
              <a:t>f</a:t>
            </a:r>
            <a:r>
              <a:rPr lang="en-US" sz="2200" dirty="0" err="1" smtClean="0">
                <a:solidFill>
                  <a:srgbClr val="333333"/>
                </a:solidFill>
                <a:ea typeface="Times New Roman" charset="0"/>
                <a:cs typeface="Times New Roman" charset="0"/>
                <a:sym typeface="MT Extra" charset="0"/>
              </a:rPr>
              <a:t>g)(x</a:t>
            </a:r>
            <a:r>
              <a:rPr lang="en-US" sz="2200" dirty="0" smtClean="0">
                <a:solidFill>
                  <a:srgbClr val="333333"/>
                </a:solidFill>
                <a:ea typeface="Times New Roman" charset="0"/>
                <a:cs typeface="Times New Roman" charset="0"/>
                <a:sym typeface="MT Extra" charset="0"/>
              </a:rPr>
              <a:t>) = </a:t>
            </a:r>
            <a:r>
              <a:rPr lang="en-US" sz="2200" dirty="0" err="1" smtClean="0">
                <a:solidFill>
                  <a:srgbClr val="333333"/>
                </a:solidFill>
                <a:ea typeface="Times New Roman" charset="0"/>
                <a:cs typeface="Times New Roman" charset="0"/>
                <a:sym typeface="MT Extra" charset="0"/>
              </a:rPr>
              <a:t>f(g(x</a:t>
            </a:r>
            <a:r>
              <a:rPr lang="en-US" sz="2200" dirty="0" smtClean="0">
                <a:solidFill>
                  <a:srgbClr val="333333"/>
                </a:solidFill>
                <a:ea typeface="Times New Roman" charset="0"/>
                <a:cs typeface="Times New Roman" charset="0"/>
                <a:sym typeface="MT Extra" charset="0"/>
              </a:rPr>
              <a:t>)) = f(3x + 2) = 2(3x + 2) + 3 = 6x + 7</a:t>
            </a:r>
          </a:p>
          <a:p>
            <a:pPr>
              <a:buNone/>
            </a:pPr>
            <a:r>
              <a:rPr lang="en-US" sz="2200" dirty="0" smtClean="0">
                <a:solidFill>
                  <a:srgbClr val="333333"/>
                </a:solidFill>
                <a:ea typeface="Times New Roman" charset="0"/>
                <a:cs typeface="Times New Roman" charset="0"/>
                <a:sym typeface="MT Extra" charset="0"/>
              </a:rPr>
              <a:t>	(</a:t>
            </a:r>
            <a:r>
              <a:rPr lang="en-US" sz="2200" dirty="0" err="1" smtClean="0">
                <a:solidFill>
                  <a:srgbClr val="333333"/>
                </a:solidFill>
                <a:ea typeface="Times New Roman" charset="0"/>
                <a:cs typeface="Times New Roman" charset="0"/>
                <a:sym typeface="Wingdings"/>
              </a:rPr>
              <a:t>g</a:t>
            </a:r>
            <a:r>
              <a:rPr lang="en-US" sz="2200" dirty="0" err="1" smtClean="0">
                <a:solidFill>
                  <a:srgbClr val="333333"/>
                </a:solidFill>
                <a:ea typeface="Times New Roman" charset="0"/>
                <a:cs typeface="Times New Roman" charset="0"/>
                <a:sym typeface="MT Extra" charset="0"/>
              </a:rPr>
              <a:t>f)(x</a:t>
            </a:r>
            <a:r>
              <a:rPr lang="en-US" sz="2200" dirty="0" smtClean="0">
                <a:solidFill>
                  <a:srgbClr val="333333"/>
                </a:solidFill>
                <a:ea typeface="Times New Roman" charset="0"/>
                <a:cs typeface="Times New Roman" charset="0"/>
                <a:sym typeface="MT Extra" charset="0"/>
              </a:rPr>
              <a:t>) = </a:t>
            </a:r>
            <a:r>
              <a:rPr lang="en-US" sz="2200" dirty="0" err="1" smtClean="0">
                <a:solidFill>
                  <a:srgbClr val="333333"/>
                </a:solidFill>
                <a:ea typeface="Times New Roman" charset="0"/>
                <a:cs typeface="Times New Roman" charset="0"/>
                <a:sym typeface="MT Extra" charset="0"/>
              </a:rPr>
              <a:t>g(f(x</a:t>
            </a:r>
            <a:r>
              <a:rPr lang="en-US" sz="2200" dirty="0" smtClean="0">
                <a:solidFill>
                  <a:srgbClr val="333333"/>
                </a:solidFill>
                <a:ea typeface="Times New Roman" charset="0"/>
                <a:cs typeface="Times New Roman" charset="0"/>
                <a:sym typeface="MT Extra" charset="0"/>
              </a:rPr>
              <a:t>)) = g(2x + 3) = 3(2x + 3) + 2 = 6x + 11</a:t>
            </a:r>
          </a:p>
          <a:p>
            <a:pPr>
              <a:buNone/>
            </a:pPr>
            <a:endParaRPr lang="en-US" sz="2200" dirty="0" smtClean="0">
              <a:solidFill>
                <a:srgbClr val="333333"/>
              </a:solidFill>
              <a:ea typeface="Times New Roman" charset="0"/>
              <a:cs typeface="Times New Roman" charset="0"/>
              <a:sym typeface="MT Extra" charset="0"/>
            </a:endParaRPr>
          </a:p>
          <a:p>
            <a:endParaRPr lang="en-US" sz="2200" dirty="0" smtClean="0"/>
          </a:p>
          <a:p>
            <a:endParaRPr lang="en-US" sz="2200" dirty="0"/>
          </a:p>
        </p:txBody>
      </p:sp>
    </p:spTree>
    <p:extLst>
      <p:ext uri="{BB962C8B-B14F-4D97-AF65-F5344CB8AC3E}">
        <p14:creationId xmlns:p14="http://schemas.microsoft.com/office/powerpoint/2010/main" val="21998051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Composition of functions</a:t>
            </a:r>
            <a:endParaRPr lang="en-US" dirty="0"/>
          </a:p>
        </p:txBody>
      </p:sp>
      <p:sp>
        <p:nvSpPr>
          <p:cNvPr id="3" name="Content Placeholder 2"/>
          <p:cNvSpPr>
            <a:spLocks noGrp="1"/>
          </p:cNvSpPr>
          <p:nvPr>
            <p:ph idx="1"/>
          </p:nvPr>
        </p:nvSpPr>
        <p:spPr>
          <a:xfrm>
            <a:off x="457200" y="1371600"/>
            <a:ext cx="8229600" cy="4530725"/>
          </a:xfrm>
        </p:spPr>
        <p:txBody>
          <a:bodyPr/>
          <a:lstStyle/>
          <a:p>
            <a:pPr>
              <a:buNone/>
            </a:pPr>
            <a:endParaRPr lang="en-US" sz="2200" dirty="0" smtClean="0">
              <a:solidFill>
                <a:srgbClr val="333333"/>
              </a:solidFill>
              <a:ea typeface="Times New Roman" charset="0"/>
              <a:cs typeface="Times New Roman" charset="0"/>
              <a:sym typeface="MT Extra" charset="0"/>
            </a:endParaRPr>
          </a:p>
          <a:p>
            <a:r>
              <a:rPr lang="en-US" sz="2200" dirty="0" smtClean="0">
                <a:solidFill>
                  <a:srgbClr val="333333"/>
                </a:solidFill>
                <a:ea typeface="Times New Roman" charset="0"/>
                <a:cs typeface="Times New Roman" charset="0"/>
                <a:sym typeface="MT Extra" charset="0"/>
              </a:rPr>
              <a:t>What is </a:t>
            </a:r>
            <a:r>
              <a:rPr lang="en-US" sz="2200" dirty="0" smtClean="0"/>
              <a:t>(</a:t>
            </a:r>
            <a:r>
              <a:rPr lang="en-US" sz="2200" dirty="0" smtClean="0">
                <a:solidFill>
                  <a:srgbClr val="333333"/>
                </a:solidFill>
                <a:ea typeface="Times New Roman" charset="0"/>
                <a:cs typeface="Times New Roman" charset="0"/>
                <a:sym typeface="Wingdings"/>
              </a:rPr>
              <a:t>f</a:t>
            </a:r>
            <a:r>
              <a:rPr lang="en-US" sz="2200" baseline="30000" dirty="0" smtClean="0">
                <a:solidFill>
                  <a:srgbClr val="333333"/>
                </a:solidFill>
                <a:ea typeface="Times New Roman" charset="0"/>
                <a:cs typeface="Times New Roman" charset="0"/>
                <a:sym typeface="Wingdings"/>
              </a:rPr>
              <a:t>-1</a:t>
            </a:r>
            <a:r>
              <a:rPr lang="en-US" sz="2200" dirty="0" smtClean="0">
                <a:solidFill>
                  <a:srgbClr val="333333"/>
                </a:solidFill>
                <a:ea typeface="Times New Roman" charset="0"/>
                <a:cs typeface="Times New Roman" charset="0"/>
                <a:sym typeface="MT Extra" charset="0"/>
              </a:rPr>
              <a:t>f)(x) and </a:t>
            </a:r>
            <a:r>
              <a:rPr lang="en-US" sz="2200" dirty="0" smtClean="0"/>
              <a:t>(</a:t>
            </a:r>
            <a:r>
              <a:rPr lang="en-US" sz="2200" dirty="0" smtClean="0">
                <a:solidFill>
                  <a:srgbClr val="333333"/>
                </a:solidFill>
                <a:ea typeface="Times New Roman" charset="0"/>
                <a:cs typeface="Times New Roman" charset="0"/>
                <a:sym typeface="Wingdings"/>
              </a:rPr>
              <a:t>f</a:t>
            </a:r>
            <a:r>
              <a:rPr lang="en-US" sz="2200" dirty="0" smtClean="0">
                <a:solidFill>
                  <a:srgbClr val="333333"/>
                </a:solidFill>
                <a:ea typeface="Times New Roman" charset="0"/>
                <a:cs typeface="Times New Roman" charset="0"/>
                <a:sym typeface="MT Extra" charset="0"/>
              </a:rPr>
              <a:t>f</a:t>
            </a:r>
            <a:r>
              <a:rPr lang="en-US" sz="2200" baseline="30000" dirty="0" smtClean="0">
                <a:solidFill>
                  <a:srgbClr val="333333"/>
                </a:solidFill>
                <a:ea typeface="Times New Roman" charset="0"/>
                <a:cs typeface="Times New Roman" charset="0"/>
                <a:sym typeface="MT Extra" charset="0"/>
              </a:rPr>
              <a:t>-1</a:t>
            </a:r>
            <a:r>
              <a:rPr lang="en-US" sz="2200" dirty="0" smtClean="0">
                <a:solidFill>
                  <a:srgbClr val="333333"/>
                </a:solidFill>
                <a:ea typeface="Times New Roman" charset="0"/>
                <a:cs typeface="Times New Roman" charset="0"/>
                <a:sym typeface="MT Extra" charset="0"/>
              </a:rPr>
              <a:t>)(y) ?</a:t>
            </a:r>
          </a:p>
          <a:p>
            <a:endParaRPr lang="en-US" sz="2200" dirty="0" smtClean="0"/>
          </a:p>
          <a:p>
            <a:endParaRPr lang="en-US" sz="2200" dirty="0"/>
          </a:p>
        </p:txBody>
      </p:sp>
    </p:spTree>
    <p:extLst>
      <p:ext uri="{BB962C8B-B14F-4D97-AF65-F5344CB8AC3E}">
        <p14:creationId xmlns:p14="http://schemas.microsoft.com/office/powerpoint/2010/main" val="3036379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identity function</a:t>
            </a:r>
            <a:endParaRPr lang="en-US" dirty="0"/>
          </a:p>
        </p:txBody>
      </p:sp>
      <p:sp>
        <p:nvSpPr>
          <p:cNvPr id="3" name="Content Placeholder 2"/>
          <p:cNvSpPr>
            <a:spLocks noGrp="1"/>
          </p:cNvSpPr>
          <p:nvPr>
            <p:ph idx="1"/>
          </p:nvPr>
        </p:nvSpPr>
        <p:spPr/>
        <p:txBody>
          <a:bodyPr/>
          <a:lstStyle/>
          <a:p>
            <a:r>
              <a:rPr lang="en-US" dirty="0" smtClean="0"/>
              <a:t>The </a:t>
            </a:r>
            <a:r>
              <a:rPr lang="en-US" dirty="0">
                <a:solidFill>
                  <a:srgbClr val="800000"/>
                </a:solidFill>
              </a:rPr>
              <a:t>identity function </a:t>
            </a:r>
            <a:r>
              <a:rPr lang="en-US" dirty="0"/>
              <a:t>on A, denoted I</a:t>
            </a:r>
            <a:r>
              <a:rPr lang="en-US" baseline="-25000" dirty="0"/>
              <a:t>A</a:t>
            </a:r>
            <a:r>
              <a:rPr lang="en-US" dirty="0"/>
              <a:t>: A → A, is defined as I</a:t>
            </a:r>
            <a:r>
              <a:rPr lang="en-US" baseline="-25000" dirty="0"/>
              <a:t>A</a:t>
            </a:r>
            <a:r>
              <a:rPr lang="en-US" dirty="0"/>
              <a:t>(a) = a, for all a ∈ A.</a:t>
            </a:r>
          </a:p>
          <a:p>
            <a:endParaRPr lang="en-US" dirty="0" smtClean="0"/>
          </a:p>
          <a:p>
            <a:r>
              <a:rPr lang="en-US" dirty="0"/>
              <a:t>The identity function always maps a set onto itself and maps every element </a:t>
            </a:r>
            <a:r>
              <a:rPr lang="en-US" dirty="0" smtClean="0"/>
              <a:t>to itself</a:t>
            </a:r>
            <a:r>
              <a:rPr lang="en-US" dirty="0"/>
              <a:t>.</a:t>
            </a:r>
          </a:p>
          <a:p>
            <a:endParaRPr lang="en-US" dirty="0"/>
          </a:p>
          <a:p>
            <a:r>
              <a:rPr lang="en-US" dirty="0"/>
              <a:t>If a function f from A to B has an inverse, then f composed with its inverse is the identity function. </a:t>
            </a:r>
            <a:endParaRPr lang="en-US" dirty="0" smtClean="0"/>
          </a:p>
          <a:p>
            <a:r>
              <a:rPr lang="en-US" dirty="0" smtClean="0"/>
              <a:t>If </a:t>
            </a:r>
            <a:r>
              <a:rPr lang="en-US" dirty="0"/>
              <a:t>f(a) = b, then f</a:t>
            </a:r>
            <a:r>
              <a:rPr lang="en-US" baseline="30000" dirty="0"/>
              <a:t>-1</a:t>
            </a:r>
            <a:r>
              <a:rPr lang="en-US" dirty="0"/>
              <a:t>(b) = a, and </a:t>
            </a:r>
            <a:r>
              <a:rPr lang="en-US" dirty="0" smtClean="0"/>
              <a:t>(f</a:t>
            </a:r>
            <a:r>
              <a:rPr lang="en-US" baseline="30000" dirty="0" smtClean="0"/>
              <a:t>f</a:t>
            </a:r>
            <a:r>
              <a:rPr lang="en-US" baseline="30000" dirty="0"/>
              <a:t>-</a:t>
            </a:r>
            <a:r>
              <a:rPr lang="en-US" baseline="30000" dirty="0" smtClean="0"/>
              <a:t>1</a:t>
            </a:r>
            <a:r>
              <a:rPr lang="en-US" dirty="0" smtClean="0">
                <a:ea typeface="Times New Roman" charset="0"/>
                <a:cs typeface="Times New Roman" charset="0"/>
                <a:sym typeface="MT Extra" charset="0"/>
              </a:rPr>
              <a:t></a:t>
            </a:r>
            <a:r>
              <a:rPr lang="en-US" dirty="0" smtClean="0"/>
              <a:t>f</a:t>
            </a:r>
            <a:r>
              <a:rPr lang="en-US" dirty="0"/>
              <a:t>)(a) = f</a:t>
            </a:r>
            <a:r>
              <a:rPr lang="en-US" baseline="30000" dirty="0"/>
              <a:t>-1</a:t>
            </a:r>
            <a:r>
              <a:rPr lang="en-US" dirty="0"/>
              <a:t>(f(a)) = f</a:t>
            </a:r>
            <a:r>
              <a:rPr lang="en-US" baseline="30000" dirty="0"/>
              <a:t>-1</a:t>
            </a:r>
            <a:r>
              <a:rPr lang="en-US" dirty="0"/>
              <a:t>(b) = a.</a:t>
            </a:r>
          </a:p>
          <a:p>
            <a:endParaRPr lang="en-US" dirty="0"/>
          </a:p>
          <a:p>
            <a:r>
              <a:rPr lang="en-US" dirty="0"/>
              <a:t>Let f: A → B be a </a:t>
            </a:r>
            <a:r>
              <a:rPr lang="en-US" dirty="0" err="1"/>
              <a:t>bijection</a:t>
            </a:r>
            <a:r>
              <a:rPr lang="en-US" dirty="0"/>
              <a:t>. Then f</a:t>
            </a:r>
            <a:r>
              <a:rPr lang="en-US" baseline="30000" dirty="0"/>
              <a:t>-</a:t>
            </a:r>
            <a:r>
              <a:rPr lang="en-US" baseline="30000" dirty="0" smtClean="0"/>
              <a:t>1</a:t>
            </a:r>
            <a:r>
              <a:rPr lang="en-US" dirty="0" smtClean="0">
                <a:ea typeface="Times New Roman" charset="0"/>
                <a:cs typeface="Times New Roman" charset="0"/>
                <a:sym typeface="MT Extra" charset="0"/>
              </a:rPr>
              <a:t></a:t>
            </a:r>
            <a:r>
              <a:rPr lang="en-US" dirty="0" smtClean="0"/>
              <a:t>f </a:t>
            </a:r>
            <a:r>
              <a:rPr lang="en-US" dirty="0"/>
              <a:t>= I</a:t>
            </a:r>
            <a:r>
              <a:rPr lang="en-US" baseline="-25000" dirty="0"/>
              <a:t>A</a:t>
            </a:r>
            <a:r>
              <a:rPr lang="en-US" dirty="0"/>
              <a:t> and </a:t>
            </a:r>
            <a:r>
              <a:rPr lang="en-US" dirty="0" smtClean="0"/>
              <a:t>f</a:t>
            </a:r>
            <a:r>
              <a:rPr lang="en-US" dirty="0" smtClean="0">
                <a:ea typeface="Times New Roman" charset="0"/>
                <a:cs typeface="Times New Roman" charset="0"/>
                <a:sym typeface="MT Extra" charset="0"/>
              </a:rPr>
              <a:t></a:t>
            </a:r>
            <a:r>
              <a:rPr lang="en-US" dirty="0" smtClean="0"/>
              <a:t>f</a:t>
            </a:r>
            <a:r>
              <a:rPr lang="en-US" baseline="30000" dirty="0"/>
              <a:t>-1</a:t>
            </a:r>
            <a:r>
              <a:rPr lang="en-US" dirty="0"/>
              <a:t> = I</a:t>
            </a:r>
            <a:r>
              <a:rPr lang="en-US" baseline="-25000" dirty="0"/>
              <a:t>B</a:t>
            </a:r>
            <a:r>
              <a:rPr lang="en-US" dirty="0"/>
              <a: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0245813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ncreasing/decreasing functions</a:t>
            </a:r>
            <a:endParaRPr lang="en-US" dirty="0"/>
          </a:p>
        </p:txBody>
      </p:sp>
      <p:sp>
        <p:nvSpPr>
          <p:cNvPr id="3" name="Content Placeholder 2"/>
          <p:cNvSpPr>
            <a:spLocks noGrp="1"/>
          </p:cNvSpPr>
          <p:nvPr>
            <p:ph idx="1"/>
          </p:nvPr>
        </p:nvSpPr>
        <p:spPr>
          <a:xfrm>
            <a:off x="480290" y="1036782"/>
            <a:ext cx="8455891" cy="4701309"/>
          </a:xfrm>
        </p:spPr>
        <p:txBody>
          <a:bodyPr/>
          <a:lstStyle/>
          <a:p>
            <a:r>
              <a:rPr lang="en-US" sz="2400" dirty="0"/>
              <a:t>A function f is said to be </a:t>
            </a:r>
            <a:r>
              <a:rPr lang="en-US" sz="2400" dirty="0" smtClean="0">
                <a:solidFill>
                  <a:srgbClr val="800000"/>
                </a:solidFill>
              </a:rPr>
              <a:t>strictly increasing </a:t>
            </a:r>
            <a:r>
              <a:rPr lang="en-US" sz="2400" dirty="0"/>
              <a:t>if whenever x</a:t>
            </a:r>
            <a:r>
              <a:rPr lang="en-US" sz="2400" baseline="-25000" dirty="0"/>
              <a:t>1</a:t>
            </a:r>
            <a:r>
              <a:rPr lang="en-US" sz="2400" dirty="0"/>
              <a:t> &lt; x</a:t>
            </a:r>
            <a:r>
              <a:rPr lang="en-US" sz="2400" baseline="-25000" dirty="0"/>
              <a:t>2</a:t>
            </a:r>
            <a:r>
              <a:rPr lang="en-US" sz="2400" dirty="0"/>
              <a:t>, then f(x</a:t>
            </a:r>
            <a:r>
              <a:rPr lang="en-US" sz="2400" baseline="-25000" dirty="0"/>
              <a:t>1</a:t>
            </a:r>
            <a:r>
              <a:rPr lang="en-US" sz="2400" dirty="0"/>
              <a:t>) </a:t>
            </a:r>
            <a:r>
              <a:rPr lang="en-US" sz="2400" dirty="0" smtClean="0"/>
              <a:t>&lt; </a:t>
            </a:r>
            <a:r>
              <a:rPr lang="en-US" sz="2400" dirty="0"/>
              <a:t>f(x</a:t>
            </a:r>
            <a:r>
              <a:rPr lang="en-US" sz="2400" baseline="-25000" dirty="0"/>
              <a:t>2</a:t>
            </a:r>
            <a:r>
              <a:rPr lang="en-US" sz="2400" dirty="0"/>
              <a:t>). </a:t>
            </a:r>
            <a:endParaRPr lang="en-US" sz="2400" dirty="0" smtClean="0"/>
          </a:p>
          <a:p>
            <a:r>
              <a:rPr lang="en-US" sz="2400" dirty="0" smtClean="0"/>
              <a:t>A </a:t>
            </a:r>
            <a:r>
              <a:rPr lang="en-US" sz="2400" dirty="0"/>
              <a:t>function f is said to be </a:t>
            </a:r>
            <a:r>
              <a:rPr lang="en-US" sz="2400" dirty="0" smtClean="0">
                <a:solidFill>
                  <a:srgbClr val="800000"/>
                </a:solidFill>
              </a:rPr>
              <a:t>strictly decreasing </a:t>
            </a:r>
            <a:r>
              <a:rPr lang="en-US" sz="2400" dirty="0"/>
              <a:t>if whenever x</a:t>
            </a:r>
            <a:r>
              <a:rPr lang="en-US" sz="2400" baseline="-25000" dirty="0"/>
              <a:t>1</a:t>
            </a:r>
            <a:r>
              <a:rPr lang="en-US" sz="2400" dirty="0"/>
              <a:t> &lt; x</a:t>
            </a:r>
            <a:r>
              <a:rPr lang="en-US" sz="2400" baseline="-25000" dirty="0"/>
              <a:t>2</a:t>
            </a:r>
            <a:r>
              <a:rPr lang="en-US" sz="2400" dirty="0"/>
              <a:t>, then f(x</a:t>
            </a:r>
            <a:r>
              <a:rPr lang="en-US" sz="2400" baseline="-25000" dirty="0"/>
              <a:t>1</a:t>
            </a:r>
            <a:r>
              <a:rPr lang="en-US" sz="2400" dirty="0"/>
              <a:t>) </a:t>
            </a:r>
            <a:r>
              <a:rPr lang="en-US" sz="2400" dirty="0" smtClean="0"/>
              <a:t>&gt; </a:t>
            </a:r>
            <a:r>
              <a:rPr lang="en-US" sz="2400" dirty="0"/>
              <a:t>f(x</a:t>
            </a:r>
            <a:r>
              <a:rPr lang="en-US" sz="2400" baseline="-25000" dirty="0"/>
              <a:t>2</a:t>
            </a:r>
            <a:r>
              <a:rPr lang="en-US" sz="2400" dirty="0"/>
              <a:t>). </a:t>
            </a:r>
            <a:endParaRPr lang="en-US" sz="2400" dirty="0" smtClean="0"/>
          </a:p>
          <a:p>
            <a:endParaRPr lang="en-US" sz="2400" dirty="0" smtClean="0"/>
          </a:p>
          <a:p>
            <a:r>
              <a:rPr lang="en-US" sz="2400" dirty="0" smtClean="0"/>
              <a:t>Is </a:t>
            </a:r>
            <a:r>
              <a:rPr lang="en-US" sz="2400" b="1" dirty="0" smtClean="0"/>
              <a:t>floor</a:t>
            </a:r>
            <a:r>
              <a:rPr lang="en-US" sz="2400" dirty="0" smtClean="0"/>
              <a:t> increasing?  strictly increasing? </a:t>
            </a:r>
            <a:br>
              <a:rPr lang="en-US" sz="2400" dirty="0" smtClean="0"/>
            </a:br>
            <a:endParaRPr lang="en-US" sz="2400" dirty="0" smtClean="0"/>
          </a:p>
          <a:p>
            <a:r>
              <a:rPr lang="en-US" sz="2400" dirty="0" smtClean="0"/>
              <a:t>Is </a:t>
            </a:r>
            <a:r>
              <a:rPr lang="en-US" sz="2400" b="1" dirty="0" smtClean="0"/>
              <a:t>square</a:t>
            </a:r>
            <a:r>
              <a:rPr lang="en-US" sz="2400" dirty="0" smtClean="0"/>
              <a:t> (when restricted to positive numbers) increasing?  strictly increasing?</a:t>
            </a:r>
          </a:p>
          <a:p>
            <a:endParaRPr lang="en-US" sz="2400" dirty="0"/>
          </a:p>
        </p:txBody>
      </p:sp>
    </p:spTree>
    <p:extLst>
      <p:ext uri="{BB962C8B-B14F-4D97-AF65-F5344CB8AC3E}">
        <p14:creationId xmlns:p14="http://schemas.microsoft.com/office/powerpoint/2010/main" val="41633014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ncreasing functions</a:t>
            </a:r>
            <a:endParaRPr lang="en-US" dirty="0"/>
          </a:p>
        </p:txBody>
      </p:sp>
      <p:sp>
        <p:nvSpPr>
          <p:cNvPr id="3" name="Content Placeholder 2"/>
          <p:cNvSpPr>
            <a:spLocks noGrp="1"/>
          </p:cNvSpPr>
          <p:nvPr>
            <p:ph idx="1"/>
          </p:nvPr>
        </p:nvSpPr>
        <p:spPr/>
        <p:txBody>
          <a:bodyPr/>
          <a:lstStyle/>
          <a:p>
            <a:r>
              <a:rPr lang="en-US" sz="2200" dirty="0" smtClean="0"/>
              <a:t>A strictly increasing function is one-to-one.</a:t>
            </a:r>
          </a:p>
          <a:p>
            <a:r>
              <a:rPr lang="en-US" sz="2200" dirty="0" smtClean="0"/>
              <a:t>Is “increasing” a sufficient condition? (i.e. is an increasing function one-to-one?)</a:t>
            </a:r>
          </a:p>
          <a:p>
            <a:endParaRPr lang="en-US" sz="2200" dirty="0"/>
          </a:p>
        </p:txBody>
      </p:sp>
    </p:spTree>
    <p:extLst>
      <p:ext uri="{BB962C8B-B14F-4D97-AF65-F5344CB8AC3E}">
        <p14:creationId xmlns:p14="http://schemas.microsoft.com/office/powerpoint/2010/main" val="27322298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Cartesian products and functions</a:t>
            </a:r>
            <a:endParaRPr lang="en-US" dirty="0"/>
          </a:p>
        </p:txBody>
      </p:sp>
      <p:sp>
        <p:nvSpPr>
          <p:cNvPr id="3" name="Content Placeholder 2"/>
          <p:cNvSpPr>
            <a:spLocks noGrp="1"/>
          </p:cNvSpPr>
          <p:nvPr>
            <p:ph idx="1"/>
          </p:nvPr>
        </p:nvSpPr>
        <p:spPr>
          <a:xfrm>
            <a:off x="457200" y="1371600"/>
            <a:ext cx="8229600" cy="4530725"/>
          </a:xfrm>
        </p:spPr>
        <p:txBody>
          <a:bodyPr/>
          <a:lstStyle/>
          <a:p>
            <a:r>
              <a:rPr lang="en-US" sz="2200" dirty="0" smtClean="0"/>
              <a:t>A function with multiple arguments has a </a:t>
            </a:r>
            <a:r>
              <a:rPr lang="en-US" sz="2200" dirty="0" err="1" smtClean="0"/>
              <a:t>cartesian</a:t>
            </a:r>
            <a:r>
              <a:rPr lang="en-US" sz="2200" dirty="0" smtClean="0"/>
              <a:t> product as its domain.</a:t>
            </a:r>
          </a:p>
          <a:p>
            <a:r>
              <a:rPr lang="en-US" sz="2200" dirty="0" smtClean="0"/>
              <a:t>Example:</a:t>
            </a:r>
          </a:p>
          <a:p>
            <a:pPr lvl="1"/>
            <a:r>
              <a:rPr lang="en-US" sz="2200" b="1" dirty="0" smtClean="0">
                <a:latin typeface="Courier New" charset="0"/>
              </a:rPr>
              <a:t>min</a:t>
            </a:r>
            <a:r>
              <a:rPr lang="en-US" sz="2200" dirty="0" smtClean="0"/>
              <a:t> maps </a:t>
            </a:r>
            <a:r>
              <a:rPr lang="en-US" sz="2200" b="1" dirty="0" smtClean="0"/>
              <a:t>R x R</a:t>
            </a:r>
            <a:r>
              <a:rPr lang="en-US" sz="2200" dirty="0" smtClean="0"/>
              <a:t> to </a:t>
            </a:r>
            <a:r>
              <a:rPr lang="en-US" sz="2200" b="1" dirty="0" smtClean="0"/>
              <a:t>R</a:t>
            </a:r>
            <a:br>
              <a:rPr lang="en-US" sz="2200" b="1" dirty="0" smtClean="0"/>
            </a:br>
            <a:r>
              <a:rPr lang="en-US" sz="2200" dirty="0" smtClean="0"/>
              <a:t> min(5.3, 10) = 5.3</a:t>
            </a:r>
          </a:p>
        </p:txBody>
      </p:sp>
    </p:spTree>
    <p:extLst>
      <p:ext uri="{BB962C8B-B14F-4D97-AF65-F5344CB8AC3E}">
        <p14:creationId xmlns:p14="http://schemas.microsoft.com/office/powerpoint/2010/main" val="41437409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exponents and logarithms</a:t>
            </a:r>
            <a:endParaRPr lang="en-US" dirty="0"/>
          </a:p>
        </p:txBody>
      </p:sp>
      <p:sp>
        <p:nvSpPr>
          <p:cNvPr id="3" name="Content Placeholder 2"/>
          <p:cNvSpPr>
            <a:spLocks noGrp="1"/>
          </p:cNvSpPr>
          <p:nvPr>
            <p:ph idx="1"/>
          </p:nvPr>
        </p:nvSpPr>
        <p:spPr/>
        <p:txBody>
          <a:bodyPr/>
          <a:lstStyle/>
          <a:p>
            <a:r>
              <a:rPr lang="en-US" dirty="0"/>
              <a:t>The </a:t>
            </a:r>
            <a:r>
              <a:rPr lang="en-US" dirty="0">
                <a:solidFill>
                  <a:srgbClr val="800000"/>
                </a:solidFill>
              </a:rPr>
              <a:t>exponential</a:t>
            </a:r>
            <a:r>
              <a:rPr lang="en-US" dirty="0"/>
              <a:t> function </a:t>
            </a:r>
            <a:r>
              <a:rPr lang="en-US" dirty="0" err="1" smtClean="0"/>
              <a:t>exp</a:t>
            </a:r>
            <a:r>
              <a:rPr lang="en-US" baseline="-25000" dirty="0" err="1" smtClean="0"/>
              <a:t>b</a:t>
            </a:r>
            <a:r>
              <a:rPr lang="en-US" baseline="-25000" dirty="0" smtClean="0"/>
              <a:t> </a:t>
            </a:r>
            <a:r>
              <a:rPr lang="en-US" dirty="0" smtClean="0"/>
              <a:t>: </a:t>
            </a:r>
            <a:r>
              <a:rPr lang="en-US" b="1" dirty="0" smtClean="0"/>
              <a:t>R</a:t>
            </a:r>
            <a:r>
              <a:rPr lang="en-US" dirty="0" smtClean="0"/>
              <a:t> </a:t>
            </a:r>
            <a:r>
              <a:rPr lang="en-US" dirty="0"/>
              <a:t>→ </a:t>
            </a:r>
            <a:r>
              <a:rPr lang="en-US" b="1" dirty="0"/>
              <a:t>R</a:t>
            </a:r>
            <a:r>
              <a:rPr lang="en-US" baseline="30000" dirty="0"/>
              <a:t>+</a:t>
            </a:r>
            <a:r>
              <a:rPr lang="en-US" dirty="0"/>
              <a:t> is defined as:</a:t>
            </a:r>
          </a:p>
          <a:p>
            <a:r>
              <a:rPr lang="en-US" dirty="0" smtClean="0"/>
              <a:t>			</a:t>
            </a:r>
            <a:r>
              <a:rPr lang="en-US" dirty="0" err="1" smtClean="0"/>
              <a:t>exp</a:t>
            </a:r>
            <a:r>
              <a:rPr lang="en-US" baseline="-25000" dirty="0" err="1" smtClean="0"/>
              <a:t>b</a:t>
            </a:r>
            <a:r>
              <a:rPr lang="en-US" dirty="0"/>
              <a:t>(x)=</a:t>
            </a:r>
            <a:r>
              <a:rPr lang="en-US" dirty="0" err="1"/>
              <a:t>b</a:t>
            </a:r>
            <a:r>
              <a:rPr lang="en-US" baseline="30000" dirty="0" err="1"/>
              <a:t>x</a:t>
            </a:r>
            <a:endParaRPr lang="en-US" baseline="30000" dirty="0"/>
          </a:p>
          <a:p>
            <a:r>
              <a:rPr lang="en-US" dirty="0" smtClean="0"/>
              <a:t>where </a:t>
            </a:r>
            <a:r>
              <a:rPr lang="en-US" dirty="0"/>
              <a:t>b is a positive real number and b ≠ 1. </a:t>
            </a:r>
            <a:endParaRPr lang="en-US" dirty="0" smtClean="0"/>
          </a:p>
          <a:p>
            <a:r>
              <a:rPr lang="en-US" dirty="0" smtClean="0"/>
              <a:t>The </a:t>
            </a:r>
            <a:r>
              <a:rPr lang="en-US" dirty="0"/>
              <a:t>parameter b is called the </a:t>
            </a:r>
            <a:r>
              <a:rPr lang="en-US" dirty="0">
                <a:solidFill>
                  <a:srgbClr val="800000"/>
                </a:solidFill>
              </a:rPr>
              <a:t>base</a:t>
            </a:r>
            <a:r>
              <a:rPr lang="en-US" dirty="0"/>
              <a:t> of the </a:t>
            </a:r>
            <a:r>
              <a:rPr lang="en-US" dirty="0" smtClean="0"/>
              <a:t>exponent. </a:t>
            </a:r>
          </a:p>
          <a:p>
            <a:r>
              <a:rPr lang="en-US" dirty="0" smtClean="0"/>
              <a:t>The </a:t>
            </a:r>
            <a:r>
              <a:rPr lang="en-US" dirty="0"/>
              <a:t>input x </a:t>
            </a:r>
            <a:r>
              <a:rPr lang="en-US" dirty="0" smtClean="0"/>
              <a:t>is </a:t>
            </a:r>
            <a:r>
              <a:rPr lang="en-US" dirty="0"/>
              <a:t>called the </a:t>
            </a:r>
            <a:r>
              <a:rPr lang="en-US" dirty="0">
                <a:solidFill>
                  <a:srgbClr val="800000"/>
                </a:solidFill>
              </a:rPr>
              <a:t>exponent</a:t>
            </a:r>
            <a:r>
              <a:rPr lang="en-US" dirty="0" smtClean="0"/>
              <a:t>.</a:t>
            </a:r>
          </a:p>
          <a:p>
            <a:endParaRPr lang="en-US" dirty="0"/>
          </a:p>
          <a:p>
            <a:r>
              <a:rPr lang="en-US" dirty="0" smtClean="0"/>
              <a:t>Properties of exponents:</a:t>
            </a:r>
            <a:endParaRPr lang="en-US" dirty="0"/>
          </a:p>
        </p:txBody>
      </p:sp>
      <p:pic>
        <p:nvPicPr>
          <p:cNvPr id="4" name="Picture 3"/>
          <p:cNvPicPr>
            <a:picLocks noChangeAspect="1"/>
          </p:cNvPicPr>
          <p:nvPr/>
        </p:nvPicPr>
        <p:blipFill>
          <a:blip r:embed="rId2"/>
          <a:stretch>
            <a:fillRect/>
          </a:stretch>
        </p:blipFill>
        <p:spPr>
          <a:xfrm>
            <a:off x="4979554" y="3096491"/>
            <a:ext cx="1955800" cy="3238500"/>
          </a:xfrm>
          <a:prstGeom prst="rect">
            <a:avLst/>
          </a:prstGeom>
        </p:spPr>
      </p:pic>
    </p:spTree>
    <p:extLst>
      <p:ext uri="{BB962C8B-B14F-4D97-AF65-F5344CB8AC3E}">
        <p14:creationId xmlns:p14="http://schemas.microsoft.com/office/powerpoint/2010/main" val="6805046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logarithm function</a:t>
            </a:r>
            <a:endParaRPr lang="en-US" dirty="0"/>
          </a:p>
        </p:txBody>
      </p:sp>
      <p:sp>
        <p:nvSpPr>
          <p:cNvPr id="3" name="Content Placeholder 2"/>
          <p:cNvSpPr>
            <a:spLocks noGrp="1"/>
          </p:cNvSpPr>
          <p:nvPr>
            <p:ph idx="1"/>
          </p:nvPr>
        </p:nvSpPr>
        <p:spPr/>
        <p:txBody>
          <a:bodyPr/>
          <a:lstStyle/>
          <a:p>
            <a:r>
              <a:rPr lang="en-US" dirty="0"/>
              <a:t>The exponential function is one-to-one and onto, and therefore has an inverse. </a:t>
            </a:r>
            <a:endParaRPr lang="en-US" dirty="0" smtClean="0"/>
          </a:p>
          <a:p>
            <a:r>
              <a:rPr lang="en-US" dirty="0" smtClean="0"/>
              <a:t>The </a:t>
            </a:r>
            <a:r>
              <a:rPr lang="en-US" dirty="0">
                <a:solidFill>
                  <a:srgbClr val="800000"/>
                </a:solidFill>
              </a:rPr>
              <a:t>logarithm</a:t>
            </a:r>
            <a:r>
              <a:rPr lang="en-US" dirty="0"/>
              <a:t> function is the inverse of the exponential function. For real number b &gt; 0 and b ≠ 1, </a:t>
            </a:r>
            <a:r>
              <a:rPr lang="en-US" dirty="0" err="1"/>
              <a:t>log</a:t>
            </a:r>
            <a:r>
              <a:rPr lang="en-US" baseline="-25000" dirty="0" err="1"/>
              <a:t>b</a:t>
            </a:r>
            <a:r>
              <a:rPr lang="en-US" dirty="0" smtClean="0"/>
              <a:t>: </a:t>
            </a:r>
            <a:r>
              <a:rPr lang="en-US" b="1" dirty="0" smtClean="0"/>
              <a:t>R</a:t>
            </a:r>
            <a:r>
              <a:rPr lang="en-US" baseline="30000" dirty="0"/>
              <a:t>+</a:t>
            </a:r>
            <a:r>
              <a:rPr lang="en-US" dirty="0"/>
              <a:t> → </a:t>
            </a:r>
            <a:r>
              <a:rPr lang="en-US" b="1" dirty="0"/>
              <a:t>R</a:t>
            </a:r>
            <a:r>
              <a:rPr lang="en-US" dirty="0"/>
              <a:t> is defined as:</a:t>
            </a:r>
          </a:p>
          <a:p>
            <a:r>
              <a:rPr lang="en-US" dirty="0" smtClean="0"/>
              <a:t>			</a:t>
            </a:r>
            <a:r>
              <a:rPr lang="en-US" dirty="0" err="1" smtClean="0"/>
              <a:t>b</a:t>
            </a:r>
            <a:r>
              <a:rPr lang="en-US" baseline="30000" dirty="0" err="1" smtClean="0"/>
              <a:t>x</a:t>
            </a:r>
            <a:r>
              <a:rPr lang="en-US" dirty="0"/>
              <a:t>=y    ⇔    </a:t>
            </a:r>
            <a:r>
              <a:rPr lang="en-US" dirty="0" err="1" smtClean="0"/>
              <a:t>log</a:t>
            </a:r>
            <a:r>
              <a:rPr lang="en-US" baseline="-25000" dirty="0" err="1" smtClean="0"/>
              <a:t>b</a:t>
            </a:r>
            <a:r>
              <a:rPr lang="en-US" dirty="0" err="1" smtClean="0"/>
              <a:t>y</a:t>
            </a:r>
            <a:r>
              <a:rPr lang="en-US" dirty="0"/>
              <a:t>=x</a:t>
            </a:r>
          </a:p>
          <a:p>
            <a:endParaRPr lang="en-US" dirty="0" smtClean="0"/>
          </a:p>
          <a:p>
            <a:r>
              <a:rPr lang="en-US" dirty="0" smtClean="0"/>
              <a:t>The </a:t>
            </a:r>
            <a:r>
              <a:rPr lang="en-US" dirty="0"/>
              <a:t>parameter b is called the base of the </a:t>
            </a:r>
            <a:r>
              <a:rPr lang="en-US" dirty="0" smtClean="0"/>
              <a:t>logarithm</a:t>
            </a:r>
            <a:endParaRPr lang="en-US" dirty="0"/>
          </a:p>
          <a:p>
            <a:endParaRPr lang="en-US" dirty="0"/>
          </a:p>
          <a:p>
            <a:endParaRPr lang="en-US" dirty="0"/>
          </a:p>
        </p:txBody>
      </p:sp>
      <p:pic>
        <p:nvPicPr>
          <p:cNvPr id="4" name="Picture 3"/>
          <p:cNvPicPr>
            <a:picLocks noChangeAspect="1"/>
          </p:cNvPicPr>
          <p:nvPr/>
        </p:nvPicPr>
        <p:blipFill>
          <a:blip r:embed="rId2"/>
          <a:stretch>
            <a:fillRect/>
          </a:stretch>
        </p:blipFill>
        <p:spPr>
          <a:xfrm>
            <a:off x="2109851" y="4079009"/>
            <a:ext cx="5047175" cy="2663536"/>
          </a:xfrm>
          <a:prstGeom prst="rect">
            <a:avLst/>
          </a:prstGeom>
        </p:spPr>
      </p:pic>
    </p:spTree>
    <p:extLst>
      <p:ext uri="{BB962C8B-B14F-4D97-AF65-F5344CB8AC3E}">
        <p14:creationId xmlns:p14="http://schemas.microsoft.com/office/powerpoint/2010/main" val="3666947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efinition</a:t>
            </a:r>
            <a:endParaRPr lang="en-US" dirty="0"/>
          </a:p>
        </p:txBody>
      </p:sp>
      <p:sp>
        <p:nvSpPr>
          <p:cNvPr id="3" name="Content Placeholder 2"/>
          <p:cNvSpPr>
            <a:spLocks noGrp="1"/>
          </p:cNvSpPr>
          <p:nvPr>
            <p:ph idx="1"/>
          </p:nvPr>
        </p:nvSpPr>
        <p:spPr>
          <a:xfrm>
            <a:off x="468745" y="1041400"/>
            <a:ext cx="8229600" cy="4530725"/>
          </a:xfrm>
        </p:spPr>
        <p:txBody>
          <a:bodyPr/>
          <a:lstStyle/>
          <a:p>
            <a:r>
              <a:rPr lang="en-US" sz="2200" dirty="0" smtClean="0"/>
              <a:t>Let X and Y be nonempty sets.  A </a:t>
            </a:r>
            <a:r>
              <a:rPr lang="en-US" sz="2200" dirty="0" smtClean="0">
                <a:solidFill>
                  <a:srgbClr val="800000"/>
                </a:solidFill>
              </a:rPr>
              <a:t>function</a:t>
            </a:r>
            <a:r>
              <a:rPr lang="en-US" sz="2200" b="1" dirty="0" smtClean="0">
                <a:solidFill>
                  <a:srgbClr val="800000"/>
                </a:solidFill>
              </a:rPr>
              <a:t> </a:t>
            </a:r>
            <a:r>
              <a:rPr lang="en-US" sz="2200" dirty="0" smtClean="0"/>
              <a:t>from X to Y is an assignment of exactly one element of Y to each element of X.</a:t>
            </a:r>
          </a:p>
          <a:p>
            <a:r>
              <a:rPr lang="en-US" sz="2200" dirty="0" smtClean="0"/>
              <a:t>Notation:  f: X </a:t>
            </a:r>
            <a:r>
              <a:rPr lang="is-IS" sz="2200" dirty="0" smtClean="0"/>
              <a:t>→ </a:t>
            </a:r>
            <a:r>
              <a:rPr lang="en-US" sz="2200" dirty="0">
                <a:sym typeface="Wingdings"/>
              </a:rPr>
              <a:t>Y</a:t>
            </a:r>
            <a:r>
              <a:rPr lang="en-US" sz="2200" dirty="0" smtClean="0">
                <a:sym typeface="Wingdings"/>
              </a:rPr>
              <a:t>,   f(x) = y</a:t>
            </a:r>
          </a:p>
          <a:p>
            <a:endParaRPr lang="en-US" sz="2200" dirty="0" smtClean="0">
              <a:sym typeface="Wingdings"/>
            </a:endParaRPr>
          </a:p>
          <a:p>
            <a:r>
              <a:rPr lang="en-US" sz="2200" dirty="0" smtClean="0">
                <a:sym typeface="Wingdings"/>
              </a:rPr>
              <a:t>Specifying a function:</a:t>
            </a:r>
          </a:p>
          <a:p>
            <a:pPr lvl="1"/>
            <a:r>
              <a:rPr lang="en-US" sz="2200" dirty="0" smtClean="0">
                <a:sym typeface="Wingdings"/>
              </a:rPr>
              <a:t>Formula:  </a:t>
            </a:r>
            <a:r>
              <a:rPr lang="en-US" sz="2200" dirty="0" err="1" smtClean="0">
                <a:sym typeface="Wingdings"/>
              </a:rPr>
              <a:t>f(x</a:t>
            </a:r>
            <a:r>
              <a:rPr lang="en-US" sz="2200" dirty="0" smtClean="0">
                <a:sym typeface="Wingdings"/>
              </a:rPr>
              <a:t>) = </a:t>
            </a:r>
            <a:r>
              <a:rPr lang="en-US" sz="2200" dirty="0" err="1" smtClean="0">
                <a:sym typeface="Wingdings"/>
              </a:rPr>
              <a:t>x</a:t>
            </a:r>
            <a:r>
              <a:rPr lang="en-US" sz="2200" dirty="0" smtClean="0">
                <a:sym typeface="Wingdings"/>
              </a:rPr>
              <a:t> + 1</a:t>
            </a:r>
          </a:p>
          <a:p>
            <a:pPr lvl="1"/>
            <a:r>
              <a:rPr lang="en-US" sz="2200" dirty="0" smtClean="0">
                <a:sym typeface="Wingdings"/>
              </a:rPr>
              <a:t>Explicit specification:</a:t>
            </a:r>
            <a:endParaRPr lang="en-US" sz="2200" dirty="0"/>
          </a:p>
        </p:txBody>
      </p:sp>
      <p:grpSp>
        <p:nvGrpSpPr>
          <p:cNvPr id="27" name="Group 26"/>
          <p:cNvGrpSpPr/>
          <p:nvPr/>
        </p:nvGrpSpPr>
        <p:grpSpPr>
          <a:xfrm>
            <a:off x="3774087" y="3659913"/>
            <a:ext cx="4783800" cy="2564395"/>
            <a:chOff x="1892178" y="4126468"/>
            <a:chExt cx="4783800" cy="2564395"/>
          </a:xfrm>
        </p:grpSpPr>
        <p:sp>
          <p:nvSpPr>
            <p:cNvPr id="28" name="Oval 27"/>
            <p:cNvSpPr/>
            <p:nvPr/>
          </p:nvSpPr>
          <p:spPr bwMode="auto">
            <a:xfrm>
              <a:off x="2743200" y="4953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30" name="TextBox 29"/>
            <p:cNvSpPr txBox="1"/>
            <p:nvPr/>
          </p:nvSpPr>
          <p:spPr>
            <a:xfrm>
              <a:off x="1898070" y="4888468"/>
              <a:ext cx="682499" cy="338554"/>
            </a:xfrm>
            <a:prstGeom prst="rect">
              <a:avLst/>
            </a:prstGeom>
            <a:noFill/>
          </p:spPr>
          <p:txBody>
            <a:bodyPr wrap="none" rtlCol="0">
              <a:spAutoFit/>
            </a:bodyPr>
            <a:lstStyle/>
            <a:p>
              <a:r>
                <a:rPr lang="en-US" dirty="0" smtClean="0"/>
                <a:t>Brian</a:t>
              </a:r>
              <a:endParaRPr lang="en-US" dirty="0"/>
            </a:p>
          </p:txBody>
        </p:sp>
        <p:sp>
          <p:nvSpPr>
            <p:cNvPr id="31" name="Oval 30"/>
            <p:cNvSpPr/>
            <p:nvPr/>
          </p:nvSpPr>
          <p:spPr bwMode="auto">
            <a:xfrm>
              <a:off x="5943600" y="4774168"/>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33" name="Oval 32"/>
            <p:cNvSpPr/>
            <p:nvPr/>
          </p:nvSpPr>
          <p:spPr bwMode="auto">
            <a:xfrm>
              <a:off x="5943600" y="5334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34" name="Oval 33"/>
            <p:cNvSpPr/>
            <p:nvPr/>
          </p:nvSpPr>
          <p:spPr bwMode="auto">
            <a:xfrm>
              <a:off x="5943600" y="5826125"/>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35" name="Oval 34"/>
            <p:cNvSpPr/>
            <p:nvPr/>
          </p:nvSpPr>
          <p:spPr bwMode="auto">
            <a:xfrm>
              <a:off x="5943600" y="6324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37" name="Oval 36"/>
            <p:cNvSpPr/>
            <p:nvPr/>
          </p:nvSpPr>
          <p:spPr bwMode="auto">
            <a:xfrm>
              <a:off x="59436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38" name="TextBox 37"/>
            <p:cNvSpPr txBox="1"/>
            <p:nvPr/>
          </p:nvSpPr>
          <p:spPr>
            <a:xfrm>
              <a:off x="6324600" y="4126468"/>
              <a:ext cx="351378" cy="369332"/>
            </a:xfrm>
            <a:prstGeom prst="rect">
              <a:avLst/>
            </a:prstGeom>
            <a:noFill/>
          </p:spPr>
          <p:txBody>
            <a:bodyPr wrap="none" rtlCol="0">
              <a:spAutoFit/>
            </a:bodyPr>
            <a:lstStyle/>
            <a:p>
              <a:r>
                <a:rPr lang="en-US" dirty="0" smtClean="0"/>
                <a:t>A</a:t>
              </a:r>
              <a:endParaRPr lang="en-US" dirty="0"/>
            </a:p>
          </p:txBody>
        </p:sp>
        <p:sp>
          <p:nvSpPr>
            <p:cNvPr id="40" name="TextBox 39"/>
            <p:cNvSpPr txBox="1"/>
            <p:nvPr/>
          </p:nvSpPr>
          <p:spPr>
            <a:xfrm>
              <a:off x="6324600" y="4659868"/>
              <a:ext cx="351378" cy="369332"/>
            </a:xfrm>
            <a:prstGeom prst="rect">
              <a:avLst/>
            </a:prstGeom>
            <a:noFill/>
          </p:spPr>
          <p:txBody>
            <a:bodyPr wrap="none" rtlCol="0">
              <a:spAutoFit/>
            </a:bodyPr>
            <a:lstStyle/>
            <a:p>
              <a:r>
                <a:rPr lang="en-US" dirty="0" smtClean="0"/>
                <a:t>B </a:t>
              </a:r>
              <a:endParaRPr lang="en-US" dirty="0"/>
            </a:p>
          </p:txBody>
        </p:sp>
        <p:sp>
          <p:nvSpPr>
            <p:cNvPr id="41" name="TextBox 40"/>
            <p:cNvSpPr txBox="1"/>
            <p:nvPr/>
          </p:nvSpPr>
          <p:spPr>
            <a:xfrm>
              <a:off x="6324600" y="5181600"/>
              <a:ext cx="351378" cy="369332"/>
            </a:xfrm>
            <a:prstGeom prst="rect">
              <a:avLst/>
            </a:prstGeom>
            <a:noFill/>
          </p:spPr>
          <p:txBody>
            <a:bodyPr wrap="none" rtlCol="0">
              <a:spAutoFit/>
            </a:bodyPr>
            <a:lstStyle/>
            <a:p>
              <a:r>
                <a:rPr lang="en-US" dirty="0" smtClean="0"/>
                <a:t>C</a:t>
              </a:r>
              <a:endParaRPr lang="en-US" dirty="0"/>
            </a:p>
          </p:txBody>
        </p:sp>
        <p:sp>
          <p:nvSpPr>
            <p:cNvPr id="42" name="TextBox 41"/>
            <p:cNvSpPr txBox="1"/>
            <p:nvPr/>
          </p:nvSpPr>
          <p:spPr>
            <a:xfrm>
              <a:off x="6324600" y="5715000"/>
              <a:ext cx="351378" cy="369332"/>
            </a:xfrm>
            <a:prstGeom prst="rect">
              <a:avLst/>
            </a:prstGeom>
            <a:noFill/>
          </p:spPr>
          <p:txBody>
            <a:bodyPr wrap="none" rtlCol="0">
              <a:spAutoFit/>
            </a:bodyPr>
            <a:lstStyle/>
            <a:p>
              <a:r>
                <a:rPr lang="en-US" dirty="0" smtClean="0"/>
                <a:t>D</a:t>
              </a:r>
              <a:endParaRPr lang="en-US" dirty="0"/>
            </a:p>
          </p:txBody>
        </p:sp>
        <p:sp>
          <p:nvSpPr>
            <p:cNvPr id="43" name="TextBox 42"/>
            <p:cNvSpPr txBox="1"/>
            <p:nvPr/>
          </p:nvSpPr>
          <p:spPr>
            <a:xfrm>
              <a:off x="6324600" y="6172200"/>
              <a:ext cx="325668" cy="369332"/>
            </a:xfrm>
            <a:prstGeom prst="rect">
              <a:avLst/>
            </a:prstGeom>
            <a:noFill/>
          </p:spPr>
          <p:txBody>
            <a:bodyPr wrap="none" rtlCol="0">
              <a:spAutoFit/>
            </a:bodyPr>
            <a:lstStyle/>
            <a:p>
              <a:r>
                <a:rPr lang="en-US" dirty="0" smtClean="0"/>
                <a:t>F</a:t>
              </a:r>
              <a:endParaRPr lang="en-US" dirty="0"/>
            </a:p>
          </p:txBody>
        </p:sp>
        <p:sp>
          <p:nvSpPr>
            <p:cNvPr id="44" name="Oval 43"/>
            <p:cNvSpPr/>
            <p:nvPr/>
          </p:nvSpPr>
          <p:spPr bwMode="auto">
            <a:xfrm>
              <a:off x="2743200" y="5410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45" name="Oval 44"/>
            <p:cNvSpPr/>
            <p:nvPr/>
          </p:nvSpPr>
          <p:spPr bwMode="auto">
            <a:xfrm>
              <a:off x="2743200" y="5867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46" name="Oval 45"/>
            <p:cNvSpPr/>
            <p:nvPr/>
          </p:nvSpPr>
          <p:spPr bwMode="auto">
            <a:xfrm>
              <a:off x="2743200" y="6400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47" name="TextBox 46"/>
            <p:cNvSpPr txBox="1"/>
            <p:nvPr/>
          </p:nvSpPr>
          <p:spPr>
            <a:xfrm>
              <a:off x="1892178" y="5345668"/>
              <a:ext cx="684102" cy="338554"/>
            </a:xfrm>
            <a:prstGeom prst="rect">
              <a:avLst/>
            </a:prstGeom>
            <a:noFill/>
          </p:spPr>
          <p:txBody>
            <a:bodyPr wrap="none" rtlCol="0">
              <a:spAutoFit/>
            </a:bodyPr>
            <a:lstStyle/>
            <a:p>
              <a:r>
                <a:rPr lang="en-US" dirty="0" smtClean="0"/>
                <a:t>Drew</a:t>
              </a:r>
              <a:endParaRPr lang="en-US" dirty="0"/>
            </a:p>
          </p:txBody>
        </p:sp>
        <p:sp>
          <p:nvSpPr>
            <p:cNvPr id="48" name="TextBox 47"/>
            <p:cNvSpPr txBox="1"/>
            <p:nvPr/>
          </p:nvSpPr>
          <p:spPr>
            <a:xfrm>
              <a:off x="1967346" y="5802868"/>
              <a:ext cx="603350" cy="338554"/>
            </a:xfrm>
            <a:prstGeom prst="rect">
              <a:avLst/>
            </a:prstGeom>
            <a:noFill/>
          </p:spPr>
          <p:txBody>
            <a:bodyPr wrap="none" rtlCol="0">
              <a:spAutoFit/>
            </a:bodyPr>
            <a:lstStyle/>
            <a:p>
              <a:r>
                <a:rPr lang="en-US" dirty="0" smtClean="0"/>
                <a:t>Alan</a:t>
              </a:r>
              <a:endParaRPr lang="en-US" dirty="0"/>
            </a:p>
          </p:txBody>
        </p:sp>
        <p:sp>
          <p:nvSpPr>
            <p:cNvPr id="49" name="TextBox 48"/>
            <p:cNvSpPr txBox="1"/>
            <p:nvPr/>
          </p:nvSpPr>
          <p:spPr>
            <a:xfrm>
              <a:off x="2027381" y="6352309"/>
              <a:ext cx="533820" cy="338554"/>
            </a:xfrm>
            <a:prstGeom prst="rect">
              <a:avLst/>
            </a:prstGeom>
            <a:noFill/>
          </p:spPr>
          <p:txBody>
            <a:bodyPr wrap="none" rtlCol="0">
              <a:spAutoFit/>
            </a:bodyPr>
            <a:lstStyle/>
            <a:p>
              <a:r>
                <a:rPr lang="en-US" dirty="0" smtClean="0"/>
                <a:t>Ben</a:t>
              </a:r>
              <a:endParaRPr lang="en-US" dirty="0"/>
            </a:p>
          </p:txBody>
        </p:sp>
        <p:cxnSp>
          <p:nvCxnSpPr>
            <p:cNvPr id="50" name="Straight Arrow Connector 49"/>
            <p:cNvCxnSpPr>
              <a:endCxn id="31" idx="2"/>
            </p:cNvCxnSpPr>
            <p:nvPr/>
          </p:nvCxnSpPr>
          <p:spPr bwMode="auto">
            <a:xfrm flipV="1">
              <a:off x="2971800" y="4888468"/>
              <a:ext cx="2971800" cy="1407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1" name="Straight Arrow Connector 50"/>
            <p:cNvCxnSpPr>
              <a:stCxn id="44" idx="6"/>
              <a:endCxn id="34" idx="1"/>
            </p:cNvCxnSpPr>
            <p:nvPr/>
          </p:nvCxnSpPr>
          <p:spPr bwMode="auto">
            <a:xfrm>
              <a:off x="2971800" y="5524500"/>
              <a:ext cx="3005278" cy="33510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2" name="Straight Arrow Connector 51"/>
            <p:cNvCxnSpPr>
              <a:stCxn id="45" idx="6"/>
            </p:cNvCxnSpPr>
            <p:nvPr/>
          </p:nvCxnSpPr>
          <p:spPr bwMode="auto">
            <a:xfrm flipV="1">
              <a:off x="2971800" y="4495800"/>
              <a:ext cx="2971800" cy="14859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3" name="Straight Arrow Connector 52"/>
            <p:cNvCxnSpPr>
              <a:stCxn id="46" idx="6"/>
              <a:endCxn id="31" idx="3"/>
            </p:cNvCxnSpPr>
            <p:nvPr/>
          </p:nvCxnSpPr>
          <p:spPr bwMode="auto">
            <a:xfrm flipV="1">
              <a:off x="2971800" y="4969290"/>
              <a:ext cx="3005278" cy="154581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Tree>
    <p:extLst>
      <p:ext uri="{BB962C8B-B14F-4D97-AF65-F5344CB8AC3E}">
        <p14:creationId xmlns:p14="http://schemas.microsoft.com/office/powerpoint/2010/main" val="6318636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ividing chocolates</a:t>
            </a:r>
            <a:endParaRPr lang="en-US" dirty="0"/>
          </a:p>
        </p:txBody>
      </p:sp>
      <p:sp>
        <p:nvSpPr>
          <p:cNvPr id="3" name="Content Placeholder 2"/>
          <p:cNvSpPr>
            <a:spLocks noGrp="1"/>
          </p:cNvSpPr>
          <p:nvPr>
            <p:ph idx="1"/>
          </p:nvPr>
        </p:nvSpPr>
        <p:spPr/>
        <p:txBody>
          <a:bodyPr/>
          <a:lstStyle/>
          <a:p>
            <a:r>
              <a:rPr lang="en-US" dirty="0"/>
              <a:t>Ingrid has a bag with n </a:t>
            </a:r>
            <a:r>
              <a:rPr lang="en-US" dirty="0" smtClean="0"/>
              <a:t>chocolates, where n </a:t>
            </a:r>
            <a:r>
              <a:rPr lang="en-US" dirty="0"/>
              <a:t>&gt; </a:t>
            </a:r>
            <a:r>
              <a:rPr lang="en-US" dirty="0" smtClean="0"/>
              <a:t>0.  Ingrid </a:t>
            </a:r>
            <a:r>
              <a:rPr lang="en-US" dirty="0"/>
              <a:t>meets a friend and splits her chocolates into two evenly sized piles and gives her friend the chocolates in one of the piles and puts the rest in her bag. Then she meets another friend and splits her chocolates again. Every time she meets a friend, she shares half of her chocolates with the friend. </a:t>
            </a:r>
          </a:p>
          <a:p>
            <a:endParaRPr lang="en-US" dirty="0" smtClean="0"/>
          </a:p>
          <a:p>
            <a:r>
              <a:rPr lang="en-US" dirty="0" smtClean="0"/>
              <a:t>How </a:t>
            </a:r>
            <a:r>
              <a:rPr lang="en-US" dirty="0"/>
              <a:t>many friends can she meet and share half her chocolates before she is down to one chocolate in her bag?</a:t>
            </a:r>
          </a:p>
          <a:p>
            <a:endParaRPr lang="en-US" dirty="0"/>
          </a:p>
        </p:txBody>
      </p:sp>
    </p:spTree>
    <p:extLst>
      <p:ext uri="{BB962C8B-B14F-4D97-AF65-F5344CB8AC3E}">
        <p14:creationId xmlns:p14="http://schemas.microsoft.com/office/powerpoint/2010/main" val="1463855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ividing chocolates</a:t>
            </a:r>
            <a:endParaRPr lang="en-US" dirty="0"/>
          </a:p>
        </p:txBody>
      </p:sp>
      <p:sp>
        <p:nvSpPr>
          <p:cNvPr id="3" name="Content Placeholder 2"/>
          <p:cNvSpPr>
            <a:spLocks noGrp="1"/>
          </p:cNvSpPr>
          <p:nvPr>
            <p:ph idx="1"/>
          </p:nvPr>
        </p:nvSpPr>
        <p:spPr/>
        <p:txBody>
          <a:bodyPr/>
          <a:lstStyle/>
          <a:p>
            <a:r>
              <a:rPr lang="en-US" dirty="0"/>
              <a:t>Ingrid has a bag with n </a:t>
            </a:r>
            <a:r>
              <a:rPr lang="en-US" dirty="0" smtClean="0"/>
              <a:t>chocolates, where n </a:t>
            </a:r>
            <a:r>
              <a:rPr lang="en-US" dirty="0"/>
              <a:t>&gt; </a:t>
            </a:r>
            <a:r>
              <a:rPr lang="en-US" dirty="0" smtClean="0"/>
              <a:t>0.  Ingrid </a:t>
            </a:r>
            <a:r>
              <a:rPr lang="en-US" dirty="0"/>
              <a:t>meets a friend and splits her chocolates into two evenly sized piles and gives her friend the chocolates in one of the piles and puts the rest in her bag. Then she meets another friend and splits her chocolates again. Every time she meets a friend, she shares half of her chocolates with the friend. </a:t>
            </a:r>
            <a:endParaRPr lang="en-US" dirty="0" smtClean="0"/>
          </a:p>
          <a:p>
            <a:r>
              <a:rPr lang="en-US" dirty="0" smtClean="0"/>
              <a:t>How </a:t>
            </a:r>
            <a:r>
              <a:rPr lang="en-US" dirty="0"/>
              <a:t>many friends can she meet and share half her chocolates before she is down to one chocolate in her bag?</a:t>
            </a:r>
          </a:p>
          <a:p>
            <a:endParaRPr lang="en-US" dirty="0" smtClean="0"/>
          </a:p>
          <a:p>
            <a:r>
              <a:rPr lang="en-US" dirty="0" smtClean="0"/>
              <a:t>First, consider the case where n is a power of 2, i.e. n=2</a:t>
            </a:r>
            <a:r>
              <a:rPr lang="en-US" baseline="30000" dirty="0" smtClean="0"/>
              <a:t>k</a:t>
            </a:r>
            <a:endParaRPr lang="en-US" dirty="0"/>
          </a:p>
        </p:txBody>
      </p:sp>
      <p:pic>
        <p:nvPicPr>
          <p:cNvPr id="4" name="Picture 3"/>
          <p:cNvPicPr>
            <a:picLocks noChangeAspect="1"/>
          </p:cNvPicPr>
          <p:nvPr/>
        </p:nvPicPr>
        <p:blipFill>
          <a:blip r:embed="rId2"/>
          <a:stretch>
            <a:fillRect/>
          </a:stretch>
        </p:blipFill>
        <p:spPr>
          <a:xfrm>
            <a:off x="856673" y="4621645"/>
            <a:ext cx="7823200" cy="1435100"/>
          </a:xfrm>
          <a:prstGeom prst="rect">
            <a:avLst/>
          </a:prstGeom>
        </p:spPr>
      </p:pic>
    </p:spTree>
    <p:extLst>
      <p:ext uri="{BB962C8B-B14F-4D97-AF65-F5344CB8AC3E}">
        <p14:creationId xmlns:p14="http://schemas.microsoft.com/office/powerpoint/2010/main" val="35187828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dividing chocolates</a:t>
            </a:r>
            <a:endParaRPr lang="en-US" dirty="0"/>
          </a:p>
        </p:txBody>
      </p:sp>
      <p:sp>
        <p:nvSpPr>
          <p:cNvPr id="3" name="Content Placeholder 2"/>
          <p:cNvSpPr>
            <a:spLocks noGrp="1"/>
          </p:cNvSpPr>
          <p:nvPr>
            <p:ph idx="1"/>
          </p:nvPr>
        </p:nvSpPr>
        <p:spPr/>
        <p:txBody>
          <a:bodyPr/>
          <a:lstStyle/>
          <a:p>
            <a:r>
              <a:rPr lang="en-US" dirty="0" smtClean="0"/>
              <a:t>What if the number of chocolates is not a power of 2?</a:t>
            </a:r>
            <a:endParaRPr lang="en-US" dirty="0"/>
          </a:p>
          <a:p>
            <a:r>
              <a:rPr lang="en-US" dirty="0" smtClean="0"/>
              <a:t>At some point, Ingrid will have an odd number of chocolates, and she needs to choose whether to take the smaller or larger half.</a:t>
            </a:r>
          </a:p>
          <a:p>
            <a:endParaRPr lang="en-US" dirty="0"/>
          </a:p>
          <a:p>
            <a:endParaRPr lang="en-US" dirty="0"/>
          </a:p>
        </p:txBody>
      </p:sp>
      <p:pic>
        <p:nvPicPr>
          <p:cNvPr id="4" name="Picture 3"/>
          <p:cNvPicPr>
            <a:picLocks noChangeAspect="1"/>
          </p:cNvPicPr>
          <p:nvPr/>
        </p:nvPicPr>
        <p:blipFill>
          <a:blip r:embed="rId2"/>
          <a:stretch>
            <a:fillRect/>
          </a:stretch>
        </p:blipFill>
        <p:spPr>
          <a:xfrm>
            <a:off x="656988" y="2378362"/>
            <a:ext cx="7852012" cy="3845650"/>
          </a:xfrm>
          <a:prstGeom prst="rect">
            <a:avLst/>
          </a:prstGeom>
        </p:spPr>
      </p:pic>
    </p:spTree>
    <p:extLst>
      <p:ext uri="{BB962C8B-B14F-4D97-AF65-F5344CB8AC3E}">
        <p14:creationId xmlns:p14="http://schemas.microsoft.com/office/powerpoint/2010/main" val="14141782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dividing chocolates</a:t>
            </a:r>
            <a:endParaRPr lang="en-US" dirty="0"/>
          </a:p>
        </p:txBody>
      </p:sp>
      <p:sp>
        <p:nvSpPr>
          <p:cNvPr id="3" name="Content Placeholder 2"/>
          <p:cNvSpPr>
            <a:spLocks noGrp="1"/>
          </p:cNvSpPr>
          <p:nvPr>
            <p:ph idx="1"/>
          </p:nvPr>
        </p:nvSpPr>
        <p:spPr/>
        <p:txBody>
          <a:bodyPr/>
          <a:lstStyle/>
          <a:p>
            <a:r>
              <a:rPr lang="en-US" dirty="0" smtClean="0">
                <a:solidFill>
                  <a:schemeClr val="tx1"/>
                </a:solidFill>
              </a:rPr>
              <a:t>Theorem:</a:t>
            </a:r>
            <a:r>
              <a:rPr lang="en-US" dirty="0" smtClean="0"/>
              <a:t> </a:t>
            </a:r>
            <a:r>
              <a:rPr lang="en-US" dirty="0"/>
              <a:t>Dividing piles and the logarithm function.</a:t>
            </a:r>
          </a:p>
          <a:p>
            <a:endParaRPr lang="en-US" dirty="0"/>
          </a:p>
          <a:p>
            <a:r>
              <a:rPr lang="en-US" dirty="0"/>
              <a:t>Let n and b be positive integers with b &gt; 1. Consider a process in which in each step, n is replaced with ⌊n/b</a:t>
            </a:r>
            <a:r>
              <a:rPr lang="en-US" dirty="0" smtClean="0"/>
              <a:t>⌋ </a:t>
            </a:r>
            <a:r>
              <a:rPr lang="en-US" dirty="0"/>
              <a:t>until n &lt; </a:t>
            </a:r>
            <a:r>
              <a:rPr lang="en-US" dirty="0" smtClean="0"/>
              <a:t>b. </a:t>
            </a:r>
            <a:r>
              <a:rPr lang="en-US" dirty="0"/>
              <a:t>The process </a:t>
            </a:r>
            <a:r>
              <a:rPr lang="en-US" dirty="0" smtClean="0"/>
              <a:t>takes ⌊</a:t>
            </a:r>
            <a:r>
              <a:rPr lang="en-US" dirty="0" err="1" smtClean="0"/>
              <a:t>log</a:t>
            </a:r>
            <a:r>
              <a:rPr lang="en-US" baseline="-25000" dirty="0" err="1" smtClean="0"/>
              <a:t>b</a:t>
            </a:r>
            <a:r>
              <a:rPr lang="en-US" dirty="0" err="1" smtClean="0"/>
              <a:t>n</a:t>
            </a:r>
            <a:r>
              <a:rPr lang="en-US" dirty="0" smtClean="0"/>
              <a:t>⌋ </a:t>
            </a:r>
            <a:r>
              <a:rPr lang="en-US" dirty="0"/>
              <a:t>steps.</a:t>
            </a:r>
          </a:p>
          <a:p>
            <a:endParaRPr lang="en-US" dirty="0"/>
          </a:p>
          <a:p>
            <a:r>
              <a:rPr lang="en-US" dirty="0"/>
              <a:t>If instead in each step, n is replaced with ⌈n/b</a:t>
            </a:r>
            <a:r>
              <a:rPr lang="en-US" dirty="0" smtClean="0"/>
              <a:t>⌉ </a:t>
            </a:r>
            <a:r>
              <a:rPr lang="en-US" dirty="0"/>
              <a:t>until n &lt; </a:t>
            </a:r>
            <a:r>
              <a:rPr lang="en-US" dirty="0" smtClean="0"/>
              <a:t>b, the process takes ⌈</a:t>
            </a:r>
            <a:r>
              <a:rPr lang="en-US" dirty="0" err="1" smtClean="0"/>
              <a:t>log</a:t>
            </a:r>
            <a:r>
              <a:rPr lang="en-US" baseline="-25000" dirty="0" err="1" smtClean="0"/>
              <a:t>b</a:t>
            </a:r>
            <a:r>
              <a:rPr lang="en-US" dirty="0" err="1" smtClean="0"/>
              <a:t>n</a:t>
            </a:r>
            <a:r>
              <a:rPr lang="en-US" dirty="0" smtClean="0"/>
              <a:t>⌉ </a:t>
            </a:r>
            <a:r>
              <a:rPr lang="en-US" dirty="0"/>
              <a:t>steps.</a:t>
            </a:r>
          </a:p>
          <a:p>
            <a:endParaRPr lang="en-US" dirty="0"/>
          </a:p>
          <a:p>
            <a:endParaRPr lang="en-US" dirty="0"/>
          </a:p>
        </p:txBody>
      </p:sp>
    </p:spTree>
    <p:extLst>
      <p:ext uri="{BB962C8B-B14F-4D97-AF65-F5344CB8AC3E}">
        <p14:creationId xmlns:p14="http://schemas.microsoft.com/office/powerpoint/2010/main" val="9047208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Logarithms and programming</a:t>
            </a:r>
            <a:endParaRPr lang="en-US" dirty="0"/>
          </a:p>
        </p:txBody>
      </p:sp>
      <p:sp>
        <p:nvSpPr>
          <p:cNvPr id="3" name="Content Placeholder 2"/>
          <p:cNvSpPr>
            <a:spLocks noGrp="1"/>
          </p:cNvSpPr>
          <p:nvPr>
            <p:ph idx="1"/>
          </p:nvPr>
        </p:nvSpPr>
        <p:spPr/>
        <p:txBody>
          <a:bodyPr/>
          <a:lstStyle/>
          <a:p>
            <a:r>
              <a:rPr lang="en-US" dirty="0" smtClean="0"/>
              <a:t>Binary search</a:t>
            </a:r>
          </a:p>
          <a:p>
            <a:endParaRPr lang="en-US" dirty="0"/>
          </a:p>
          <a:p>
            <a:r>
              <a:rPr lang="en-US" dirty="0" smtClean="0"/>
              <a:t>   define the steps, explain how many steps </a:t>
            </a:r>
          </a:p>
          <a:p>
            <a:endParaRPr lang="en-US" dirty="0" smtClean="0"/>
          </a:p>
          <a:p>
            <a:r>
              <a:rPr lang="en-US" dirty="0" smtClean="0"/>
              <a:t>Merge sort</a:t>
            </a:r>
          </a:p>
          <a:p>
            <a:endParaRPr lang="en-US" dirty="0"/>
          </a:p>
          <a:p>
            <a:r>
              <a:rPr lang="en-US" dirty="0" smtClean="0"/>
              <a:t>  define the steps, explain  how many steps </a:t>
            </a:r>
          </a:p>
          <a:p>
            <a:endParaRPr lang="en-US" dirty="0"/>
          </a:p>
          <a:p>
            <a:r>
              <a:rPr lang="en-US" dirty="0" smtClean="0"/>
              <a:t>Quick sort?</a:t>
            </a:r>
          </a:p>
          <a:p>
            <a:endParaRPr lang="en-US" dirty="0"/>
          </a:p>
          <a:p>
            <a:endParaRPr lang="en-US" dirty="0"/>
          </a:p>
        </p:txBody>
      </p:sp>
    </p:spTree>
    <p:extLst>
      <p:ext uri="{BB962C8B-B14F-4D97-AF65-F5344CB8AC3E}">
        <p14:creationId xmlns:p14="http://schemas.microsoft.com/office/powerpoint/2010/main" val="154164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efinition</a:t>
            </a:r>
            <a:endParaRPr lang="en-US" dirty="0"/>
          </a:p>
        </p:txBody>
      </p:sp>
      <p:sp>
        <p:nvSpPr>
          <p:cNvPr id="3" name="Content Placeholder 2"/>
          <p:cNvSpPr>
            <a:spLocks noGrp="1"/>
          </p:cNvSpPr>
          <p:nvPr>
            <p:ph idx="1"/>
          </p:nvPr>
        </p:nvSpPr>
        <p:spPr>
          <a:xfrm>
            <a:off x="609600" y="1063808"/>
            <a:ext cx="8129286" cy="5410200"/>
          </a:xfrm>
        </p:spPr>
        <p:txBody>
          <a:bodyPr/>
          <a:lstStyle/>
          <a:p>
            <a:r>
              <a:rPr lang="en-US" dirty="0"/>
              <a:t>A function f that maps elements of a set X to elements of a set Y, is a subset of X × Y such that for every x ∈ X, there is exactly one y ∈ Y for which (x, y) ∈ f</a:t>
            </a:r>
            <a:r>
              <a:rPr lang="en-US" dirty="0" smtClean="0"/>
              <a:t>.</a:t>
            </a:r>
          </a:p>
          <a:p>
            <a:endParaRPr lang="en-US" dirty="0"/>
          </a:p>
          <a:p>
            <a:r>
              <a:rPr lang="en-US" dirty="0"/>
              <a:t>The fact that f maps x to y (or (x, y) ∈ f) </a:t>
            </a:r>
            <a:r>
              <a:rPr lang="en-US" dirty="0" smtClean="0"/>
              <a:t>is denoted </a:t>
            </a:r>
            <a:r>
              <a:rPr lang="en-US" dirty="0"/>
              <a:t>as f(x) = y.</a:t>
            </a:r>
            <a:endParaRPr lang="en-US" dirty="0" smtClean="0"/>
          </a:p>
          <a:p>
            <a:endParaRPr lang="en-US" dirty="0"/>
          </a:p>
          <a:p>
            <a:r>
              <a:rPr lang="en-US" dirty="0"/>
              <a:t>f: X → Y </a:t>
            </a:r>
            <a:endParaRPr lang="en-US" dirty="0" smtClean="0"/>
          </a:p>
          <a:p>
            <a:r>
              <a:rPr lang="en-US" dirty="0" smtClean="0"/>
              <a:t>X - the </a:t>
            </a:r>
            <a:r>
              <a:rPr lang="en-US" dirty="0">
                <a:solidFill>
                  <a:srgbClr val="800000"/>
                </a:solidFill>
              </a:rPr>
              <a:t>domain</a:t>
            </a:r>
            <a:r>
              <a:rPr lang="en-US" dirty="0"/>
              <a:t> of </a:t>
            </a:r>
            <a:r>
              <a:rPr lang="en-US" dirty="0" smtClean="0"/>
              <a:t>f</a:t>
            </a:r>
          </a:p>
          <a:p>
            <a:r>
              <a:rPr lang="en-US" dirty="0" smtClean="0"/>
              <a:t>Y - the </a:t>
            </a:r>
            <a:r>
              <a:rPr lang="en-US" dirty="0">
                <a:solidFill>
                  <a:srgbClr val="800000"/>
                </a:solidFill>
              </a:rPr>
              <a:t>target</a:t>
            </a:r>
            <a:r>
              <a:rPr lang="en-US" dirty="0"/>
              <a:t> of </a:t>
            </a:r>
            <a:r>
              <a:rPr lang="en-US" dirty="0" smtClean="0"/>
              <a:t>f</a:t>
            </a:r>
          </a:p>
          <a:p>
            <a:endParaRPr lang="en-US" dirty="0"/>
          </a:p>
          <a:p>
            <a:r>
              <a:rPr lang="en-US" dirty="0" smtClean="0"/>
              <a:t>The</a:t>
            </a:r>
            <a:r>
              <a:rPr lang="en-US" dirty="0" smtClean="0">
                <a:solidFill>
                  <a:srgbClr val="800000"/>
                </a:solidFill>
              </a:rPr>
              <a:t> range</a:t>
            </a:r>
            <a:r>
              <a:rPr lang="en-US" dirty="0" smtClean="0"/>
              <a:t> </a:t>
            </a:r>
            <a:r>
              <a:rPr lang="en-US" dirty="0"/>
              <a:t>of </a:t>
            </a:r>
            <a:r>
              <a:rPr lang="en-US" dirty="0" smtClean="0"/>
              <a:t>f:  </a:t>
            </a:r>
            <a:r>
              <a:rPr lang="en-US" dirty="0"/>
              <a:t>{ </a:t>
            </a:r>
            <a:r>
              <a:rPr lang="en-US" dirty="0" smtClean="0"/>
              <a:t>y : (x, y) ∈ </a:t>
            </a:r>
            <a:r>
              <a:rPr lang="en-US" dirty="0"/>
              <a:t>f, for some x ∈ X </a:t>
            </a:r>
            <a:r>
              <a:rPr lang="en-US" dirty="0" smtClean="0"/>
              <a:t>}</a:t>
            </a:r>
          </a:p>
          <a:p>
            <a:r>
              <a:rPr lang="en-US" dirty="0" smtClean="0"/>
              <a:t>same as:       	  { </a:t>
            </a:r>
            <a:r>
              <a:rPr lang="en-US" dirty="0"/>
              <a:t>y : </a:t>
            </a:r>
            <a:r>
              <a:rPr lang="en-US" dirty="0" smtClean="0"/>
              <a:t>f(x)=y, </a:t>
            </a:r>
            <a:r>
              <a:rPr lang="en-US" dirty="0"/>
              <a:t>for some x ∈ X </a:t>
            </a:r>
            <a:r>
              <a:rPr lang="en-US" dirty="0" smtClean="0"/>
              <a:t>}</a:t>
            </a:r>
          </a:p>
          <a:p>
            <a:r>
              <a:rPr lang="en-US" dirty="0" smtClean="0"/>
              <a:t>It is a subset of the target.</a:t>
            </a:r>
            <a:endParaRPr lang="en-US" dirty="0"/>
          </a:p>
          <a:p>
            <a:endParaRPr lang="en-US" dirty="0"/>
          </a:p>
          <a:p>
            <a:endParaRPr lang="en-US" dirty="0"/>
          </a:p>
        </p:txBody>
      </p:sp>
    </p:spTree>
    <p:extLst>
      <p:ext uri="{BB962C8B-B14F-4D97-AF65-F5344CB8AC3E}">
        <p14:creationId xmlns:p14="http://schemas.microsoft.com/office/powerpoint/2010/main" val="4204327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
            </a:r>
            <a:r>
              <a:rPr lang="en-US" dirty="0" smtClean="0"/>
              <a:t>unctions</a:t>
            </a:r>
            <a:endParaRPr lang="en-US" dirty="0"/>
          </a:p>
        </p:txBody>
      </p:sp>
      <p:sp>
        <p:nvSpPr>
          <p:cNvPr id="3" name="Content Placeholder 2"/>
          <p:cNvSpPr>
            <a:spLocks noGrp="1"/>
          </p:cNvSpPr>
          <p:nvPr>
            <p:ph idx="1"/>
          </p:nvPr>
        </p:nvSpPr>
        <p:spPr/>
        <p:txBody>
          <a:bodyPr/>
          <a:lstStyle/>
          <a:p>
            <a:r>
              <a:rPr lang="en-US" dirty="0" smtClean="0"/>
              <a:t>One of these diagrams does not represent a valid function.</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r>
              <a:rPr lang="en-US" dirty="0" smtClean="0"/>
              <a:t>domain, target, range?</a:t>
            </a:r>
            <a:endParaRPr lang="en-US" dirty="0"/>
          </a:p>
        </p:txBody>
      </p:sp>
      <p:pic>
        <p:nvPicPr>
          <p:cNvPr id="4" name="Picture 3"/>
          <p:cNvPicPr>
            <a:picLocks noChangeAspect="1"/>
          </p:cNvPicPr>
          <p:nvPr/>
        </p:nvPicPr>
        <p:blipFill>
          <a:blip r:embed="rId2"/>
          <a:stretch>
            <a:fillRect/>
          </a:stretch>
        </p:blipFill>
        <p:spPr>
          <a:xfrm>
            <a:off x="1535547" y="1667163"/>
            <a:ext cx="6096000" cy="3962400"/>
          </a:xfrm>
          <a:prstGeom prst="rect">
            <a:avLst/>
          </a:prstGeom>
        </p:spPr>
      </p:pic>
    </p:spTree>
    <p:extLst>
      <p:ext uri="{BB962C8B-B14F-4D97-AF65-F5344CB8AC3E}">
        <p14:creationId xmlns:p14="http://schemas.microsoft.com/office/powerpoint/2010/main" val="1308702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457200" y="1295400"/>
            <a:ext cx="8229600" cy="4530725"/>
          </a:xfrm>
        </p:spPr>
        <p:txBody>
          <a:bodyPr/>
          <a:lstStyle/>
          <a:p>
            <a:r>
              <a:rPr lang="en-US" dirty="0" smtClean="0"/>
              <a:t>Let f be the function that assigns the last two bits of a binary bit string of length &gt;= 2.  For example:  f(11010) = 10</a:t>
            </a:r>
          </a:p>
          <a:p>
            <a:pPr>
              <a:buNone/>
            </a:pPr>
            <a:r>
              <a:rPr lang="en-US" dirty="0" smtClean="0"/>
              <a:t>What is the:</a:t>
            </a:r>
          </a:p>
          <a:p>
            <a:pPr lvl="1"/>
            <a:r>
              <a:rPr lang="en-US" sz="2000" dirty="0" smtClean="0"/>
              <a:t>Domain, target, and range?</a:t>
            </a:r>
          </a:p>
          <a:p>
            <a:endParaRPr lang="en-US" dirty="0"/>
          </a:p>
        </p:txBody>
      </p:sp>
    </p:spTree>
    <p:extLst>
      <p:ext uri="{BB962C8B-B14F-4D97-AF65-F5344CB8AC3E}">
        <p14:creationId xmlns:p14="http://schemas.microsoft.com/office/powerpoint/2010/main" val="4019186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floor function</a:t>
            </a:r>
            <a:endParaRPr lang="en-US" dirty="0"/>
          </a:p>
        </p:txBody>
      </p:sp>
      <p:sp>
        <p:nvSpPr>
          <p:cNvPr id="3" name="Content Placeholder 2"/>
          <p:cNvSpPr>
            <a:spLocks noGrp="1"/>
          </p:cNvSpPr>
          <p:nvPr>
            <p:ph idx="1"/>
          </p:nvPr>
        </p:nvSpPr>
        <p:spPr/>
        <p:txBody>
          <a:bodyPr/>
          <a:lstStyle/>
          <a:p>
            <a:r>
              <a:rPr lang="en-US" dirty="0"/>
              <a:t>The </a:t>
            </a:r>
            <a:r>
              <a:rPr lang="en-US" dirty="0">
                <a:solidFill>
                  <a:srgbClr val="800000"/>
                </a:solidFill>
              </a:rPr>
              <a:t>floor</a:t>
            </a:r>
            <a:r>
              <a:rPr lang="en-US" dirty="0"/>
              <a:t> function rounds x down to the closest integer less than or equal to </a:t>
            </a:r>
            <a:r>
              <a:rPr lang="en-US" dirty="0" smtClean="0"/>
              <a:t>x.</a:t>
            </a:r>
          </a:p>
          <a:p>
            <a:r>
              <a:rPr lang="en-US" dirty="0" smtClean="0"/>
              <a:t>floor</a:t>
            </a:r>
            <a:r>
              <a:rPr lang="en-US" dirty="0"/>
              <a:t>: </a:t>
            </a:r>
            <a:r>
              <a:rPr lang="en-US" b="1" dirty="0"/>
              <a:t>R</a:t>
            </a:r>
            <a:r>
              <a:rPr lang="en-US" dirty="0"/>
              <a:t> → </a:t>
            </a:r>
            <a:r>
              <a:rPr lang="en-US" b="1" dirty="0" smtClean="0"/>
              <a:t>Z</a:t>
            </a:r>
            <a:r>
              <a:rPr lang="en-US" dirty="0" smtClean="0"/>
              <a:t>   </a:t>
            </a:r>
          </a:p>
          <a:p>
            <a:r>
              <a:rPr lang="en-US" dirty="0" smtClean="0"/>
              <a:t>floor</a:t>
            </a:r>
            <a:r>
              <a:rPr lang="en-US" dirty="0"/>
              <a:t>(x) = the largest integer y such that y ≤ x.</a:t>
            </a:r>
          </a:p>
          <a:p>
            <a:r>
              <a:rPr lang="en-US" dirty="0" smtClean="0">
                <a:solidFill>
                  <a:schemeClr val="tx1"/>
                </a:solidFill>
              </a:rPr>
              <a:t>Notation:</a:t>
            </a:r>
            <a:r>
              <a:rPr lang="en-US" dirty="0" smtClean="0"/>
              <a:t>   floor</a:t>
            </a:r>
            <a:r>
              <a:rPr lang="en-US" dirty="0"/>
              <a:t>(x)=⌊x⌋</a:t>
            </a:r>
          </a:p>
          <a:p>
            <a:endParaRPr lang="en-US" dirty="0" smtClean="0"/>
          </a:p>
          <a:p>
            <a:r>
              <a:rPr lang="en-US" dirty="0" smtClean="0"/>
              <a:t>Examples:</a:t>
            </a:r>
          </a:p>
          <a:p>
            <a:r>
              <a:rPr lang="en-US" dirty="0" smtClean="0"/>
              <a:t>⌊</a:t>
            </a:r>
            <a:r>
              <a:rPr lang="en-US" dirty="0"/>
              <a:t>4.32⌋=</a:t>
            </a:r>
            <a:r>
              <a:rPr lang="en-US" dirty="0" smtClean="0"/>
              <a:t>4   	⌊</a:t>
            </a:r>
            <a:r>
              <a:rPr lang="en-US" dirty="0"/>
              <a:t>4⌋=</a:t>
            </a:r>
            <a:r>
              <a:rPr lang="en-US" dirty="0" smtClean="0"/>
              <a:t>4</a:t>
            </a:r>
          </a:p>
          <a:p>
            <a:r>
              <a:rPr lang="en-US" dirty="0" smtClean="0"/>
              <a:t>⌊</a:t>
            </a:r>
            <a:r>
              <a:rPr lang="en-US" dirty="0"/>
              <a:t>−4.32⌋=−</a:t>
            </a:r>
            <a:r>
              <a:rPr lang="en-US" dirty="0" smtClean="0"/>
              <a:t>5	⌊</a:t>
            </a:r>
            <a:r>
              <a:rPr lang="en-US" dirty="0"/>
              <a:t>−4⌋=−</a:t>
            </a:r>
            <a:r>
              <a:rPr lang="en-US" dirty="0" smtClean="0"/>
              <a:t>4</a:t>
            </a:r>
          </a:p>
        </p:txBody>
      </p:sp>
    </p:spTree>
    <p:extLst>
      <p:ext uri="{BB962C8B-B14F-4D97-AF65-F5344CB8AC3E}">
        <p14:creationId xmlns:p14="http://schemas.microsoft.com/office/powerpoint/2010/main" val="199974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ceiling function</a:t>
            </a:r>
            <a:endParaRPr lang="en-US" dirty="0"/>
          </a:p>
        </p:txBody>
      </p:sp>
      <p:sp>
        <p:nvSpPr>
          <p:cNvPr id="3" name="Content Placeholder 2"/>
          <p:cNvSpPr>
            <a:spLocks noGrp="1"/>
          </p:cNvSpPr>
          <p:nvPr>
            <p:ph idx="1"/>
          </p:nvPr>
        </p:nvSpPr>
        <p:spPr/>
        <p:txBody>
          <a:bodyPr/>
          <a:lstStyle/>
          <a:p>
            <a:r>
              <a:rPr lang="en-US" dirty="0"/>
              <a:t>The </a:t>
            </a:r>
            <a:r>
              <a:rPr lang="en-US" dirty="0" smtClean="0">
                <a:solidFill>
                  <a:srgbClr val="800000"/>
                </a:solidFill>
              </a:rPr>
              <a:t>ceiling </a:t>
            </a:r>
            <a:r>
              <a:rPr lang="en-US" dirty="0" smtClean="0"/>
              <a:t>function </a:t>
            </a:r>
            <a:r>
              <a:rPr lang="en-US" dirty="0"/>
              <a:t>rounds x </a:t>
            </a:r>
            <a:r>
              <a:rPr lang="en-US" dirty="0" smtClean="0"/>
              <a:t>up to </a:t>
            </a:r>
            <a:r>
              <a:rPr lang="en-US" dirty="0"/>
              <a:t>the closest integer </a:t>
            </a:r>
            <a:r>
              <a:rPr lang="en-US" dirty="0" smtClean="0"/>
              <a:t>greater than </a:t>
            </a:r>
            <a:r>
              <a:rPr lang="en-US" dirty="0"/>
              <a:t>or equal to </a:t>
            </a:r>
            <a:r>
              <a:rPr lang="en-US" dirty="0" smtClean="0"/>
              <a:t>x.</a:t>
            </a:r>
          </a:p>
          <a:p>
            <a:r>
              <a:rPr lang="en-US" dirty="0" smtClean="0"/>
              <a:t>ceiling: </a:t>
            </a:r>
            <a:r>
              <a:rPr lang="en-US" b="1" dirty="0" smtClean="0"/>
              <a:t>R</a:t>
            </a:r>
            <a:r>
              <a:rPr lang="en-US" dirty="0" smtClean="0"/>
              <a:t> </a:t>
            </a:r>
            <a:r>
              <a:rPr lang="en-US" dirty="0"/>
              <a:t>→ </a:t>
            </a:r>
            <a:r>
              <a:rPr lang="en-US" b="1" dirty="0"/>
              <a:t>Z</a:t>
            </a:r>
            <a:r>
              <a:rPr lang="en-US" dirty="0"/>
              <a:t> </a:t>
            </a:r>
            <a:endParaRPr lang="en-US" dirty="0" smtClean="0">
              <a:cs typeface="Chalkboard"/>
            </a:endParaRPr>
          </a:p>
          <a:p>
            <a:r>
              <a:rPr lang="en-US" dirty="0" smtClean="0"/>
              <a:t>ceiling(</a:t>
            </a:r>
            <a:r>
              <a:rPr lang="en-US" dirty="0"/>
              <a:t>x) = the </a:t>
            </a:r>
            <a:r>
              <a:rPr lang="en-US" dirty="0" smtClean="0"/>
              <a:t>smallest integer </a:t>
            </a:r>
            <a:r>
              <a:rPr lang="en-US" dirty="0"/>
              <a:t>y such that </a:t>
            </a:r>
            <a:r>
              <a:rPr lang="en-US" dirty="0" smtClean="0"/>
              <a:t>x </a:t>
            </a:r>
            <a:r>
              <a:rPr lang="en-US" dirty="0"/>
              <a:t>≤ </a:t>
            </a:r>
            <a:r>
              <a:rPr lang="en-US" dirty="0" smtClean="0"/>
              <a:t>y.</a:t>
            </a:r>
            <a:endParaRPr lang="en-US" dirty="0"/>
          </a:p>
          <a:p>
            <a:r>
              <a:rPr lang="en-US" dirty="0" smtClean="0">
                <a:solidFill>
                  <a:schemeClr val="tx1"/>
                </a:solidFill>
              </a:rPr>
              <a:t>Notation:</a:t>
            </a:r>
            <a:r>
              <a:rPr lang="en-US" dirty="0"/>
              <a:t>   ceiling(x)=⌈x⌉</a:t>
            </a:r>
          </a:p>
          <a:p>
            <a:endParaRPr lang="en-US" dirty="0" smtClean="0"/>
          </a:p>
          <a:p>
            <a:r>
              <a:rPr lang="en-US" dirty="0" smtClean="0"/>
              <a:t>Examples:</a:t>
            </a:r>
          </a:p>
          <a:p>
            <a:r>
              <a:rPr lang="hr-HR" dirty="0"/>
              <a:t> ⌈4.32⌉=5</a:t>
            </a:r>
            <a:r>
              <a:rPr lang="en-US" dirty="0"/>
              <a:t>	 ⌈4⌉=4</a:t>
            </a:r>
            <a:endParaRPr lang="en-US" dirty="0" smtClean="0"/>
          </a:p>
          <a:p>
            <a:r>
              <a:rPr lang="hr-HR" dirty="0"/>
              <a:t>⌈−4.32⌉=−4</a:t>
            </a:r>
            <a:r>
              <a:rPr lang="en-US" dirty="0"/>
              <a:t>	 ⌈−4⌉=−</a:t>
            </a:r>
            <a:r>
              <a:rPr lang="en-US" dirty="0" smtClean="0"/>
              <a:t>4</a:t>
            </a:r>
          </a:p>
          <a:p>
            <a:endParaRPr lang="en-US" dirty="0"/>
          </a:p>
        </p:txBody>
      </p:sp>
    </p:spTree>
    <p:extLst>
      <p:ext uri="{BB962C8B-B14F-4D97-AF65-F5344CB8AC3E}">
        <p14:creationId xmlns:p14="http://schemas.microsoft.com/office/powerpoint/2010/main" val="3536695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Floor or ceiling?</a:t>
            </a:r>
            <a:endParaRPr lang="en-US" dirty="0"/>
          </a:p>
        </p:txBody>
      </p:sp>
      <p:sp>
        <p:nvSpPr>
          <p:cNvPr id="3" name="Content Placeholder 2"/>
          <p:cNvSpPr>
            <a:spLocks noGrp="1"/>
          </p:cNvSpPr>
          <p:nvPr>
            <p:ph idx="1"/>
          </p:nvPr>
        </p:nvSpPr>
        <p:spPr/>
        <p:txBody>
          <a:bodyPr/>
          <a:lstStyle/>
          <a:p>
            <a:r>
              <a:rPr lang="en-US" dirty="0"/>
              <a:t>A baker is packaging cookies in boxes of 8. He has y cookies to put into boxes. How many boxes can he sell?</a:t>
            </a:r>
          </a:p>
          <a:p>
            <a:endParaRPr lang="en-US" dirty="0"/>
          </a:p>
        </p:txBody>
      </p:sp>
    </p:spTree>
    <p:extLst>
      <p:ext uri="{BB962C8B-B14F-4D97-AF65-F5344CB8AC3E}">
        <p14:creationId xmlns:p14="http://schemas.microsoft.com/office/powerpoint/2010/main" val="1677160007"/>
      </p:ext>
    </p:extLst>
  </p:cSld>
  <p:clrMapOvr>
    <a:masterClrMapping/>
  </p:clrMapOvr>
</p:sld>
</file>

<file path=ppt/theme/theme1.xml><?xml version="1.0" encoding="utf-8"?>
<a:theme xmlns:a="http://schemas.openxmlformats.org/drawingml/2006/main" name="alg-design">
  <a:themeElements>
    <a:clrScheme name="alg-design 7">
      <a:dk1>
        <a:srgbClr val="000000"/>
      </a:dk1>
      <a:lt1>
        <a:srgbClr val="FFFFFF"/>
      </a:lt1>
      <a:dk2>
        <a:srgbClr val="C0C0C0"/>
      </a:dk2>
      <a:lt2>
        <a:srgbClr val="010000"/>
      </a:lt2>
      <a:accent1>
        <a:srgbClr val="CC0000"/>
      </a:accent1>
      <a:accent2>
        <a:srgbClr val="777777"/>
      </a:accent2>
      <a:accent3>
        <a:srgbClr val="FFFFFF"/>
      </a:accent3>
      <a:accent4>
        <a:srgbClr val="000000"/>
      </a:accent4>
      <a:accent5>
        <a:srgbClr val="E2AAAA"/>
      </a:accent5>
      <a:accent6>
        <a:srgbClr val="6B6B6B"/>
      </a:accent6>
      <a:hlink>
        <a:srgbClr val="4D4D4D"/>
      </a:hlink>
      <a:folHlink>
        <a:srgbClr val="660066"/>
      </a:folHlink>
    </a:clrScheme>
    <a:fontScheme name="alg-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1600" b="0" i="0" u="none" strike="noStrike" cap="none" normalizeH="0" baseline="0">
            <a:ln>
              <a:noFill/>
            </a:ln>
            <a:solidFill>
              <a:schemeClr val="tx1"/>
            </a:solidFill>
            <a:effectLst/>
            <a:latin typeface="Comic Sans M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1600" b="0" i="0" u="none" strike="noStrike" cap="none" normalizeH="0" baseline="0">
            <a:ln>
              <a:noFill/>
            </a:ln>
            <a:solidFill>
              <a:schemeClr val="tx1"/>
            </a:solidFill>
            <a:effectLst/>
            <a:latin typeface="Comic Sans MS" charset="0"/>
          </a:defRPr>
        </a:defPPr>
      </a:lstStyle>
    </a:lnDef>
  </a:objectDefaults>
  <a:extraClrSchemeLst>
    <a:extraClrScheme>
      <a:clrScheme name="alg-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alg-desig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alg-design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alg-design 4">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FFFFCC"/>
        </a:folHlink>
      </a:clrScheme>
      <a:clrMap bg1="lt1" tx1="dk1" bg2="lt2" tx2="dk2" accent1="accent1" accent2="accent2" accent3="accent3" accent4="accent4" accent5="accent5" accent6="accent6" hlink="hlink" folHlink="folHlink"/>
    </a:extraClrScheme>
    <a:extraClrScheme>
      <a:clrScheme name="alg-design 5">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660066"/>
        </a:folHlink>
      </a:clrScheme>
      <a:clrMap bg1="lt1" tx1="dk1" bg2="lt2" tx2="dk2" accent1="accent1" accent2="accent2" accent3="accent3" accent4="accent4" accent5="accent5" accent6="accent6" hlink="hlink" folHlink="folHlink"/>
    </a:extraClrScheme>
    <a:extraClrScheme>
      <a:clrScheme name="alg-design 6">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FFFFFF"/>
        </a:folHlink>
      </a:clrScheme>
      <a:clrMap bg1="lt1" tx1="dk1" bg2="lt2" tx2="dk2" accent1="accent1" accent2="accent2" accent3="accent3" accent4="accent4" accent5="accent5" accent6="accent6" hlink="hlink" folHlink="folHlink"/>
    </a:extraClrScheme>
    <a:extraClrScheme>
      <a:clrScheme name="alg-design 7">
        <a:dk1>
          <a:srgbClr val="000000"/>
        </a:dk1>
        <a:lt1>
          <a:srgbClr val="FFFFFF"/>
        </a:lt1>
        <a:dk2>
          <a:srgbClr val="C0C0C0"/>
        </a:dk2>
        <a:lt2>
          <a:srgbClr val="010000"/>
        </a:lt2>
        <a:accent1>
          <a:srgbClr val="CC0000"/>
        </a:accent1>
        <a:accent2>
          <a:srgbClr val="777777"/>
        </a:accent2>
        <a:accent3>
          <a:srgbClr val="FFFFFF"/>
        </a:accent3>
        <a:accent4>
          <a:srgbClr val="000000"/>
        </a:accent4>
        <a:accent5>
          <a:srgbClr val="E2AAAA"/>
        </a:accent5>
        <a:accent6>
          <a:srgbClr val="6B6B6B"/>
        </a:accent6>
        <a:hlink>
          <a:srgbClr val="4D4D4D"/>
        </a:hlink>
        <a:folHlink>
          <a:srgbClr val="66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54192</TotalTime>
  <Words>2068</Words>
  <Application>Microsoft Macintosh PowerPoint</Application>
  <PresentationFormat>On-screen Show (4:3)</PresentationFormat>
  <Paragraphs>263</Paragraphs>
  <Slides>34</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34</vt:i4>
      </vt:variant>
    </vt:vector>
  </HeadingPairs>
  <TitlesOfParts>
    <vt:vector size="44" baseType="lpstr">
      <vt:lpstr>Chalkboard</vt:lpstr>
      <vt:lpstr>Comic Sans MS</vt:lpstr>
      <vt:lpstr>Courier New</vt:lpstr>
      <vt:lpstr>Monotype Sorts</vt:lpstr>
      <vt:lpstr>ＭＳ Ｐゴシック</vt:lpstr>
      <vt:lpstr>MT Extra</vt:lpstr>
      <vt:lpstr>Times New Roman</vt:lpstr>
      <vt:lpstr>Wingdings</vt:lpstr>
      <vt:lpstr>Arial</vt:lpstr>
      <vt:lpstr>alg-design</vt:lpstr>
      <vt:lpstr>CS 220: Discrete Structures and their Applications </vt:lpstr>
      <vt:lpstr>Functions</vt:lpstr>
      <vt:lpstr>definition</vt:lpstr>
      <vt:lpstr>definition</vt:lpstr>
      <vt:lpstr>functions</vt:lpstr>
      <vt:lpstr>Examples</vt:lpstr>
      <vt:lpstr>The floor function</vt:lpstr>
      <vt:lpstr>The ceiling function</vt:lpstr>
      <vt:lpstr>Floor or ceiling?</vt:lpstr>
      <vt:lpstr>one-to-one functions</vt:lpstr>
      <vt:lpstr>one-to-one functions</vt:lpstr>
      <vt:lpstr>onto functions</vt:lpstr>
      <vt:lpstr>bijections</vt:lpstr>
      <vt:lpstr>onto/one-to-one/bijections</vt:lpstr>
      <vt:lpstr>Inverse functions</vt:lpstr>
      <vt:lpstr>Inverse functions</vt:lpstr>
      <vt:lpstr>Inverse functions</vt:lpstr>
      <vt:lpstr>Inverse functions</vt:lpstr>
      <vt:lpstr>Inverse functions</vt:lpstr>
      <vt:lpstr>Inverse functions</vt:lpstr>
      <vt:lpstr>Composition of functions</vt:lpstr>
      <vt:lpstr>Composition of functions</vt:lpstr>
      <vt:lpstr>Composition of functions</vt:lpstr>
      <vt:lpstr>The identity function</vt:lpstr>
      <vt:lpstr>increasing/decreasing functions</vt:lpstr>
      <vt:lpstr>increasing functions</vt:lpstr>
      <vt:lpstr>Cartesian products and functions</vt:lpstr>
      <vt:lpstr>exponents and logarithms</vt:lpstr>
      <vt:lpstr>the logarithm function</vt:lpstr>
      <vt:lpstr>dividing chocolates</vt:lpstr>
      <vt:lpstr>dividing chocolates</vt:lpstr>
      <vt:lpstr>dividing chocolates</vt:lpstr>
      <vt:lpstr>dividing chocolates</vt:lpstr>
      <vt:lpstr>Logarithms and programming</vt:lpstr>
    </vt:vector>
  </TitlesOfParts>
  <Company>Dell Computer Corporation</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Kevin Wayne</dc:creator>
  <cp:lastModifiedBy>Microsoft Office User</cp:lastModifiedBy>
  <cp:revision>843</cp:revision>
  <cp:lastPrinted>2018-01-09T23:45:32Z</cp:lastPrinted>
  <dcterms:created xsi:type="dcterms:W3CDTF">2011-01-03T17:49:16Z</dcterms:created>
  <dcterms:modified xsi:type="dcterms:W3CDTF">2018-01-09T23:45:37Z</dcterms:modified>
</cp:coreProperties>
</file>