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42" r:id="rId1"/>
  </p:sldMasterIdLst>
  <p:notesMasterIdLst>
    <p:notesMasterId r:id="rId23"/>
  </p:notesMasterIdLst>
  <p:handoutMasterIdLst>
    <p:handoutMasterId r:id="rId24"/>
  </p:handoutMasterIdLst>
  <p:sldIdLst>
    <p:sldId id="436" r:id="rId2"/>
    <p:sldId id="596" r:id="rId3"/>
    <p:sldId id="598" r:id="rId4"/>
    <p:sldId id="610" r:id="rId5"/>
    <p:sldId id="615" r:id="rId6"/>
    <p:sldId id="616" r:id="rId7"/>
    <p:sldId id="617" r:id="rId8"/>
    <p:sldId id="619" r:id="rId9"/>
    <p:sldId id="618" r:id="rId10"/>
    <p:sldId id="611" r:id="rId11"/>
    <p:sldId id="620" r:id="rId12"/>
    <p:sldId id="621" r:id="rId13"/>
    <p:sldId id="622" r:id="rId14"/>
    <p:sldId id="627" r:id="rId15"/>
    <p:sldId id="609" r:id="rId16"/>
    <p:sldId id="623" r:id="rId17"/>
    <p:sldId id="624" r:id="rId18"/>
    <p:sldId id="625" r:id="rId19"/>
    <p:sldId id="626" r:id="rId20"/>
    <p:sldId id="628" r:id="rId21"/>
    <p:sldId id="629" r:id="rId22"/>
  </p:sldIdLst>
  <p:sldSz cx="9144000" cy="6858000" type="screen4x3"/>
  <p:notesSz cx="9269413" cy="7019925"/>
  <p:defaultTextStyle>
    <a:defPPr>
      <a:defRPr lang="en-US"/>
    </a:defPPr>
    <a:lvl1pPr algn="l" rtl="0" eaLnBrk="0" fontAlgn="base" hangingPunct="0">
      <a:spcBef>
        <a:spcPct val="0"/>
      </a:spcBef>
      <a:spcAft>
        <a:spcPct val="0"/>
      </a:spcAft>
      <a:defRPr kumimoji="1" sz="1600" kern="1200">
        <a:solidFill>
          <a:schemeClr val="tx1"/>
        </a:solidFill>
        <a:latin typeface="Comic Sans MS" charset="0"/>
        <a:ea typeface="+mn-ea"/>
        <a:cs typeface="+mn-cs"/>
      </a:defRPr>
    </a:lvl1pPr>
    <a:lvl2pPr marL="457200" algn="l" rtl="0" eaLnBrk="0" fontAlgn="base" hangingPunct="0">
      <a:spcBef>
        <a:spcPct val="0"/>
      </a:spcBef>
      <a:spcAft>
        <a:spcPct val="0"/>
      </a:spcAft>
      <a:defRPr kumimoji="1" sz="1600" kern="1200">
        <a:solidFill>
          <a:schemeClr val="tx1"/>
        </a:solidFill>
        <a:latin typeface="Comic Sans MS" charset="0"/>
        <a:ea typeface="+mn-ea"/>
        <a:cs typeface="+mn-cs"/>
      </a:defRPr>
    </a:lvl2pPr>
    <a:lvl3pPr marL="914400" algn="l" rtl="0" eaLnBrk="0" fontAlgn="base" hangingPunct="0">
      <a:spcBef>
        <a:spcPct val="0"/>
      </a:spcBef>
      <a:spcAft>
        <a:spcPct val="0"/>
      </a:spcAft>
      <a:defRPr kumimoji="1" sz="1600" kern="1200">
        <a:solidFill>
          <a:schemeClr val="tx1"/>
        </a:solidFill>
        <a:latin typeface="Comic Sans MS" charset="0"/>
        <a:ea typeface="+mn-ea"/>
        <a:cs typeface="+mn-cs"/>
      </a:defRPr>
    </a:lvl3pPr>
    <a:lvl4pPr marL="1371600" algn="l" rtl="0" eaLnBrk="0" fontAlgn="base" hangingPunct="0">
      <a:spcBef>
        <a:spcPct val="0"/>
      </a:spcBef>
      <a:spcAft>
        <a:spcPct val="0"/>
      </a:spcAft>
      <a:defRPr kumimoji="1" sz="1600" kern="1200">
        <a:solidFill>
          <a:schemeClr val="tx1"/>
        </a:solidFill>
        <a:latin typeface="Comic Sans MS" charset="0"/>
        <a:ea typeface="+mn-ea"/>
        <a:cs typeface="+mn-cs"/>
      </a:defRPr>
    </a:lvl4pPr>
    <a:lvl5pPr marL="1828800" algn="l" rtl="0" eaLnBrk="0" fontAlgn="base" hangingPunct="0">
      <a:spcBef>
        <a:spcPct val="0"/>
      </a:spcBef>
      <a:spcAft>
        <a:spcPct val="0"/>
      </a:spcAft>
      <a:defRPr kumimoji="1" sz="1600" kern="1200">
        <a:solidFill>
          <a:schemeClr val="tx1"/>
        </a:solidFill>
        <a:latin typeface="Comic Sans MS" charset="0"/>
        <a:ea typeface="+mn-ea"/>
        <a:cs typeface="+mn-cs"/>
      </a:defRPr>
    </a:lvl5pPr>
    <a:lvl6pPr marL="2286000" algn="l" defTabSz="457200" rtl="0" eaLnBrk="1" latinLnBrk="0" hangingPunct="1">
      <a:defRPr kumimoji="1" sz="1600" kern="1200">
        <a:solidFill>
          <a:schemeClr val="tx1"/>
        </a:solidFill>
        <a:latin typeface="Comic Sans MS" charset="0"/>
        <a:ea typeface="+mn-ea"/>
        <a:cs typeface="+mn-cs"/>
      </a:defRPr>
    </a:lvl6pPr>
    <a:lvl7pPr marL="2743200" algn="l" defTabSz="457200" rtl="0" eaLnBrk="1" latinLnBrk="0" hangingPunct="1">
      <a:defRPr kumimoji="1" sz="1600" kern="1200">
        <a:solidFill>
          <a:schemeClr val="tx1"/>
        </a:solidFill>
        <a:latin typeface="Comic Sans MS" charset="0"/>
        <a:ea typeface="+mn-ea"/>
        <a:cs typeface="+mn-cs"/>
      </a:defRPr>
    </a:lvl7pPr>
    <a:lvl8pPr marL="3200400" algn="l" defTabSz="457200" rtl="0" eaLnBrk="1" latinLnBrk="0" hangingPunct="1">
      <a:defRPr kumimoji="1" sz="1600" kern="1200">
        <a:solidFill>
          <a:schemeClr val="tx1"/>
        </a:solidFill>
        <a:latin typeface="Comic Sans MS" charset="0"/>
        <a:ea typeface="+mn-ea"/>
        <a:cs typeface="+mn-cs"/>
      </a:defRPr>
    </a:lvl8pPr>
    <a:lvl9pPr marL="3657600" algn="l" defTabSz="457200" rtl="0" eaLnBrk="1" latinLnBrk="0" hangingPunct="1">
      <a:defRPr kumimoji="1" sz="1600" kern="1200">
        <a:solidFill>
          <a:schemeClr val="tx1"/>
        </a:solidFill>
        <a:latin typeface="Comic Sans M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10">
          <p15:clr>
            <a:srgbClr val="A4A3A4"/>
          </p15:clr>
        </p15:guide>
        <p15:guide id="2" pos="291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scaleToFitPaper="1" frameSlides="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4C4C"/>
    <a:srgbClr val="7F7F7F"/>
    <a:srgbClr val="006600"/>
    <a:srgbClr val="990033"/>
    <a:srgbClr val="CC0000"/>
    <a:srgbClr val="003399"/>
    <a:srgbClr val="336699"/>
    <a:srgbClr val="008080"/>
    <a:srgbClr val="0099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50" autoAdjust="0"/>
    <p:restoredTop sz="89013" autoAdjust="0"/>
  </p:normalViewPr>
  <p:slideViewPr>
    <p:cSldViewPr snapToGrid="0">
      <p:cViewPr>
        <p:scale>
          <a:sx n="110" d="100"/>
          <a:sy n="110" d="100"/>
        </p:scale>
        <p:origin x="368" y="-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2" d="100"/>
          <a:sy n="72" d="100"/>
        </p:scale>
        <p:origin x="-846" y="-90"/>
      </p:cViewPr>
      <p:guideLst>
        <p:guide orient="horz" pos="2210"/>
        <p:guide pos="291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defTabSz="931863">
              <a:defRPr kumimoji="0" sz="1200"/>
            </a:lvl1pPr>
          </a:lstStyle>
          <a:p>
            <a:endParaRPr lang="en-US"/>
          </a:p>
        </p:txBody>
      </p:sp>
      <p:sp>
        <p:nvSpPr>
          <p:cNvPr id="14339" name="Rectangle 3"/>
          <p:cNvSpPr>
            <a:spLocks noGrp="1" noChangeArrowheads="1"/>
          </p:cNvSpPr>
          <p:nvPr>
            <p:ph type="dt" sz="quarter" idx="1"/>
          </p:nvPr>
        </p:nvSpPr>
        <p:spPr bwMode="auto">
          <a:xfrm>
            <a:off x="5254625"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algn="r" defTabSz="931863">
              <a:defRPr kumimoji="0" sz="1200"/>
            </a:lvl1pPr>
          </a:lstStyle>
          <a:p>
            <a:fld id="{80C165FA-4563-DA49-9588-BB856F75A137}" type="datetime1">
              <a:rPr lang="en-US"/>
              <a:pPr/>
              <a:t>1/8/18</a:t>
            </a:fld>
            <a:endParaRPr lang="en-US"/>
          </a:p>
        </p:txBody>
      </p:sp>
      <p:sp>
        <p:nvSpPr>
          <p:cNvPr id="14340" name="Rectangle 4"/>
          <p:cNvSpPr>
            <a:spLocks noGrp="1" noChangeArrowheads="1"/>
          </p:cNvSpPr>
          <p:nvPr>
            <p:ph type="ftr" sz="quarter" idx="2"/>
          </p:nvPr>
        </p:nvSpPr>
        <p:spPr bwMode="auto">
          <a:xfrm>
            <a:off x="0"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defTabSz="931863">
              <a:defRPr kumimoji="0" sz="1200"/>
            </a:lvl1pPr>
          </a:lstStyle>
          <a:p>
            <a:endParaRPr lang="en-US"/>
          </a:p>
        </p:txBody>
      </p:sp>
      <p:sp>
        <p:nvSpPr>
          <p:cNvPr id="14341" name="Rectangle 5"/>
          <p:cNvSpPr>
            <a:spLocks noGrp="1" noChangeArrowheads="1"/>
          </p:cNvSpPr>
          <p:nvPr>
            <p:ph type="sldNum" sz="quarter" idx="3"/>
          </p:nvPr>
        </p:nvSpPr>
        <p:spPr bwMode="auto">
          <a:xfrm>
            <a:off x="5254625"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algn="r" defTabSz="931863">
              <a:defRPr kumimoji="0" sz="1200"/>
            </a:lvl1pPr>
          </a:lstStyle>
          <a:p>
            <a:fld id="{1247D90D-5A22-9042-A220-14A08B18B104}" type="slidenum">
              <a:rPr lang="en-US"/>
              <a:pPr/>
              <a:t>‹#›</a:t>
            </a:fld>
            <a:endParaRPr lang="en-US"/>
          </a:p>
        </p:txBody>
      </p:sp>
    </p:spTree>
    <p:extLst>
      <p:ext uri="{BB962C8B-B14F-4D97-AF65-F5344CB8AC3E}">
        <p14:creationId xmlns:p14="http://schemas.microsoft.com/office/powerpoint/2010/main" val="2694699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defTabSz="931863">
              <a:defRPr kumimoji="0" sz="1200"/>
            </a:lvl1pPr>
          </a:lstStyle>
          <a:p>
            <a:endParaRPr lang="en-US"/>
          </a:p>
        </p:txBody>
      </p:sp>
      <p:sp>
        <p:nvSpPr>
          <p:cNvPr id="2057" name="Rectangle 9"/>
          <p:cNvSpPr>
            <a:spLocks noGrp="1" noRot="1" noChangeAspect="1" noChangeArrowheads="1"/>
          </p:cNvSpPr>
          <p:nvPr>
            <p:ph type="sldImg" idx="2"/>
          </p:nvPr>
        </p:nvSpPr>
        <p:spPr bwMode="auto">
          <a:xfrm>
            <a:off x="2879725" y="527050"/>
            <a:ext cx="3509963" cy="2632075"/>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1236663" y="3333750"/>
            <a:ext cx="6796087" cy="31591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9" name="Rectangle 11"/>
          <p:cNvSpPr>
            <a:spLocks noGrp="1" noChangeArrowheads="1"/>
          </p:cNvSpPr>
          <p:nvPr>
            <p:ph type="dt" idx="1"/>
          </p:nvPr>
        </p:nvSpPr>
        <p:spPr bwMode="auto">
          <a:xfrm>
            <a:off x="5254625"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algn="r" defTabSz="931863">
              <a:defRPr kumimoji="0" sz="1200"/>
            </a:lvl1pPr>
          </a:lstStyle>
          <a:p>
            <a:fld id="{BAD48C94-7EB9-F94F-9D73-CAC3D75EECEA}" type="datetime1">
              <a:rPr lang="en-US"/>
              <a:pPr/>
              <a:t>1/8/18</a:t>
            </a:fld>
            <a:endParaRPr lang="en-US"/>
          </a:p>
        </p:txBody>
      </p:sp>
      <p:sp>
        <p:nvSpPr>
          <p:cNvPr id="2060" name="Rectangle 12"/>
          <p:cNvSpPr>
            <a:spLocks noGrp="1" noChangeArrowheads="1"/>
          </p:cNvSpPr>
          <p:nvPr>
            <p:ph type="ftr" sz="quarter" idx="4"/>
          </p:nvPr>
        </p:nvSpPr>
        <p:spPr bwMode="auto">
          <a:xfrm>
            <a:off x="0"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defTabSz="931863">
              <a:defRPr kumimoji="0" sz="1200"/>
            </a:lvl1pPr>
          </a:lstStyle>
          <a:p>
            <a:endParaRPr lang="en-US"/>
          </a:p>
        </p:txBody>
      </p:sp>
      <p:sp>
        <p:nvSpPr>
          <p:cNvPr id="2061" name="Rectangle 13"/>
          <p:cNvSpPr>
            <a:spLocks noGrp="1" noChangeArrowheads="1"/>
          </p:cNvSpPr>
          <p:nvPr>
            <p:ph type="sldNum" sz="quarter" idx="5"/>
          </p:nvPr>
        </p:nvSpPr>
        <p:spPr bwMode="auto">
          <a:xfrm>
            <a:off x="5254625"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algn="r" defTabSz="931863">
              <a:defRPr kumimoji="0" sz="1200"/>
            </a:lvl1pPr>
          </a:lstStyle>
          <a:p>
            <a:fld id="{DC43DCB5-4B1A-7C41-B1F8-2EE8BD314104}" type="slidenum">
              <a:rPr lang="en-US"/>
              <a:pPr/>
              <a:t>‹#›</a:t>
            </a:fld>
            <a:endParaRPr lang="en-US"/>
          </a:p>
        </p:txBody>
      </p:sp>
    </p:spTree>
    <p:extLst>
      <p:ext uri="{BB962C8B-B14F-4D97-AF65-F5344CB8AC3E}">
        <p14:creationId xmlns:p14="http://schemas.microsoft.com/office/powerpoint/2010/main" val="1756463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omic Sans MS" charset="0"/>
        <a:ea typeface="+mn-ea"/>
        <a:cs typeface="+mn-cs"/>
      </a:defRPr>
    </a:lvl1pPr>
    <a:lvl2pPr marL="4572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43DCB5-4B1A-7C41-B1F8-2EE8BD314104}" type="slidenum">
              <a:rPr lang="en-US" smtClean="0"/>
              <a:pPr/>
              <a:t>1</a:t>
            </a:fld>
            <a:endParaRPr lang="en-US"/>
          </a:p>
        </p:txBody>
      </p:sp>
    </p:spTree>
    <p:extLst>
      <p:ext uri="{BB962C8B-B14F-4D97-AF65-F5344CB8AC3E}">
        <p14:creationId xmlns:p14="http://schemas.microsoft.com/office/powerpoint/2010/main" val="3576450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5D5A81-5166-EA48-B417-1D4F61D1451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this one in </a:t>
            </a:r>
            <a:r>
              <a:rPr lang="en-US" dirty="0" smtClean="0"/>
              <a:t>recitation</a:t>
            </a:r>
          </a:p>
          <a:p>
            <a:endParaRPr lang="en-US" dirty="0" smtClean="0"/>
          </a:p>
          <a:p>
            <a:r>
              <a:rPr lang="en-US" dirty="0" smtClean="0"/>
              <a:t>Pigeon hole</a:t>
            </a:r>
            <a:endParaRPr lang="en-US" dirty="0"/>
          </a:p>
        </p:txBody>
      </p:sp>
      <p:sp>
        <p:nvSpPr>
          <p:cNvPr id="4" name="Slide Number Placeholder 3"/>
          <p:cNvSpPr>
            <a:spLocks noGrp="1"/>
          </p:cNvSpPr>
          <p:nvPr>
            <p:ph type="sldNum" sz="quarter" idx="10"/>
          </p:nvPr>
        </p:nvSpPr>
        <p:spPr/>
        <p:txBody>
          <a:bodyPr/>
          <a:lstStyle/>
          <a:p>
            <a:fld id="{DC43DCB5-4B1A-7C41-B1F8-2EE8BD314104}" type="slidenum">
              <a:rPr lang="en-US" smtClean="0"/>
              <a:pPr/>
              <a:t>8</a:t>
            </a:fld>
            <a:endParaRPr lang="en-US"/>
          </a:p>
        </p:txBody>
      </p:sp>
    </p:spTree>
    <p:extLst>
      <p:ext uri="{BB962C8B-B14F-4D97-AF65-F5344CB8AC3E}">
        <p14:creationId xmlns:p14="http://schemas.microsoft.com/office/powerpoint/2010/main" val="12196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Variant in recitation:  there is no smallest integer</a:t>
            </a:r>
            <a:endParaRPr lang="en-US" dirty="0"/>
          </a:p>
        </p:txBody>
      </p:sp>
      <p:sp>
        <p:nvSpPr>
          <p:cNvPr id="4" name="Slide Number Placeholder 3"/>
          <p:cNvSpPr>
            <a:spLocks noGrp="1"/>
          </p:cNvSpPr>
          <p:nvPr>
            <p:ph type="sldNum" sz="quarter" idx="10"/>
          </p:nvPr>
        </p:nvSpPr>
        <p:spPr/>
        <p:txBody>
          <a:bodyPr/>
          <a:lstStyle/>
          <a:p>
            <a:fld id="{DC43DCB5-4B1A-7C41-B1F8-2EE8BD314104}" type="slidenum">
              <a:rPr lang="en-US" smtClean="0"/>
              <a:pPr/>
              <a:t>9</a:t>
            </a:fld>
            <a:endParaRPr lang="en-US"/>
          </a:p>
        </p:txBody>
      </p:sp>
    </p:spTree>
    <p:extLst>
      <p:ext uri="{BB962C8B-B14F-4D97-AF65-F5344CB8AC3E}">
        <p14:creationId xmlns:p14="http://schemas.microsoft.com/office/powerpoint/2010/main" val="3596277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5D5A81-5166-EA48-B417-1D4F61D1451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664578" name="Line 2"/>
          <p:cNvSpPr>
            <a:spLocks noChangeShapeType="1"/>
          </p:cNvSpPr>
          <p:nvPr userDrawn="1"/>
        </p:nvSpPr>
        <p:spPr bwMode="auto">
          <a:xfrm>
            <a:off x="-3175" y="904791"/>
            <a:ext cx="9147175" cy="0"/>
          </a:xfrm>
          <a:prstGeom prst="line">
            <a:avLst/>
          </a:prstGeom>
          <a:noFill/>
          <a:ln w="12700" cap="sq">
            <a:solidFill>
              <a:schemeClr val="bg2"/>
            </a:solidFill>
            <a:round/>
            <a:headEnd type="none" w="sm" len="sm"/>
            <a:tailEnd type="none" w="sm" len="sm"/>
          </a:ln>
          <a:effectLst/>
        </p:spPr>
        <p:txBody>
          <a:bodyPr>
            <a:prstTxWarp prst="textNoShape">
              <a:avLst/>
            </a:prstTxWarp>
          </a:bodyPr>
          <a:lstStyle/>
          <a:p>
            <a:endParaRPr lang="en-US"/>
          </a:p>
        </p:txBody>
      </p:sp>
      <p:sp>
        <p:nvSpPr>
          <p:cNvPr id="664579" name="Rectangle 3"/>
          <p:cNvSpPr>
            <a:spLocks noGrp="1" noChangeArrowheads="1"/>
          </p:cNvSpPr>
          <p:nvPr>
            <p:ph type="ctrTitle" sz="quarter"/>
          </p:nvPr>
        </p:nvSpPr>
        <p:spPr>
          <a:xfrm>
            <a:off x="0" y="453639"/>
            <a:ext cx="9144000" cy="1524000"/>
          </a:xfrm>
        </p:spPr>
        <p:txBody>
          <a:bodyPr anchor="b"/>
          <a:lstStyle>
            <a:lvl1pPr>
              <a:lnSpc>
                <a:spcPct val="80000"/>
              </a:lnSpc>
              <a:defRPr sz="3600">
                <a:solidFill>
                  <a:srgbClr val="003399"/>
                </a:solidFill>
              </a:defRPr>
            </a:lvl1pPr>
          </a:lstStyle>
          <a:p>
            <a:r>
              <a:rPr lang="en-US" dirty="0"/>
              <a:t>Click to edit Master title style</a:t>
            </a:r>
          </a:p>
        </p:txBody>
      </p:sp>
      <p:sp>
        <p:nvSpPr>
          <p:cNvPr id="664580" name="Rectangle 4"/>
          <p:cNvSpPr>
            <a:spLocks noGrp="1" noChangeArrowheads="1"/>
          </p:cNvSpPr>
          <p:nvPr>
            <p:ph type="subTitle" sz="quarter" idx="1"/>
          </p:nvPr>
        </p:nvSpPr>
        <p:spPr>
          <a:xfrm>
            <a:off x="1039057" y="3207171"/>
            <a:ext cx="7162800" cy="3094037"/>
          </a:xfrm>
          <a:ln>
            <a:tailEnd type="none" w="sm" len="sm"/>
          </a:ln>
        </p:spPr>
        <p:txBody>
          <a:bodyPr/>
          <a:lstStyle>
            <a:lvl1pPr algn="ctr" defTabSz="915988">
              <a:defRPr sz="2800"/>
            </a:lvl1pPr>
          </a:lstStyle>
          <a:p>
            <a:r>
              <a:rPr lang="en-US" dirty="0"/>
              <a:t>Click to edit Master subtitle style</a:t>
            </a:r>
          </a:p>
        </p:txBody>
      </p:sp>
      <p:sp>
        <p:nvSpPr>
          <p:cNvPr id="5" name="Line 2"/>
          <p:cNvSpPr>
            <a:spLocks noChangeShapeType="1"/>
          </p:cNvSpPr>
          <p:nvPr userDrawn="1"/>
        </p:nvSpPr>
        <p:spPr bwMode="auto">
          <a:xfrm>
            <a:off x="-3175" y="2607988"/>
            <a:ext cx="9147175" cy="0"/>
          </a:xfrm>
          <a:prstGeom prst="line">
            <a:avLst/>
          </a:prstGeom>
          <a:noFill/>
          <a:ln w="12700" cap="sq">
            <a:solidFill>
              <a:schemeClr val="bg2"/>
            </a:solidFill>
            <a:round/>
            <a:headEnd type="none" w="sm" len="sm"/>
            <a:tailEnd type="none" w="sm" len="sm"/>
          </a:ln>
          <a:effectLst/>
        </p:spPr>
        <p:txBody>
          <a:bodyPr>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A8BCDA1E-1794-5446-9A2E-8C1F6372D3A9}" type="slidenum">
              <a:rPr lang="en-US"/>
              <a:pPr/>
              <a:t>‹#›</a:t>
            </a:fld>
            <a:endParaRPr 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22860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52400"/>
            <a:ext cx="67056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69578075-EEA9-8144-AD03-4EE198986FBA}" type="slidenum">
              <a:rPr lang="en-US"/>
              <a:pPr/>
              <a:t>‹#›</a:t>
            </a:fld>
            <a:endParaRPr lang="en-U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3C59E553-7F30-9B46-BA78-682CBE9B627F}" type="slidenum">
              <a:rPr lang="en-US"/>
              <a:pPr/>
              <a:t>‹#›</a:t>
            </a:fld>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48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10100" y="914400"/>
            <a:ext cx="3848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9D936146-5419-3345-8044-CD41AF2DA91B}" type="slidenum">
              <a:rPr lang="en-US"/>
              <a:pPr/>
              <a:t>‹#›</a:t>
            </a:fld>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7239000" y="6629400"/>
            <a:ext cx="1905000" cy="228600"/>
          </a:xfrm>
          <a:prstGeom prst="rect">
            <a:avLst/>
          </a:prstGeom>
        </p:spPr>
        <p:txBody>
          <a:bodyPr/>
          <a:lstStyle>
            <a:lvl1pPr>
              <a:defRPr smtClean="0"/>
            </a:lvl1pPr>
          </a:lstStyle>
          <a:p>
            <a:fld id="{4A07CD2F-7EF3-5748-8C7E-34D5617F5470}" type="slidenum">
              <a:rPr lang="en-US"/>
              <a:pPr/>
              <a:t>‹#›</a:t>
            </a:fld>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F37CA0D4-0E25-8349-8F08-3B7430B3C567}" type="slidenum">
              <a:rPr lang="en-US"/>
              <a:pPr/>
              <a:t>‹#›</a:t>
            </a:fld>
            <a:endParaRPr lang="en-U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A65680C1-A870-054C-BD87-6F9CFA4D4C6D}" type="slidenum">
              <a:rPr lang="en-US"/>
              <a:pPr/>
              <a:t>‹#›</a:t>
            </a:fld>
            <a:endParaRPr lang="en-US" sz="140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663554" name="Rectangle 2"/>
          <p:cNvSpPr>
            <a:spLocks noGrp="1" noChangeArrowheads="1"/>
          </p:cNvSpPr>
          <p:nvPr>
            <p:ph type="title"/>
          </p:nvPr>
        </p:nvSpPr>
        <p:spPr bwMode="auto">
          <a:xfrm>
            <a:off x="0" y="248448"/>
            <a:ext cx="9144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63555" name="Rectangle 3"/>
          <p:cNvSpPr>
            <a:spLocks noGrp="1" noChangeArrowheads="1"/>
          </p:cNvSpPr>
          <p:nvPr>
            <p:ph type="body" idx="1"/>
          </p:nvPr>
        </p:nvSpPr>
        <p:spPr bwMode="auto">
          <a:xfrm>
            <a:off x="609600" y="1063808"/>
            <a:ext cx="7848600" cy="5410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hdr="0" ftr="0" dt="0"/>
  <p:txStyles>
    <p:titleStyle>
      <a:lvl1pPr algn="ctr" rtl="0" eaLnBrk="0" fontAlgn="base" hangingPunct="0">
        <a:lnSpc>
          <a:spcPct val="70000"/>
        </a:lnSpc>
        <a:spcBef>
          <a:spcPct val="0"/>
        </a:spcBef>
        <a:spcAft>
          <a:spcPct val="0"/>
        </a:spcAft>
        <a:defRPr kumimoji="1" sz="3200">
          <a:solidFill>
            <a:schemeClr val="hlink"/>
          </a:solidFill>
          <a:latin typeface="+mj-lt"/>
          <a:ea typeface="+mj-ea"/>
          <a:cs typeface="+mj-cs"/>
        </a:defRPr>
      </a:lvl1pPr>
      <a:lvl2pPr algn="ctr" rtl="0" eaLnBrk="0" fontAlgn="base" hangingPunct="0">
        <a:lnSpc>
          <a:spcPct val="70000"/>
        </a:lnSpc>
        <a:spcBef>
          <a:spcPct val="0"/>
        </a:spcBef>
        <a:spcAft>
          <a:spcPct val="0"/>
        </a:spcAft>
        <a:defRPr kumimoji="1" sz="2000">
          <a:solidFill>
            <a:schemeClr val="hlink"/>
          </a:solidFill>
          <a:latin typeface="Comic Sans MS" charset="0"/>
        </a:defRPr>
      </a:lvl2pPr>
      <a:lvl3pPr algn="ctr" rtl="0" eaLnBrk="0" fontAlgn="base" hangingPunct="0">
        <a:lnSpc>
          <a:spcPct val="70000"/>
        </a:lnSpc>
        <a:spcBef>
          <a:spcPct val="0"/>
        </a:spcBef>
        <a:spcAft>
          <a:spcPct val="0"/>
        </a:spcAft>
        <a:defRPr kumimoji="1" sz="2000">
          <a:solidFill>
            <a:schemeClr val="hlink"/>
          </a:solidFill>
          <a:latin typeface="Comic Sans MS" charset="0"/>
        </a:defRPr>
      </a:lvl3pPr>
      <a:lvl4pPr algn="ctr" rtl="0" eaLnBrk="0" fontAlgn="base" hangingPunct="0">
        <a:lnSpc>
          <a:spcPct val="70000"/>
        </a:lnSpc>
        <a:spcBef>
          <a:spcPct val="0"/>
        </a:spcBef>
        <a:spcAft>
          <a:spcPct val="0"/>
        </a:spcAft>
        <a:defRPr kumimoji="1" sz="2000">
          <a:solidFill>
            <a:schemeClr val="hlink"/>
          </a:solidFill>
          <a:latin typeface="Comic Sans MS" charset="0"/>
        </a:defRPr>
      </a:lvl4pPr>
      <a:lvl5pPr algn="ctr" rtl="0" eaLnBrk="0" fontAlgn="base" hangingPunct="0">
        <a:lnSpc>
          <a:spcPct val="70000"/>
        </a:lnSpc>
        <a:spcBef>
          <a:spcPct val="0"/>
        </a:spcBef>
        <a:spcAft>
          <a:spcPct val="0"/>
        </a:spcAft>
        <a:defRPr kumimoji="1" sz="2000">
          <a:solidFill>
            <a:schemeClr val="hlink"/>
          </a:solidFill>
          <a:latin typeface="Comic Sans MS" charset="0"/>
        </a:defRPr>
      </a:lvl5pPr>
      <a:lvl6pPr marL="457200" algn="ctr" rtl="0" eaLnBrk="0" fontAlgn="base" hangingPunct="0">
        <a:lnSpc>
          <a:spcPct val="70000"/>
        </a:lnSpc>
        <a:spcBef>
          <a:spcPct val="0"/>
        </a:spcBef>
        <a:spcAft>
          <a:spcPct val="0"/>
        </a:spcAft>
        <a:defRPr kumimoji="1" sz="2000">
          <a:solidFill>
            <a:schemeClr val="hlink"/>
          </a:solidFill>
          <a:latin typeface="Comic Sans MS" charset="0"/>
        </a:defRPr>
      </a:lvl6pPr>
      <a:lvl7pPr marL="914400" algn="ctr" rtl="0" eaLnBrk="0" fontAlgn="base" hangingPunct="0">
        <a:lnSpc>
          <a:spcPct val="70000"/>
        </a:lnSpc>
        <a:spcBef>
          <a:spcPct val="0"/>
        </a:spcBef>
        <a:spcAft>
          <a:spcPct val="0"/>
        </a:spcAft>
        <a:defRPr kumimoji="1" sz="2000">
          <a:solidFill>
            <a:schemeClr val="hlink"/>
          </a:solidFill>
          <a:latin typeface="Comic Sans MS" charset="0"/>
        </a:defRPr>
      </a:lvl7pPr>
      <a:lvl8pPr marL="1371600" algn="ctr" rtl="0" eaLnBrk="0" fontAlgn="base" hangingPunct="0">
        <a:lnSpc>
          <a:spcPct val="70000"/>
        </a:lnSpc>
        <a:spcBef>
          <a:spcPct val="0"/>
        </a:spcBef>
        <a:spcAft>
          <a:spcPct val="0"/>
        </a:spcAft>
        <a:defRPr kumimoji="1" sz="2000">
          <a:solidFill>
            <a:schemeClr val="hlink"/>
          </a:solidFill>
          <a:latin typeface="Comic Sans MS" charset="0"/>
        </a:defRPr>
      </a:lvl8pPr>
      <a:lvl9pPr marL="1828800" algn="ctr" rtl="0" eaLnBrk="0" fontAlgn="base" hangingPunct="0">
        <a:lnSpc>
          <a:spcPct val="70000"/>
        </a:lnSpc>
        <a:spcBef>
          <a:spcPct val="0"/>
        </a:spcBef>
        <a:spcAft>
          <a:spcPct val="0"/>
        </a:spcAft>
        <a:defRPr kumimoji="1" sz="2000">
          <a:solidFill>
            <a:schemeClr val="hlink"/>
          </a:solidFill>
          <a:latin typeface="Comic Sans MS" charset="0"/>
        </a:defRPr>
      </a:lvl9pPr>
    </p:titleStyle>
    <p:bodyStyle>
      <a:lvl1pPr algn="l" rtl="0" eaLnBrk="0" fontAlgn="base" hangingPunct="0">
        <a:lnSpc>
          <a:spcPct val="100000"/>
        </a:lnSpc>
        <a:spcBef>
          <a:spcPct val="0"/>
        </a:spcBef>
        <a:spcAft>
          <a:spcPts val="600"/>
        </a:spcAft>
        <a:buClr>
          <a:srgbClr val="003399"/>
        </a:buClr>
        <a:buSzPct val="50000"/>
        <a:buFont typeface="Monotype Sorts" charset="2"/>
        <a:defRPr kumimoji="1" sz="2000">
          <a:solidFill>
            <a:srgbClr val="003399"/>
          </a:solidFill>
          <a:latin typeface="+mn-lt"/>
          <a:ea typeface="+mn-ea"/>
          <a:cs typeface="+mn-cs"/>
        </a:defRPr>
      </a:lvl1pPr>
      <a:lvl2pPr marL="346075" indent="-231775" algn="l" rtl="0" eaLnBrk="0" fontAlgn="base" hangingPunct="0">
        <a:lnSpc>
          <a:spcPct val="100000"/>
        </a:lnSpc>
        <a:spcBef>
          <a:spcPct val="0"/>
        </a:spcBef>
        <a:spcAft>
          <a:spcPts val="600"/>
        </a:spcAft>
        <a:buClr>
          <a:schemeClr val="tx1"/>
        </a:buClr>
        <a:buSzPct val="35000"/>
        <a:buFont typeface="Monotype Sorts" charset="2"/>
        <a:buChar char="n"/>
        <a:defRPr kumimoji="1">
          <a:solidFill>
            <a:schemeClr val="tx1"/>
          </a:solidFill>
          <a:latin typeface="+mn-lt"/>
          <a:ea typeface="ＭＳ Ｐゴシック" charset="-128"/>
        </a:defRPr>
      </a:lvl2pPr>
      <a:lvl3pPr marL="627063" indent="-166688" algn="l" rtl="0" eaLnBrk="0" fontAlgn="base" hangingPunct="0">
        <a:lnSpc>
          <a:spcPts val="2600"/>
        </a:lnSpc>
        <a:spcBef>
          <a:spcPct val="0"/>
        </a:spcBef>
        <a:spcAft>
          <a:spcPts val="600"/>
        </a:spcAft>
        <a:buClr>
          <a:schemeClr val="tx1"/>
        </a:buClr>
        <a:buSzPct val="80000"/>
        <a:buChar char="–"/>
        <a:defRPr kumimoji="1">
          <a:solidFill>
            <a:schemeClr val="tx1"/>
          </a:solidFill>
          <a:latin typeface="+mn-lt"/>
          <a:ea typeface="ＭＳ Ｐゴシック" charset="-128"/>
        </a:defRPr>
      </a:lvl3pPr>
      <a:lvl4pPr marL="1147763" indent="-404813" algn="l" rtl="0" eaLnBrk="0" fontAlgn="base" hangingPunct="0">
        <a:lnSpc>
          <a:spcPts val="2600"/>
        </a:lnSpc>
        <a:spcBef>
          <a:spcPct val="0"/>
        </a:spcBef>
        <a:spcAft>
          <a:spcPct val="0"/>
        </a:spcAft>
        <a:buClr>
          <a:schemeClr val="tx1"/>
        </a:buClr>
        <a:buFont typeface="Wingdings" charset="2"/>
        <a:buChar char="!"/>
        <a:defRPr kumimoji="1">
          <a:solidFill>
            <a:schemeClr val="tx1"/>
          </a:solidFill>
          <a:latin typeface="+mn-lt"/>
          <a:ea typeface="ＭＳ Ｐゴシック" charset="-128"/>
        </a:defRPr>
      </a:lvl4pPr>
      <a:lvl5pPr marL="15398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5pPr>
      <a:lvl6pPr marL="19970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6pPr>
      <a:lvl7pPr marL="24542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7pPr>
      <a:lvl8pPr marL="29114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8pPr>
      <a:lvl9pPr marL="33686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sz="quarter"/>
          </p:nvPr>
        </p:nvSpPr>
        <p:spPr>
          <a:xfrm>
            <a:off x="634981" y="844214"/>
            <a:ext cx="8090110" cy="1439445"/>
          </a:xfrm>
        </p:spPr>
        <p:txBody>
          <a:bodyPr/>
          <a:lstStyle/>
          <a:p>
            <a:pPr>
              <a:lnSpc>
                <a:spcPct val="90000"/>
              </a:lnSpc>
            </a:pPr>
            <a:r>
              <a:rPr lang="en-US" sz="3200" dirty="0"/>
              <a:t>CS 220: Discrete Structures and their Applications </a:t>
            </a:r>
          </a:p>
        </p:txBody>
      </p:sp>
      <p:sp>
        <p:nvSpPr>
          <p:cNvPr id="3" name="Rectangle 2"/>
          <p:cNvSpPr/>
          <p:nvPr/>
        </p:nvSpPr>
        <p:spPr>
          <a:xfrm>
            <a:off x="2958432" y="2639936"/>
            <a:ext cx="5733556" cy="2169825"/>
          </a:xfrm>
          <a:prstGeom prst="rect">
            <a:avLst/>
          </a:prstGeom>
        </p:spPr>
        <p:txBody>
          <a:bodyPr wrap="square">
            <a:spAutoFit/>
          </a:bodyPr>
          <a:lstStyle/>
          <a:p>
            <a:pPr eaLnBrk="1" hangingPunct="1">
              <a:lnSpc>
                <a:spcPct val="80000"/>
              </a:lnSpc>
            </a:pPr>
            <a:endParaRPr lang="en-US" sz="1400" dirty="0">
              <a:solidFill>
                <a:srgbClr val="002060"/>
              </a:solidFill>
            </a:endParaRPr>
          </a:p>
          <a:p>
            <a:pPr algn="ctr" eaLnBrk="1" hangingPunct="1">
              <a:lnSpc>
                <a:spcPct val="120000"/>
              </a:lnSpc>
            </a:pPr>
            <a:r>
              <a:rPr lang="en-US" sz="3200" dirty="0" smtClean="0">
                <a:solidFill>
                  <a:srgbClr val="4C4C4C"/>
                </a:solidFill>
              </a:rPr>
              <a:t>Proofs</a:t>
            </a:r>
          </a:p>
          <a:p>
            <a:pPr algn="ctr" eaLnBrk="1" hangingPunct="1">
              <a:lnSpc>
                <a:spcPct val="120000"/>
              </a:lnSpc>
            </a:pPr>
            <a:r>
              <a:rPr lang="en-US" sz="3200" dirty="0">
                <a:solidFill>
                  <a:srgbClr val="4C4C4C"/>
                </a:solidFill>
              </a:rPr>
              <a:t>s</a:t>
            </a:r>
            <a:r>
              <a:rPr lang="en-US" sz="3200" dirty="0" smtClean="0">
                <a:solidFill>
                  <a:srgbClr val="4C4C4C"/>
                </a:solidFill>
              </a:rPr>
              <a:t>ections 2.4 – 2.5 in </a:t>
            </a:r>
            <a:r>
              <a:rPr lang="en-US" sz="3200" dirty="0" err="1" smtClean="0">
                <a:solidFill>
                  <a:srgbClr val="4C4C4C"/>
                </a:solidFill>
              </a:rPr>
              <a:t>zybooks</a:t>
            </a:r>
            <a:endParaRPr lang="en-US" sz="2800" dirty="0">
              <a:solidFill>
                <a:srgbClr val="4C4C4C"/>
              </a:solidFill>
            </a:endParaRPr>
          </a:p>
          <a:p>
            <a:pPr eaLnBrk="1" hangingPunct="1">
              <a:lnSpc>
                <a:spcPct val="80000"/>
              </a:lnSpc>
            </a:pPr>
            <a:endParaRPr lang="en-US" sz="2000" dirty="0"/>
          </a:p>
          <a:p>
            <a:pPr eaLnBrk="1" hangingPunct="1">
              <a:lnSpc>
                <a:spcPct val="80000"/>
              </a:lnSpc>
            </a:pPr>
            <a:endParaRPr lang="en-US" sz="2000" dirty="0"/>
          </a:p>
          <a:p>
            <a:pPr eaLnBrk="1" hangingPunct="1">
              <a:lnSpc>
                <a:spcPct val="80000"/>
              </a:lnSpc>
            </a:pPr>
            <a:endParaRPr lang="en-US" sz="1800" dirty="0"/>
          </a:p>
        </p:txBody>
      </p:sp>
      <p:pic>
        <p:nvPicPr>
          <p:cNvPr id="8" name="Picture 7"/>
          <p:cNvPicPr>
            <a:picLocks noChangeAspect="1"/>
          </p:cNvPicPr>
          <p:nvPr/>
        </p:nvPicPr>
        <p:blipFill>
          <a:blip r:embed="rId3"/>
          <a:stretch>
            <a:fillRect/>
          </a:stretch>
        </p:blipFill>
        <p:spPr>
          <a:xfrm>
            <a:off x="7301635" y="5972753"/>
            <a:ext cx="1638300" cy="711200"/>
          </a:xfrm>
          <a:prstGeom prst="rect">
            <a:avLst/>
          </a:prstGeom>
        </p:spPr>
      </p:pic>
      <p:pic>
        <p:nvPicPr>
          <p:cNvPr id="9" name="Picture 8"/>
          <p:cNvPicPr>
            <a:picLocks noChangeAspect="1"/>
          </p:cNvPicPr>
          <p:nvPr/>
        </p:nvPicPr>
        <p:blipFill>
          <a:blip r:embed="rId4"/>
          <a:stretch>
            <a:fillRect/>
          </a:stretch>
        </p:blipFill>
        <p:spPr>
          <a:xfrm>
            <a:off x="0" y="5576455"/>
            <a:ext cx="2222397" cy="1143000"/>
          </a:xfrm>
          <a:prstGeom prst="rect">
            <a:avLst/>
          </a:prstGeom>
        </p:spPr>
      </p:pic>
      <p:pic>
        <p:nvPicPr>
          <p:cNvPr id="2" name="Picture 1"/>
          <p:cNvPicPr>
            <a:picLocks noChangeAspect="1"/>
          </p:cNvPicPr>
          <p:nvPr/>
        </p:nvPicPr>
        <p:blipFill>
          <a:blip r:embed="rId5"/>
          <a:stretch>
            <a:fillRect/>
          </a:stretch>
        </p:blipFill>
        <p:spPr>
          <a:xfrm>
            <a:off x="0" y="3486727"/>
            <a:ext cx="2595546" cy="3221182"/>
          </a:xfrm>
          <a:prstGeom prst="rect">
            <a:avLst/>
          </a:prstGeom>
        </p:spPr>
      </p:pic>
      <p:sp>
        <p:nvSpPr>
          <p:cNvPr id="4" name="TextBox 3"/>
          <p:cNvSpPr txBox="1"/>
          <p:nvPr/>
        </p:nvSpPr>
        <p:spPr>
          <a:xfrm>
            <a:off x="2828636" y="6442364"/>
            <a:ext cx="1937224" cy="276999"/>
          </a:xfrm>
          <a:prstGeom prst="rect">
            <a:avLst/>
          </a:prstGeom>
          <a:noFill/>
        </p:spPr>
        <p:txBody>
          <a:bodyPr wrap="none" rtlCol="0">
            <a:spAutoFit/>
          </a:bodyPr>
          <a:lstStyle/>
          <a:p>
            <a:r>
              <a:rPr lang="en-US" sz="1200" dirty="0"/>
              <a:t>https://</a:t>
            </a:r>
            <a:r>
              <a:rPr lang="en-US" sz="1200" dirty="0" err="1"/>
              <a:t>xkcd.com</a:t>
            </a:r>
            <a:r>
              <a:rPr lang="en-US" sz="1200" dirty="0"/>
              <a:t>/1381/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latin typeface="Times New Roman"/>
                <a:cs typeface="Times New Roman"/>
              </a:rPr>
              <a:t>√2</a:t>
            </a:r>
            <a:r>
              <a:rPr lang="en-US" dirty="0"/>
              <a:t> is </a:t>
            </a:r>
            <a:r>
              <a:rPr lang="en-US" dirty="0" smtClean="0"/>
              <a:t>irrational</a:t>
            </a:r>
            <a:endParaRPr lang="en-US" dirty="0"/>
          </a:p>
        </p:txBody>
      </p:sp>
      <p:sp>
        <p:nvSpPr>
          <p:cNvPr id="3" name="Content Placeholder 2"/>
          <p:cNvSpPr>
            <a:spLocks noGrp="1"/>
          </p:cNvSpPr>
          <p:nvPr>
            <p:ph idx="1"/>
          </p:nvPr>
        </p:nvSpPr>
        <p:spPr>
          <a:xfrm>
            <a:off x="457200" y="1034480"/>
            <a:ext cx="8229600" cy="4530725"/>
          </a:xfrm>
        </p:spPr>
        <p:txBody>
          <a:bodyPr/>
          <a:lstStyle/>
          <a:p>
            <a:r>
              <a:rPr lang="en-US" sz="2200" b="1" dirty="0" smtClean="0"/>
              <a:t>Theorem:</a:t>
            </a:r>
            <a:r>
              <a:rPr lang="en-US" sz="2200" dirty="0" smtClean="0"/>
              <a:t> </a:t>
            </a:r>
            <a:r>
              <a:rPr lang="en-US" sz="2200" i="1" dirty="0" smtClean="0">
                <a:latin typeface="Times New Roman"/>
                <a:cs typeface="Times New Roman"/>
              </a:rPr>
              <a:t>√2</a:t>
            </a:r>
            <a:r>
              <a:rPr lang="en-US" sz="2200" dirty="0" smtClean="0"/>
              <a:t> is irrational.</a:t>
            </a:r>
          </a:p>
          <a:p>
            <a:pPr marL="114300" lvl="1" indent="0">
              <a:buNone/>
            </a:pPr>
            <a:r>
              <a:rPr lang="en-US" sz="2000" b="1" dirty="0" smtClean="0"/>
              <a:t>Proof.</a:t>
            </a:r>
          </a:p>
          <a:p>
            <a:pPr lvl="1"/>
            <a:r>
              <a:rPr lang="en-US" sz="2000" dirty="0" smtClean="0"/>
              <a:t>Assume that “</a:t>
            </a:r>
            <a:r>
              <a:rPr lang="en-US" sz="2000" i="1" dirty="0" smtClean="0">
                <a:latin typeface="Times New Roman"/>
                <a:cs typeface="Times New Roman"/>
              </a:rPr>
              <a:t>√2</a:t>
            </a:r>
            <a:r>
              <a:rPr lang="en-US" sz="2000" dirty="0" smtClean="0"/>
              <a:t> is irrational” is false, that is, </a:t>
            </a:r>
            <a:r>
              <a:rPr lang="en-US" sz="2000" i="1" dirty="0" smtClean="0">
                <a:latin typeface="Times New Roman"/>
                <a:cs typeface="Times New Roman"/>
              </a:rPr>
              <a:t>√2</a:t>
            </a:r>
            <a:r>
              <a:rPr lang="en-US" sz="2000" dirty="0" smtClean="0"/>
              <a:t> is rational.</a:t>
            </a:r>
          </a:p>
          <a:p>
            <a:pPr lvl="1"/>
            <a:r>
              <a:rPr lang="en-US" sz="2000" dirty="0" smtClean="0"/>
              <a:t>Hence, </a:t>
            </a:r>
            <a:r>
              <a:rPr lang="en-US" sz="2000" i="1" dirty="0" smtClean="0">
                <a:latin typeface="Times New Roman"/>
                <a:cs typeface="Times New Roman"/>
              </a:rPr>
              <a:t>√2 = a/b</a:t>
            </a:r>
            <a:r>
              <a:rPr lang="en-US" sz="2000" dirty="0" smtClean="0"/>
              <a:t>  </a:t>
            </a:r>
            <a:r>
              <a:rPr lang="en-US" sz="2000" dirty="0" smtClean="0"/>
              <a:t>such that</a:t>
            </a:r>
            <a:r>
              <a:rPr lang="en-US" sz="2000" dirty="0" smtClean="0"/>
              <a:t> </a:t>
            </a:r>
            <a:r>
              <a:rPr lang="en-US" sz="2000" i="1" dirty="0" smtClean="0">
                <a:latin typeface="Times New Roman" charset="0"/>
              </a:rPr>
              <a:t>a</a:t>
            </a:r>
            <a:r>
              <a:rPr lang="en-US" sz="2000" dirty="0" smtClean="0"/>
              <a:t> and </a:t>
            </a:r>
            <a:r>
              <a:rPr lang="en-US" sz="2000" i="1" dirty="0" smtClean="0">
                <a:latin typeface="Times New Roman" charset="0"/>
              </a:rPr>
              <a:t>b</a:t>
            </a:r>
            <a:r>
              <a:rPr lang="en-US" sz="2000" dirty="0" smtClean="0"/>
              <a:t> have no common </a:t>
            </a:r>
            <a:r>
              <a:rPr lang="en-US" sz="2000" dirty="0" smtClean="0"/>
              <a:t>factors (if they have then we can divide these out) </a:t>
            </a:r>
            <a:endParaRPr lang="en-US" sz="2000" dirty="0" smtClean="0"/>
          </a:p>
          <a:p>
            <a:pPr lvl="1"/>
            <a:r>
              <a:rPr lang="en-US" sz="2000" dirty="0" smtClean="0"/>
              <a:t>So </a:t>
            </a:r>
            <a:r>
              <a:rPr lang="en-US" sz="2000" i="1" dirty="0" smtClean="0">
                <a:latin typeface="Times New Roman"/>
                <a:cs typeface="Times New Roman"/>
              </a:rPr>
              <a:t>2b</a:t>
            </a:r>
            <a:r>
              <a:rPr lang="en-US" sz="2000" i="1" baseline="30000" dirty="0" smtClean="0">
                <a:latin typeface="Times New Roman"/>
                <a:cs typeface="Times New Roman"/>
              </a:rPr>
              <a:t>2</a:t>
            </a:r>
            <a:r>
              <a:rPr lang="en-US" sz="2000" i="1" dirty="0" smtClean="0">
                <a:latin typeface="Times New Roman"/>
                <a:cs typeface="Times New Roman"/>
              </a:rPr>
              <a:t> = a</a:t>
            </a:r>
            <a:r>
              <a:rPr lang="en-US" sz="2000" i="1" baseline="30000" dirty="0" smtClean="0">
                <a:latin typeface="Times New Roman"/>
                <a:cs typeface="Times New Roman"/>
              </a:rPr>
              <a:t>2</a:t>
            </a:r>
            <a:r>
              <a:rPr lang="en-US" sz="2000" dirty="0" smtClean="0"/>
              <a:t>, which means </a:t>
            </a:r>
            <a:r>
              <a:rPr lang="en-US" sz="2000" i="1" dirty="0" smtClean="0">
                <a:latin typeface="Times New Roman" charset="0"/>
              </a:rPr>
              <a:t>a</a:t>
            </a:r>
            <a:r>
              <a:rPr lang="en-US" sz="2000" i="1" baseline="30000" dirty="0" smtClean="0">
                <a:latin typeface="Times New Roman" charset="0"/>
              </a:rPr>
              <a:t>2</a:t>
            </a:r>
            <a:r>
              <a:rPr lang="en-US" sz="2000" dirty="0" smtClean="0"/>
              <a:t> must be even</a:t>
            </a:r>
          </a:p>
          <a:p>
            <a:pPr lvl="1"/>
            <a:r>
              <a:rPr lang="en-US" sz="2000" dirty="0" smtClean="0"/>
              <a:t>Lemma:  if </a:t>
            </a:r>
            <a:r>
              <a:rPr lang="en-US" sz="2000" i="1" dirty="0" smtClean="0">
                <a:latin typeface="Times New Roman"/>
                <a:cs typeface="Times New Roman"/>
              </a:rPr>
              <a:t>n</a:t>
            </a:r>
            <a:r>
              <a:rPr lang="en-US" sz="2000" i="1" baseline="30000" dirty="0" smtClean="0">
                <a:latin typeface="Times New Roman"/>
                <a:cs typeface="Times New Roman"/>
              </a:rPr>
              <a:t>2</a:t>
            </a:r>
            <a:r>
              <a:rPr lang="en-US" sz="2000" i="1" dirty="0" smtClean="0">
                <a:latin typeface="Times New Roman"/>
                <a:cs typeface="Times New Roman"/>
              </a:rPr>
              <a:t> </a:t>
            </a:r>
            <a:r>
              <a:rPr lang="en-US" sz="2000" dirty="0" smtClean="0">
                <a:cs typeface="Times New Roman"/>
              </a:rPr>
              <a:t>is even then </a:t>
            </a:r>
            <a:r>
              <a:rPr lang="en-US" sz="2000" i="1" dirty="0" err="1" smtClean="0">
                <a:latin typeface="Times New Roman"/>
                <a:cs typeface="Times New Roman"/>
              </a:rPr>
              <a:t>n</a:t>
            </a:r>
            <a:r>
              <a:rPr lang="en-US" sz="2000" dirty="0" smtClean="0">
                <a:cs typeface="Times New Roman"/>
              </a:rPr>
              <a:t> is even</a:t>
            </a:r>
            <a:r>
              <a:rPr lang="en-US" sz="2000" dirty="0" smtClean="0"/>
              <a:t> </a:t>
            </a:r>
          </a:p>
          <a:p>
            <a:pPr lvl="1"/>
            <a:r>
              <a:rPr lang="en-US" sz="2000" dirty="0" smtClean="0"/>
              <a:t>Hence, </a:t>
            </a:r>
            <a:r>
              <a:rPr lang="en-US" sz="2000" i="1" dirty="0" smtClean="0">
                <a:latin typeface="Times New Roman"/>
                <a:cs typeface="Times New Roman"/>
              </a:rPr>
              <a:t>a = 2c</a:t>
            </a:r>
            <a:r>
              <a:rPr lang="en-US" sz="2000" dirty="0" smtClean="0"/>
              <a:t> </a:t>
            </a:r>
          </a:p>
          <a:p>
            <a:pPr lvl="1"/>
            <a:r>
              <a:rPr lang="en-US" sz="2000" dirty="0" smtClean="0"/>
              <a:t>Therefore  </a:t>
            </a:r>
            <a:r>
              <a:rPr lang="en-US" sz="2000" i="1" dirty="0" smtClean="0">
                <a:latin typeface="Times New Roman"/>
                <a:cs typeface="Times New Roman"/>
              </a:rPr>
              <a:t>b</a:t>
            </a:r>
            <a:r>
              <a:rPr lang="en-US" sz="2000" i="1" baseline="30000" dirty="0" smtClean="0">
                <a:latin typeface="Times New Roman"/>
                <a:cs typeface="Times New Roman"/>
              </a:rPr>
              <a:t>2</a:t>
            </a:r>
            <a:r>
              <a:rPr lang="en-US" sz="2000" i="1" dirty="0" smtClean="0">
                <a:latin typeface="Times New Roman"/>
                <a:cs typeface="Times New Roman"/>
              </a:rPr>
              <a:t> = 2c</a:t>
            </a:r>
            <a:r>
              <a:rPr lang="en-US" sz="2000" i="1" baseline="30000" dirty="0" smtClean="0">
                <a:latin typeface="Times New Roman"/>
                <a:cs typeface="Times New Roman"/>
              </a:rPr>
              <a:t>2</a:t>
            </a:r>
            <a:r>
              <a:rPr lang="en-US" sz="2000" dirty="0" smtClean="0"/>
              <a:t>  so </a:t>
            </a:r>
            <a:r>
              <a:rPr lang="en-US" sz="2000" i="1" dirty="0" smtClean="0">
                <a:latin typeface="Times New Roman" charset="0"/>
              </a:rPr>
              <a:t>b</a:t>
            </a:r>
            <a:r>
              <a:rPr lang="en-US" sz="2000" i="1" baseline="30000" dirty="0" smtClean="0">
                <a:latin typeface="Times New Roman" charset="0"/>
              </a:rPr>
              <a:t>2</a:t>
            </a:r>
            <a:r>
              <a:rPr lang="en-US" sz="2000" dirty="0" smtClean="0"/>
              <a:t> must be even.</a:t>
            </a:r>
          </a:p>
          <a:p>
            <a:pPr lvl="1"/>
            <a:r>
              <a:rPr lang="en-US" sz="2000" dirty="0" smtClean="0"/>
              <a:t>Therefore, according to the lemma, </a:t>
            </a:r>
            <a:r>
              <a:rPr lang="en-US" sz="2000" i="1" dirty="0" smtClean="0">
                <a:latin typeface="Times New Roman"/>
                <a:cs typeface="Times New Roman"/>
              </a:rPr>
              <a:t>b</a:t>
            </a:r>
            <a:r>
              <a:rPr lang="en-US" sz="2000" dirty="0" smtClean="0"/>
              <a:t> is even, which means </a:t>
            </a:r>
            <a:r>
              <a:rPr lang="en-US" sz="2000" i="1" dirty="0" smtClean="0">
                <a:latin typeface="Times New Roman" charset="0"/>
              </a:rPr>
              <a:t>a</a:t>
            </a:r>
            <a:r>
              <a:rPr lang="en-US" sz="2000" dirty="0" smtClean="0"/>
              <a:t> and </a:t>
            </a:r>
            <a:r>
              <a:rPr lang="en-US" sz="2000" i="1" dirty="0" smtClean="0">
                <a:latin typeface="Times New Roman" charset="0"/>
              </a:rPr>
              <a:t>b</a:t>
            </a:r>
            <a:r>
              <a:rPr lang="en-US" sz="2000" dirty="0" smtClean="0"/>
              <a:t> </a:t>
            </a:r>
            <a:r>
              <a:rPr lang="en-US" sz="2000" dirty="0" smtClean="0"/>
              <a:t>have common factor 2, </a:t>
            </a:r>
            <a:r>
              <a:rPr lang="en-US" sz="2000" dirty="0" smtClean="0"/>
              <a:t>which is a contradiction.</a:t>
            </a:r>
          </a:p>
        </p:txBody>
      </p:sp>
    </p:spTree>
    <p:extLst>
      <p:ext uri="{BB962C8B-B14F-4D97-AF65-F5344CB8AC3E}">
        <p14:creationId xmlns:p14="http://schemas.microsoft.com/office/powerpoint/2010/main" val="2861428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by cases</a:t>
            </a:r>
            <a:endParaRPr lang="en-US" dirty="0"/>
          </a:p>
        </p:txBody>
      </p:sp>
      <p:sp>
        <p:nvSpPr>
          <p:cNvPr id="3" name="Content Placeholder 2"/>
          <p:cNvSpPr>
            <a:spLocks noGrp="1"/>
          </p:cNvSpPr>
          <p:nvPr>
            <p:ph idx="1"/>
          </p:nvPr>
        </p:nvSpPr>
        <p:spPr/>
        <p:txBody>
          <a:bodyPr/>
          <a:lstStyle/>
          <a:p>
            <a:r>
              <a:rPr lang="en-US" dirty="0">
                <a:solidFill>
                  <a:srgbClr val="800000"/>
                </a:solidFill>
              </a:rPr>
              <a:t>Prove:</a:t>
            </a:r>
            <a:r>
              <a:rPr lang="en-US" dirty="0"/>
              <a:t> For every integer x, x</a:t>
            </a:r>
            <a:r>
              <a:rPr lang="en-US" baseline="30000" dirty="0"/>
              <a:t>2</a:t>
            </a:r>
            <a:r>
              <a:rPr lang="en-US" dirty="0"/>
              <a:t>-x is an even integer</a:t>
            </a:r>
            <a:r>
              <a:rPr lang="en-US" dirty="0" smtClean="0"/>
              <a:t>.</a:t>
            </a:r>
          </a:p>
          <a:p>
            <a:endParaRPr lang="en-US" dirty="0"/>
          </a:p>
          <a:p>
            <a:r>
              <a:rPr lang="en-US" dirty="0" smtClean="0"/>
              <a:t>Idea:</a:t>
            </a:r>
          </a:p>
          <a:p>
            <a:r>
              <a:rPr lang="en-US" dirty="0" smtClean="0"/>
              <a:t>Let’s reason about the parity of </a:t>
            </a:r>
            <a:r>
              <a:rPr lang="en-US" dirty="0"/>
              <a:t>x</a:t>
            </a:r>
            <a:r>
              <a:rPr lang="en-US" baseline="30000" dirty="0"/>
              <a:t>2</a:t>
            </a:r>
            <a:r>
              <a:rPr lang="en-US" dirty="0"/>
              <a:t>-</a:t>
            </a:r>
            <a:r>
              <a:rPr lang="en-US" dirty="0" smtClean="0"/>
              <a:t>x for two cases:</a:t>
            </a:r>
            <a:endParaRPr lang="en-US" dirty="0"/>
          </a:p>
          <a:p>
            <a:r>
              <a:rPr lang="en-US" dirty="0" smtClean="0"/>
              <a:t>Case 1:  x is even.</a:t>
            </a:r>
          </a:p>
          <a:p>
            <a:r>
              <a:rPr lang="en-US" dirty="0" smtClean="0"/>
              <a:t>Case 2:  x is odd</a:t>
            </a:r>
            <a:endParaRPr lang="en-US" dirty="0"/>
          </a:p>
          <a:p>
            <a:endParaRPr lang="en-US" dirty="0"/>
          </a:p>
        </p:txBody>
      </p:sp>
    </p:spTree>
    <p:extLst>
      <p:ext uri="{BB962C8B-B14F-4D97-AF65-F5344CB8AC3E}">
        <p14:creationId xmlns:p14="http://schemas.microsoft.com/office/powerpoint/2010/main" val="2222836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by cases</a:t>
            </a:r>
            <a:endParaRPr lang="en-US" dirty="0"/>
          </a:p>
        </p:txBody>
      </p:sp>
      <p:sp>
        <p:nvSpPr>
          <p:cNvPr id="3" name="Content Placeholder 2"/>
          <p:cNvSpPr>
            <a:spLocks noGrp="1"/>
          </p:cNvSpPr>
          <p:nvPr>
            <p:ph idx="1"/>
          </p:nvPr>
        </p:nvSpPr>
        <p:spPr/>
        <p:txBody>
          <a:bodyPr/>
          <a:lstStyle/>
          <a:p>
            <a:r>
              <a:rPr lang="en-US" dirty="0">
                <a:solidFill>
                  <a:srgbClr val="800000"/>
                </a:solidFill>
              </a:rPr>
              <a:t>Prove:</a:t>
            </a:r>
            <a:r>
              <a:rPr lang="en-US" dirty="0"/>
              <a:t> For every integer x, x</a:t>
            </a:r>
            <a:r>
              <a:rPr lang="en-US" baseline="30000" dirty="0"/>
              <a:t>2</a:t>
            </a:r>
            <a:r>
              <a:rPr lang="en-US" dirty="0"/>
              <a:t>-x is an even integer</a:t>
            </a:r>
            <a:r>
              <a:rPr lang="en-US" dirty="0" smtClean="0"/>
              <a:t>.</a:t>
            </a:r>
          </a:p>
          <a:p>
            <a:r>
              <a:rPr lang="en-US" dirty="0" smtClean="0"/>
              <a:t>Let’s reason about the parity of </a:t>
            </a:r>
            <a:r>
              <a:rPr lang="en-US" dirty="0"/>
              <a:t>x</a:t>
            </a:r>
            <a:r>
              <a:rPr lang="en-US" baseline="30000" dirty="0"/>
              <a:t>2</a:t>
            </a:r>
            <a:r>
              <a:rPr lang="en-US" dirty="0"/>
              <a:t>-</a:t>
            </a:r>
            <a:r>
              <a:rPr lang="en-US" dirty="0" smtClean="0"/>
              <a:t>x for two cases:</a:t>
            </a:r>
            <a:endParaRPr lang="en-US" dirty="0"/>
          </a:p>
          <a:p>
            <a:r>
              <a:rPr lang="en-US" dirty="0" smtClean="0"/>
              <a:t>Case 1:  x is even, i.e. x </a:t>
            </a:r>
            <a:r>
              <a:rPr lang="en-US" dirty="0"/>
              <a:t>= 2k for some integer </a:t>
            </a:r>
            <a:r>
              <a:rPr lang="en-US" dirty="0" smtClean="0"/>
              <a:t>k</a:t>
            </a:r>
          </a:p>
          <a:p>
            <a:pPr marL="457200" indent="-457200">
              <a:buAutoNum type="arabicPeriod"/>
            </a:pPr>
            <a:endParaRPr lang="en-US" dirty="0"/>
          </a:p>
          <a:p>
            <a:r>
              <a:rPr lang="en-US" dirty="0"/>
              <a:t>x</a:t>
            </a:r>
            <a:r>
              <a:rPr lang="en-US" baseline="30000" dirty="0" smtClean="0"/>
              <a:t>2 </a:t>
            </a:r>
            <a:r>
              <a:rPr lang="en-US" dirty="0" smtClean="0"/>
              <a:t>- x = (2k)</a:t>
            </a:r>
            <a:r>
              <a:rPr lang="en-US" baseline="30000" dirty="0" smtClean="0"/>
              <a:t>2 </a:t>
            </a:r>
            <a:r>
              <a:rPr lang="en-US" dirty="0" smtClean="0"/>
              <a:t>- 2k = 4k</a:t>
            </a:r>
            <a:r>
              <a:rPr lang="en-US" baseline="30000" dirty="0" smtClean="0"/>
              <a:t>2</a:t>
            </a:r>
            <a:r>
              <a:rPr lang="en-US" dirty="0" smtClean="0"/>
              <a:t> – 2k = 2(2k</a:t>
            </a:r>
            <a:r>
              <a:rPr lang="en-US" baseline="30000" dirty="0" smtClean="0"/>
              <a:t>2</a:t>
            </a:r>
            <a:r>
              <a:rPr lang="en-US" dirty="0" smtClean="0"/>
              <a:t> </a:t>
            </a:r>
            <a:r>
              <a:rPr lang="en-US" dirty="0"/>
              <a:t>– </a:t>
            </a:r>
            <a:r>
              <a:rPr lang="en-US" dirty="0" smtClean="0"/>
              <a:t>k) </a:t>
            </a:r>
          </a:p>
          <a:p>
            <a:pPr marL="457200" indent="-457200">
              <a:buAutoNum type="arabicPeriod"/>
            </a:pPr>
            <a:endParaRPr lang="en-US" dirty="0"/>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1497288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by cases</a:t>
            </a:r>
            <a:endParaRPr lang="en-US" dirty="0"/>
          </a:p>
        </p:txBody>
      </p:sp>
      <p:sp>
        <p:nvSpPr>
          <p:cNvPr id="3" name="Content Placeholder 2"/>
          <p:cNvSpPr>
            <a:spLocks noGrp="1"/>
          </p:cNvSpPr>
          <p:nvPr>
            <p:ph idx="1"/>
          </p:nvPr>
        </p:nvSpPr>
        <p:spPr/>
        <p:txBody>
          <a:bodyPr/>
          <a:lstStyle/>
          <a:p>
            <a:r>
              <a:rPr lang="en-US" dirty="0">
                <a:solidFill>
                  <a:srgbClr val="800000"/>
                </a:solidFill>
              </a:rPr>
              <a:t>Prove:</a:t>
            </a:r>
            <a:r>
              <a:rPr lang="en-US" dirty="0"/>
              <a:t> For every integer x, x</a:t>
            </a:r>
            <a:r>
              <a:rPr lang="en-US" baseline="30000" dirty="0"/>
              <a:t>2</a:t>
            </a:r>
            <a:r>
              <a:rPr lang="en-US" dirty="0"/>
              <a:t>-x is an even integer</a:t>
            </a:r>
            <a:r>
              <a:rPr lang="en-US" dirty="0" smtClean="0"/>
              <a:t>.</a:t>
            </a:r>
          </a:p>
          <a:p>
            <a:r>
              <a:rPr lang="en-US" dirty="0" smtClean="0"/>
              <a:t>Let’s reason about the parity of </a:t>
            </a:r>
            <a:r>
              <a:rPr lang="en-US" dirty="0"/>
              <a:t>x</a:t>
            </a:r>
            <a:r>
              <a:rPr lang="en-US" baseline="30000" dirty="0"/>
              <a:t>2</a:t>
            </a:r>
            <a:r>
              <a:rPr lang="en-US" dirty="0"/>
              <a:t>-</a:t>
            </a:r>
            <a:r>
              <a:rPr lang="en-US" dirty="0" smtClean="0"/>
              <a:t>x for two cases:</a:t>
            </a:r>
            <a:endParaRPr lang="en-US" dirty="0"/>
          </a:p>
          <a:p>
            <a:r>
              <a:rPr lang="en-US" dirty="0" smtClean="0"/>
              <a:t>Case 2</a:t>
            </a:r>
            <a:r>
              <a:rPr lang="en-US" dirty="0"/>
              <a:t>:</a:t>
            </a:r>
            <a:r>
              <a:rPr lang="en-US" dirty="0" smtClean="0"/>
              <a:t>  x is odd, i.e. x </a:t>
            </a:r>
            <a:r>
              <a:rPr lang="en-US" dirty="0"/>
              <a:t>= </a:t>
            </a:r>
            <a:r>
              <a:rPr lang="en-US" dirty="0" smtClean="0"/>
              <a:t>2k+1 </a:t>
            </a:r>
            <a:r>
              <a:rPr lang="en-US" dirty="0"/>
              <a:t>for some integer </a:t>
            </a:r>
            <a:r>
              <a:rPr lang="en-US" dirty="0" smtClean="0"/>
              <a:t>k</a:t>
            </a:r>
          </a:p>
          <a:p>
            <a:pPr marL="457200" indent="-457200">
              <a:buAutoNum type="arabicPeriod"/>
            </a:pPr>
            <a:endParaRPr lang="en-US" dirty="0"/>
          </a:p>
          <a:p>
            <a:r>
              <a:rPr lang="en-US" dirty="0"/>
              <a:t>x</a:t>
            </a:r>
            <a:r>
              <a:rPr lang="en-US" baseline="30000" dirty="0" smtClean="0"/>
              <a:t>2 </a:t>
            </a:r>
            <a:r>
              <a:rPr lang="en-US" dirty="0" smtClean="0"/>
              <a:t>- x = (2k+1)</a:t>
            </a:r>
            <a:r>
              <a:rPr lang="en-US" baseline="30000" dirty="0" smtClean="0"/>
              <a:t>2 </a:t>
            </a:r>
            <a:r>
              <a:rPr lang="en-US" dirty="0" smtClean="0"/>
              <a:t>– (2k + 1) = 4k</a:t>
            </a:r>
            <a:r>
              <a:rPr lang="en-US" baseline="30000" dirty="0" smtClean="0"/>
              <a:t>2</a:t>
            </a:r>
            <a:r>
              <a:rPr lang="en-US" dirty="0" smtClean="0"/>
              <a:t> + 4k + 1 – 2k - 1 = 2(2k</a:t>
            </a:r>
            <a:r>
              <a:rPr lang="en-US" baseline="30000" dirty="0" smtClean="0"/>
              <a:t>2</a:t>
            </a:r>
            <a:r>
              <a:rPr lang="en-US" dirty="0" smtClean="0"/>
              <a:t> </a:t>
            </a:r>
            <a:r>
              <a:rPr lang="en-US" dirty="0"/>
              <a:t>– </a:t>
            </a:r>
            <a:r>
              <a:rPr lang="en-US" dirty="0" smtClean="0"/>
              <a:t>k) </a:t>
            </a:r>
          </a:p>
          <a:p>
            <a:pPr marL="457200" indent="-457200">
              <a:buAutoNum type="arabicPeriod"/>
            </a:pPr>
            <a:endParaRPr lang="en-US" dirty="0"/>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1193998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sz="2400" b="1" dirty="0"/>
              <a:t>Theorem:</a:t>
            </a:r>
            <a:r>
              <a:rPr lang="en-US" sz="2400" dirty="0"/>
              <a:t> Consider a group of six people. Each pair of people are either friends or enemies with each other. Then there are three people in the group who are all mutual friends or all mutual enemies.</a:t>
            </a:r>
          </a:p>
          <a:p>
            <a:endParaRPr lang="en-US" dirty="0"/>
          </a:p>
        </p:txBody>
      </p:sp>
    </p:spTree>
    <p:extLst>
      <p:ext uri="{BB962C8B-B14F-4D97-AF65-F5344CB8AC3E}">
        <p14:creationId xmlns:p14="http://schemas.microsoft.com/office/powerpoint/2010/main" val="1563675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by cases</a:t>
            </a:r>
            <a:endParaRPr lang="en-US" dirty="0"/>
          </a:p>
        </p:txBody>
      </p:sp>
      <p:sp>
        <p:nvSpPr>
          <p:cNvPr id="3" name="Content Placeholder 2"/>
          <p:cNvSpPr>
            <a:spLocks noGrp="1"/>
          </p:cNvSpPr>
          <p:nvPr>
            <p:ph idx="1"/>
          </p:nvPr>
        </p:nvSpPr>
        <p:spPr/>
        <p:txBody>
          <a:bodyPr/>
          <a:lstStyle/>
          <a:p>
            <a:pPr>
              <a:lnSpc>
                <a:spcPct val="90000"/>
              </a:lnSpc>
              <a:buNone/>
            </a:pPr>
            <a:r>
              <a:rPr lang="en-US" sz="2400" b="1" dirty="0" smtClean="0"/>
              <a:t>Theorem</a:t>
            </a:r>
            <a:r>
              <a:rPr lang="en-US" sz="2400" dirty="0" smtClean="0"/>
              <a:t>: Given two real numbers </a:t>
            </a:r>
            <a:r>
              <a:rPr lang="en-US" sz="2400" i="1" dirty="0" err="1" smtClean="0">
                <a:solidFill>
                  <a:schemeClr val="folHlink"/>
                </a:solidFill>
              </a:rPr>
              <a:t>x</a:t>
            </a:r>
            <a:r>
              <a:rPr lang="en-US" sz="2400" dirty="0" smtClean="0">
                <a:solidFill>
                  <a:schemeClr val="folHlink"/>
                </a:solidFill>
              </a:rPr>
              <a:t> </a:t>
            </a:r>
            <a:r>
              <a:rPr lang="en-US" sz="2400" dirty="0" smtClean="0"/>
              <a:t>and </a:t>
            </a:r>
            <a:r>
              <a:rPr lang="en-US" sz="2400" i="1" dirty="0" err="1" smtClean="0">
                <a:solidFill>
                  <a:schemeClr val="folHlink"/>
                </a:solidFill>
              </a:rPr>
              <a:t>y</a:t>
            </a:r>
            <a:r>
              <a:rPr lang="en-US" sz="2400" dirty="0" smtClean="0"/>
              <a:t>,</a:t>
            </a:r>
          </a:p>
          <a:p>
            <a:pPr>
              <a:lnSpc>
                <a:spcPct val="90000"/>
              </a:lnSpc>
              <a:spcAft>
                <a:spcPts val="600"/>
              </a:spcAft>
              <a:buNone/>
            </a:pPr>
            <a:r>
              <a:rPr lang="en-US" sz="2400" dirty="0" smtClean="0"/>
              <a:t>                    </a:t>
            </a:r>
            <a:r>
              <a:rPr lang="en-US" sz="2400" dirty="0" smtClean="0">
                <a:solidFill>
                  <a:schemeClr val="folHlink"/>
                </a:solidFill>
              </a:rPr>
              <a:t> </a:t>
            </a:r>
            <a:r>
              <a:rPr lang="en-US" sz="2400" i="1" dirty="0" smtClean="0">
                <a:solidFill>
                  <a:schemeClr val="folHlink"/>
                </a:solidFill>
                <a:ea typeface="Hei" charset="-122"/>
                <a:cs typeface="Hei" charset="-122"/>
              </a:rPr>
              <a:t>|x*y| = |x|*|y|</a:t>
            </a:r>
          </a:p>
          <a:p>
            <a:pPr>
              <a:lnSpc>
                <a:spcPct val="90000"/>
              </a:lnSpc>
              <a:buNone/>
            </a:pPr>
            <a:endParaRPr lang="en-US" sz="2400" dirty="0" smtClean="0"/>
          </a:p>
          <a:p>
            <a:pPr>
              <a:lnSpc>
                <a:spcPct val="90000"/>
              </a:lnSpc>
              <a:buNone/>
            </a:pPr>
            <a:r>
              <a:rPr lang="en-US" sz="2400" dirty="0" smtClean="0"/>
              <a:t>What are the cases?</a:t>
            </a:r>
          </a:p>
          <a:p>
            <a:endParaRPr lang="en-US" sz="1600" dirty="0"/>
          </a:p>
        </p:txBody>
      </p:sp>
    </p:spTree>
    <p:extLst>
      <p:ext uri="{BB962C8B-B14F-4D97-AF65-F5344CB8AC3E}">
        <p14:creationId xmlns:p14="http://schemas.microsoft.com/office/powerpoint/2010/main" val="3336436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by cases</a:t>
            </a:r>
            <a:endParaRPr lang="en-US" dirty="0"/>
          </a:p>
        </p:txBody>
      </p:sp>
      <p:sp>
        <p:nvSpPr>
          <p:cNvPr id="3" name="Content Placeholder 2"/>
          <p:cNvSpPr>
            <a:spLocks noGrp="1"/>
          </p:cNvSpPr>
          <p:nvPr>
            <p:ph idx="1"/>
          </p:nvPr>
        </p:nvSpPr>
        <p:spPr/>
        <p:txBody>
          <a:bodyPr/>
          <a:lstStyle/>
          <a:p>
            <a:pPr>
              <a:lnSpc>
                <a:spcPct val="90000"/>
              </a:lnSpc>
              <a:buNone/>
            </a:pPr>
            <a:r>
              <a:rPr lang="en-US" sz="2400" b="1" dirty="0" smtClean="0"/>
              <a:t>Theorem</a:t>
            </a:r>
            <a:r>
              <a:rPr lang="en-US" sz="2400" dirty="0" smtClean="0"/>
              <a:t>: Given two real numbers </a:t>
            </a:r>
            <a:r>
              <a:rPr lang="en-US" sz="2400" i="1" dirty="0" err="1" smtClean="0">
                <a:solidFill>
                  <a:schemeClr val="folHlink"/>
                </a:solidFill>
              </a:rPr>
              <a:t>x</a:t>
            </a:r>
            <a:r>
              <a:rPr lang="en-US" sz="2400" dirty="0" smtClean="0">
                <a:solidFill>
                  <a:schemeClr val="folHlink"/>
                </a:solidFill>
              </a:rPr>
              <a:t> </a:t>
            </a:r>
            <a:r>
              <a:rPr lang="en-US" sz="2400" dirty="0" smtClean="0"/>
              <a:t>and </a:t>
            </a:r>
            <a:r>
              <a:rPr lang="en-US" sz="2400" i="1" dirty="0" err="1" smtClean="0">
                <a:solidFill>
                  <a:schemeClr val="folHlink"/>
                </a:solidFill>
              </a:rPr>
              <a:t>y</a:t>
            </a:r>
            <a:r>
              <a:rPr lang="en-US" sz="2400" dirty="0" smtClean="0"/>
              <a:t>,</a:t>
            </a:r>
          </a:p>
          <a:p>
            <a:pPr>
              <a:lnSpc>
                <a:spcPct val="90000"/>
              </a:lnSpc>
              <a:spcAft>
                <a:spcPts val="600"/>
              </a:spcAft>
              <a:buNone/>
            </a:pPr>
            <a:r>
              <a:rPr lang="en-US" sz="2400" dirty="0" smtClean="0"/>
              <a:t>                    </a:t>
            </a:r>
            <a:r>
              <a:rPr lang="en-US" sz="2400" dirty="0" smtClean="0">
                <a:solidFill>
                  <a:schemeClr val="folHlink"/>
                </a:solidFill>
              </a:rPr>
              <a:t> </a:t>
            </a:r>
            <a:r>
              <a:rPr lang="en-US" sz="2400" i="1" dirty="0" smtClean="0">
                <a:solidFill>
                  <a:schemeClr val="folHlink"/>
                </a:solidFill>
                <a:ea typeface="Hei" charset="-122"/>
                <a:cs typeface="Hei" charset="-122"/>
              </a:rPr>
              <a:t>|</a:t>
            </a:r>
            <a:r>
              <a:rPr lang="en-US" sz="2400" i="1" dirty="0" err="1" smtClean="0">
                <a:solidFill>
                  <a:schemeClr val="folHlink"/>
                </a:solidFill>
                <a:ea typeface="Hei" charset="-122"/>
                <a:cs typeface="Hei" charset="-122"/>
              </a:rPr>
              <a:t>x</a:t>
            </a:r>
            <a:r>
              <a:rPr lang="en-US" sz="2400" i="1" dirty="0" smtClean="0">
                <a:solidFill>
                  <a:schemeClr val="folHlink"/>
                </a:solidFill>
                <a:ea typeface="Hei" charset="-122"/>
                <a:cs typeface="Hei" charset="-122"/>
              </a:rPr>
              <a:t>*</a:t>
            </a:r>
            <a:r>
              <a:rPr lang="en-US" sz="2400" i="1" dirty="0" err="1" smtClean="0">
                <a:solidFill>
                  <a:schemeClr val="folHlink"/>
                </a:solidFill>
                <a:ea typeface="Hei" charset="-122"/>
                <a:cs typeface="Hei" charset="-122"/>
              </a:rPr>
              <a:t>y</a:t>
            </a:r>
            <a:r>
              <a:rPr lang="en-US" sz="2400" i="1" dirty="0" smtClean="0">
                <a:solidFill>
                  <a:schemeClr val="folHlink"/>
                </a:solidFill>
                <a:ea typeface="Hei" charset="-122"/>
                <a:cs typeface="Hei" charset="-122"/>
              </a:rPr>
              <a:t>| = |</a:t>
            </a:r>
            <a:r>
              <a:rPr lang="en-US" sz="2400" i="1" dirty="0" err="1" smtClean="0">
                <a:solidFill>
                  <a:schemeClr val="folHlink"/>
                </a:solidFill>
                <a:ea typeface="Hei" charset="-122"/>
                <a:cs typeface="Hei" charset="-122"/>
              </a:rPr>
              <a:t>x</a:t>
            </a:r>
            <a:r>
              <a:rPr lang="en-US" sz="2400" i="1" dirty="0" smtClean="0">
                <a:solidFill>
                  <a:schemeClr val="folHlink"/>
                </a:solidFill>
                <a:ea typeface="Hei" charset="-122"/>
                <a:cs typeface="Hei" charset="-122"/>
              </a:rPr>
              <a:t>|*|</a:t>
            </a:r>
            <a:r>
              <a:rPr lang="en-US" sz="2400" i="1" dirty="0" err="1" smtClean="0">
                <a:solidFill>
                  <a:schemeClr val="folHlink"/>
                </a:solidFill>
                <a:ea typeface="Hei" charset="-122"/>
                <a:cs typeface="Hei" charset="-122"/>
              </a:rPr>
              <a:t>y</a:t>
            </a:r>
            <a:r>
              <a:rPr lang="en-US" sz="2400" i="1" dirty="0" smtClean="0">
                <a:solidFill>
                  <a:schemeClr val="folHlink"/>
                </a:solidFill>
                <a:ea typeface="Hei" charset="-122"/>
                <a:cs typeface="Hei" charset="-122"/>
              </a:rPr>
              <a:t>|</a:t>
            </a:r>
            <a:endParaRPr lang="en-US" sz="2400" dirty="0" smtClean="0"/>
          </a:p>
          <a:p>
            <a:pPr>
              <a:lnSpc>
                <a:spcPct val="90000"/>
              </a:lnSpc>
              <a:buNone/>
            </a:pPr>
            <a:endParaRPr lang="en-US" sz="2400" b="1" dirty="0" smtClean="0"/>
          </a:p>
          <a:p>
            <a:pPr>
              <a:lnSpc>
                <a:spcPct val="90000"/>
              </a:lnSpc>
              <a:buNone/>
            </a:pPr>
            <a:r>
              <a:rPr lang="en-US" sz="2400" b="1" dirty="0" smtClean="0"/>
              <a:t>Case 1</a:t>
            </a:r>
            <a:r>
              <a:rPr lang="en-US" sz="2400" dirty="0" smtClean="0"/>
              <a:t>:    x</a:t>
            </a:r>
            <a:r>
              <a:rPr lang="en-US" sz="2400" dirty="0" smtClean="0">
                <a:sym typeface="Symbol" charset="2"/>
              </a:rPr>
              <a:t>0</a:t>
            </a:r>
            <a:r>
              <a:rPr lang="en-US" sz="2400" dirty="0" smtClean="0"/>
              <a:t>, y</a:t>
            </a:r>
            <a:r>
              <a:rPr lang="en-US" sz="2400" dirty="0" smtClean="0">
                <a:sym typeface="Symbol" charset="2"/>
              </a:rPr>
              <a:t></a:t>
            </a:r>
            <a:r>
              <a:rPr lang="en-US" sz="2400" dirty="0" smtClean="0"/>
              <a:t>0</a:t>
            </a:r>
          </a:p>
          <a:p>
            <a:pPr>
              <a:lnSpc>
                <a:spcPct val="90000"/>
              </a:lnSpc>
              <a:buNone/>
            </a:pPr>
            <a:r>
              <a:rPr lang="en-US" sz="2400" b="1" dirty="0" smtClean="0"/>
              <a:t>Case </a:t>
            </a:r>
            <a:r>
              <a:rPr lang="en-US" sz="2400" b="1" dirty="0"/>
              <a:t>2</a:t>
            </a:r>
            <a:r>
              <a:rPr lang="en-US" sz="2400" dirty="0" smtClean="0"/>
              <a:t>:    x</a:t>
            </a:r>
            <a:r>
              <a:rPr lang="en-US" sz="2400" dirty="0" smtClean="0">
                <a:sym typeface="Symbol" charset="2"/>
              </a:rPr>
              <a:t></a:t>
            </a:r>
            <a:r>
              <a:rPr lang="en-US" sz="2400" dirty="0" smtClean="0"/>
              <a:t>0, y</a:t>
            </a:r>
            <a:r>
              <a:rPr lang="en-US" sz="2400" dirty="0" smtClean="0">
                <a:sym typeface="Symbol" charset="2"/>
              </a:rPr>
              <a:t></a:t>
            </a:r>
            <a:r>
              <a:rPr lang="en-US" sz="2400" dirty="0" smtClean="0"/>
              <a:t>0</a:t>
            </a:r>
          </a:p>
          <a:p>
            <a:pPr>
              <a:lnSpc>
                <a:spcPct val="90000"/>
              </a:lnSpc>
              <a:buNone/>
            </a:pPr>
            <a:r>
              <a:rPr lang="en-US" sz="2400" b="1" dirty="0" smtClean="0"/>
              <a:t>Case </a:t>
            </a:r>
            <a:r>
              <a:rPr lang="en-US" sz="2400" b="1" dirty="0"/>
              <a:t>3</a:t>
            </a:r>
            <a:r>
              <a:rPr lang="en-US" sz="2400" dirty="0" smtClean="0"/>
              <a:t>:    x</a:t>
            </a:r>
            <a:r>
              <a:rPr lang="en-US" sz="2400" dirty="0" smtClean="0">
                <a:sym typeface="Symbol" charset="2"/>
              </a:rPr>
              <a:t></a:t>
            </a:r>
            <a:r>
              <a:rPr lang="en-US" sz="2400" dirty="0" smtClean="0"/>
              <a:t>0, y</a:t>
            </a:r>
            <a:r>
              <a:rPr lang="en-US" sz="2400" dirty="0" smtClean="0">
                <a:sym typeface="Symbol" charset="2"/>
              </a:rPr>
              <a:t></a:t>
            </a:r>
            <a:r>
              <a:rPr lang="en-US" sz="2400" dirty="0" smtClean="0"/>
              <a:t>0</a:t>
            </a:r>
          </a:p>
          <a:p>
            <a:pPr>
              <a:lnSpc>
                <a:spcPct val="90000"/>
              </a:lnSpc>
              <a:buNone/>
            </a:pPr>
            <a:r>
              <a:rPr lang="en-US" sz="2400" b="1" dirty="0" smtClean="0"/>
              <a:t>Case </a:t>
            </a:r>
            <a:r>
              <a:rPr lang="en-US" sz="2400" b="1" dirty="0"/>
              <a:t>4</a:t>
            </a:r>
            <a:r>
              <a:rPr lang="en-US" sz="2400" dirty="0" smtClean="0"/>
              <a:t>:    x</a:t>
            </a:r>
            <a:r>
              <a:rPr lang="en-US" sz="2400" dirty="0" smtClean="0">
                <a:sym typeface="Symbol" charset="2"/>
              </a:rPr>
              <a:t></a:t>
            </a:r>
            <a:r>
              <a:rPr lang="en-US" sz="2400" dirty="0" smtClean="0"/>
              <a:t>0, y</a:t>
            </a:r>
            <a:r>
              <a:rPr lang="en-US" sz="2400" dirty="0" smtClean="0">
                <a:sym typeface="Symbol" charset="2"/>
              </a:rPr>
              <a:t></a:t>
            </a:r>
            <a:r>
              <a:rPr lang="en-US" sz="2400" dirty="0" smtClean="0"/>
              <a:t>0</a:t>
            </a:r>
          </a:p>
          <a:p>
            <a:endParaRPr lang="en-US" sz="1600" dirty="0"/>
          </a:p>
        </p:txBody>
      </p:sp>
    </p:spTree>
    <p:extLst>
      <p:ext uri="{BB962C8B-B14F-4D97-AF65-F5344CB8AC3E}">
        <p14:creationId xmlns:p14="http://schemas.microsoft.com/office/powerpoint/2010/main" val="7398227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by cases</a:t>
            </a:r>
            <a:endParaRPr lang="en-US" dirty="0"/>
          </a:p>
        </p:txBody>
      </p:sp>
      <p:sp>
        <p:nvSpPr>
          <p:cNvPr id="3" name="Content Placeholder 2"/>
          <p:cNvSpPr>
            <a:spLocks noGrp="1"/>
          </p:cNvSpPr>
          <p:nvPr>
            <p:ph idx="1"/>
          </p:nvPr>
        </p:nvSpPr>
        <p:spPr/>
        <p:txBody>
          <a:bodyPr/>
          <a:lstStyle/>
          <a:p>
            <a:pPr>
              <a:lnSpc>
                <a:spcPct val="90000"/>
              </a:lnSpc>
              <a:buNone/>
            </a:pPr>
            <a:r>
              <a:rPr lang="en-US" sz="2400" b="1" dirty="0" smtClean="0"/>
              <a:t>Theorem</a:t>
            </a:r>
            <a:r>
              <a:rPr lang="en-US" sz="2400" dirty="0" smtClean="0"/>
              <a:t>: Given two real numbers </a:t>
            </a:r>
            <a:r>
              <a:rPr lang="en-US" sz="2400" i="1" dirty="0" err="1" smtClean="0">
                <a:solidFill>
                  <a:schemeClr val="folHlink"/>
                </a:solidFill>
              </a:rPr>
              <a:t>x</a:t>
            </a:r>
            <a:r>
              <a:rPr lang="en-US" sz="2400" dirty="0" smtClean="0">
                <a:solidFill>
                  <a:schemeClr val="folHlink"/>
                </a:solidFill>
              </a:rPr>
              <a:t> </a:t>
            </a:r>
            <a:r>
              <a:rPr lang="en-US" sz="2400" dirty="0" smtClean="0"/>
              <a:t>and </a:t>
            </a:r>
            <a:r>
              <a:rPr lang="en-US" sz="2400" i="1" dirty="0" err="1" smtClean="0">
                <a:solidFill>
                  <a:schemeClr val="folHlink"/>
                </a:solidFill>
              </a:rPr>
              <a:t>y</a:t>
            </a:r>
            <a:r>
              <a:rPr lang="en-US" sz="2400" dirty="0" smtClean="0"/>
              <a:t>,</a:t>
            </a:r>
          </a:p>
          <a:p>
            <a:pPr>
              <a:lnSpc>
                <a:spcPct val="90000"/>
              </a:lnSpc>
              <a:spcAft>
                <a:spcPts val="600"/>
              </a:spcAft>
              <a:buNone/>
            </a:pPr>
            <a:r>
              <a:rPr lang="en-US" sz="2400" dirty="0" smtClean="0"/>
              <a:t>                    </a:t>
            </a:r>
            <a:r>
              <a:rPr lang="en-US" sz="2400" dirty="0" smtClean="0">
                <a:solidFill>
                  <a:schemeClr val="folHlink"/>
                </a:solidFill>
              </a:rPr>
              <a:t> </a:t>
            </a:r>
            <a:r>
              <a:rPr lang="en-US" sz="2400" i="1" dirty="0" smtClean="0">
                <a:solidFill>
                  <a:schemeClr val="folHlink"/>
                </a:solidFill>
                <a:ea typeface="Hei" charset="-122"/>
                <a:cs typeface="Hei" charset="-122"/>
              </a:rPr>
              <a:t>|</a:t>
            </a:r>
            <a:r>
              <a:rPr lang="en-US" sz="2400" i="1" dirty="0" err="1" smtClean="0">
                <a:solidFill>
                  <a:schemeClr val="folHlink"/>
                </a:solidFill>
                <a:ea typeface="Hei" charset="-122"/>
                <a:cs typeface="Hei" charset="-122"/>
              </a:rPr>
              <a:t>x</a:t>
            </a:r>
            <a:r>
              <a:rPr lang="en-US" sz="2400" i="1" dirty="0" smtClean="0">
                <a:solidFill>
                  <a:schemeClr val="folHlink"/>
                </a:solidFill>
                <a:ea typeface="Hei" charset="-122"/>
                <a:cs typeface="Hei" charset="-122"/>
              </a:rPr>
              <a:t>*</a:t>
            </a:r>
            <a:r>
              <a:rPr lang="en-US" sz="2400" i="1" dirty="0" err="1" smtClean="0">
                <a:solidFill>
                  <a:schemeClr val="folHlink"/>
                </a:solidFill>
                <a:ea typeface="Hei" charset="-122"/>
                <a:cs typeface="Hei" charset="-122"/>
              </a:rPr>
              <a:t>y</a:t>
            </a:r>
            <a:r>
              <a:rPr lang="en-US" sz="2400" i="1" dirty="0" smtClean="0">
                <a:solidFill>
                  <a:schemeClr val="folHlink"/>
                </a:solidFill>
                <a:ea typeface="Hei" charset="-122"/>
                <a:cs typeface="Hei" charset="-122"/>
              </a:rPr>
              <a:t>| = |</a:t>
            </a:r>
            <a:r>
              <a:rPr lang="en-US" sz="2400" i="1" dirty="0" err="1" smtClean="0">
                <a:solidFill>
                  <a:schemeClr val="folHlink"/>
                </a:solidFill>
                <a:ea typeface="Hei" charset="-122"/>
                <a:cs typeface="Hei" charset="-122"/>
              </a:rPr>
              <a:t>x</a:t>
            </a:r>
            <a:r>
              <a:rPr lang="en-US" sz="2400" i="1" dirty="0" smtClean="0">
                <a:solidFill>
                  <a:schemeClr val="folHlink"/>
                </a:solidFill>
                <a:ea typeface="Hei" charset="-122"/>
                <a:cs typeface="Hei" charset="-122"/>
              </a:rPr>
              <a:t>|*|</a:t>
            </a:r>
            <a:r>
              <a:rPr lang="en-US" sz="2400" i="1" dirty="0" err="1" smtClean="0">
                <a:solidFill>
                  <a:schemeClr val="folHlink"/>
                </a:solidFill>
                <a:ea typeface="Hei" charset="-122"/>
                <a:cs typeface="Hei" charset="-122"/>
              </a:rPr>
              <a:t>y</a:t>
            </a:r>
            <a:r>
              <a:rPr lang="en-US" sz="2400" i="1" dirty="0" smtClean="0">
                <a:solidFill>
                  <a:schemeClr val="folHlink"/>
                </a:solidFill>
                <a:ea typeface="Hei" charset="-122"/>
                <a:cs typeface="Hei" charset="-122"/>
              </a:rPr>
              <a:t>|</a:t>
            </a:r>
            <a:endParaRPr lang="en-US" sz="2400" dirty="0" smtClean="0"/>
          </a:p>
          <a:p>
            <a:pPr>
              <a:lnSpc>
                <a:spcPct val="90000"/>
              </a:lnSpc>
              <a:buNone/>
            </a:pPr>
            <a:endParaRPr lang="en-US" sz="2400" b="1" dirty="0" smtClean="0"/>
          </a:p>
          <a:p>
            <a:pPr>
              <a:lnSpc>
                <a:spcPct val="90000"/>
              </a:lnSpc>
              <a:buNone/>
            </a:pPr>
            <a:r>
              <a:rPr lang="en-US" sz="2400" b="1" dirty="0" smtClean="0"/>
              <a:t>Case 1</a:t>
            </a:r>
            <a:r>
              <a:rPr lang="en-US" sz="2400" dirty="0" smtClean="0"/>
              <a:t>: x</a:t>
            </a:r>
            <a:r>
              <a:rPr lang="en-US" sz="2400" dirty="0" smtClean="0">
                <a:sym typeface="Symbol" charset="2"/>
              </a:rPr>
              <a:t>0</a:t>
            </a:r>
            <a:r>
              <a:rPr lang="en-US" sz="2400" dirty="0" smtClean="0"/>
              <a:t>, y</a:t>
            </a:r>
            <a:r>
              <a:rPr lang="en-US" sz="2400" dirty="0" smtClean="0">
                <a:sym typeface="Symbol" charset="2"/>
              </a:rPr>
              <a:t></a:t>
            </a:r>
            <a:r>
              <a:rPr lang="en-US" sz="2400" dirty="0" smtClean="0"/>
              <a:t>0</a:t>
            </a:r>
          </a:p>
          <a:p>
            <a:pPr>
              <a:lnSpc>
                <a:spcPct val="90000"/>
              </a:lnSpc>
              <a:buNone/>
            </a:pPr>
            <a:r>
              <a:rPr lang="en-US" sz="2400" dirty="0" smtClean="0"/>
              <a:t>In this case x*y</a:t>
            </a:r>
            <a:r>
              <a:rPr lang="en-US" sz="2400" dirty="0" smtClean="0">
                <a:sym typeface="Symbol" charset="2"/>
              </a:rPr>
              <a:t></a:t>
            </a:r>
            <a:r>
              <a:rPr lang="en-US" sz="2400" dirty="0" smtClean="0"/>
              <a:t>0; so |x*y|=x*y  </a:t>
            </a:r>
          </a:p>
          <a:p>
            <a:pPr>
              <a:lnSpc>
                <a:spcPct val="90000"/>
              </a:lnSpc>
              <a:buNone/>
            </a:pPr>
            <a:r>
              <a:rPr lang="en-US" sz="2400" dirty="0" smtClean="0"/>
              <a:t>|x|=x and |y|=y; so |x|*|y|=x*y.</a:t>
            </a:r>
          </a:p>
          <a:p>
            <a:endParaRPr lang="en-US" sz="1600" dirty="0"/>
          </a:p>
        </p:txBody>
      </p:sp>
    </p:spTree>
    <p:extLst>
      <p:ext uri="{BB962C8B-B14F-4D97-AF65-F5344CB8AC3E}">
        <p14:creationId xmlns:p14="http://schemas.microsoft.com/office/powerpoint/2010/main" val="1256046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by cases</a:t>
            </a:r>
            <a:endParaRPr lang="en-US" dirty="0"/>
          </a:p>
        </p:txBody>
      </p:sp>
      <p:sp>
        <p:nvSpPr>
          <p:cNvPr id="3" name="Content Placeholder 2"/>
          <p:cNvSpPr>
            <a:spLocks noGrp="1"/>
          </p:cNvSpPr>
          <p:nvPr>
            <p:ph idx="1"/>
          </p:nvPr>
        </p:nvSpPr>
        <p:spPr/>
        <p:txBody>
          <a:bodyPr/>
          <a:lstStyle/>
          <a:p>
            <a:pPr>
              <a:lnSpc>
                <a:spcPct val="90000"/>
              </a:lnSpc>
              <a:buNone/>
            </a:pPr>
            <a:r>
              <a:rPr lang="en-US" sz="2400" b="1" dirty="0" smtClean="0"/>
              <a:t>Theorem</a:t>
            </a:r>
            <a:r>
              <a:rPr lang="en-US" sz="2400" dirty="0" smtClean="0"/>
              <a:t>: Given two real numbers </a:t>
            </a:r>
            <a:r>
              <a:rPr lang="en-US" sz="2400" i="1" dirty="0" err="1" smtClean="0">
                <a:solidFill>
                  <a:schemeClr val="folHlink"/>
                </a:solidFill>
              </a:rPr>
              <a:t>x</a:t>
            </a:r>
            <a:r>
              <a:rPr lang="en-US" sz="2400" dirty="0" smtClean="0">
                <a:solidFill>
                  <a:schemeClr val="folHlink"/>
                </a:solidFill>
              </a:rPr>
              <a:t> </a:t>
            </a:r>
            <a:r>
              <a:rPr lang="en-US" sz="2400" dirty="0" smtClean="0"/>
              <a:t>and </a:t>
            </a:r>
            <a:r>
              <a:rPr lang="en-US" sz="2400" i="1" dirty="0" err="1" smtClean="0">
                <a:solidFill>
                  <a:schemeClr val="folHlink"/>
                </a:solidFill>
              </a:rPr>
              <a:t>y</a:t>
            </a:r>
            <a:r>
              <a:rPr lang="en-US" sz="2400" dirty="0" smtClean="0"/>
              <a:t>,</a:t>
            </a:r>
          </a:p>
          <a:p>
            <a:pPr>
              <a:lnSpc>
                <a:spcPct val="90000"/>
              </a:lnSpc>
              <a:spcAft>
                <a:spcPts val="600"/>
              </a:spcAft>
              <a:buNone/>
            </a:pPr>
            <a:r>
              <a:rPr lang="en-US" sz="2400" dirty="0" smtClean="0"/>
              <a:t>                    </a:t>
            </a:r>
            <a:r>
              <a:rPr lang="en-US" sz="2400" dirty="0" smtClean="0">
                <a:solidFill>
                  <a:schemeClr val="folHlink"/>
                </a:solidFill>
              </a:rPr>
              <a:t> </a:t>
            </a:r>
            <a:r>
              <a:rPr lang="en-US" sz="2400" i="1" dirty="0" smtClean="0">
                <a:solidFill>
                  <a:schemeClr val="folHlink"/>
                </a:solidFill>
                <a:ea typeface="Hei" charset="-122"/>
                <a:cs typeface="Hei" charset="-122"/>
              </a:rPr>
              <a:t>|</a:t>
            </a:r>
            <a:r>
              <a:rPr lang="en-US" sz="2400" i="1" dirty="0" err="1" smtClean="0">
                <a:solidFill>
                  <a:schemeClr val="folHlink"/>
                </a:solidFill>
                <a:ea typeface="Hei" charset="-122"/>
                <a:cs typeface="Hei" charset="-122"/>
              </a:rPr>
              <a:t>x</a:t>
            </a:r>
            <a:r>
              <a:rPr lang="en-US" sz="2400" i="1" dirty="0" smtClean="0">
                <a:solidFill>
                  <a:schemeClr val="folHlink"/>
                </a:solidFill>
                <a:ea typeface="Hei" charset="-122"/>
                <a:cs typeface="Hei" charset="-122"/>
              </a:rPr>
              <a:t>*</a:t>
            </a:r>
            <a:r>
              <a:rPr lang="en-US" sz="2400" i="1" dirty="0" err="1" smtClean="0">
                <a:solidFill>
                  <a:schemeClr val="folHlink"/>
                </a:solidFill>
                <a:ea typeface="Hei" charset="-122"/>
                <a:cs typeface="Hei" charset="-122"/>
              </a:rPr>
              <a:t>y</a:t>
            </a:r>
            <a:r>
              <a:rPr lang="en-US" sz="2400" i="1" dirty="0" smtClean="0">
                <a:solidFill>
                  <a:schemeClr val="folHlink"/>
                </a:solidFill>
                <a:ea typeface="Hei" charset="-122"/>
                <a:cs typeface="Hei" charset="-122"/>
              </a:rPr>
              <a:t>| = |</a:t>
            </a:r>
            <a:r>
              <a:rPr lang="en-US" sz="2400" i="1" dirty="0" err="1" smtClean="0">
                <a:solidFill>
                  <a:schemeClr val="folHlink"/>
                </a:solidFill>
                <a:ea typeface="Hei" charset="-122"/>
                <a:cs typeface="Hei" charset="-122"/>
              </a:rPr>
              <a:t>x</a:t>
            </a:r>
            <a:r>
              <a:rPr lang="en-US" sz="2400" i="1" dirty="0" smtClean="0">
                <a:solidFill>
                  <a:schemeClr val="folHlink"/>
                </a:solidFill>
                <a:ea typeface="Hei" charset="-122"/>
                <a:cs typeface="Hei" charset="-122"/>
              </a:rPr>
              <a:t>|*|</a:t>
            </a:r>
            <a:r>
              <a:rPr lang="en-US" sz="2400" i="1" dirty="0" err="1" smtClean="0">
                <a:solidFill>
                  <a:schemeClr val="folHlink"/>
                </a:solidFill>
                <a:ea typeface="Hei" charset="-122"/>
                <a:cs typeface="Hei" charset="-122"/>
              </a:rPr>
              <a:t>y</a:t>
            </a:r>
            <a:r>
              <a:rPr lang="en-US" sz="2400" i="1" dirty="0" smtClean="0">
                <a:solidFill>
                  <a:schemeClr val="folHlink"/>
                </a:solidFill>
                <a:ea typeface="Hei" charset="-122"/>
                <a:cs typeface="Hei" charset="-122"/>
              </a:rPr>
              <a:t>|</a:t>
            </a:r>
            <a:endParaRPr lang="en-US" sz="2400" dirty="0" smtClean="0"/>
          </a:p>
          <a:p>
            <a:pPr>
              <a:lnSpc>
                <a:spcPct val="90000"/>
              </a:lnSpc>
              <a:buNone/>
            </a:pPr>
            <a:endParaRPr lang="en-US" sz="2400" b="1" dirty="0" smtClean="0"/>
          </a:p>
          <a:p>
            <a:pPr>
              <a:lnSpc>
                <a:spcPct val="90000"/>
              </a:lnSpc>
              <a:buNone/>
            </a:pPr>
            <a:r>
              <a:rPr lang="en-US" sz="2400" b="1" dirty="0" smtClean="0"/>
              <a:t>Case </a:t>
            </a:r>
            <a:r>
              <a:rPr lang="en-US" sz="2400" b="1" dirty="0"/>
              <a:t>2</a:t>
            </a:r>
            <a:r>
              <a:rPr lang="en-US" sz="2400" dirty="0" smtClean="0"/>
              <a:t>:    x</a:t>
            </a:r>
            <a:r>
              <a:rPr lang="en-US" sz="2400" dirty="0" smtClean="0">
                <a:sym typeface="Symbol" charset="2"/>
              </a:rPr>
              <a:t></a:t>
            </a:r>
            <a:r>
              <a:rPr lang="en-US" sz="2400" dirty="0" smtClean="0"/>
              <a:t>0, y</a:t>
            </a:r>
            <a:r>
              <a:rPr lang="en-US" sz="2400" dirty="0" smtClean="0">
                <a:sym typeface="Symbol" charset="2"/>
              </a:rPr>
              <a:t></a:t>
            </a:r>
            <a:r>
              <a:rPr lang="en-US" sz="2400" dirty="0" smtClean="0"/>
              <a:t>0</a:t>
            </a:r>
          </a:p>
          <a:p>
            <a:pPr>
              <a:lnSpc>
                <a:spcPct val="90000"/>
              </a:lnSpc>
              <a:buNone/>
            </a:pPr>
            <a:r>
              <a:rPr lang="en-US" sz="2400" dirty="0"/>
              <a:t>In this case </a:t>
            </a:r>
            <a:r>
              <a:rPr lang="en-US" sz="2400" dirty="0" smtClean="0"/>
              <a:t>|</a:t>
            </a:r>
            <a:r>
              <a:rPr lang="en-US" sz="2400" dirty="0"/>
              <a:t>x*y|</a:t>
            </a:r>
            <a:r>
              <a:rPr lang="en-US" sz="2400" dirty="0" smtClean="0"/>
              <a:t>= -x</a:t>
            </a:r>
            <a:r>
              <a:rPr lang="en-US" sz="2400" dirty="0"/>
              <a:t>*y  </a:t>
            </a:r>
          </a:p>
          <a:p>
            <a:pPr>
              <a:lnSpc>
                <a:spcPct val="90000"/>
              </a:lnSpc>
              <a:buNone/>
            </a:pPr>
            <a:r>
              <a:rPr lang="en-US" sz="2400" dirty="0"/>
              <a:t>|x|</a:t>
            </a:r>
            <a:r>
              <a:rPr lang="en-US" sz="2400" dirty="0" smtClean="0"/>
              <a:t>=-x </a:t>
            </a:r>
            <a:r>
              <a:rPr lang="en-US" sz="2400" dirty="0"/>
              <a:t>and |y|=y; so |x|*|y|</a:t>
            </a:r>
            <a:r>
              <a:rPr lang="en-US" sz="2400" dirty="0" smtClean="0"/>
              <a:t>=-x</a:t>
            </a:r>
            <a:r>
              <a:rPr lang="en-US" sz="2400" dirty="0"/>
              <a:t>*y.</a:t>
            </a:r>
          </a:p>
          <a:p>
            <a:pPr>
              <a:lnSpc>
                <a:spcPct val="90000"/>
              </a:lnSpc>
              <a:buNone/>
            </a:pPr>
            <a:endParaRPr lang="en-US" sz="2400" dirty="0" smtClean="0"/>
          </a:p>
          <a:p>
            <a:endParaRPr lang="en-US" sz="1600" dirty="0"/>
          </a:p>
        </p:txBody>
      </p:sp>
    </p:spTree>
    <p:extLst>
      <p:ext uri="{BB962C8B-B14F-4D97-AF65-F5344CB8AC3E}">
        <p14:creationId xmlns:p14="http://schemas.microsoft.com/office/powerpoint/2010/main" val="18365542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by cases</a:t>
            </a:r>
            <a:endParaRPr lang="en-US" dirty="0"/>
          </a:p>
        </p:txBody>
      </p:sp>
      <p:sp>
        <p:nvSpPr>
          <p:cNvPr id="3" name="Content Placeholder 2"/>
          <p:cNvSpPr>
            <a:spLocks noGrp="1"/>
          </p:cNvSpPr>
          <p:nvPr>
            <p:ph idx="1"/>
          </p:nvPr>
        </p:nvSpPr>
        <p:spPr/>
        <p:txBody>
          <a:bodyPr/>
          <a:lstStyle/>
          <a:p>
            <a:pPr>
              <a:lnSpc>
                <a:spcPct val="90000"/>
              </a:lnSpc>
              <a:buNone/>
            </a:pPr>
            <a:r>
              <a:rPr lang="en-US" sz="2400" b="1" dirty="0" smtClean="0"/>
              <a:t>Theorem</a:t>
            </a:r>
            <a:r>
              <a:rPr lang="en-US" sz="2400" dirty="0" smtClean="0"/>
              <a:t>: Given two real numbers </a:t>
            </a:r>
            <a:r>
              <a:rPr lang="en-US" sz="2400" i="1" dirty="0" err="1" smtClean="0">
                <a:solidFill>
                  <a:schemeClr val="folHlink"/>
                </a:solidFill>
              </a:rPr>
              <a:t>x</a:t>
            </a:r>
            <a:r>
              <a:rPr lang="en-US" sz="2400" dirty="0" smtClean="0">
                <a:solidFill>
                  <a:schemeClr val="folHlink"/>
                </a:solidFill>
              </a:rPr>
              <a:t> </a:t>
            </a:r>
            <a:r>
              <a:rPr lang="en-US" sz="2400" dirty="0" smtClean="0"/>
              <a:t>and </a:t>
            </a:r>
            <a:r>
              <a:rPr lang="en-US" sz="2400" i="1" dirty="0" err="1" smtClean="0">
                <a:solidFill>
                  <a:schemeClr val="folHlink"/>
                </a:solidFill>
              </a:rPr>
              <a:t>y</a:t>
            </a:r>
            <a:r>
              <a:rPr lang="en-US" sz="2400" dirty="0" smtClean="0"/>
              <a:t>,</a:t>
            </a:r>
          </a:p>
          <a:p>
            <a:pPr>
              <a:lnSpc>
                <a:spcPct val="90000"/>
              </a:lnSpc>
              <a:spcAft>
                <a:spcPts val="600"/>
              </a:spcAft>
              <a:buNone/>
            </a:pPr>
            <a:r>
              <a:rPr lang="en-US" sz="2400" dirty="0" smtClean="0"/>
              <a:t>                    </a:t>
            </a:r>
            <a:r>
              <a:rPr lang="en-US" sz="2400" dirty="0" smtClean="0">
                <a:solidFill>
                  <a:schemeClr val="folHlink"/>
                </a:solidFill>
              </a:rPr>
              <a:t> </a:t>
            </a:r>
            <a:r>
              <a:rPr lang="en-US" sz="2400" i="1" dirty="0" smtClean="0">
                <a:solidFill>
                  <a:schemeClr val="folHlink"/>
                </a:solidFill>
                <a:ea typeface="Hei" charset="-122"/>
                <a:cs typeface="Hei" charset="-122"/>
              </a:rPr>
              <a:t>|</a:t>
            </a:r>
            <a:r>
              <a:rPr lang="en-US" sz="2400" i="1" dirty="0" err="1" smtClean="0">
                <a:solidFill>
                  <a:schemeClr val="folHlink"/>
                </a:solidFill>
                <a:ea typeface="Hei" charset="-122"/>
                <a:cs typeface="Hei" charset="-122"/>
              </a:rPr>
              <a:t>x</a:t>
            </a:r>
            <a:r>
              <a:rPr lang="en-US" sz="2400" i="1" dirty="0" smtClean="0">
                <a:solidFill>
                  <a:schemeClr val="folHlink"/>
                </a:solidFill>
                <a:ea typeface="Hei" charset="-122"/>
                <a:cs typeface="Hei" charset="-122"/>
              </a:rPr>
              <a:t>*</a:t>
            </a:r>
            <a:r>
              <a:rPr lang="en-US" sz="2400" i="1" dirty="0" err="1" smtClean="0">
                <a:solidFill>
                  <a:schemeClr val="folHlink"/>
                </a:solidFill>
                <a:ea typeface="Hei" charset="-122"/>
                <a:cs typeface="Hei" charset="-122"/>
              </a:rPr>
              <a:t>y</a:t>
            </a:r>
            <a:r>
              <a:rPr lang="en-US" sz="2400" i="1" dirty="0" smtClean="0">
                <a:solidFill>
                  <a:schemeClr val="folHlink"/>
                </a:solidFill>
                <a:ea typeface="Hei" charset="-122"/>
                <a:cs typeface="Hei" charset="-122"/>
              </a:rPr>
              <a:t>| = |</a:t>
            </a:r>
            <a:r>
              <a:rPr lang="en-US" sz="2400" i="1" dirty="0" err="1" smtClean="0">
                <a:solidFill>
                  <a:schemeClr val="folHlink"/>
                </a:solidFill>
                <a:ea typeface="Hei" charset="-122"/>
                <a:cs typeface="Hei" charset="-122"/>
              </a:rPr>
              <a:t>x</a:t>
            </a:r>
            <a:r>
              <a:rPr lang="en-US" sz="2400" i="1" dirty="0" smtClean="0">
                <a:solidFill>
                  <a:schemeClr val="folHlink"/>
                </a:solidFill>
                <a:ea typeface="Hei" charset="-122"/>
                <a:cs typeface="Hei" charset="-122"/>
              </a:rPr>
              <a:t>|*|</a:t>
            </a:r>
            <a:r>
              <a:rPr lang="en-US" sz="2400" i="1" dirty="0" err="1" smtClean="0">
                <a:solidFill>
                  <a:schemeClr val="folHlink"/>
                </a:solidFill>
                <a:ea typeface="Hei" charset="-122"/>
                <a:cs typeface="Hei" charset="-122"/>
              </a:rPr>
              <a:t>y</a:t>
            </a:r>
            <a:r>
              <a:rPr lang="en-US" sz="2400" i="1" dirty="0" smtClean="0">
                <a:solidFill>
                  <a:schemeClr val="folHlink"/>
                </a:solidFill>
                <a:ea typeface="Hei" charset="-122"/>
                <a:cs typeface="Hei" charset="-122"/>
              </a:rPr>
              <a:t>|</a:t>
            </a:r>
            <a:endParaRPr lang="en-US" sz="2400" dirty="0" smtClean="0"/>
          </a:p>
          <a:p>
            <a:pPr>
              <a:lnSpc>
                <a:spcPct val="90000"/>
              </a:lnSpc>
              <a:buNone/>
            </a:pPr>
            <a:endParaRPr lang="en-US" sz="2400" b="1" dirty="0" smtClean="0"/>
          </a:p>
          <a:p>
            <a:pPr>
              <a:lnSpc>
                <a:spcPct val="90000"/>
              </a:lnSpc>
              <a:buNone/>
            </a:pPr>
            <a:r>
              <a:rPr lang="en-US" sz="2400" b="1" dirty="0" smtClean="0"/>
              <a:t>Case 1</a:t>
            </a:r>
            <a:r>
              <a:rPr lang="en-US" sz="2400" dirty="0" smtClean="0"/>
              <a:t>:    x</a:t>
            </a:r>
            <a:r>
              <a:rPr lang="en-US" sz="2400" dirty="0" smtClean="0">
                <a:sym typeface="Symbol" charset="2"/>
              </a:rPr>
              <a:t>0</a:t>
            </a:r>
            <a:r>
              <a:rPr lang="en-US" sz="2400" dirty="0" smtClean="0"/>
              <a:t>, y</a:t>
            </a:r>
            <a:r>
              <a:rPr lang="en-US" sz="2400" dirty="0" smtClean="0">
                <a:sym typeface="Symbol" charset="2"/>
              </a:rPr>
              <a:t></a:t>
            </a:r>
            <a:r>
              <a:rPr lang="en-US" sz="2400" dirty="0"/>
              <a:t>0    ✓</a:t>
            </a:r>
            <a:endParaRPr lang="en-US" sz="2400" dirty="0" smtClean="0"/>
          </a:p>
          <a:p>
            <a:pPr>
              <a:lnSpc>
                <a:spcPct val="90000"/>
              </a:lnSpc>
              <a:buNone/>
            </a:pPr>
            <a:r>
              <a:rPr lang="en-US" sz="2400" b="1" dirty="0" smtClean="0"/>
              <a:t>Case </a:t>
            </a:r>
            <a:r>
              <a:rPr lang="en-US" sz="2400" b="1" dirty="0"/>
              <a:t>2</a:t>
            </a:r>
            <a:r>
              <a:rPr lang="en-US" sz="2400" dirty="0" smtClean="0"/>
              <a:t>:    x</a:t>
            </a:r>
            <a:r>
              <a:rPr lang="en-US" sz="2400" dirty="0" smtClean="0">
                <a:sym typeface="Symbol" charset="2"/>
              </a:rPr>
              <a:t></a:t>
            </a:r>
            <a:r>
              <a:rPr lang="en-US" sz="2400" dirty="0" smtClean="0"/>
              <a:t>0, y</a:t>
            </a:r>
            <a:r>
              <a:rPr lang="en-US" sz="2400" dirty="0" smtClean="0">
                <a:sym typeface="Symbol" charset="2"/>
              </a:rPr>
              <a:t></a:t>
            </a:r>
            <a:r>
              <a:rPr lang="en-US" sz="2400" dirty="0"/>
              <a:t>0    ✓</a:t>
            </a:r>
            <a:endParaRPr lang="en-US" sz="2400" dirty="0" smtClean="0"/>
          </a:p>
          <a:p>
            <a:pPr>
              <a:lnSpc>
                <a:spcPct val="90000"/>
              </a:lnSpc>
              <a:buNone/>
            </a:pPr>
            <a:r>
              <a:rPr lang="en-US" sz="2400" b="1" dirty="0" smtClean="0"/>
              <a:t>Case </a:t>
            </a:r>
            <a:r>
              <a:rPr lang="en-US" sz="2400" b="1" dirty="0"/>
              <a:t>3</a:t>
            </a:r>
            <a:r>
              <a:rPr lang="en-US" sz="2400" dirty="0" smtClean="0"/>
              <a:t>:    x</a:t>
            </a:r>
            <a:r>
              <a:rPr lang="en-US" sz="2400" dirty="0" smtClean="0">
                <a:sym typeface="Symbol" charset="2"/>
              </a:rPr>
              <a:t></a:t>
            </a:r>
            <a:r>
              <a:rPr lang="en-US" sz="2400" dirty="0" smtClean="0"/>
              <a:t>0, y</a:t>
            </a:r>
            <a:r>
              <a:rPr lang="en-US" sz="2400" dirty="0" smtClean="0">
                <a:sym typeface="Symbol" charset="2"/>
              </a:rPr>
              <a:t></a:t>
            </a:r>
            <a:r>
              <a:rPr lang="en-US" sz="2400" dirty="0"/>
              <a:t>0    ✓</a:t>
            </a:r>
            <a:endParaRPr lang="en-US" sz="2400" dirty="0" smtClean="0"/>
          </a:p>
          <a:p>
            <a:pPr>
              <a:lnSpc>
                <a:spcPct val="90000"/>
              </a:lnSpc>
              <a:buNone/>
            </a:pPr>
            <a:r>
              <a:rPr lang="en-US" sz="2400" dirty="0" smtClean="0"/>
              <a:t>This is analogous to case 2 with the roles of x and y reversed.</a:t>
            </a:r>
          </a:p>
          <a:p>
            <a:endParaRPr lang="en-US" sz="1600" dirty="0"/>
          </a:p>
        </p:txBody>
      </p:sp>
    </p:spTree>
    <p:extLst>
      <p:ext uri="{BB962C8B-B14F-4D97-AF65-F5344CB8AC3E}">
        <p14:creationId xmlns:p14="http://schemas.microsoft.com/office/powerpoint/2010/main" val="1834972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a:xfrm>
            <a:off x="468745" y="1052945"/>
            <a:ext cx="8229600" cy="4530725"/>
          </a:xfrm>
        </p:spPr>
        <p:txBody>
          <a:bodyPr/>
          <a:lstStyle/>
          <a:p>
            <a:pPr>
              <a:lnSpc>
                <a:spcPct val="90000"/>
              </a:lnSpc>
            </a:pPr>
            <a:r>
              <a:rPr lang="en-US" sz="2400" dirty="0" smtClean="0">
                <a:solidFill>
                  <a:srgbClr val="800000"/>
                </a:solidFill>
              </a:rPr>
              <a:t>Theorem</a:t>
            </a:r>
            <a:r>
              <a:rPr lang="en-US" sz="2400" dirty="0" smtClean="0"/>
              <a:t>: statement that can be shown to be true</a:t>
            </a:r>
          </a:p>
          <a:p>
            <a:pPr>
              <a:lnSpc>
                <a:spcPct val="90000"/>
              </a:lnSpc>
            </a:pPr>
            <a:endParaRPr lang="en-US" sz="2400" dirty="0" smtClean="0">
              <a:solidFill>
                <a:srgbClr val="800000"/>
              </a:solidFill>
            </a:endParaRPr>
          </a:p>
          <a:p>
            <a:pPr>
              <a:lnSpc>
                <a:spcPct val="90000"/>
              </a:lnSpc>
            </a:pPr>
            <a:r>
              <a:rPr lang="en-US" sz="2400" dirty="0" smtClean="0">
                <a:solidFill>
                  <a:srgbClr val="800000"/>
                </a:solidFill>
              </a:rPr>
              <a:t>Proof</a:t>
            </a:r>
            <a:r>
              <a:rPr lang="en-US" sz="2400" dirty="0" smtClean="0"/>
              <a:t>: a valid argument that establishes the truth of a theorem</a:t>
            </a:r>
          </a:p>
          <a:p>
            <a:pPr>
              <a:lnSpc>
                <a:spcPct val="90000"/>
              </a:lnSpc>
            </a:pPr>
            <a:endParaRPr lang="en-US" sz="2400" dirty="0" smtClean="0">
              <a:solidFill>
                <a:srgbClr val="800000"/>
              </a:solidFill>
            </a:endParaRPr>
          </a:p>
          <a:p>
            <a:pPr>
              <a:lnSpc>
                <a:spcPct val="90000"/>
              </a:lnSpc>
            </a:pPr>
            <a:r>
              <a:rPr lang="en-US" sz="2400" dirty="0" smtClean="0">
                <a:solidFill>
                  <a:srgbClr val="800000"/>
                </a:solidFill>
              </a:rPr>
              <a:t>Conjecture</a:t>
            </a:r>
            <a:r>
              <a:rPr lang="en-US" sz="2400" dirty="0" smtClean="0"/>
              <a:t>: statement </a:t>
            </a:r>
            <a:r>
              <a:rPr lang="en-US" sz="2400" i="1" dirty="0" smtClean="0"/>
              <a:t>believed </a:t>
            </a:r>
            <a:r>
              <a:rPr lang="en-US" sz="2400" dirty="0" smtClean="0"/>
              <a:t>to be a true</a:t>
            </a:r>
          </a:p>
          <a:p>
            <a:endParaRPr lang="en-US" sz="2400" dirty="0"/>
          </a:p>
        </p:txBody>
      </p:sp>
    </p:spTree>
    <p:extLst>
      <p:ext uri="{BB962C8B-B14F-4D97-AF65-F5344CB8AC3E}">
        <p14:creationId xmlns:p14="http://schemas.microsoft.com/office/powerpoint/2010/main" val="20843275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by cases</a:t>
            </a:r>
            <a:endParaRPr lang="en-US" dirty="0"/>
          </a:p>
        </p:txBody>
      </p:sp>
      <p:sp>
        <p:nvSpPr>
          <p:cNvPr id="3" name="Content Placeholder 2"/>
          <p:cNvSpPr>
            <a:spLocks noGrp="1"/>
          </p:cNvSpPr>
          <p:nvPr>
            <p:ph idx="1"/>
          </p:nvPr>
        </p:nvSpPr>
        <p:spPr/>
        <p:txBody>
          <a:bodyPr/>
          <a:lstStyle/>
          <a:p>
            <a:pPr>
              <a:lnSpc>
                <a:spcPct val="90000"/>
              </a:lnSpc>
              <a:buNone/>
            </a:pPr>
            <a:r>
              <a:rPr lang="en-US" sz="2400" b="1" dirty="0" smtClean="0"/>
              <a:t>Theorem</a:t>
            </a:r>
            <a:r>
              <a:rPr lang="en-US" sz="2400" dirty="0" smtClean="0"/>
              <a:t>: Given two real numbers </a:t>
            </a:r>
            <a:r>
              <a:rPr lang="en-US" sz="2400" i="1" dirty="0" err="1" smtClean="0">
                <a:solidFill>
                  <a:schemeClr val="folHlink"/>
                </a:solidFill>
              </a:rPr>
              <a:t>x</a:t>
            </a:r>
            <a:r>
              <a:rPr lang="en-US" sz="2400" dirty="0" smtClean="0">
                <a:solidFill>
                  <a:schemeClr val="folHlink"/>
                </a:solidFill>
              </a:rPr>
              <a:t> </a:t>
            </a:r>
            <a:r>
              <a:rPr lang="en-US" sz="2400" dirty="0" smtClean="0"/>
              <a:t>and </a:t>
            </a:r>
            <a:r>
              <a:rPr lang="en-US" sz="2400" i="1" dirty="0" err="1" smtClean="0">
                <a:solidFill>
                  <a:schemeClr val="folHlink"/>
                </a:solidFill>
              </a:rPr>
              <a:t>y</a:t>
            </a:r>
            <a:r>
              <a:rPr lang="en-US" sz="2400" dirty="0" smtClean="0"/>
              <a:t>,</a:t>
            </a:r>
          </a:p>
          <a:p>
            <a:pPr>
              <a:lnSpc>
                <a:spcPct val="90000"/>
              </a:lnSpc>
              <a:spcAft>
                <a:spcPts val="600"/>
              </a:spcAft>
              <a:buNone/>
            </a:pPr>
            <a:r>
              <a:rPr lang="en-US" sz="2400" i="1" dirty="0" smtClean="0"/>
              <a:t>                    </a:t>
            </a:r>
            <a:r>
              <a:rPr lang="en-US" sz="2400" i="1" dirty="0" smtClean="0">
                <a:solidFill>
                  <a:schemeClr val="folHlink"/>
                </a:solidFill>
              </a:rPr>
              <a:t> </a:t>
            </a:r>
            <a:r>
              <a:rPr lang="en-US" sz="2400" i="1" dirty="0" smtClean="0">
                <a:solidFill>
                  <a:schemeClr val="folHlink"/>
                </a:solidFill>
                <a:ea typeface="Hei" charset="-122"/>
                <a:cs typeface="Hei" charset="-122"/>
              </a:rPr>
              <a:t>|x</a:t>
            </a:r>
            <a:r>
              <a:rPr lang="en-US" sz="2400" i="1" dirty="0">
                <a:solidFill>
                  <a:schemeClr val="folHlink"/>
                </a:solidFill>
                <a:ea typeface="Hei" charset="-122"/>
                <a:cs typeface="Hei" charset="-122"/>
              </a:rPr>
              <a:t>*</a:t>
            </a:r>
            <a:r>
              <a:rPr lang="en-US" sz="2400" i="1" dirty="0" smtClean="0">
                <a:solidFill>
                  <a:schemeClr val="folHlink"/>
                </a:solidFill>
                <a:ea typeface="Hei" charset="-122"/>
                <a:cs typeface="Hei" charset="-122"/>
              </a:rPr>
              <a:t>y| = |x|*|y|</a:t>
            </a:r>
            <a:endParaRPr lang="en-US" sz="2400" i="1" dirty="0" smtClean="0"/>
          </a:p>
          <a:p>
            <a:pPr>
              <a:lnSpc>
                <a:spcPct val="90000"/>
              </a:lnSpc>
              <a:buNone/>
            </a:pPr>
            <a:endParaRPr lang="en-US" sz="2400" b="1" dirty="0" smtClean="0"/>
          </a:p>
          <a:p>
            <a:pPr>
              <a:lnSpc>
                <a:spcPct val="90000"/>
              </a:lnSpc>
              <a:buNone/>
            </a:pPr>
            <a:r>
              <a:rPr lang="en-US" sz="2400" b="1" dirty="0"/>
              <a:t>Case </a:t>
            </a:r>
            <a:r>
              <a:rPr lang="en-US" sz="2400" b="1" dirty="0" smtClean="0"/>
              <a:t>4</a:t>
            </a:r>
            <a:r>
              <a:rPr lang="en-US" sz="2400" dirty="0" smtClean="0"/>
              <a:t>: x</a:t>
            </a:r>
            <a:r>
              <a:rPr lang="en-US" sz="2400" dirty="0" smtClean="0">
                <a:sym typeface="Symbol" charset="2"/>
              </a:rPr>
              <a:t>&lt;0</a:t>
            </a:r>
            <a:r>
              <a:rPr lang="en-US" sz="2400" dirty="0"/>
              <a:t>, </a:t>
            </a:r>
            <a:r>
              <a:rPr lang="en-US" sz="2400" dirty="0" smtClean="0"/>
              <a:t>y</a:t>
            </a:r>
            <a:r>
              <a:rPr lang="en-US" sz="2400" dirty="0" smtClean="0">
                <a:sym typeface="Symbol" charset="2"/>
              </a:rPr>
              <a:t>&lt;</a:t>
            </a:r>
            <a:r>
              <a:rPr lang="en-US" sz="2400" dirty="0" smtClean="0"/>
              <a:t>0</a:t>
            </a:r>
            <a:endParaRPr lang="en-US" sz="2400" dirty="0"/>
          </a:p>
          <a:p>
            <a:pPr>
              <a:lnSpc>
                <a:spcPct val="90000"/>
              </a:lnSpc>
              <a:buNone/>
            </a:pPr>
            <a:r>
              <a:rPr lang="en-US" sz="2400" dirty="0"/>
              <a:t>In this case x*</a:t>
            </a:r>
            <a:r>
              <a:rPr lang="en-US" sz="2400" dirty="0" smtClean="0"/>
              <a:t>y</a:t>
            </a:r>
            <a:r>
              <a:rPr lang="en-US" sz="2400" dirty="0">
                <a:sym typeface="Symbol" charset="2"/>
              </a:rPr>
              <a:t>&gt;</a:t>
            </a:r>
            <a:r>
              <a:rPr lang="en-US" sz="2400" dirty="0" smtClean="0"/>
              <a:t>0</a:t>
            </a:r>
            <a:r>
              <a:rPr lang="en-US" sz="2400" dirty="0"/>
              <a:t>; so |x*y|=x*y  </a:t>
            </a:r>
          </a:p>
          <a:p>
            <a:pPr>
              <a:lnSpc>
                <a:spcPct val="90000"/>
              </a:lnSpc>
              <a:buNone/>
            </a:pPr>
            <a:r>
              <a:rPr lang="en-US" sz="2400" dirty="0"/>
              <a:t>|x|</a:t>
            </a:r>
            <a:r>
              <a:rPr lang="en-US" sz="2400" dirty="0" smtClean="0"/>
              <a:t>=-x </a:t>
            </a:r>
            <a:r>
              <a:rPr lang="en-US" sz="2400" dirty="0"/>
              <a:t>and |y|</a:t>
            </a:r>
            <a:r>
              <a:rPr lang="en-US" sz="2400" dirty="0" smtClean="0"/>
              <a:t>=-y</a:t>
            </a:r>
            <a:r>
              <a:rPr lang="en-US" sz="2400" dirty="0"/>
              <a:t>; so |x|*|y|=x*y.</a:t>
            </a:r>
          </a:p>
          <a:p>
            <a:endParaRPr lang="en-US" sz="1600" dirty="0"/>
          </a:p>
        </p:txBody>
      </p:sp>
    </p:spTree>
    <p:extLst>
      <p:ext uri="{BB962C8B-B14F-4D97-AF65-F5344CB8AC3E}">
        <p14:creationId xmlns:p14="http://schemas.microsoft.com/office/powerpoint/2010/main" val="33207459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sz="2200" dirty="0"/>
              <a:t>Prove:  For integers x and y, if </a:t>
            </a:r>
            <a:r>
              <a:rPr lang="en-US" sz="2200" dirty="0" err="1"/>
              <a:t>xy</a:t>
            </a:r>
            <a:r>
              <a:rPr lang="en-US" sz="2200" dirty="0"/>
              <a:t> is odd, then x is odd and y is odd.</a:t>
            </a:r>
          </a:p>
          <a:p>
            <a:endParaRPr lang="en-US" sz="2200" dirty="0" smtClean="0"/>
          </a:p>
          <a:p>
            <a:r>
              <a:rPr lang="en-US" sz="2200" dirty="0" smtClean="0"/>
              <a:t>Which proof technique would be best?</a:t>
            </a:r>
            <a:endParaRPr lang="en-US" sz="2200" dirty="0"/>
          </a:p>
        </p:txBody>
      </p:sp>
    </p:spTree>
    <p:extLst>
      <p:ext uri="{BB962C8B-B14F-4D97-AF65-F5344CB8AC3E}">
        <p14:creationId xmlns:p14="http://schemas.microsoft.com/office/powerpoint/2010/main" val="3336428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a:t>
            </a:r>
            <a:r>
              <a:rPr lang="en-US" dirty="0"/>
              <a:t>t</a:t>
            </a:r>
            <a:r>
              <a:rPr lang="en-US" dirty="0" smtClean="0"/>
              <a:t>echniques</a:t>
            </a:r>
            <a:endParaRPr lang="en-US" dirty="0"/>
          </a:p>
        </p:txBody>
      </p:sp>
      <p:sp>
        <p:nvSpPr>
          <p:cNvPr id="3" name="Content Placeholder 2"/>
          <p:cNvSpPr>
            <a:spLocks noGrp="1"/>
          </p:cNvSpPr>
          <p:nvPr>
            <p:ph idx="1"/>
          </p:nvPr>
        </p:nvSpPr>
        <p:spPr>
          <a:xfrm>
            <a:off x="457200" y="1295400"/>
            <a:ext cx="8229600" cy="4530725"/>
          </a:xfrm>
        </p:spPr>
        <p:txBody>
          <a:bodyPr/>
          <a:lstStyle/>
          <a:p>
            <a:r>
              <a:rPr lang="en-US" sz="2200" dirty="0" smtClean="0"/>
              <a:t>Proof techniques:</a:t>
            </a:r>
          </a:p>
          <a:p>
            <a:endParaRPr lang="en-US" sz="2200" dirty="0"/>
          </a:p>
          <a:p>
            <a:pPr marL="342900" indent="-342900">
              <a:buFont typeface="Wingdings" charset="2"/>
              <a:buChar char="²"/>
            </a:pPr>
            <a:r>
              <a:rPr lang="en-US" sz="2200" dirty="0" smtClean="0"/>
              <a:t>Direct proof</a:t>
            </a:r>
          </a:p>
          <a:p>
            <a:pPr marL="342900" indent="-342900">
              <a:buFont typeface="Wingdings" charset="2"/>
              <a:buChar char="²"/>
            </a:pPr>
            <a:r>
              <a:rPr lang="en-US" sz="2200" dirty="0" smtClean="0"/>
              <a:t>Proof by contrapositive</a:t>
            </a:r>
          </a:p>
          <a:p>
            <a:pPr marL="342900" indent="-342900">
              <a:buFont typeface="Wingdings" charset="2"/>
              <a:buChar char="²"/>
            </a:pPr>
            <a:r>
              <a:rPr lang="en-US" sz="2200" dirty="0" smtClean="0">
                <a:solidFill>
                  <a:srgbClr val="800000"/>
                </a:solidFill>
              </a:rPr>
              <a:t>Proof by contradiction</a:t>
            </a:r>
          </a:p>
          <a:p>
            <a:pPr marL="342900" indent="-342900">
              <a:buFont typeface="Wingdings" charset="2"/>
              <a:buChar char="²"/>
            </a:pPr>
            <a:r>
              <a:rPr lang="en-US" sz="2200" dirty="0" smtClean="0">
                <a:solidFill>
                  <a:srgbClr val="800000"/>
                </a:solidFill>
              </a:rPr>
              <a:t>Proof by cases</a:t>
            </a:r>
          </a:p>
          <a:p>
            <a:pPr marL="342900" indent="-342900">
              <a:buFont typeface="Wingdings" charset="2"/>
              <a:buChar char="²"/>
            </a:pPr>
            <a:r>
              <a:rPr lang="en-US" sz="2200" dirty="0" smtClean="0"/>
              <a:t>Proof by induction – later in the course</a:t>
            </a:r>
          </a:p>
        </p:txBody>
      </p:sp>
    </p:spTree>
    <p:extLst>
      <p:ext uri="{BB962C8B-B14F-4D97-AF65-F5344CB8AC3E}">
        <p14:creationId xmlns:p14="http://schemas.microsoft.com/office/powerpoint/2010/main" val="1614771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by contradiction</a:t>
            </a:r>
            <a:endParaRPr lang="en-US" dirty="0"/>
          </a:p>
        </p:txBody>
      </p:sp>
      <p:sp>
        <p:nvSpPr>
          <p:cNvPr id="3" name="Content Placeholder 2"/>
          <p:cNvSpPr>
            <a:spLocks noGrp="1"/>
          </p:cNvSpPr>
          <p:nvPr>
            <p:ph idx="1"/>
          </p:nvPr>
        </p:nvSpPr>
        <p:spPr>
          <a:xfrm>
            <a:off x="457200" y="1295400"/>
            <a:ext cx="8229600" cy="4530725"/>
          </a:xfrm>
        </p:spPr>
        <p:txBody>
          <a:bodyPr/>
          <a:lstStyle/>
          <a:p>
            <a:r>
              <a:rPr lang="en-US" dirty="0" smtClean="0"/>
              <a:t>Prove:  “If </a:t>
            </a:r>
            <a:r>
              <a:rPr lang="en-US" i="1" dirty="0" smtClean="0">
                <a:latin typeface="Times New Roman" charset="0"/>
              </a:rPr>
              <a:t>n=</a:t>
            </a:r>
            <a:r>
              <a:rPr lang="en-US" i="1" dirty="0" err="1" smtClean="0">
                <a:latin typeface="Times New Roman" charset="0"/>
              </a:rPr>
              <a:t>ab</a:t>
            </a:r>
            <a:r>
              <a:rPr lang="en-US" dirty="0" smtClean="0"/>
              <a:t> where </a:t>
            </a:r>
            <a:r>
              <a:rPr lang="en-US" i="1" dirty="0" smtClean="0">
                <a:latin typeface="Times New Roman" charset="0"/>
              </a:rPr>
              <a:t>a</a:t>
            </a:r>
            <a:r>
              <a:rPr lang="en-US" dirty="0" smtClean="0"/>
              <a:t> and </a:t>
            </a:r>
            <a:r>
              <a:rPr lang="en-US" i="1" dirty="0" smtClean="0">
                <a:latin typeface="Times New Roman" charset="0"/>
              </a:rPr>
              <a:t>b</a:t>
            </a:r>
            <a:r>
              <a:rPr lang="en-US" dirty="0" smtClean="0"/>
              <a:t> are positive integers, then  </a:t>
            </a:r>
            <a:r>
              <a:rPr lang="en-US" i="1" dirty="0" smtClean="0">
                <a:latin typeface="Times New Roman"/>
                <a:cs typeface="Times New Roman"/>
              </a:rPr>
              <a:t>a ≤ √n  </a:t>
            </a:r>
            <a:r>
              <a:rPr lang="en-US" dirty="0" smtClean="0"/>
              <a:t>or  </a:t>
            </a:r>
            <a:r>
              <a:rPr lang="en-US" i="1" dirty="0" smtClean="0">
                <a:latin typeface="Times New Roman"/>
                <a:cs typeface="Times New Roman"/>
              </a:rPr>
              <a:t>b ≤ √n</a:t>
            </a:r>
            <a:r>
              <a:rPr lang="en-US" dirty="0" smtClean="0"/>
              <a:t>.” </a:t>
            </a:r>
          </a:p>
          <a:p>
            <a:pPr lvl="1"/>
            <a:r>
              <a:rPr lang="en-US" sz="2000" dirty="0" smtClean="0"/>
              <a:t>Proof by contradiction.</a:t>
            </a:r>
          </a:p>
          <a:p>
            <a:pPr lvl="1"/>
            <a:r>
              <a:rPr lang="en-US" sz="2000" dirty="0" smtClean="0"/>
              <a:t>Suppose the conclusion is false</a:t>
            </a:r>
            <a:r>
              <a:rPr lang="en-US" sz="2000" dirty="0"/>
              <a:t>.</a:t>
            </a:r>
            <a:endParaRPr lang="en-US" sz="2000" dirty="0" smtClean="0"/>
          </a:p>
          <a:p>
            <a:pPr lvl="1"/>
            <a:r>
              <a:rPr lang="en-US" sz="2000" dirty="0" smtClean="0"/>
              <a:t>i.e. the statement </a:t>
            </a:r>
            <a:r>
              <a:rPr lang="en-US" sz="2000" i="1" dirty="0" smtClean="0">
                <a:latin typeface="Times New Roman"/>
                <a:cs typeface="Times New Roman"/>
              </a:rPr>
              <a:t>“a ≤ √n  </a:t>
            </a:r>
            <a:r>
              <a:rPr lang="en-US" sz="2000" dirty="0" smtClean="0">
                <a:cs typeface="Times New Roman"/>
              </a:rPr>
              <a:t>or </a:t>
            </a:r>
            <a:r>
              <a:rPr lang="en-US" sz="2000" i="1" dirty="0" smtClean="0">
                <a:latin typeface="Times New Roman"/>
                <a:cs typeface="Times New Roman"/>
              </a:rPr>
              <a:t>b ≤ √n”  </a:t>
            </a:r>
            <a:r>
              <a:rPr lang="en-US" sz="2000" dirty="0" smtClean="0">
                <a:cs typeface="Times New Roman"/>
              </a:rPr>
              <a:t>is</a:t>
            </a:r>
            <a:r>
              <a:rPr lang="en-US" sz="2000" dirty="0" smtClean="0"/>
              <a:t> false.</a:t>
            </a:r>
          </a:p>
          <a:p>
            <a:pPr lvl="1"/>
            <a:r>
              <a:rPr lang="en-US" sz="2000" dirty="0" smtClean="0"/>
              <a:t>Hence, using </a:t>
            </a:r>
            <a:r>
              <a:rPr lang="en-US" sz="2000" dirty="0" err="1" smtClean="0"/>
              <a:t>DeMorgan’s</a:t>
            </a:r>
            <a:r>
              <a:rPr lang="en-US" sz="2000" dirty="0" smtClean="0"/>
              <a:t> law, </a:t>
            </a:r>
            <a:r>
              <a:rPr lang="en-US" sz="2000" i="1" dirty="0" smtClean="0">
                <a:latin typeface="Times New Roman"/>
                <a:cs typeface="Times New Roman"/>
              </a:rPr>
              <a:t>a &gt; √</a:t>
            </a:r>
            <a:r>
              <a:rPr lang="en-US" sz="2000" i="1" dirty="0" err="1" smtClean="0">
                <a:latin typeface="Times New Roman"/>
                <a:cs typeface="Times New Roman"/>
              </a:rPr>
              <a:t>n</a:t>
            </a:r>
            <a:r>
              <a:rPr lang="en-US" sz="2000" i="1" dirty="0" smtClean="0">
                <a:latin typeface="Times New Roman"/>
                <a:cs typeface="Times New Roman"/>
              </a:rPr>
              <a:t>  </a:t>
            </a:r>
            <a:r>
              <a:rPr lang="en-US" sz="2000" dirty="0" smtClean="0">
                <a:cs typeface="Times New Roman"/>
              </a:rPr>
              <a:t>and</a:t>
            </a:r>
            <a:r>
              <a:rPr lang="en-US" sz="2000" dirty="0" smtClean="0"/>
              <a:t> </a:t>
            </a:r>
            <a:r>
              <a:rPr lang="en-US" sz="2000" i="1" dirty="0" err="1" smtClean="0">
                <a:latin typeface="Times New Roman"/>
                <a:cs typeface="Times New Roman"/>
              </a:rPr>
              <a:t>b</a:t>
            </a:r>
            <a:r>
              <a:rPr lang="en-US" sz="2000" i="1" dirty="0" smtClean="0">
                <a:latin typeface="Times New Roman"/>
                <a:cs typeface="Times New Roman"/>
              </a:rPr>
              <a:t> &gt; √</a:t>
            </a:r>
            <a:r>
              <a:rPr lang="en-US" sz="2000" i="1" dirty="0" err="1" smtClean="0">
                <a:latin typeface="Times New Roman"/>
                <a:cs typeface="Times New Roman"/>
              </a:rPr>
              <a:t>n</a:t>
            </a:r>
            <a:r>
              <a:rPr lang="en-US" sz="2000" i="1" dirty="0" smtClean="0">
                <a:latin typeface="Times New Roman"/>
                <a:cs typeface="Times New Roman"/>
              </a:rPr>
              <a:t> </a:t>
            </a:r>
            <a:endParaRPr lang="en-US" sz="2000" dirty="0" smtClean="0"/>
          </a:p>
          <a:p>
            <a:pPr lvl="1"/>
            <a:r>
              <a:rPr lang="en-US" sz="2000" dirty="0" smtClean="0"/>
              <a:t>Hence </a:t>
            </a:r>
            <a:r>
              <a:rPr lang="en-US" sz="2000" i="1" dirty="0" err="1" smtClean="0">
                <a:latin typeface="Times New Roman"/>
                <a:cs typeface="Times New Roman"/>
              </a:rPr>
              <a:t>ab</a:t>
            </a:r>
            <a:r>
              <a:rPr lang="en-US" sz="2000" i="1" dirty="0" smtClean="0">
                <a:latin typeface="Times New Roman"/>
                <a:cs typeface="Times New Roman"/>
              </a:rPr>
              <a:t> &gt; n, </a:t>
            </a:r>
            <a:r>
              <a:rPr lang="en-US" sz="2000" dirty="0" smtClean="0"/>
              <a:t>which contradicts  </a:t>
            </a:r>
            <a:r>
              <a:rPr lang="en-US" sz="2000" i="1" dirty="0" smtClean="0">
                <a:latin typeface="Times New Roman" charset="0"/>
              </a:rPr>
              <a:t>n=</a:t>
            </a:r>
            <a:r>
              <a:rPr lang="en-US" sz="2000" i="1" dirty="0" err="1" smtClean="0">
                <a:latin typeface="Times New Roman" charset="0"/>
              </a:rPr>
              <a:t>ab</a:t>
            </a:r>
            <a:endParaRPr lang="en-US" sz="2000" dirty="0" smtClean="0"/>
          </a:p>
          <a:p>
            <a:endParaRPr lang="en-US" dirty="0"/>
          </a:p>
        </p:txBody>
      </p:sp>
    </p:spTree>
    <p:extLst>
      <p:ext uri="{BB962C8B-B14F-4D97-AF65-F5344CB8AC3E}">
        <p14:creationId xmlns:p14="http://schemas.microsoft.com/office/powerpoint/2010/main" val="275329853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by contradiction</a:t>
            </a:r>
            <a:endParaRPr lang="en-US" dirty="0"/>
          </a:p>
        </p:txBody>
      </p:sp>
      <p:sp>
        <p:nvSpPr>
          <p:cNvPr id="3" name="Content Placeholder 2"/>
          <p:cNvSpPr>
            <a:spLocks noGrp="1"/>
          </p:cNvSpPr>
          <p:nvPr>
            <p:ph idx="1"/>
          </p:nvPr>
        </p:nvSpPr>
        <p:spPr/>
        <p:txBody>
          <a:bodyPr/>
          <a:lstStyle/>
          <a:p>
            <a:r>
              <a:rPr lang="en-US" dirty="0" smtClean="0">
                <a:solidFill>
                  <a:schemeClr val="tx1"/>
                </a:solidFill>
              </a:rPr>
              <a:t>The process:</a:t>
            </a:r>
          </a:p>
          <a:p>
            <a:pPr marL="342900" indent="-342900">
              <a:buFont typeface="Wingdings" charset="2"/>
              <a:buChar char="ü"/>
            </a:pPr>
            <a:r>
              <a:rPr lang="en-US" dirty="0" smtClean="0"/>
              <a:t>Assume </a:t>
            </a:r>
            <a:r>
              <a:rPr lang="en-US" dirty="0"/>
              <a:t>that the theorem is </a:t>
            </a:r>
            <a:r>
              <a:rPr lang="en-US" dirty="0" smtClean="0"/>
              <a:t>false.</a:t>
            </a:r>
          </a:p>
          <a:p>
            <a:pPr marL="342900" indent="-342900">
              <a:buFont typeface="Wingdings" charset="2"/>
              <a:buChar char="ü"/>
            </a:pPr>
            <a:r>
              <a:rPr lang="en-US" dirty="0" smtClean="0"/>
              <a:t>Show </a:t>
            </a:r>
            <a:r>
              <a:rPr lang="en-US" dirty="0"/>
              <a:t>that some logical inconsistency arises as a </a:t>
            </a:r>
            <a:r>
              <a:rPr lang="en-US" dirty="0" smtClean="0"/>
              <a:t>result.</a:t>
            </a:r>
            <a:endParaRPr lang="en-US" dirty="0"/>
          </a:p>
          <a:p>
            <a:endParaRPr lang="en-US" dirty="0" smtClean="0"/>
          </a:p>
          <a:p>
            <a:r>
              <a:rPr lang="en-US" dirty="0" smtClean="0"/>
              <a:t>If</a:t>
            </a:r>
            <a:r>
              <a:rPr lang="en-US" dirty="0" smtClean="0">
                <a:sym typeface="Symbol" charset="2"/>
              </a:rPr>
              <a:t> </a:t>
            </a:r>
            <a:r>
              <a:rPr lang="en-US" i="1" dirty="0" smtClean="0">
                <a:latin typeface="Times New Roman" charset="0"/>
                <a:sym typeface="Symbol" charset="2"/>
              </a:rPr>
              <a:t>t </a:t>
            </a:r>
            <a:r>
              <a:rPr lang="en-US" dirty="0" smtClean="0"/>
              <a:t>is </a:t>
            </a:r>
            <a:r>
              <a:rPr lang="en-US" dirty="0"/>
              <a:t>the statement of the theorem, the proof begins with the assumption </a:t>
            </a:r>
            <a:r>
              <a:rPr lang="en-US" i="1" dirty="0">
                <a:latin typeface="Times New Roman"/>
                <a:cs typeface="Times New Roman"/>
                <a:sym typeface="Symbol" charset="2"/>
              </a:rPr>
              <a:t>t</a:t>
            </a:r>
            <a:r>
              <a:rPr lang="en-US" dirty="0" smtClean="0"/>
              <a:t> </a:t>
            </a:r>
            <a:r>
              <a:rPr lang="en-US" dirty="0"/>
              <a:t>and leads to a </a:t>
            </a:r>
            <a:r>
              <a:rPr lang="en-US" dirty="0" smtClean="0"/>
              <a:t>conclusion that </a:t>
            </a:r>
            <a:r>
              <a:rPr lang="en-US" i="1" dirty="0">
                <a:latin typeface="Times New Roman"/>
                <a:cs typeface="Times New Roman"/>
                <a:sym typeface="Symbol" charset="2"/>
              </a:rPr>
              <a:t>r </a:t>
            </a:r>
            <a:r>
              <a:rPr lang="en-US" dirty="0">
                <a:latin typeface="Times New Roman"/>
                <a:cs typeface="Times New Roman"/>
                <a:sym typeface="Symbol" charset="2"/>
              </a:rPr>
              <a:t></a:t>
            </a:r>
            <a:r>
              <a:rPr lang="en-US" i="1" dirty="0">
                <a:latin typeface="Times New Roman"/>
                <a:cs typeface="Times New Roman"/>
                <a:sym typeface="Symbol" charset="2"/>
              </a:rPr>
              <a:t> r</a:t>
            </a:r>
            <a:r>
              <a:rPr lang="en-US" dirty="0" smtClean="0"/>
              <a:t>, </a:t>
            </a:r>
            <a:r>
              <a:rPr lang="en-US" dirty="0"/>
              <a:t>for some proposition </a:t>
            </a:r>
            <a:r>
              <a:rPr lang="en-US" i="1" dirty="0">
                <a:latin typeface="Times New Roman"/>
                <a:cs typeface="Times New Roman"/>
                <a:sym typeface="Symbol" charset="2"/>
              </a:rPr>
              <a:t>r</a:t>
            </a:r>
            <a:r>
              <a:rPr lang="en-US" dirty="0" smtClean="0"/>
              <a:t>. </a:t>
            </a:r>
          </a:p>
          <a:p>
            <a:endParaRPr lang="en-US" dirty="0"/>
          </a:p>
          <a:p>
            <a:endParaRPr lang="en-US" dirty="0" smtClean="0"/>
          </a:p>
          <a:p>
            <a:endParaRPr lang="en-US" dirty="0"/>
          </a:p>
        </p:txBody>
      </p:sp>
    </p:spTree>
    <p:extLst>
      <p:ext uri="{BB962C8B-B14F-4D97-AF65-F5344CB8AC3E}">
        <p14:creationId xmlns:p14="http://schemas.microsoft.com/office/powerpoint/2010/main" val="2016357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by contradiction</a:t>
            </a:r>
            <a:endParaRPr lang="en-US" dirty="0"/>
          </a:p>
        </p:txBody>
      </p:sp>
      <p:sp>
        <p:nvSpPr>
          <p:cNvPr id="3" name="Content Placeholder 2"/>
          <p:cNvSpPr>
            <a:spLocks noGrp="1"/>
          </p:cNvSpPr>
          <p:nvPr>
            <p:ph idx="1"/>
          </p:nvPr>
        </p:nvSpPr>
        <p:spPr/>
        <p:txBody>
          <a:bodyPr/>
          <a:lstStyle/>
          <a:p>
            <a:r>
              <a:rPr lang="en-US" dirty="0" smtClean="0"/>
              <a:t>The process:</a:t>
            </a:r>
          </a:p>
          <a:p>
            <a:pPr marL="342900" indent="-342900">
              <a:buFont typeface="Wingdings" charset="2"/>
              <a:buChar char="ü"/>
            </a:pPr>
            <a:r>
              <a:rPr lang="en-US" dirty="0" smtClean="0"/>
              <a:t>Assume </a:t>
            </a:r>
            <a:r>
              <a:rPr lang="en-US" dirty="0"/>
              <a:t>that the theorem is </a:t>
            </a:r>
            <a:r>
              <a:rPr lang="en-US" dirty="0" smtClean="0"/>
              <a:t>false.</a:t>
            </a:r>
          </a:p>
          <a:p>
            <a:pPr marL="342900" indent="-342900">
              <a:buFont typeface="Wingdings" charset="2"/>
              <a:buChar char="ü"/>
            </a:pPr>
            <a:r>
              <a:rPr lang="en-US" dirty="0" smtClean="0"/>
              <a:t>Show </a:t>
            </a:r>
            <a:r>
              <a:rPr lang="en-US" dirty="0"/>
              <a:t>that some logical inconsistency arises as a </a:t>
            </a:r>
            <a:r>
              <a:rPr lang="en-US" dirty="0" smtClean="0"/>
              <a:t>result.</a:t>
            </a:r>
            <a:endParaRPr lang="en-US" dirty="0"/>
          </a:p>
          <a:p>
            <a:endParaRPr lang="en-US" dirty="0" smtClean="0"/>
          </a:p>
          <a:p>
            <a:r>
              <a:rPr lang="en-US" dirty="0" smtClean="0"/>
              <a:t>If</a:t>
            </a:r>
            <a:r>
              <a:rPr lang="en-US" dirty="0" smtClean="0">
                <a:sym typeface="Symbol" charset="2"/>
              </a:rPr>
              <a:t> </a:t>
            </a:r>
            <a:r>
              <a:rPr lang="en-US" i="1" dirty="0" smtClean="0">
                <a:latin typeface="Times New Roman" charset="0"/>
                <a:sym typeface="Symbol" charset="2"/>
              </a:rPr>
              <a:t>t </a:t>
            </a:r>
            <a:r>
              <a:rPr lang="en-US" dirty="0" smtClean="0"/>
              <a:t>is </a:t>
            </a:r>
            <a:r>
              <a:rPr lang="en-US" dirty="0"/>
              <a:t>the statement of the theorem, the proof begins with the assumption </a:t>
            </a:r>
            <a:r>
              <a:rPr lang="en-US" i="1" dirty="0">
                <a:latin typeface="Times New Roman"/>
                <a:cs typeface="Times New Roman"/>
                <a:sym typeface="Symbol" charset="2"/>
              </a:rPr>
              <a:t>t</a:t>
            </a:r>
            <a:r>
              <a:rPr lang="en-US" dirty="0" smtClean="0"/>
              <a:t> </a:t>
            </a:r>
            <a:r>
              <a:rPr lang="en-US" dirty="0"/>
              <a:t>and leads to a </a:t>
            </a:r>
            <a:r>
              <a:rPr lang="en-US" dirty="0" smtClean="0"/>
              <a:t>conclusion that </a:t>
            </a:r>
            <a:r>
              <a:rPr lang="en-US" i="1" dirty="0">
                <a:latin typeface="Times New Roman"/>
                <a:cs typeface="Times New Roman"/>
                <a:sym typeface="Symbol" charset="2"/>
              </a:rPr>
              <a:t>r </a:t>
            </a:r>
            <a:r>
              <a:rPr lang="en-US" dirty="0">
                <a:latin typeface="Times New Roman"/>
                <a:cs typeface="Times New Roman"/>
                <a:sym typeface="Symbol" charset="2"/>
              </a:rPr>
              <a:t></a:t>
            </a:r>
            <a:r>
              <a:rPr lang="en-US" i="1" dirty="0">
                <a:latin typeface="Times New Roman"/>
                <a:cs typeface="Times New Roman"/>
                <a:sym typeface="Symbol" charset="2"/>
              </a:rPr>
              <a:t> r</a:t>
            </a:r>
            <a:r>
              <a:rPr lang="en-US" dirty="0" smtClean="0"/>
              <a:t>, </a:t>
            </a:r>
            <a:r>
              <a:rPr lang="en-US" dirty="0"/>
              <a:t>for some proposition </a:t>
            </a:r>
            <a:r>
              <a:rPr lang="en-US" i="1" dirty="0">
                <a:latin typeface="Times New Roman"/>
                <a:cs typeface="Times New Roman"/>
                <a:sym typeface="Symbol" charset="2"/>
              </a:rPr>
              <a:t>r</a:t>
            </a:r>
            <a:r>
              <a:rPr lang="en-US" dirty="0" smtClean="0"/>
              <a:t>. </a:t>
            </a:r>
          </a:p>
          <a:p>
            <a:endParaRPr lang="en-US" dirty="0"/>
          </a:p>
          <a:p>
            <a:r>
              <a:rPr lang="en-US" dirty="0" smtClean="0"/>
              <a:t>In other words, we get that </a:t>
            </a:r>
            <a:r>
              <a:rPr lang="en-US" i="1" dirty="0" smtClean="0">
                <a:latin typeface="Times New Roman"/>
                <a:cs typeface="Times New Roman"/>
                <a:sym typeface="Symbol" charset="2"/>
              </a:rPr>
              <a:t>t </a:t>
            </a:r>
            <a:r>
              <a:rPr lang="en-US" dirty="0">
                <a:latin typeface="Times New Roman"/>
                <a:cs typeface="Times New Roman"/>
                <a:sym typeface="Symbol" charset="2"/>
              </a:rPr>
              <a:t> (</a:t>
            </a:r>
            <a:r>
              <a:rPr lang="en-US" i="1" dirty="0">
                <a:latin typeface="Times New Roman"/>
                <a:cs typeface="Times New Roman"/>
                <a:sym typeface="Symbol" charset="2"/>
              </a:rPr>
              <a:t>r </a:t>
            </a:r>
            <a:r>
              <a:rPr lang="en-US" dirty="0">
                <a:latin typeface="Times New Roman"/>
                <a:cs typeface="Times New Roman"/>
                <a:sym typeface="Symbol" charset="2"/>
              </a:rPr>
              <a:t></a:t>
            </a:r>
            <a:r>
              <a:rPr lang="en-US" i="1" dirty="0">
                <a:latin typeface="Times New Roman"/>
                <a:cs typeface="Times New Roman"/>
                <a:sym typeface="Symbol" charset="2"/>
              </a:rPr>
              <a:t> r</a:t>
            </a:r>
            <a:r>
              <a:rPr lang="en-US" dirty="0">
                <a:latin typeface="Times New Roman"/>
                <a:cs typeface="Times New Roman"/>
                <a:sym typeface="Symbol" charset="2"/>
              </a:rPr>
              <a:t>)</a:t>
            </a:r>
          </a:p>
          <a:p>
            <a:r>
              <a:rPr lang="en-US" dirty="0" smtClean="0"/>
              <a:t>The only way for this to be true is for </a:t>
            </a:r>
            <a:r>
              <a:rPr lang="en-US" i="1" dirty="0" smtClean="0">
                <a:latin typeface="Times New Roman" charset="0"/>
                <a:sym typeface="Symbol" charset="2"/>
              </a:rPr>
              <a:t>t</a:t>
            </a:r>
            <a:r>
              <a:rPr lang="en-US" dirty="0" smtClean="0">
                <a:sym typeface="Symbol" charset="2"/>
              </a:rPr>
              <a:t> to be </a:t>
            </a:r>
            <a:r>
              <a:rPr lang="en-US" dirty="0">
                <a:sym typeface="Symbol" charset="2"/>
              </a:rPr>
              <a:t>false, </a:t>
            </a:r>
            <a:r>
              <a:rPr lang="en-US" dirty="0" smtClean="0">
                <a:sym typeface="Symbol" charset="2"/>
              </a:rPr>
              <a:t>showing that </a:t>
            </a:r>
            <a:r>
              <a:rPr lang="en-US" i="1" dirty="0">
                <a:latin typeface="Times New Roman" charset="0"/>
                <a:sym typeface="Symbol" charset="2"/>
              </a:rPr>
              <a:t>t</a:t>
            </a:r>
            <a:r>
              <a:rPr lang="en-US" i="1" dirty="0" smtClean="0">
                <a:latin typeface="Times New Roman" charset="0"/>
                <a:sym typeface="Symbol" charset="2"/>
              </a:rPr>
              <a:t> </a:t>
            </a:r>
            <a:r>
              <a:rPr lang="en-US" dirty="0">
                <a:sym typeface="Symbol" charset="2"/>
              </a:rPr>
              <a:t>is true</a:t>
            </a:r>
            <a:r>
              <a:rPr lang="en-US" dirty="0" smtClean="0">
                <a:sym typeface="Symbol" charset="2"/>
              </a:rPr>
              <a:t>.</a:t>
            </a:r>
          </a:p>
          <a:p>
            <a:endParaRPr lang="en-US" dirty="0">
              <a:sym typeface="Symbol" charset="2"/>
            </a:endParaRPr>
          </a:p>
          <a:p>
            <a:r>
              <a:rPr lang="en-US" dirty="0" smtClean="0">
                <a:sym typeface="Symbol" charset="2"/>
              </a:rPr>
              <a:t>Proof by contrapositive can be seen as a special case.</a:t>
            </a:r>
            <a:endParaRPr lang="en-US" dirty="0"/>
          </a:p>
          <a:p>
            <a:endParaRPr lang="en-US" dirty="0" smtClean="0"/>
          </a:p>
          <a:p>
            <a:endParaRPr lang="en-US" dirty="0"/>
          </a:p>
        </p:txBody>
      </p:sp>
    </p:spTree>
    <p:extLst>
      <p:ext uri="{BB962C8B-B14F-4D97-AF65-F5344CB8AC3E}">
        <p14:creationId xmlns:p14="http://schemas.microsoft.com/office/powerpoint/2010/main" val="695384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b="1" dirty="0"/>
              <a:t>Theorem:</a:t>
            </a:r>
            <a:r>
              <a:rPr lang="en-US" dirty="0"/>
              <a:t> Every triangle has at least one acute </a:t>
            </a:r>
            <a:r>
              <a:rPr lang="en-US" dirty="0" smtClean="0"/>
              <a:t>(less than 90 </a:t>
            </a:r>
            <a:r>
              <a:rPr lang="en-US" dirty="0"/>
              <a:t>degrees) angle.</a:t>
            </a:r>
            <a:endParaRPr lang="en-US" dirty="0"/>
          </a:p>
          <a:p>
            <a:endParaRPr lang="en-US" dirty="0"/>
          </a:p>
        </p:txBody>
      </p:sp>
      <p:sp>
        <p:nvSpPr>
          <p:cNvPr id="4" name="Isosceles Triangle 3"/>
          <p:cNvSpPr/>
          <p:nvPr/>
        </p:nvSpPr>
        <p:spPr bwMode="auto">
          <a:xfrm>
            <a:off x="6719455" y="1789545"/>
            <a:ext cx="1835727" cy="1674091"/>
          </a:xfrm>
          <a:prstGeom prst="triangle">
            <a:avLst/>
          </a:prstGeom>
          <a:solidFill>
            <a:schemeClr val="tx2"/>
          </a:solidFill>
          <a:ln w="9525" cap="flat" cmpd="sng" algn="ctr">
            <a:solidFill>
              <a:srgbClr val="800000"/>
            </a:solidFill>
            <a:prstDash val="solid"/>
            <a:round/>
            <a:headEnd type="none" w="med" len="med"/>
            <a:tailEnd type="triangle" w="sm" len="sm"/>
          </a:ln>
          <a:effectLst/>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a:ln>
                <a:noFill/>
              </a:ln>
              <a:solidFill>
                <a:schemeClr val="tx1"/>
              </a:solidFill>
              <a:effectLst/>
              <a:latin typeface="Comic Sans MS" charset="0"/>
            </a:endParaRPr>
          </a:p>
        </p:txBody>
      </p:sp>
    </p:spTree>
    <p:extLst>
      <p:ext uri="{BB962C8B-B14F-4D97-AF65-F5344CB8AC3E}">
        <p14:creationId xmlns:p14="http://schemas.microsoft.com/office/powerpoint/2010/main" val="1649973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b="1" dirty="0"/>
              <a:t>Theorem:</a:t>
            </a:r>
            <a:r>
              <a:rPr lang="en-US" dirty="0"/>
              <a:t> Among any group of 25 people, there must be at least three who are all born in the same month</a:t>
            </a:r>
            <a:r>
              <a:rPr lang="en-US" dirty="0" smtClean="0"/>
              <a:t>.</a:t>
            </a:r>
          </a:p>
          <a:p>
            <a:endParaRPr lang="en-US" dirty="0"/>
          </a:p>
          <a:p>
            <a:r>
              <a:rPr lang="en-US" dirty="0" smtClean="0"/>
              <a:t>(Pigeon hole principle)</a:t>
            </a:r>
            <a:endParaRPr lang="en-US" dirty="0"/>
          </a:p>
          <a:p>
            <a:endParaRPr lang="en-US" dirty="0"/>
          </a:p>
        </p:txBody>
      </p:sp>
    </p:spTree>
    <p:extLst>
      <p:ext uri="{BB962C8B-B14F-4D97-AF65-F5344CB8AC3E}">
        <p14:creationId xmlns:p14="http://schemas.microsoft.com/office/powerpoint/2010/main" val="4256993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b="1" dirty="0"/>
              <a:t>Theorem:</a:t>
            </a:r>
            <a:r>
              <a:rPr lang="en-US" dirty="0"/>
              <a:t> There is no smallest positive real number.</a:t>
            </a:r>
          </a:p>
          <a:p>
            <a:endParaRPr lang="en-US" dirty="0"/>
          </a:p>
        </p:txBody>
      </p:sp>
    </p:spTree>
    <p:extLst>
      <p:ext uri="{BB962C8B-B14F-4D97-AF65-F5344CB8AC3E}">
        <p14:creationId xmlns:p14="http://schemas.microsoft.com/office/powerpoint/2010/main" val="1930838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alg-design">
  <a:themeElements>
    <a:clrScheme name="alg-design 7">
      <a:dk1>
        <a:srgbClr val="000000"/>
      </a:dk1>
      <a:lt1>
        <a:srgbClr val="FFFFFF"/>
      </a:lt1>
      <a:dk2>
        <a:srgbClr val="C0C0C0"/>
      </a:dk2>
      <a:lt2>
        <a:srgbClr val="010000"/>
      </a:lt2>
      <a:accent1>
        <a:srgbClr val="CC0000"/>
      </a:accent1>
      <a:accent2>
        <a:srgbClr val="777777"/>
      </a:accent2>
      <a:accent3>
        <a:srgbClr val="FFFFFF"/>
      </a:accent3>
      <a:accent4>
        <a:srgbClr val="000000"/>
      </a:accent4>
      <a:accent5>
        <a:srgbClr val="E2AAAA"/>
      </a:accent5>
      <a:accent6>
        <a:srgbClr val="6B6B6B"/>
      </a:accent6>
      <a:hlink>
        <a:srgbClr val="4D4D4D"/>
      </a:hlink>
      <a:folHlink>
        <a:srgbClr val="660066"/>
      </a:folHlink>
    </a:clrScheme>
    <a:fontScheme name="alg-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600" b="0" i="0" u="none" strike="noStrike" cap="none" normalizeH="0" baseline="0">
            <a:ln>
              <a:noFill/>
            </a:ln>
            <a:solidFill>
              <a:schemeClr val="tx1"/>
            </a:solidFill>
            <a:effectLst/>
            <a:latin typeface="Comic Sans M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600" b="0" i="0" u="none" strike="noStrike" cap="none" normalizeH="0" baseline="0">
            <a:ln>
              <a:noFill/>
            </a:ln>
            <a:solidFill>
              <a:schemeClr val="tx1"/>
            </a:solidFill>
            <a:effectLst/>
            <a:latin typeface="Comic Sans MS" charset="0"/>
          </a:defRPr>
        </a:defPPr>
      </a:lstStyle>
    </a:lnDef>
  </a:objectDefaults>
  <a:extraClrSchemeLst>
    <a:extraClrScheme>
      <a:clrScheme name="alg-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alg-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alg-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alg-design 4">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CC"/>
        </a:folHlink>
      </a:clrScheme>
      <a:clrMap bg1="lt1" tx1="dk1" bg2="lt2" tx2="dk2" accent1="accent1" accent2="accent2" accent3="accent3" accent4="accent4" accent5="accent5" accent6="accent6" hlink="hlink" folHlink="folHlink"/>
    </a:extraClrScheme>
    <a:extraClrScheme>
      <a:clrScheme name="alg-design 5">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660066"/>
        </a:folHlink>
      </a:clrScheme>
      <a:clrMap bg1="lt1" tx1="dk1" bg2="lt2" tx2="dk2" accent1="accent1" accent2="accent2" accent3="accent3" accent4="accent4" accent5="accent5" accent6="accent6" hlink="hlink" folHlink="folHlink"/>
    </a:extraClrScheme>
    <a:extraClrScheme>
      <a:clrScheme name="alg-design 6">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FF"/>
        </a:folHlink>
      </a:clrScheme>
      <a:clrMap bg1="lt1" tx1="dk1" bg2="lt2" tx2="dk2" accent1="accent1" accent2="accent2" accent3="accent3" accent4="accent4" accent5="accent5" accent6="accent6" hlink="hlink" folHlink="folHlink"/>
    </a:extraClrScheme>
    <a:extraClrScheme>
      <a:clrScheme name="alg-design 7">
        <a:dk1>
          <a:srgbClr val="000000"/>
        </a:dk1>
        <a:lt1>
          <a:srgbClr val="FFFFFF"/>
        </a:lt1>
        <a:dk2>
          <a:srgbClr val="C0C0C0"/>
        </a:dk2>
        <a:lt2>
          <a:srgbClr val="010000"/>
        </a:lt2>
        <a:accent1>
          <a:srgbClr val="CC0000"/>
        </a:accent1>
        <a:accent2>
          <a:srgbClr val="777777"/>
        </a:accent2>
        <a:accent3>
          <a:srgbClr val="FFFFFF"/>
        </a:accent3>
        <a:accent4>
          <a:srgbClr val="000000"/>
        </a:accent4>
        <a:accent5>
          <a:srgbClr val="E2AAAA"/>
        </a:accent5>
        <a:accent6>
          <a:srgbClr val="6B6B6B"/>
        </a:accent6>
        <a:hlink>
          <a:srgbClr val="4D4D4D"/>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52313</TotalTime>
  <Words>1097</Words>
  <Application>Microsoft Macintosh PowerPoint</Application>
  <PresentationFormat>On-screen Show (4:3)</PresentationFormat>
  <Paragraphs>145</Paragraphs>
  <Slides>21</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Comic Sans MS</vt:lpstr>
      <vt:lpstr>Hei</vt:lpstr>
      <vt:lpstr>Monotype Sorts</vt:lpstr>
      <vt:lpstr>ＭＳ Ｐゴシック</vt:lpstr>
      <vt:lpstr>Symbol</vt:lpstr>
      <vt:lpstr>Times New Roman</vt:lpstr>
      <vt:lpstr>Wingdings</vt:lpstr>
      <vt:lpstr>alg-design</vt:lpstr>
      <vt:lpstr>CS 220: Discrete Structures and their Applications </vt:lpstr>
      <vt:lpstr>Terminology</vt:lpstr>
      <vt:lpstr>Proof techniques</vt:lpstr>
      <vt:lpstr>Proof by contradiction</vt:lpstr>
      <vt:lpstr>Proof by contradiction</vt:lpstr>
      <vt:lpstr>Proof by contradiction</vt:lpstr>
      <vt:lpstr>Example</vt:lpstr>
      <vt:lpstr>Example</vt:lpstr>
      <vt:lpstr>Example</vt:lpstr>
      <vt:lpstr>√2 is irrational</vt:lpstr>
      <vt:lpstr>Proof by cases</vt:lpstr>
      <vt:lpstr>Proof by cases</vt:lpstr>
      <vt:lpstr>Proof by cases</vt:lpstr>
      <vt:lpstr>Example</vt:lpstr>
      <vt:lpstr>Proof by cases</vt:lpstr>
      <vt:lpstr>Proof by cases</vt:lpstr>
      <vt:lpstr>Proof by cases</vt:lpstr>
      <vt:lpstr>Proof by cases</vt:lpstr>
      <vt:lpstr>Proof by cases</vt:lpstr>
      <vt:lpstr>Proof by cases</vt:lpstr>
      <vt:lpstr>Example</vt:lpstr>
    </vt:vector>
  </TitlesOfParts>
  <Company>Dell Computer Corporation</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Kevin Wayne</dc:creator>
  <cp:lastModifiedBy>Microsoft Office User</cp:lastModifiedBy>
  <cp:revision>842</cp:revision>
  <cp:lastPrinted>2017-09-07T15:34:43Z</cp:lastPrinted>
  <dcterms:created xsi:type="dcterms:W3CDTF">2011-01-03T17:49:16Z</dcterms:created>
  <dcterms:modified xsi:type="dcterms:W3CDTF">2018-01-08T22:58:18Z</dcterms:modified>
</cp:coreProperties>
</file>