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sldIdLst>
    <p:sldId id="326" r:id="rId2"/>
    <p:sldId id="413" r:id="rId3"/>
    <p:sldId id="456" r:id="rId4"/>
    <p:sldId id="352" r:id="rId5"/>
    <p:sldId id="415" r:id="rId6"/>
    <p:sldId id="416" r:id="rId7"/>
    <p:sldId id="414" r:id="rId8"/>
    <p:sldId id="417" r:id="rId9"/>
    <p:sldId id="418" r:id="rId10"/>
    <p:sldId id="419" r:id="rId11"/>
    <p:sldId id="420" r:id="rId12"/>
    <p:sldId id="421" r:id="rId13"/>
    <p:sldId id="422" r:id="rId14"/>
    <p:sldId id="425" r:id="rId15"/>
    <p:sldId id="426" r:id="rId16"/>
    <p:sldId id="427" r:id="rId17"/>
    <p:sldId id="447" r:id="rId18"/>
    <p:sldId id="428" r:id="rId19"/>
    <p:sldId id="448" r:id="rId20"/>
    <p:sldId id="429" r:id="rId21"/>
    <p:sldId id="449" r:id="rId22"/>
    <p:sldId id="430" r:id="rId23"/>
    <p:sldId id="450" r:id="rId24"/>
    <p:sldId id="431" r:id="rId25"/>
    <p:sldId id="432" r:id="rId26"/>
    <p:sldId id="433" r:id="rId27"/>
    <p:sldId id="451" r:id="rId28"/>
    <p:sldId id="434" r:id="rId29"/>
    <p:sldId id="452" r:id="rId30"/>
    <p:sldId id="435" r:id="rId31"/>
    <p:sldId id="453" r:id="rId32"/>
    <p:sldId id="436" r:id="rId33"/>
    <p:sldId id="454" r:id="rId34"/>
    <p:sldId id="437" r:id="rId35"/>
    <p:sldId id="438" r:id="rId36"/>
    <p:sldId id="439" r:id="rId37"/>
    <p:sldId id="440" r:id="rId38"/>
    <p:sldId id="455" r:id="rId39"/>
    <p:sldId id="441" r:id="rId40"/>
    <p:sldId id="442" r:id="rId41"/>
    <p:sldId id="443" r:id="rId42"/>
    <p:sldId id="444" r:id="rId43"/>
    <p:sldId id="445" r:id="rId44"/>
    <p:sldId id="446" r:id="rId45"/>
    <p:sldId id="457" r:id="rId46"/>
    <p:sldId id="458" r:id="rId47"/>
    <p:sldId id="459" r:id="rId48"/>
  </p:sldIdLst>
  <p:sldSz cx="9144000" cy="6858000" type="screen4x3"/>
  <p:notesSz cx="6858000" cy="9144000"/>
  <p:custShowLst>
    <p:custShow name="Custom Show 1" id="0">
      <p:sldLst/>
    </p:custShow>
  </p:custShow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864">
          <p15:clr>
            <a:srgbClr val="A4A3A4"/>
          </p15:clr>
        </p15:guide>
        <p15:guide id="2" pos="5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2" autoAdjust="0"/>
    <p:restoredTop sz="94629" autoAdjust="0"/>
  </p:normalViewPr>
  <p:slideViewPr>
    <p:cSldViewPr>
      <p:cViewPr varScale="1">
        <p:scale>
          <a:sx n="80" d="100"/>
          <a:sy n="80" d="100"/>
        </p:scale>
        <p:origin x="992" y="40"/>
      </p:cViewPr>
      <p:guideLst>
        <p:guide orient="horz" pos="864"/>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35813"/>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764DCCEF-6D69-4094-977F-7A615373FAC3}"/>
              </a:ext>
            </a:extLst>
          </p:cNvPr>
          <p:cNvSpPr>
            <a:spLocks noGrp="1" noRot="1" noChangeAspect="1" noChangeArrowheads="1" noTextEdit="1"/>
          </p:cNvSpPr>
          <p:nvPr>
            <p:ph type="sldImg"/>
          </p:nvPr>
        </p:nvSpPr>
        <p:spPr bwMode="auto">
          <a:xfrm>
            <a:off x="1143000" y="685800"/>
            <a:ext cx="4572000" cy="3429000"/>
          </a:xfrm>
          <a:prstGeom prst="rect">
            <a:avLst/>
          </a:prstGeom>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66563" name="Rectangle 3">
            <a:extLst>
              <a:ext uri="{FF2B5EF4-FFF2-40B4-BE49-F238E27FC236}">
                <a16:creationId xmlns:a16="http://schemas.microsoft.com/office/drawing/2014/main" id="{B0A552BB-7B9A-4EE4-91F0-82E2A11185E3}"/>
              </a:ext>
            </a:extLst>
          </p:cNvPr>
          <p:cNvSpPr>
            <a:spLocks noGrp="1" noChangeArrowheads="1"/>
          </p:cNvSpPr>
          <p:nvPr>
            <p:ph type="body" idx="1"/>
          </p:nvPr>
        </p:nvSpPr>
        <p:spPr bwMode="auto">
          <a:xfrm>
            <a:off x="685800" y="4343400"/>
            <a:ext cx="5486400" cy="411480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alt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5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sz="1000" i="1"/>
              <a:t>20</a:t>
            </a:r>
          </a:p>
        </p:txBody>
      </p:sp>
      <p:sp>
        <p:nvSpPr>
          <p:cNvPr id="4506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62" name="Rectangle 6"/>
          <p:cNvSpPr>
            <a:spLocks noGrp="1" noRot="1" noChangeAspect="1" noChangeArrowheads="1" noTextEdit="1"/>
          </p:cNvSpPr>
          <p:nvPr>
            <p:ph type="sldImg"/>
          </p:nvPr>
        </p:nvSpPr>
        <p:spPr>
          <a:xfrm>
            <a:off x="1150938" y="692150"/>
            <a:ext cx="4556125" cy="3416300"/>
          </a:xfrm>
          <a:ln cap="flat"/>
        </p:spPr>
      </p:sp>
      <p:sp>
        <p:nvSpPr>
          <p:cNvPr id="45063" name="Rectangle 7"/>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831134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0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a:r>
              <a:rPr lang="en-US" sz="1000" i="1"/>
              <a:t>21</a:t>
            </a:r>
          </a:p>
        </p:txBody>
      </p:sp>
      <p:sp>
        <p:nvSpPr>
          <p:cNvPr id="4710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0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0" name="Rectangle 6"/>
          <p:cNvSpPr>
            <a:spLocks noGrp="1" noRot="1" noChangeAspect="1" noChangeArrowheads="1" noTextEdit="1"/>
          </p:cNvSpPr>
          <p:nvPr>
            <p:ph type="sldImg"/>
          </p:nvPr>
        </p:nvSpPr>
        <p:spPr>
          <a:xfrm>
            <a:off x="1150938" y="692150"/>
            <a:ext cx="4556125" cy="3416300"/>
          </a:xfrm>
          <a:ln cap="flat"/>
        </p:spPr>
      </p:sp>
      <p:sp>
        <p:nvSpPr>
          <p:cNvPr id="47111" name="Rectangle 7"/>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093677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884613" y="-1588"/>
            <a:ext cx="2973387"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5" name="Rectangle 3"/>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p>
            <a:pPr algn="r" defTabSz="908050"/>
            <a:r>
              <a:rPr lang="en-US" sz="1000" i="1"/>
              <a:t>10</a:t>
            </a:r>
          </a:p>
        </p:txBody>
      </p:sp>
      <p:sp>
        <p:nvSpPr>
          <p:cNvPr id="49156" name="Rectangle 4"/>
          <p:cNvSpPr>
            <a:spLocks noChangeArrowheads="1"/>
          </p:cNvSpPr>
          <p:nvPr/>
        </p:nvSpPr>
        <p:spPr bwMode="auto">
          <a:xfrm>
            <a:off x="-1588" y="8685213"/>
            <a:ext cx="2971801"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7" name="Rectangle 5"/>
          <p:cNvSpPr>
            <a:spLocks noChangeArrowheads="1"/>
          </p:cNvSpPr>
          <p:nvPr/>
        </p:nvSpPr>
        <p:spPr bwMode="auto">
          <a:xfrm>
            <a:off x="-1588" y="-1588"/>
            <a:ext cx="2971801"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158" name="Rectangle 6"/>
          <p:cNvSpPr>
            <a:spLocks noGrp="1" noRot="1" noChangeAspect="1" noChangeArrowheads="1" noTextEdit="1"/>
          </p:cNvSpPr>
          <p:nvPr>
            <p:ph type="sldImg"/>
          </p:nvPr>
        </p:nvSpPr>
        <p:spPr>
          <a:xfrm>
            <a:off x="1150938" y="692150"/>
            <a:ext cx="4556125" cy="3416300"/>
          </a:xfrm>
          <a:ln cap="flat"/>
        </p:spPr>
      </p:sp>
      <p:sp>
        <p:nvSpPr>
          <p:cNvPr id="49159" name="Rectangle 7"/>
          <p:cNvSpPr>
            <a:spLocks noGrp="1" noChangeArrowheads="1"/>
          </p:cNvSpPr>
          <p:nvPr>
            <p:ph type="body" idx="1"/>
          </p:nvPr>
        </p:nvSpPr>
        <p:spPr>
          <a:ln/>
        </p:spPr>
        <p:txBody>
          <a:bodyPr/>
          <a:lstStyle/>
          <a:p>
            <a:endParaRPr lang="en-US"/>
          </a:p>
        </p:txBody>
      </p:sp>
    </p:spTree>
    <p:extLst>
      <p:ext uri="{BB962C8B-B14F-4D97-AF65-F5344CB8AC3E}">
        <p14:creationId xmlns:p14="http://schemas.microsoft.com/office/powerpoint/2010/main" val="3756822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4D05953-1526-49E0-8A4D-86557F0C1E7A}"/>
              </a:ext>
            </a:extLst>
          </p:cNvPr>
          <p:cNvSpPr>
            <a:spLocks noGrp="1" noRot="1" noChangeAspect="1" noChangeArrowheads="1" noTextEdit="1"/>
          </p:cNvSpPr>
          <p:nvPr>
            <p:ph type="sldImg"/>
          </p:nvPr>
        </p:nvSpPr>
        <p:spPr bwMode="auto">
          <a:xfrm>
            <a:off x="1143000" y="685800"/>
            <a:ext cx="4572000" cy="3429000"/>
          </a:xfrm>
          <a:prstGeom prst="rect">
            <a:avLst/>
          </a:prstGeom>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67587" name="Rectangle 3">
            <a:extLst>
              <a:ext uri="{FF2B5EF4-FFF2-40B4-BE49-F238E27FC236}">
                <a16:creationId xmlns:a16="http://schemas.microsoft.com/office/drawing/2014/main" id="{5418B5CC-1755-4D93-8E95-09B5537978EE}"/>
              </a:ext>
            </a:extLst>
          </p:cNvPr>
          <p:cNvSpPr>
            <a:spLocks noGrp="1" noChangeArrowheads="1"/>
          </p:cNvSpPr>
          <p:nvPr>
            <p:ph type="body" idx="1"/>
          </p:nvPr>
        </p:nvSpPr>
        <p:spPr bwMode="auto">
          <a:xfrm>
            <a:off x="685800" y="4343400"/>
            <a:ext cx="5486400" cy="411480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alt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67BB67D5-8C4C-4C2C-963D-892FA51CF155}"/>
              </a:ext>
            </a:extLst>
          </p:cNvPr>
          <p:cNvSpPr>
            <a:spLocks noGrp="1" noRot="1" noChangeAspect="1" noChangeArrowheads="1" noTextEdit="1"/>
          </p:cNvSpPr>
          <p:nvPr>
            <p:ph type="sldImg"/>
          </p:nvPr>
        </p:nvSpPr>
        <p:spPr bwMode="auto">
          <a:xfrm>
            <a:off x="1143000" y="685800"/>
            <a:ext cx="4572000" cy="3429000"/>
          </a:xfrm>
          <a:prstGeom prst="rect">
            <a:avLst/>
          </a:prstGeom>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68611" name="Rectangle 3">
            <a:extLst>
              <a:ext uri="{FF2B5EF4-FFF2-40B4-BE49-F238E27FC236}">
                <a16:creationId xmlns:a16="http://schemas.microsoft.com/office/drawing/2014/main" id="{D0A286A1-4342-4D56-AADF-235FA33511E4}"/>
              </a:ext>
            </a:extLst>
          </p:cNvPr>
          <p:cNvSpPr>
            <a:spLocks noGrp="1" noChangeArrowheads="1"/>
          </p:cNvSpPr>
          <p:nvPr>
            <p:ph type="body" idx="1"/>
          </p:nvPr>
        </p:nvSpPr>
        <p:spPr bwMode="auto">
          <a:xfrm>
            <a:off x="685800" y="4343400"/>
            <a:ext cx="5486400" cy="4114800"/>
          </a:xfrm>
          <a:prstGeom prst="rect">
            <a:avLst/>
          </a:prstGeo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alt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7DFB3AA4-B441-4673-B109-0A4FA8BDE5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D56D885A-0288-45D2-B2F0-A25623325C35}" type="slidenum">
              <a:rPr lang="en-US" altLang="en-US" sz="1200"/>
              <a:pPr/>
              <a:t>8</a:t>
            </a:fld>
            <a:endParaRPr lang="en-US" altLang="en-US" sz="1200"/>
          </a:p>
        </p:txBody>
      </p:sp>
      <p:sp>
        <p:nvSpPr>
          <p:cNvPr id="41987" name="Rectangle 2">
            <a:extLst>
              <a:ext uri="{FF2B5EF4-FFF2-40B4-BE49-F238E27FC236}">
                <a16:creationId xmlns:a16="http://schemas.microsoft.com/office/drawing/2014/main" id="{6C299949-D5E8-401B-B258-DB2ECBA25AB4}"/>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4B5A0278-9BDC-4282-BB79-B7F2D8D09B7E}"/>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69872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3941C42-3E59-422B-894C-48CC5B5585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05E9191-FDB6-444C-99AB-F1F85E21401A}" type="slidenum">
              <a:rPr lang="en-US" altLang="en-US" sz="1200"/>
              <a:pPr/>
              <a:t>9</a:t>
            </a:fld>
            <a:endParaRPr lang="en-US" altLang="en-US" sz="1200"/>
          </a:p>
        </p:txBody>
      </p:sp>
      <p:sp>
        <p:nvSpPr>
          <p:cNvPr id="44035" name="Rectangle 2">
            <a:extLst>
              <a:ext uri="{FF2B5EF4-FFF2-40B4-BE49-F238E27FC236}">
                <a16:creationId xmlns:a16="http://schemas.microsoft.com/office/drawing/2014/main" id="{4D10BF17-07CE-4036-8029-CF29B4546FA5}"/>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F23F9106-754A-4801-9D75-0CB28A245A53}"/>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70499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C5C0B98F-C43C-41D9-A6E6-DBE266C036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0E885EDA-A3FC-45A7-9B4D-13A4CA43197A}" type="slidenum">
              <a:rPr lang="en-US" altLang="en-US" sz="1200"/>
              <a:pPr/>
              <a:t>11</a:t>
            </a:fld>
            <a:endParaRPr lang="en-US" altLang="en-US" sz="1200"/>
          </a:p>
        </p:txBody>
      </p:sp>
      <p:sp>
        <p:nvSpPr>
          <p:cNvPr id="49155" name="Rectangle 2">
            <a:extLst>
              <a:ext uri="{FF2B5EF4-FFF2-40B4-BE49-F238E27FC236}">
                <a16:creationId xmlns:a16="http://schemas.microsoft.com/office/drawing/2014/main" id="{C2158C9A-E848-4719-AFD3-59C9AB55F800}"/>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A5CEF6E4-A0F9-4436-8067-61A90778276D}"/>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78610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5F521838-F7C4-4935-B470-60DE756589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8D10979D-76F7-479D-87C7-4C68DD80DDBE}" type="slidenum">
              <a:rPr lang="en-US" altLang="en-US" sz="1200"/>
              <a:pPr/>
              <a:t>12</a:t>
            </a:fld>
            <a:endParaRPr lang="en-US" altLang="en-US" sz="1200"/>
          </a:p>
        </p:txBody>
      </p:sp>
      <p:sp>
        <p:nvSpPr>
          <p:cNvPr id="51203" name="Rectangle 2">
            <a:extLst>
              <a:ext uri="{FF2B5EF4-FFF2-40B4-BE49-F238E27FC236}">
                <a16:creationId xmlns:a16="http://schemas.microsoft.com/office/drawing/2014/main" id="{2EDE7576-D08A-4E87-9E2C-7741F9808E4E}"/>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14793851-FF5B-49BD-B3A9-4F611222453E}"/>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59104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149B6BD5-1758-4835-A529-FB1DA4869E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F75C1C57-989D-42DB-B309-96718DAAAA0F}" type="slidenum">
              <a:rPr lang="en-US" altLang="en-US" sz="1200"/>
              <a:pPr/>
              <a:t>13</a:t>
            </a:fld>
            <a:endParaRPr lang="en-US" altLang="en-US" sz="1200"/>
          </a:p>
        </p:txBody>
      </p:sp>
      <p:sp>
        <p:nvSpPr>
          <p:cNvPr id="53251" name="Rectangle 2">
            <a:extLst>
              <a:ext uri="{FF2B5EF4-FFF2-40B4-BE49-F238E27FC236}">
                <a16:creationId xmlns:a16="http://schemas.microsoft.com/office/drawing/2014/main" id="{99877D5B-203C-4002-B809-C916D05BC682}"/>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A0FD3054-1D68-4661-A29E-E1B18FF869BD}"/>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0439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A9C82F37-6107-4D46-A213-C86952E287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600">
                <a:solidFill>
                  <a:schemeClr val="tx1"/>
                </a:solidFill>
                <a:latin typeface="Helvetica" panose="020B0604020202020204" pitchFamily="34" charset="0"/>
                <a:ea typeface="MS PGothic" panose="020B0600070205080204" pitchFamily="34" charset="-128"/>
              </a:defRPr>
            </a:lvl1pPr>
            <a:lvl2pPr marL="37931725" indent="-37474525" defTabSz="930275">
              <a:defRPr sz="1600">
                <a:solidFill>
                  <a:schemeClr val="tx1"/>
                </a:solidFill>
                <a:latin typeface="Helvetica" panose="020B0604020202020204" pitchFamily="34" charset="0"/>
                <a:ea typeface="MS PGothic" panose="020B0600070205080204" pitchFamily="34" charset="-128"/>
              </a:defRPr>
            </a:lvl2pPr>
            <a:lvl3pPr marL="1143000" indent="-228600" defTabSz="930275">
              <a:defRPr sz="1600">
                <a:solidFill>
                  <a:schemeClr val="tx1"/>
                </a:solidFill>
                <a:latin typeface="Helvetica" panose="020B0604020202020204" pitchFamily="34" charset="0"/>
                <a:ea typeface="MS PGothic" panose="020B0600070205080204" pitchFamily="34" charset="-128"/>
              </a:defRPr>
            </a:lvl3pPr>
            <a:lvl4pPr marL="1600200" indent="-228600" defTabSz="930275">
              <a:defRPr sz="1600">
                <a:solidFill>
                  <a:schemeClr val="tx1"/>
                </a:solidFill>
                <a:latin typeface="Helvetica" panose="020B0604020202020204" pitchFamily="34" charset="0"/>
                <a:ea typeface="MS PGothic" panose="020B0600070205080204" pitchFamily="34" charset="-128"/>
              </a:defRPr>
            </a:lvl4pPr>
            <a:lvl5pPr marL="2057400" indent="-228600" defTabSz="930275">
              <a:defRPr sz="1600">
                <a:solidFill>
                  <a:schemeClr val="tx1"/>
                </a:solidFill>
                <a:latin typeface="Helvetica"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fld id="{C71D0612-F6DB-4382-AE9A-2634DC434D85}" type="slidenum">
              <a:rPr lang="en-US" altLang="en-US" sz="1200"/>
              <a:pPr/>
              <a:t>14</a:t>
            </a:fld>
            <a:endParaRPr lang="en-US" altLang="en-US" sz="1200"/>
          </a:p>
        </p:txBody>
      </p:sp>
      <p:sp>
        <p:nvSpPr>
          <p:cNvPr id="57347" name="Rectangle 2">
            <a:extLst>
              <a:ext uri="{FF2B5EF4-FFF2-40B4-BE49-F238E27FC236}">
                <a16:creationId xmlns:a16="http://schemas.microsoft.com/office/drawing/2014/main" id="{1D4D4DD3-D201-41F5-80AF-4B9A2209CA89}"/>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EF6B863C-4127-451D-BC1A-42036D9211A8}"/>
              </a:ext>
            </a:extLst>
          </p:cNvPr>
          <p:cNvSpPr>
            <a:spLocks noGrp="1" noChangeArrowheads="1"/>
          </p:cNvSpPr>
          <p:nvPr>
            <p:ph type="body" idx="1"/>
          </p:nvPr>
        </p:nvSpPr>
        <p:spPr>
          <a:xfrm>
            <a:off x="931863" y="4410075"/>
            <a:ext cx="5133975" cy="4176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01148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1">
            <a:extLst>
              <a:ext uri="{FF2B5EF4-FFF2-40B4-BE49-F238E27FC236}">
                <a16:creationId xmlns:a16="http://schemas.microsoft.com/office/drawing/2014/main" id="{6B3D0CD0-8EED-4AE2-A49A-D819A9DAEB63}"/>
              </a:ext>
            </a:extLst>
          </p:cNvPr>
          <p:cNvGrpSpPr>
            <a:grpSpLocks/>
          </p:cNvGrpSpPr>
          <p:nvPr/>
        </p:nvGrpSpPr>
        <p:grpSpPr bwMode="auto">
          <a:xfrm>
            <a:off x="0" y="114300"/>
            <a:ext cx="9142413" cy="6742113"/>
            <a:chOff x="0" y="72"/>
            <a:chExt cx="5759" cy="4247"/>
          </a:xfrm>
        </p:grpSpPr>
        <p:sp>
          <p:nvSpPr>
            <p:cNvPr id="5" name="Rectangle 2">
              <a:extLst>
                <a:ext uri="{FF2B5EF4-FFF2-40B4-BE49-F238E27FC236}">
                  <a16:creationId xmlns:a16="http://schemas.microsoft.com/office/drawing/2014/main" id="{57D707BA-6EA2-4CE8-B02F-6062830694D5}"/>
                </a:ext>
              </a:extLst>
            </p:cNvPr>
            <p:cNvSpPr>
              <a:spLocks noChangeArrowheads="1"/>
            </p:cNvSpPr>
            <p:nvPr/>
          </p:nvSpPr>
          <p:spPr bwMode="hidden">
            <a:xfrm>
              <a:off x="0" y="2112"/>
              <a:ext cx="5759" cy="22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grpSp>
          <p:nvGrpSpPr>
            <p:cNvPr id="6" name="Group 30">
              <a:extLst>
                <a:ext uri="{FF2B5EF4-FFF2-40B4-BE49-F238E27FC236}">
                  <a16:creationId xmlns:a16="http://schemas.microsoft.com/office/drawing/2014/main" id="{6B8E1E32-82EA-4352-8CD1-19C15CDBEBA0}"/>
                </a:ext>
              </a:extLst>
            </p:cNvPr>
            <p:cNvGrpSpPr>
              <a:grpSpLocks/>
            </p:cNvGrpSpPr>
            <p:nvPr/>
          </p:nvGrpSpPr>
          <p:grpSpPr bwMode="auto">
            <a:xfrm>
              <a:off x="0" y="72"/>
              <a:ext cx="5759" cy="2040"/>
              <a:chOff x="0" y="72"/>
              <a:chExt cx="5759" cy="2040"/>
            </a:xfrm>
          </p:grpSpPr>
          <p:sp>
            <p:nvSpPr>
              <p:cNvPr id="7" name="Rectangle 3">
                <a:extLst>
                  <a:ext uri="{FF2B5EF4-FFF2-40B4-BE49-F238E27FC236}">
                    <a16:creationId xmlns:a16="http://schemas.microsoft.com/office/drawing/2014/main" id="{9F3E799B-251F-41B0-B252-77EF32918598}"/>
                  </a:ext>
                </a:extLst>
              </p:cNvPr>
              <p:cNvSpPr>
                <a:spLocks noChangeArrowheads="1"/>
              </p:cNvSpPr>
              <p:nvPr/>
            </p:nvSpPr>
            <p:spPr bwMode="hidden">
              <a:xfrm>
                <a:off x="0" y="1872"/>
                <a:ext cx="5759" cy="240"/>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grpSp>
            <p:nvGrpSpPr>
              <p:cNvPr id="8" name="Group 9">
                <a:extLst>
                  <a:ext uri="{FF2B5EF4-FFF2-40B4-BE49-F238E27FC236}">
                    <a16:creationId xmlns:a16="http://schemas.microsoft.com/office/drawing/2014/main" id="{4E5EE051-391A-44C0-B1BD-CF6008C74974}"/>
                  </a:ext>
                </a:extLst>
              </p:cNvPr>
              <p:cNvGrpSpPr>
                <a:grpSpLocks/>
              </p:cNvGrpSpPr>
              <p:nvPr/>
            </p:nvGrpSpPr>
            <p:grpSpPr bwMode="auto">
              <a:xfrm>
                <a:off x="2289" y="72"/>
                <a:ext cx="1440" cy="1984"/>
                <a:chOff x="2289" y="72"/>
                <a:chExt cx="1440" cy="1984"/>
              </a:xfrm>
            </p:grpSpPr>
            <p:sp>
              <p:nvSpPr>
                <p:cNvPr id="29" name="Freeform 4">
                  <a:extLst>
                    <a:ext uri="{FF2B5EF4-FFF2-40B4-BE49-F238E27FC236}">
                      <a16:creationId xmlns:a16="http://schemas.microsoft.com/office/drawing/2014/main" id="{93428229-2CFE-41E0-A8D5-55D09AF8F67B}"/>
                    </a:ext>
                  </a:extLst>
                </p:cNvPr>
                <p:cNvSpPr>
                  <a:spLocks/>
                </p:cNvSpPr>
                <p:nvPr/>
              </p:nvSpPr>
              <p:spPr bwMode="ltGray">
                <a:xfrm>
                  <a:off x="2289" y="127"/>
                  <a:ext cx="1440" cy="1770"/>
                </a:xfrm>
                <a:custGeom>
                  <a:avLst/>
                  <a:gdLst>
                    <a:gd name="T0" fmla="*/ 901 w 1440"/>
                    <a:gd name="T1" fmla="*/ 33 h 1770"/>
                    <a:gd name="T2" fmla="*/ 1066 w 1440"/>
                    <a:gd name="T3" fmla="*/ 129 h 1770"/>
                    <a:gd name="T4" fmla="*/ 1207 w 1440"/>
                    <a:gd name="T5" fmla="*/ 256 h 1770"/>
                    <a:gd name="T6" fmla="*/ 1316 w 1440"/>
                    <a:gd name="T7" fmla="*/ 410 h 1770"/>
                    <a:gd name="T8" fmla="*/ 1394 w 1440"/>
                    <a:gd name="T9" fmla="*/ 581 h 1770"/>
                    <a:gd name="T10" fmla="*/ 1435 w 1440"/>
                    <a:gd name="T11" fmla="*/ 766 h 1770"/>
                    <a:gd name="T12" fmla="*/ 1435 w 1440"/>
                    <a:gd name="T13" fmla="*/ 958 h 1770"/>
                    <a:gd name="T14" fmla="*/ 1394 w 1440"/>
                    <a:gd name="T15" fmla="*/ 1143 h 1770"/>
                    <a:gd name="T16" fmla="*/ 1316 w 1440"/>
                    <a:gd name="T17" fmla="*/ 1314 h 1770"/>
                    <a:gd name="T18" fmla="*/ 1207 w 1440"/>
                    <a:gd name="T19" fmla="*/ 1468 h 1770"/>
                    <a:gd name="T20" fmla="*/ 1066 w 1440"/>
                    <a:gd name="T21" fmla="*/ 1597 h 1770"/>
                    <a:gd name="T22" fmla="*/ 901 w 1440"/>
                    <a:gd name="T23" fmla="*/ 1691 h 1770"/>
                    <a:gd name="T24" fmla="*/ 721 w 1440"/>
                    <a:gd name="T25" fmla="*/ 1749 h 1770"/>
                    <a:gd name="T26" fmla="*/ 533 w 1440"/>
                    <a:gd name="T27" fmla="*/ 1769 h 1770"/>
                    <a:gd name="T28" fmla="*/ 344 w 1440"/>
                    <a:gd name="T29" fmla="*/ 1749 h 1770"/>
                    <a:gd name="T30" fmla="*/ 165 w 1440"/>
                    <a:gd name="T31" fmla="*/ 1691 h 1770"/>
                    <a:gd name="T32" fmla="*/ 0 w 1440"/>
                    <a:gd name="T33" fmla="*/ 1597 h 1770"/>
                    <a:gd name="T34" fmla="*/ 125 w 1440"/>
                    <a:gd name="T35" fmla="*/ 1571 h 1770"/>
                    <a:gd name="T36" fmla="*/ 281 w 1440"/>
                    <a:gd name="T37" fmla="*/ 1640 h 1770"/>
                    <a:gd name="T38" fmla="*/ 446 w 1440"/>
                    <a:gd name="T39" fmla="*/ 1675 h 1770"/>
                    <a:gd name="T40" fmla="*/ 618 w 1440"/>
                    <a:gd name="T41" fmla="*/ 1675 h 1770"/>
                    <a:gd name="T42" fmla="*/ 785 w 1440"/>
                    <a:gd name="T43" fmla="*/ 1640 h 1770"/>
                    <a:gd name="T44" fmla="*/ 941 w 1440"/>
                    <a:gd name="T45" fmla="*/ 1571 h 1770"/>
                    <a:gd name="T46" fmla="*/ 1080 w 1440"/>
                    <a:gd name="T47" fmla="*/ 1470 h 1770"/>
                    <a:gd name="T48" fmla="*/ 1194 w 1440"/>
                    <a:gd name="T49" fmla="*/ 1343 h 1770"/>
                    <a:gd name="T50" fmla="*/ 1281 w 1440"/>
                    <a:gd name="T51" fmla="*/ 1194 h 1770"/>
                    <a:gd name="T52" fmla="*/ 1332 w 1440"/>
                    <a:gd name="T53" fmla="*/ 1032 h 1770"/>
                    <a:gd name="T54" fmla="*/ 1350 w 1440"/>
                    <a:gd name="T55" fmla="*/ 862 h 1770"/>
                    <a:gd name="T56" fmla="*/ 1332 w 1440"/>
                    <a:gd name="T57" fmla="*/ 691 h 1770"/>
                    <a:gd name="T58" fmla="*/ 1281 w 1440"/>
                    <a:gd name="T59" fmla="*/ 530 h 1770"/>
                    <a:gd name="T60" fmla="*/ 1194 w 1440"/>
                    <a:gd name="T61" fmla="*/ 381 h 1770"/>
                    <a:gd name="T62" fmla="*/ 1080 w 1440"/>
                    <a:gd name="T63" fmla="*/ 254 h 1770"/>
                    <a:gd name="T64" fmla="*/ 941 w 1440"/>
                    <a:gd name="T65" fmla="*/ 154 h 1770"/>
                    <a:gd name="T66" fmla="*/ 785 w 1440"/>
                    <a:gd name="T67" fmla="*/ 85 h 1770"/>
                    <a:gd name="T68" fmla="*/ 812 w 1440"/>
                    <a:gd name="T69" fmla="*/ 0 h 17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0" h="1770">
                      <a:moveTo>
                        <a:pt x="812" y="0"/>
                      </a:moveTo>
                      <a:lnTo>
                        <a:pt x="901" y="33"/>
                      </a:lnTo>
                      <a:lnTo>
                        <a:pt x="986" y="78"/>
                      </a:lnTo>
                      <a:lnTo>
                        <a:pt x="1066" y="129"/>
                      </a:lnTo>
                      <a:lnTo>
                        <a:pt x="1140" y="187"/>
                      </a:lnTo>
                      <a:lnTo>
                        <a:pt x="1207" y="256"/>
                      </a:lnTo>
                      <a:lnTo>
                        <a:pt x="1265" y="330"/>
                      </a:lnTo>
                      <a:lnTo>
                        <a:pt x="1316" y="410"/>
                      </a:lnTo>
                      <a:lnTo>
                        <a:pt x="1361" y="492"/>
                      </a:lnTo>
                      <a:lnTo>
                        <a:pt x="1394" y="581"/>
                      </a:lnTo>
                      <a:lnTo>
                        <a:pt x="1419" y="673"/>
                      </a:lnTo>
                      <a:lnTo>
                        <a:pt x="1435" y="766"/>
                      </a:lnTo>
                      <a:lnTo>
                        <a:pt x="1439" y="862"/>
                      </a:lnTo>
                      <a:lnTo>
                        <a:pt x="1435" y="958"/>
                      </a:lnTo>
                      <a:lnTo>
                        <a:pt x="1419" y="1052"/>
                      </a:lnTo>
                      <a:lnTo>
                        <a:pt x="1394" y="1143"/>
                      </a:lnTo>
                      <a:lnTo>
                        <a:pt x="1361" y="1230"/>
                      </a:lnTo>
                      <a:lnTo>
                        <a:pt x="1316" y="1314"/>
                      </a:lnTo>
                      <a:lnTo>
                        <a:pt x="1265" y="1395"/>
                      </a:lnTo>
                      <a:lnTo>
                        <a:pt x="1207" y="1468"/>
                      </a:lnTo>
                      <a:lnTo>
                        <a:pt x="1140" y="1537"/>
                      </a:lnTo>
                      <a:lnTo>
                        <a:pt x="1066" y="1597"/>
                      </a:lnTo>
                      <a:lnTo>
                        <a:pt x="986" y="1646"/>
                      </a:lnTo>
                      <a:lnTo>
                        <a:pt x="901" y="1691"/>
                      </a:lnTo>
                      <a:lnTo>
                        <a:pt x="812" y="1724"/>
                      </a:lnTo>
                      <a:lnTo>
                        <a:pt x="721" y="1749"/>
                      </a:lnTo>
                      <a:lnTo>
                        <a:pt x="627" y="1765"/>
                      </a:lnTo>
                      <a:lnTo>
                        <a:pt x="533" y="1769"/>
                      </a:lnTo>
                      <a:lnTo>
                        <a:pt x="437" y="1765"/>
                      </a:lnTo>
                      <a:lnTo>
                        <a:pt x="344" y="1749"/>
                      </a:lnTo>
                      <a:lnTo>
                        <a:pt x="252" y="1724"/>
                      </a:lnTo>
                      <a:lnTo>
                        <a:pt x="165" y="1691"/>
                      </a:lnTo>
                      <a:lnTo>
                        <a:pt x="80" y="1646"/>
                      </a:lnTo>
                      <a:lnTo>
                        <a:pt x="0" y="1597"/>
                      </a:lnTo>
                      <a:lnTo>
                        <a:pt x="51" y="1524"/>
                      </a:lnTo>
                      <a:lnTo>
                        <a:pt x="125" y="1571"/>
                      </a:lnTo>
                      <a:lnTo>
                        <a:pt x="201" y="1609"/>
                      </a:lnTo>
                      <a:lnTo>
                        <a:pt x="281" y="1640"/>
                      </a:lnTo>
                      <a:lnTo>
                        <a:pt x="364" y="1662"/>
                      </a:lnTo>
                      <a:lnTo>
                        <a:pt x="446" y="1675"/>
                      </a:lnTo>
                      <a:lnTo>
                        <a:pt x="533" y="1680"/>
                      </a:lnTo>
                      <a:lnTo>
                        <a:pt x="618" y="1675"/>
                      </a:lnTo>
                      <a:lnTo>
                        <a:pt x="703" y="1662"/>
                      </a:lnTo>
                      <a:lnTo>
                        <a:pt x="785" y="1640"/>
                      </a:lnTo>
                      <a:lnTo>
                        <a:pt x="866" y="1609"/>
                      </a:lnTo>
                      <a:lnTo>
                        <a:pt x="941" y="1571"/>
                      </a:lnTo>
                      <a:lnTo>
                        <a:pt x="1013" y="1524"/>
                      </a:lnTo>
                      <a:lnTo>
                        <a:pt x="1080" y="1470"/>
                      </a:lnTo>
                      <a:lnTo>
                        <a:pt x="1140" y="1410"/>
                      </a:lnTo>
                      <a:lnTo>
                        <a:pt x="1194" y="1343"/>
                      </a:lnTo>
                      <a:lnTo>
                        <a:pt x="1240" y="1270"/>
                      </a:lnTo>
                      <a:lnTo>
                        <a:pt x="1281" y="1194"/>
                      </a:lnTo>
                      <a:lnTo>
                        <a:pt x="1312" y="1116"/>
                      </a:lnTo>
                      <a:lnTo>
                        <a:pt x="1332" y="1032"/>
                      </a:lnTo>
                      <a:lnTo>
                        <a:pt x="1345" y="947"/>
                      </a:lnTo>
                      <a:lnTo>
                        <a:pt x="1350" y="862"/>
                      </a:lnTo>
                      <a:lnTo>
                        <a:pt x="1345" y="775"/>
                      </a:lnTo>
                      <a:lnTo>
                        <a:pt x="1332" y="691"/>
                      </a:lnTo>
                      <a:lnTo>
                        <a:pt x="1312" y="608"/>
                      </a:lnTo>
                      <a:lnTo>
                        <a:pt x="1281" y="530"/>
                      </a:lnTo>
                      <a:lnTo>
                        <a:pt x="1240" y="452"/>
                      </a:lnTo>
                      <a:lnTo>
                        <a:pt x="1194" y="381"/>
                      </a:lnTo>
                      <a:lnTo>
                        <a:pt x="1140" y="314"/>
                      </a:lnTo>
                      <a:lnTo>
                        <a:pt x="1080" y="254"/>
                      </a:lnTo>
                      <a:lnTo>
                        <a:pt x="1013" y="201"/>
                      </a:lnTo>
                      <a:lnTo>
                        <a:pt x="941" y="154"/>
                      </a:lnTo>
                      <a:lnTo>
                        <a:pt x="866" y="114"/>
                      </a:lnTo>
                      <a:lnTo>
                        <a:pt x="785" y="85"/>
                      </a:lnTo>
                      <a:lnTo>
                        <a:pt x="788" y="78"/>
                      </a:lnTo>
                      <a:lnTo>
                        <a:pt x="812" y="0"/>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5">
                  <a:extLst>
                    <a:ext uri="{FF2B5EF4-FFF2-40B4-BE49-F238E27FC236}">
                      <a16:creationId xmlns:a16="http://schemas.microsoft.com/office/drawing/2014/main" id="{A149FA25-7FD9-4CDA-BA98-DA68F1CB64E2}"/>
                    </a:ext>
                  </a:extLst>
                </p:cNvPr>
                <p:cNvSpPr>
                  <a:spLocks noChangeShapeType="1"/>
                </p:cNvSpPr>
                <p:nvPr/>
              </p:nvSpPr>
              <p:spPr bwMode="ltGray">
                <a:xfrm flipV="1">
                  <a:off x="2324" y="1620"/>
                  <a:ext cx="143" cy="258"/>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latin typeface="Times New Roman" charset="0"/>
                    <a:ea typeface="Arial" charset="0"/>
                    <a:cs typeface="Arial" charset="0"/>
                  </a:endParaRPr>
                </a:p>
              </p:txBody>
            </p:sp>
            <p:sp>
              <p:nvSpPr>
                <p:cNvPr id="31" name="Line 6">
                  <a:extLst>
                    <a:ext uri="{FF2B5EF4-FFF2-40B4-BE49-F238E27FC236}">
                      <a16:creationId xmlns:a16="http://schemas.microsoft.com/office/drawing/2014/main" id="{57E0E829-A96F-42A6-AF1F-054FC869DA3D}"/>
                    </a:ext>
                  </a:extLst>
                </p:cNvPr>
                <p:cNvSpPr>
                  <a:spLocks noChangeShapeType="1"/>
                </p:cNvSpPr>
                <p:nvPr/>
              </p:nvSpPr>
              <p:spPr bwMode="ltGray">
                <a:xfrm flipV="1">
                  <a:off x="3119" y="243"/>
                  <a:ext cx="50" cy="99"/>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latin typeface="Times New Roman" charset="0"/>
                    <a:ea typeface="Arial" charset="0"/>
                    <a:cs typeface="Arial" charset="0"/>
                  </a:endParaRPr>
                </a:p>
              </p:txBody>
            </p:sp>
            <p:sp>
              <p:nvSpPr>
                <p:cNvPr id="32" name="Line 7">
                  <a:extLst>
                    <a:ext uri="{FF2B5EF4-FFF2-40B4-BE49-F238E27FC236}">
                      <a16:creationId xmlns:a16="http://schemas.microsoft.com/office/drawing/2014/main" id="{18A83543-D3E0-4D42-ACA2-78B62C077F4C}"/>
                    </a:ext>
                  </a:extLst>
                </p:cNvPr>
                <p:cNvSpPr>
                  <a:spLocks noChangeShapeType="1"/>
                </p:cNvSpPr>
                <p:nvPr/>
              </p:nvSpPr>
              <p:spPr bwMode="ltGray">
                <a:xfrm flipV="1">
                  <a:off x="3203" y="72"/>
                  <a:ext cx="50" cy="99"/>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latin typeface="Times New Roman" charset="0"/>
                    <a:ea typeface="Arial" charset="0"/>
                    <a:cs typeface="Arial" charset="0"/>
                  </a:endParaRPr>
                </a:p>
              </p:txBody>
            </p:sp>
            <p:sp>
              <p:nvSpPr>
                <p:cNvPr id="33" name="Freeform 8">
                  <a:extLst>
                    <a:ext uri="{FF2B5EF4-FFF2-40B4-BE49-F238E27FC236}">
                      <a16:creationId xmlns:a16="http://schemas.microsoft.com/office/drawing/2014/main" id="{7BC0D9F2-2566-4327-90A5-9BA70B0513FB}"/>
                    </a:ext>
                  </a:extLst>
                </p:cNvPr>
                <p:cNvSpPr>
                  <a:spLocks/>
                </p:cNvSpPr>
                <p:nvPr/>
              </p:nvSpPr>
              <p:spPr bwMode="ltGray">
                <a:xfrm>
                  <a:off x="2483" y="1903"/>
                  <a:ext cx="841" cy="153"/>
                </a:xfrm>
                <a:custGeom>
                  <a:avLst/>
                  <a:gdLst>
                    <a:gd name="T0" fmla="*/ 3 w 841"/>
                    <a:gd name="T1" fmla="*/ 98 h 153"/>
                    <a:gd name="T2" fmla="*/ 20 w 841"/>
                    <a:gd name="T3" fmla="*/ 80 h 153"/>
                    <a:gd name="T4" fmla="*/ 44 w 841"/>
                    <a:gd name="T5" fmla="*/ 65 h 153"/>
                    <a:gd name="T6" fmla="*/ 89 w 841"/>
                    <a:gd name="T7" fmla="*/ 43 h 153"/>
                    <a:gd name="T8" fmla="*/ 140 w 841"/>
                    <a:gd name="T9" fmla="*/ 30 h 153"/>
                    <a:gd name="T10" fmla="*/ 188 w 841"/>
                    <a:gd name="T11" fmla="*/ 19 h 153"/>
                    <a:gd name="T12" fmla="*/ 253 w 841"/>
                    <a:gd name="T13" fmla="*/ 9 h 153"/>
                    <a:gd name="T14" fmla="*/ 314 w 841"/>
                    <a:gd name="T15" fmla="*/ 3 h 153"/>
                    <a:gd name="T16" fmla="*/ 386 w 841"/>
                    <a:gd name="T17" fmla="*/ 0 h 153"/>
                    <a:gd name="T18" fmla="*/ 475 w 841"/>
                    <a:gd name="T19" fmla="*/ 1 h 153"/>
                    <a:gd name="T20" fmla="*/ 567 w 841"/>
                    <a:gd name="T21" fmla="*/ 6 h 153"/>
                    <a:gd name="T22" fmla="*/ 632 w 841"/>
                    <a:gd name="T23" fmla="*/ 14 h 153"/>
                    <a:gd name="T24" fmla="*/ 700 w 841"/>
                    <a:gd name="T25" fmla="*/ 27 h 153"/>
                    <a:gd name="T26" fmla="*/ 765 w 841"/>
                    <a:gd name="T27" fmla="*/ 47 h 153"/>
                    <a:gd name="T28" fmla="*/ 799 w 841"/>
                    <a:gd name="T29" fmla="*/ 66 h 153"/>
                    <a:gd name="T30" fmla="*/ 820 w 841"/>
                    <a:gd name="T31" fmla="*/ 82 h 153"/>
                    <a:gd name="T32" fmla="*/ 840 w 841"/>
                    <a:gd name="T33" fmla="*/ 108 h 153"/>
                    <a:gd name="T34" fmla="*/ 806 w 841"/>
                    <a:gd name="T35" fmla="*/ 122 h 153"/>
                    <a:gd name="T36" fmla="*/ 748 w 841"/>
                    <a:gd name="T37" fmla="*/ 133 h 153"/>
                    <a:gd name="T38" fmla="*/ 676 w 841"/>
                    <a:gd name="T39" fmla="*/ 141 h 153"/>
                    <a:gd name="T40" fmla="*/ 608 w 841"/>
                    <a:gd name="T41" fmla="*/ 148 h 153"/>
                    <a:gd name="T42" fmla="*/ 526 w 841"/>
                    <a:gd name="T43" fmla="*/ 151 h 153"/>
                    <a:gd name="T44" fmla="*/ 437 w 841"/>
                    <a:gd name="T45" fmla="*/ 152 h 153"/>
                    <a:gd name="T46" fmla="*/ 352 w 841"/>
                    <a:gd name="T47" fmla="*/ 152 h 153"/>
                    <a:gd name="T48" fmla="*/ 263 w 841"/>
                    <a:gd name="T49" fmla="*/ 151 h 153"/>
                    <a:gd name="T50" fmla="*/ 164 w 841"/>
                    <a:gd name="T51" fmla="*/ 143 h 153"/>
                    <a:gd name="T52" fmla="*/ 85 w 841"/>
                    <a:gd name="T53" fmla="*/ 135 h 153"/>
                    <a:gd name="T54" fmla="*/ 20 w 841"/>
                    <a:gd name="T55" fmla="*/ 120 h 153"/>
                    <a:gd name="T56" fmla="*/ 0 w 841"/>
                    <a:gd name="T57" fmla="*/ 109 h 153"/>
                    <a:gd name="T58" fmla="*/ 3 w 841"/>
                    <a:gd name="T59" fmla="*/ 98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41" h="153">
                      <a:moveTo>
                        <a:pt x="3" y="98"/>
                      </a:moveTo>
                      <a:lnTo>
                        <a:pt x="20" y="80"/>
                      </a:lnTo>
                      <a:lnTo>
                        <a:pt x="44" y="65"/>
                      </a:lnTo>
                      <a:lnTo>
                        <a:pt x="89" y="43"/>
                      </a:lnTo>
                      <a:lnTo>
                        <a:pt x="140" y="30"/>
                      </a:lnTo>
                      <a:lnTo>
                        <a:pt x="188" y="19"/>
                      </a:lnTo>
                      <a:lnTo>
                        <a:pt x="253" y="9"/>
                      </a:lnTo>
                      <a:lnTo>
                        <a:pt x="314" y="3"/>
                      </a:lnTo>
                      <a:lnTo>
                        <a:pt x="386" y="0"/>
                      </a:lnTo>
                      <a:lnTo>
                        <a:pt x="475" y="1"/>
                      </a:lnTo>
                      <a:lnTo>
                        <a:pt x="567" y="6"/>
                      </a:lnTo>
                      <a:lnTo>
                        <a:pt x="632" y="14"/>
                      </a:lnTo>
                      <a:lnTo>
                        <a:pt x="700" y="27"/>
                      </a:lnTo>
                      <a:lnTo>
                        <a:pt x="765" y="47"/>
                      </a:lnTo>
                      <a:lnTo>
                        <a:pt x="799" y="66"/>
                      </a:lnTo>
                      <a:lnTo>
                        <a:pt x="820" y="82"/>
                      </a:lnTo>
                      <a:lnTo>
                        <a:pt x="840" y="108"/>
                      </a:lnTo>
                      <a:lnTo>
                        <a:pt x="806" y="122"/>
                      </a:lnTo>
                      <a:lnTo>
                        <a:pt x="748" y="133"/>
                      </a:lnTo>
                      <a:lnTo>
                        <a:pt x="676" y="141"/>
                      </a:lnTo>
                      <a:lnTo>
                        <a:pt x="608" y="148"/>
                      </a:lnTo>
                      <a:lnTo>
                        <a:pt x="526" y="151"/>
                      </a:lnTo>
                      <a:lnTo>
                        <a:pt x="437" y="152"/>
                      </a:lnTo>
                      <a:lnTo>
                        <a:pt x="352" y="152"/>
                      </a:lnTo>
                      <a:lnTo>
                        <a:pt x="263" y="151"/>
                      </a:lnTo>
                      <a:lnTo>
                        <a:pt x="164" y="143"/>
                      </a:lnTo>
                      <a:lnTo>
                        <a:pt x="85" y="135"/>
                      </a:lnTo>
                      <a:lnTo>
                        <a:pt x="20" y="120"/>
                      </a:lnTo>
                      <a:lnTo>
                        <a:pt x="0" y="109"/>
                      </a:lnTo>
                      <a:lnTo>
                        <a:pt x="3" y="98"/>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 name="Oval 10">
                <a:extLst>
                  <a:ext uri="{FF2B5EF4-FFF2-40B4-BE49-F238E27FC236}">
                    <a16:creationId xmlns:a16="http://schemas.microsoft.com/office/drawing/2014/main" id="{8D6110DC-7580-4055-A5D8-4A1145849E94}"/>
                  </a:ext>
                </a:extLst>
              </p:cNvPr>
              <p:cNvSpPr>
                <a:spLocks noChangeArrowheads="1"/>
              </p:cNvSpPr>
              <p:nvPr/>
            </p:nvSpPr>
            <p:spPr bwMode="blackWhite">
              <a:xfrm>
                <a:off x="2071" y="250"/>
                <a:ext cx="1497" cy="1494"/>
              </a:xfrm>
              <a:prstGeom prst="ellipse">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grpSp>
            <p:nvGrpSpPr>
              <p:cNvPr id="10" name="Group 29">
                <a:extLst>
                  <a:ext uri="{FF2B5EF4-FFF2-40B4-BE49-F238E27FC236}">
                    <a16:creationId xmlns:a16="http://schemas.microsoft.com/office/drawing/2014/main" id="{3429707A-743D-421B-9D43-3A9CD7E6E157}"/>
                  </a:ext>
                </a:extLst>
              </p:cNvPr>
              <p:cNvGrpSpPr>
                <a:grpSpLocks/>
              </p:cNvGrpSpPr>
              <p:nvPr/>
            </p:nvGrpSpPr>
            <p:grpSpPr bwMode="auto">
              <a:xfrm>
                <a:off x="2071" y="406"/>
                <a:ext cx="1392" cy="1109"/>
                <a:chOff x="2071" y="406"/>
                <a:chExt cx="1392" cy="1109"/>
              </a:xfrm>
            </p:grpSpPr>
            <p:sp>
              <p:nvSpPr>
                <p:cNvPr id="11" name="Freeform 11">
                  <a:extLst>
                    <a:ext uri="{FF2B5EF4-FFF2-40B4-BE49-F238E27FC236}">
                      <a16:creationId xmlns:a16="http://schemas.microsoft.com/office/drawing/2014/main" id="{9FE6C5C9-770E-4E6C-A268-F23FD18F62A3}"/>
                    </a:ext>
                  </a:extLst>
                </p:cNvPr>
                <p:cNvSpPr>
                  <a:spLocks/>
                </p:cNvSpPr>
                <p:nvPr/>
              </p:nvSpPr>
              <p:spPr bwMode="grayWhite">
                <a:xfrm>
                  <a:off x="2268" y="812"/>
                  <a:ext cx="1" cy="17"/>
                </a:xfrm>
                <a:custGeom>
                  <a:avLst/>
                  <a:gdLst>
                    <a:gd name="T0" fmla="*/ 0 w 1"/>
                    <a:gd name="T1" fmla="*/ 0 h 17"/>
                    <a:gd name="T2" fmla="*/ 0 w 1"/>
                    <a:gd name="T3" fmla="*/ 16 h 17"/>
                    <a:gd name="T4" fmla="*/ 0 w 1"/>
                    <a:gd name="T5" fmla="*/ 16 h 17"/>
                    <a:gd name="T6" fmla="*/ 0 w 1"/>
                    <a:gd name="T7" fmla="*/ 6 h 17"/>
                    <a:gd name="T8" fmla="*/ 0 w 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7">
                      <a:moveTo>
                        <a:pt x="0" y="0"/>
                      </a:moveTo>
                      <a:lnTo>
                        <a:pt x="0" y="16"/>
                      </a:lnTo>
                      <a:lnTo>
                        <a:pt x="0" y="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2">
                  <a:extLst>
                    <a:ext uri="{FF2B5EF4-FFF2-40B4-BE49-F238E27FC236}">
                      <a16:creationId xmlns:a16="http://schemas.microsoft.com/office/drawing/2014/main" id="{63D7F2BB-F759-4664-9B35-43756E03D9CC}"/>
                    </a:ext>
                  </a:extLst>
                </p:cNvPr>
                <p:cNvSpPr>
                  <a:spLocks/>
                </p:cNvSpPr>
                <p:nvPr/>
              </p:nvSpPr>
              <p:spPr bwMode="grayWhite">
                <a:xfrm>
                  <a:off x="2292" y="843"/>
                  <a:ext cx="17" cy="17"/>
                </a:xfrm>
                <a:custGeom>
                  <a:avLst/>
                  <a:gdLst>
                    <a:gd name="T0" fmla="*/ 0 w 17"/>
                    <a:gd name="T1" fmla="*/ 0 h 17"/>
                    <a:gd name="T2" fmla="*/ 16 w 17"/>
                    <a:gd name="T3" fmla="*/ 0 h 17"/>
                    <a:gd name="T4" fmla="*/ 16 w 17"/>
                    <a:gd name="T5" fmla="*/ 16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16" y="1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13">
                  <a:extLst>
                    <a:ext uri="{FF2B5EF4-FFF2-40B4-BE49-F238E27FC236}">
                      <a16:creationId xmlns:a16="http://schemas.microsoft.com/office/drawing/2014/main" id="{5813DDD8-130A-4991-96A9-8D52332EED4D}"/>
                    </a:ext>
                  </a:extLst>
                </p:cNvPr>
                <p:cNvSpPr>
                  <a:spLocks/>
                </p:cNvSpPr>
                <p:nvPr/>
              </p:nvSpPr>
              <p:spPr bwMode="grayWhite">
                <a:xfrm>
                  <a:off x="2372" y="802"/>
                  <a:ext cx="51" cy="48"/>
                </a:xfrm>
                <a:custGeom>
                  <a:avLst/>
                  <a:gdLst>
                    <a:gd name="T0" fmla="*/ 50 w 51"/>
                    <a:gd name="T1" fmla="*/ 0 h 48"/>
                    <a:gd name="T2" fmla="*/ 31 w 51"/>
                    <a:gd name="T3" fmla="*/ 0 h 48"/>
                    <a:gd name="T4" fmla="*/ 20 w 51"/>
                    <a:gd name="T5" fmla="*/ 13 h 48"/>
                    <a:gd name="T6" fmla="*/ 13 w 51"/>
                    <a:gd name="T7" fmla="*/ 13 h 48"/>
                    <a:gd name="T8" fmla="*/ 7 w 51"/>
                    <a:gd name="T9" fmla="*/ 19 h 48"/>
                    <a:gd name="T10" fmla="*/ 0 w 51"/>
                    <a:gd name="T11" fmla="*/ 19 h 48"/>
                    <a:gd name="T12" fmla="*/ 0 w 51"/>
                    <a:gd name="T13" fmla="*/ 35 h 48"/>
                    <a:gd name="T14" fmla="*/ 12 w 51"/>
                    <a:gd name="T15" fmla="*/ 47 h 48"/>
                    <a:gd name="T16" fmla="*/ 41 w 51"/>
                    <a:gd name="T17" fmla="*/ 47 h 48"/>
                    <a:gd name="T18" fmla="*/ 50 w 51"/>
                    <a:gd name="T19" fmla="*/ 35 h 48"/>
                    <a:gd name="T20" fmla="*/ 50 w 5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48">
                      <a:moveTo>
                        <a:pt x="50" y="0"/>
                      </a:moveTo>
                      <a:lnTo>
                        <a:pt x="31" y="0"/>
                      </a:lnTo>
                      <a:lnTo>
                        <a:pt x="20" y="13"/>
                      </a:lnTo>
                      <a:lnTo>
                        <a:pt x="13" y="13"/>
                      </a:lnTo>
                      <a:lnTo>
                        <a:pt x="7" y="19"/>
                      </a:lnTo>
                      <a:lnTo>
                        <a:pt x="0" y="19"/>
                      </a:lnTo>
                      <a:lnTo>
                        <a:pt x="0" y="35"/>
                      </a:lnTo>
                      <a:lnTo>
                        <a:pt x="12" y="47"/>
                      </a:lnTo>
                      <a:lnTo>
                        <a:pt x="41" y="47"/>
                      </a:lnTo>
                      <a:lnTo>
                        <a:pt x="50" y="35"/>
                      </a:lnTo>
                      <a:lnTo>
                        <a:pt x="5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14">
                  <a:extLst>
                    <a:ext uri="{FF2B5EF4-FFF2-40B4-BE49-F238E27FC236}">
                      <a16:creationId xmlns:a16="http://schemas.microsoft.com/office/drawing/2014/main" id="{4E8D2DB5-4CDE-48A8-912B-4D9750797246}"/>
                    </a:ext>
                  </a:extLst>
                </p:cNvPr>
                <p:cNvSpPr>
                  <a:spLocks/>
                </p:cNvSpPr>
                <p:nvPr/>
              </p:nvSpPr>
              <p:spPr bwMode="grayWhite">
                <a:xfrm>
                  <a:off x="2071" y="840"/>
                  <a:ext cx="451" cy="587"/>
                </a:xfrm>
                <a:custGeom>
                  <a:avLst/>
                  <a:gdLst>
                    <a:gd name="T0" fmla="*/ 107 w 451"/>
                    <a:gd name="T1" fmla="*/ 0 h 587"/>
                    <a:gd name="T2" fmla="*/ 99 w 451"/>
                    <a:gd name="T3" fmla="*/ 16 h 587"/>
                    <a:gd name="T4" fmla="*/ 64 w 451"/>
                    <a:gd name="T5" fmla="*/ 47 h 587"/>
                    <a:gd name="T6" fmla="*/ 56 w 451"/>
                    <a:gd name="T7" fmla="*/ 75 h 587"/>
                    <a:gd name="T8" fmla="*/ 30 w 451"/>
                    <a:gd name="T9" fmla="*/ 95 h 587"/>
                    <a:gd name="T10" fmla="*/ 12 w 451"/>
                    <a:gd name="T11" fmla="*/ 135 h 587"/>
                    <a:gd name="T12" fmla="*/ 12 w 451"/>
                    <a:gd name="T13" fmla="*/ 159 h 587"/>
                    <a:gd name="T14" fmla="*/ 0 w 451"/>
                    <a:gd name="T15" fmla="*/ 201 h 587"/>
                    <a:gd name="T16" fmla="*/ 16 w 451"/>
                    <a:gd name="T17" fmla="*/ 219 h 587"/>
                    <a:gd name="T18" fmla="*/ 56 w 451"/>
                    <a:gd name="T19" fmla="*/ 272 h 587"/>
                    <a:gd name="T20" fmla="*/ 68 w 451"/>
                    <a:gd name="T21" fmla="*/ 265 h 587"/>
                    <a:gd name="T22" fmla="*/ 139 w 451"/>
                    <a:gd name="T23" fmla="*/ 265 h 587"/>
                    <a:gd name="T24" fmla="*/ 172 w 451"/>
                    <a:gd name="T25" fmla="*/ 278 h 587"/>
                    <a:gd name="T26" fmla="*/ 169 w 451"/>
                    <a:gd name="T27" fmla="*/ 319 h 587"/>
                    <a:gd name="T28" fmla="*/ 193 w 451"/>
                    <a:gd name="T29" fmla="*/ 374 h 587"/>
                    <a:gd name="T30" fmla="*/ 191 w 451"/>
                    <a:gd name="T31" fmla="*/ 389 h 587"/>
                    <a:gd name="T32" fmla="*/ 201 w 451"/>
                    <a:gd name="T33" fmla="*/ 406 h 587"/>
                    <a:gd name="T34" fmla="*/ 186 w 451"/>
                    <a:gd name="T35" fmla="*/ 445 h 587"/>
                    <a:gd name="T36" fmla="*/ 204 w 451"/>
                    <a:gd name="T37" fmla="*/ 494 h 587"/>
                    <a:gd name="T38" fmla="*/ 214 w 451"/>
                    <a:gd name="T39" fmla="*/ 532 h 587"/>
                    <a:gd name="T40" fmla="*/ 226 w 451"/>
                    <a:gd name="T41" fmla="*/ 556 h 587"/>
                    <a:gd name="T42" fmla="*/ 239 w 451"/>
                    <a:gd name="T43" fmla="*/ 586 h 587"/>
                    <a:gd name="T44" fmla="*/ 263 w 451"/>
                    <a:gd name="T45" fmla="*/ 582 h 587"/>
                    <a:gd name="T46" fmla="*/ 302 w 451"/>
                    <a:gd name="T47" fmla="*/ 560 h 587"/>
                    <a:gd name="T48" fmla="*/ 320 w 451"/>
                    <a:gd name="T49" fmla="*/ 533 h 587"/>
                    <a:gd name="T50" fmla="*/ 319 w 451"/>
                    <a:gd name="T51" fmla="*/ 515 h 587"/>
                    <a:gd name="T52" fmla="*/ 342 w 451"/>
                    <a:gd name="T53" fmla="*/ 500 h 587"/>
                    <a:gd name="T54" fmla="*/ 338 w 451"/>
                    <a:gd name="T55" fmla="*/ 474 h 587"/>
                    <a:gd name="T56" fmla="*/ 373 w 451"/>
                    <a:gd name="T57" fmla="*/ 432 h 587"/>
                    <a:gd name="T58" fmla="*/ 378 w 451"/>
                    <a:gd name="T59" fmla="*/ 398 h 587"/>
                    <a:gd name="T60" fmla="*/ 369 w 451"/>
                    <a:gd name="T61" fmla="*/ 386 h 587"/>
                    <a:gd name="T62" fmla="*/ 373 w 451"/>
                    <a:gd name="T63" fmla="*/ 372 h 587"/>
                    <a:gd name="T64" fmla="*/ 365 w 451"/>
                    <a:gd name="T65" fmla="*/ 360 h 587"/>
                    <a:gd name="T66" fmla="*/ 391 w 451"/>
                    <a:gd name="T67" fmla="*/ 327 h 587"/>
                    <a:gd name="T68" fmla="*/ 391 w 451"/>
                    <a:gd name="T69" fmla="*/ 310 h 587"/>
                    <a:gd name="T70" fmla="*/ 427 w 451"/>
                    <a:gd name="T71" fmla="*/ 282 h 587"/>
                    <a:gd name="T72" fmla="*/ 450 w 451"/>
                    <a:gd name="T73" fmla="*/ 207 h 587"/>
                    <a:gd name="T74" fmla="*/ 417 w 451"/>
                    <a:gd name="T75" fmla="*/ 226 h 587"/>
                    <a:gd name="T76" fmla="*/ 388 w 451"/>
                    <a:gd name="T77" fmla="*/ 218 h 587"/>
                    <a:gd name="T78" fmla="*/ 392 w 451"/>
                    <a:gd name="T79" fmla="*/ 200 h 587"/>
                    <a:gd name="T80" fmla="*/ 363 w 451"/>
                    <a:gd name="T81" fmla="*/ 180 h 587"/>
                    <a:gd name="T82" fmla="*/ 349 w 451"/>
                    <a:gd name="T83" fmla="*/ 132 h 587"/>
                    <a:gd name="T84" fmla="*/ 321 w 451"/>
                    <a:gd name="T85" fmla="*/ 93 h 587"/>
                    <a:gd name="T86" fmla="*/ 321 w 451"/>
                    <a:gd name="T87" fmla="*/ 66 h 587"/>
                    <a:gd name="T88" fmla="*/ 306 w 451"/>
                    <a:gd name="T89" fmla="*/ 65 h 587"/>
                    <a:gd name="T90" fmla="*/ 296 w 451"/>
                    <a:gd name="T91" fmla="*/ 69 h 587"/>
                    <a:gd name="T92" fmla="*/ 254 w 451"/>
                    <a:gd name="T93" fmla="*/ 54 h 587"/>
                    <a:gd name="T94" fmla="*/ 243 w 451"/>
                    <a:gd name="T95" fmla="*/ 65 h 587"/>
                    <a:gd name="T96" fmla="*/ 234 w 451"/>
                    <a:gd name="T97" fmla="*/ 78 h 587"/>
                    <a:gd name="T98" fmla="*/ 211 w 451"/>
                    <a:gd name="T99" fmla="*/ 53 h 587"/>
                    <a:gd name="T100" fmla="*/ 189 w 451"/>
                    <a:gd name="T101" fmla="*/ 47 h 587"/>
                    <a:gd name="T102" fmla="*/ 187 w 451"/>
                    <a:gd name="T103" fmla="*/ 15 h 587"/>
                    <a:gd name="T104" fmla="*/ 155 w 451"/>
                    <a:gd name="T105" fmla="*/ 20 h 587"/>
                    <a:gd name="T106" fmla="*/ 135 w 451"/>
                    <a:gd name="T107" fmla="*/ 13 h 587"/>
                    <a:gd name="T108" fmla="*/ 107 w 451"/>
                    <a:gd name="T109" fmla="*/ 0 h 5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1" h="587">
                      <a:moveTo>
                        <a:pt x="107" y="0"/>
                      </a:moveTo>
                      <a:lnTo>
                        <a:pt x="99" y="16"/>
                      </a:lnTo>
                      <a:lnTo>
                        <a:pt x="64" y="47"/>
                      </a:lnTo>
                      <a:lnTo>
                        <a:pt x="56" y="75"/>
                      </a:lnTo>
                      <a:lnTo>
                        <a:pt x="30" y="95"/>
                      </a:lnTo>
                      <a:lnTo>
                        <a:pt x="12" y="135"/>
                      </a:lnTo>
                      <a:lnTo>
                        <a:pt x="12" y="159"/>
                      </a:lnTo>
                      <a:lnTo>
                        <a:pt x="0" y="201"/>
                      </a:lnTo>
                      <a:lnTo>
                        <a:pt x="16" y="219"/>
                      </a:lnTo>
                      <a:lnTo>
                        <a:pt x="56" y="272"/>
                      </a:lnTo>
                      <a:lnTo>
                        <a:pt x="68" y="265"/>
                      </a:lnTo>
                      <a:lnTo>
                        <a:pt x="139" y="265"/>
                      </a:lnTo>
                      <a:lnTo>
                        <a:pt x="172" y="278"/>
                      </a:lnTo>
                      <a:lnTo>
                        <a:pt x="169" y="319"/>
                      </a:lnTo>
                      <a:lnTo>
                        <a:pt x="193" y="374"/>
                      </a:lnTo>
                      <a:lnTo>
                        <a:pt x="191" y="389"/>
                      </a:lnTo>
                      <a:lnTo>
                        <a:pt x="201" y="406"/>
                      </a:lnTo>
                      <a:lnTo>
                        <a:pt x="186" y="445"/>
                      </a:lnTo>
                      <a:lnTo>
                        <a:pt x="204" y="494"/>
                      </a:lnTo>
                      <a:lnTo>
                        <a:pt x="214" y="532"/>
                      </a:lnTo>
                      <a:lnTo>
                        <a:pt x="226" y="556"/>
                      </a:lnTo>
                      <a:lnTo>
                        <a:pt x="239" y="586"/>
                      </a:lnTo>
                      <a:lnTo>
                        <a:pt x="263" y="582"/>
                      </a:lnTo>
                      <a:lnTo>
                        <a:pt x="302" y="560"/>
                      </a:lnTo>
                      <a:lnTo>
                        <a:pt x="320" y="533"/>
                      </a:lnTo>
                      <a:lnTo>
                        <a:pt x="319" y="515"/>
                      </a:lnTo>
                      <a:lnTo>
                        <a:pt x="342" y="500"/>
                      </a:lnTo>
                      <a:lnTo>
                        <a:pt x="338" y="474"/>
                      </a:lnTo>
                      <a:lnTo>
                        <a:pt x="373" y="432"/>
                      </a:lnTo>
                      <a:lnTo>
                        <a:pt x="378" y="398"/>
                      </a:lnTo>
                      <a:lnTo>
                        <a:pt x="369" y="386"/>
                      </a:lnTo>
                      <a:lnTo>
                        <a:pt x="373" y="372"/>
                      </a:lnTo>
                      <a:lnTo>
                        <a:pt x="365" y="360"/>
                      </a:lnTo>
                      <a:lnTo>
                        <a:pt x="391" y="327"/>
                      </a:lnTo>
                      <a:lnTo>
                        <a:pt x="391" y="310"/>
                      </a:lnTo>
                      <a:lnTo>
                        <a:pt x="427" y="282"/>
                      </a:lnTo>
                      <a:lnTo>
                        <a:pt x="450" y="207"/>
                      </a:lnTo>
                      <a:lnTo>
                        <a:pt x="417" y="226"/>
                      </a:lnTo>
                      <a:lnTo>
                        <a:pt x="388" y="218"/>
                      </a:lnTo>
                      <a:lnTo>
                        <a:pt x="392" y="200"/>
                      </a:lnTo>
                      <a:lnTo>
                        <a:pt x="363" y="180"/>
                      </a:lnTo>
                      <a:lnTo>
                        <a:pt x="349" y="132"/>
                      </a:lnTo>
                      <a:lnTo>
                        <a:pt x="321" y="93"/>
                      </a:lnTo>
                      <a:lnTo>
                        <a:pt x="321" y="66"/>
                      </a:lnTo>
                      <a:lnTo>
                        <a:pt x="306" y="65"/>
                      </a:lnTo>
                      <a:lnTo>
                        <a:pt x="296" y="69"/>
                      </a:lnTo>
                      <a:lnTo>
                        <a:pt x="254" y="54"/>
                      </a:lnTo>
                      <a:lnTo>
                        <a:pt x="243" y="65"/>
                      </a:lnTo>
                      <a:lnTo>
                        <a:pt x="234" y="78"/>
                      </a:lnTo>
                      <a:lnTo>
                        <a:pt x="211" y="53"/>
                      </a:lnTo>
                      <a:lnTo>
                        <a:pt x="189" y="47"/>
                      </a:lnTo>
                      <a:lnTo>
                        <a:pt x="187" y="15"/>
                      </a:lnTo>
                      <a:lnTo>
                        <a:pt x="155" y="20"/>
                      </a:lnTo>
                      <a:lnTo>
                        <a:pt x="135" y="13"/>
                      </a:lnTo>
                      <a:lnTo>
                        <a:pt x="107"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15">
                  <a:extLst>
                    <a:ext uri="{FF2B5EF4-FFF2-40B4-BE49-F238E27FC236}">
                      <a16:creationId xmlns:a16="http://schemas.microsoft.com/office/drawing/2014/main" id="{73F127EA-3741-4564-8858-4F106A0577D0}"/>
                    </a:ext>
                  </a:extLst>
                </p:cNvPr>
                <p:cNvSpPr>
                  <a:spLocks/>
                </p:cNvSpPr>
                <p:nvPr/>
              </p:nvSpPr>
              <p:spPr bwMode="grayWhite">
                <a:xfrm>
                  <a:off x="3112" y="987"/>
                  <a:ext cx="17" cy="28"/>
                </a:xfrm>
                <a:custGeom>
                  <a:avLst/>
                  <a:gdLst>
                    <a:gd name="T0" fmla="*/ 7 w 17"/>
                    <a:gd name="T1" fmla="*/ 0 h 28"/>
                    <a:gd name="T2" fmla="*/ 9 w 17"/>
                    <a:gd name="T3" fmla="*/ 8 h 28"/>
                    <a:gd name="T4" fmla="*/ 7 w 17"/>
                    <a:gd name="T5" fmla="*/ 14 h 28"/>
                    <a:gd name="T6" fmla="*/ 7 w 17"/>
                    <a:gd name="T7" fmla="*/ 19 h 28"/>
                    <a:gd name="T8" fmla="*/ 16 w 17"/>
                    <a:gd name="T9" fmla="*/ 23 h 28"/>
                    <a:gd name="T10" fmla="*/ 16 w 17"/>
                    <a:gd name="T11" fmla="*/ 27 h 28"/>
                    <a:gd name="T12" fmla="*/ 9 w 17"/>
                    <a:gd name="T13" fmla="*/ 23 h 28"/>
                    <a:gd name="T14" fmla="*/ 3 w 17"/>
                    <a:gd name="T15" fmla="*/ 27 h 28"/>
                    <a:gd name="T16" fmla="*/ 0 w 17"/>
                    <a:gd name="T17" fmla="*/ 23 h 28"/>
                    <a:gd name="T18" fmla="*/ 3 w 17"/>
                    <a:gd name="T19" fmla="*/ 19 h 28"/>
                    <a:gd name="T20" fmla="*/ 0 w 17"/>
                    <a:gd name="T21" fmla="*/ 14 h 28"/>
                    <a:gd name="T22" fmla="*/ 3 w 17"/>
                    <a:gd name="T23" fmla="*/ 4 h 28"/>
                    <a:gd name="T24" fmla="*/ 7 w 17"/>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28">
                      <a:moveTo>
                        <a:pt x="7" y="0"/>
                      </a:moveTo>
                      <a:lnTo>
                        <a:pt x="9" y="8"/>
                      </a:lnTo>
                      <a:lnTo>
                        <a:pt x="7" y="14"/>
                      </a:lnTo>
                      <a:lnTo>
                        <a:pt x="7" y="19"/>
                      </a:lnTo>
                      <a:lnTo>
                        <a:pt x="16" y="23"/>
                      </a:lnTo>
                      <a:lnTo>
                        <a:pt x="16" y="27"/>
                      </a:lnTo>
                      <a:lnTo>
                        <a:pt x="9" y="23"/>
                      </a:lnTo>
                      <a:lnTo>
                        <a:pt x="3" y="27"/>
                      </a:lnTo>
                      <a:lnTo>
                        <a:pt x="0" y="23"/>
                      </a:lnTo>
                      <a:lnTo>
                        <a:pt x="3" y="19"/>
                      </a:lnTo>
                      <a:lnTo>
                        <a:pt x="0" y="14"/>
                      </a:lnTo>
                      <a:lnTo>
                        <a:pt x="3" y="4"/>
                      </a:lnTo>
                      <a:lnTo>
                        <a:pt x="7"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16">
                  <a:extLst>
                    <a:ext uri="{FF2B5EF4-FFF2-40B4-BE49-F238E27FC236}">
                      <a16:creationId xmlns:a16="http://schemas.microsoft.com/office/drawing/2014/main" id="{54642B2A-1089-4B44-9AF8-178C5FD66CEE}"/>
                    </a:ext>
                  </a:extLst>
                </p:cNvPr>
                <p:cNvSpPr>
                  <a:spLocks/>
                </p:cNvSpPr>
                <p:nvPr/>
              </p:nvSpPr>
              <p:spPr bwMode="grayWhite">
                <a:xfrm>
                  <a:off x="3027" y="1109"/>
                  <a:ext cx="68" cy="97"/>
                </a:xfrm>
                <a:custGeom>
                  <a:avLst/>
                  <a:gdLst>
                    <a:gd name="T0" fmla="*/ 0 w 68"/>
                    <a:gd name="T1" fmla="*/ 48 h 97"/>
                    <a:gd name="T2" fmla="*/ 24 w 68"/>
                    <a:gd name="T3" fmla="*/ 48 h 97"/>
                    <a:gd name="T4" fmla="*/ 52 w 68"/>
                    <a:gd name="T5" fmla="*/ 0 h 97"/>
                    <a:gd name="T6" fmla="*/ 67 w 68"/>
                    <a:gd name="T7" fmla="*/ 28 h 97"/>
                    <a:gd name="T8" fmla="*/ 55 w 68"/>
                    <a:gd name="T9" fmla="*/ 96 h 97"/>
                    <a:gd name="T10" fmla="*/ 5 w 68"/>
                    <a:gd name="T11" fmla="*/ 80 h 97"/>
                    <a:gd name="T12" fmla="*/ 0 w 68"/>
                    <a:gd name="T13" fmla="*/ 48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97">
                      <a:moveTo>
                        <a:pt x="0" y="48"/>
                      </a:moveTo>
                      <a:lnTo>
                        <a:pt x="24" y="48"/>
                      </a:lnTo>
                      <a:lnTo>
                        <a:pt x="52" y="0"/>
                      </a:lnTo>
                      <a:lnTo>
                        <a:pt x="67" y="28"/>
                      </a:lnTo>
                      <a:lnTo>
                        <a:pt x="55" y="96"/>
                      </a:lnTo>
                      <a:lnTo>
                        <a:pt x="5" y="80"/>
                      </a:lnTo>
                      <a:lnTo>
                        <a:pt x="0" y="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17">
                  <a:extLst>
                    <a:ext uri="{FF2B5EF4-FFF2-40B4-BE49-F238E27FC236}">
                      <a16:creationId xmlns:a16="http://schemas.microsoft.com/office/drawing/2014/main" id="{52A638E1-196B-4415-84E9-278C3D333275}"/>
                    </a:ext>
                  </a:extLst>
                </p:cNvPr>
                <p:cNvSpPr>
                  <a:spLocks/>
                </p:cNvSpPr>
                <p:nvPr/>
              </p:nvSpPr>
              <p:spPr bwMode="grayWhite">
                <a:xfrm>
                  <a:off x="3162" y="1146"/>
                  <a:ext cx="117" cy="94"/>
                </a:xfrm>
                <a:custGeom>
                  <a:avLst/>
                  <a:gdLst>
                    <a:gd name="T0" fmla="*/ 7 w 117"/>
                    <a:gd name="T1" fmla="*/ 22 h 94"/>
                    <a:gd name="T2" fmla="*/ 0 w 117"/>
                    <a:gd name="T3" fmla="*/ 0 h 94"/>
                    <a:gd name="T4" fmla="*/ 39 w 117"/>
                    <a:gd name="T5" fmla="*/ 9 h 94"/>
                    <a:gd name="T6" fmla="*/ 95 w 117"/>
                    <a:gd name="T7" fmla="*/ 32 h 94"/>
                    <a:gd name="T8" fmla="*/ 95 w 117"/>
                    <a:gd name="T9" fmla="*/ 49 h 94"/>
                    <a:gd name="T10" fmla="*/ 116 w 117"/>
                    <a:gd name="T11" fmla="*/ 93 h 94"/>
                    <a:gd name="T12" fmla="*/ 73 w 117"/>
                    <a:gd name="T13" fmla="*/ 51 h 94"/>
                    <a:gd name="T14" fmla="*/ 44 w 117"/>
                    <a:gd name="T15" fmla="*/ 54 h 94"/>
                    <a:gd name="T16" fmla="*/ 7 w 117"/>
                    <a:gd name="T17" fmla="*/ 22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94">
                      <a:moveTo>
                        <a:pt x="7" y="22"/>
                      </a:moveTo>
                      <a:lnTo>
                        <a:pt x="0" y="0"/>
                      </a:lnTo>
                      <a:lnTo>
                        <a:pt x="39" y="9"/>
                      </a:lnTo>
                      <a:lnTo>
                        <a:pt x="95" y="32"/>
                      </a:lnTo>
                      <a:lnTo>
                        <a:pt x="95" y="49"/>
                      </a:lnTo>
                      <a:lnTo>
                        <a:pt x="116" y="93"/>
                      </a:lnTo>
                      <a:lnTo>
                        <a:pt x="73" y="51"/>
                      </a:lnTo>
                      <a:lnTo>
                        <a:pt x="44" y="54"/>
                      </a:lnTo>
                      <a:lnTo>
                        <a:pt x="7" y="22"/>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18">
                  <a:extLst>
                    <a:ext uri="{FF2B5EF4-FFF2-40B4-BE49-F238E27FC236}">
                      <a16:creationId xmlns:a16="http://schemas.microsoft.com/office/drawing/2014/main" id="{0A789B4D-E794-4F69-ABE7-DD8EC662827D}"/>
                    </a:ext>
                  </a:extLst>
                </p:cNvPr>
                <p:cNvSpPr>
                  <a:spLocks/>
                </p:cNvSpPr>
                <p:nvPr/>
              </p:nvSpPr>
              <p:spPr bwMode="grayWhite">
                <a:xfrm>
                  <a:off x="3384" y="1337"/>
                  <a:ext cx="79" cy="101"/>
                </a:xfrm>
                <a:custGeom>
                  <a:avLst/>
                  <a:gdLst>
                    <a:gd name="T0" fmla="*/ 48 w 79"/>
                    <a:gd name="T1" fmla="*/ 0 h 101"/>
                    <a:gd name="T2" fmla="*/ 78 w 79"/>
                    <a:gd name="T3" fmla="*/ 30 h 101"/>
                    <a:gd name="T4" fmla="*/ 16 w 79"/>
                    <a:gd name="T5" fmla="*/ 100 h 101"/>
                    <a:gd name="T6" fmla="*/ 0 w 79"/>
                    <a:gd name="T7" fmla="*/ 84 h 101"/>
                    <a:gd name="T8" fmla="*/ 45 w 79"/>
                    <a:gd name="T9" fmla="*/ 39 h 101"/>
                    <a:gd name="T10" fmla="*/ 48 w 79"/>
                    <a:gd name="T11" fmla="*/ 0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01">
                      <a:moveTo>
                        <a:pt x="48" y="0"/>
                      </a:moveTo>
                      <a:lnTo>
                        <a:pt x="78" y="30"/>
                      </a:lnTo>
                      <a:lnTo>
                        <a:pt x="16" y="100"/>
                      </a:lnTo>
                      <a:lnTo>
                        <a:pt x="0" y="84"/>
                      </a:lnTo>
                      <a:lnTo>
                        <a:pt x="45" y="39"/>
                      </a:lnTo>
                      <a:lnTo>
                        <a:pt x="48"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19">
                  <a:extLst>
                    <a:ext uri="{FF2B5EF4-FFF2-40B4-BE49-F238E27FC236}">
                      <a16:creationId xmlns:a16="http://schemas.microsoft.com/office/drawing/2014/main" id="{1FB5065E-6997-4129-ABB4-5218801A7C1B}"/>
                    </a:ext>
                  </a:extLst>
                </p:cNvPr>
                <p:cNvSpPr>
                  <a:spLocks/>
                </p:cNvSpPr>
                <p:nvPr/>
              </p:nvSpPr>
              <p:spPr bwMode="grayWhite">
                <a:xfrm>
                  <a:off x="2211" y="651"/>
                  <a:ext cx="39" cy="66"/>
                </a:xfrm>
                <a:custGeom>
                  <a:avLst/>
                  <a:gdLst>
                    <a:gd name="T0" fmla="*/ 38 w 39"/>
                    <a:gd name="T1" fmla="*/ 51 h 66"/>
                    <a:gd name="T2" fmla="*/ 28 w 39"/>
                    <a:gd name="T3" fmla="*/ 43 h 66"/>
                    <a:gd name="T4" fmla="*/ 28 w 39"/>
                    <a:gd name="T5" fmla="*/ 14 h 66"/>
                    <a:gd name="T6" fmla="*/ 33 w 39"/>
                    <a:gd name="T7" fmla="*/ 8 h 66"/>
                    <a:gd name="T8" fmla="*/ 24 w 39"/>
                    <a:gd name="T9" fmla="*/ 8 h 66"/>
                    <a:gd name="T10" fmla="*/ 29 w 39"/>
                    <a:gd name="T11" fmla="*/ 0 h 66"/>
                    <a:gd name="T12" fmla="*/ 22 w 39"/>
                    <a:gd name="T13" fmla="*/ 0 h 66"/>
                    <a:gd name="T14" fmla="*/ 14 w 39"/>
                    <a:gd name="T15" fmla="*/ 9 h 66"/>
                    <a:gd name="T16" fmla="*/ 14 w 39"/>
                    <a:gd name="T17" fmla="*/ 27 h 66"/>
                    <a:gd name="T18" fmla="*/ 18 w 39"/>
                    <a:gd name="T19" fmla="*/ 31 h 66"/>
                    <a:gd name="T20" fmla="*/ 18 w 39"/>
                    <a:gd name="T21" fmla="*/ 39 h 66"/>
                    <a:gd name="T22" fmla="*/ 16 w 39"/>
                    <a:gd name="T23" fmla="*/ 39 h 66"/>
                    <a:gd name="T24" fmla="*/ 9 w 39"/>
                    <a:gd name="T25" fmla="*/ 46 h 66"/>
                    <a:gd name="T26" fmla="*/ 9 w 39"/>
                    <a:gd name="T27" fmla="*/ 53 h 66"/>
                    <a:gd name="T28" fmla="*/ 0 w 39"/>
                    <a:gd name="T29" fmla="*/ 65 h 66"/>
                    <a:gd name="T30" fmla="*/ 29 w 39"/>
                    <a:gd name="T31" fmla="*/ 65 h 66"/>
                    <a:gd name="T32" fmla="*/ 38 w 39"/>
                    <a:gd name="T33" fmla="*/ 51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66">
                      <a:moveTo>
                        <a:pt x="38" y="51"/>
                      </a:moveTo>
                      <a:lnTo>
                        <a:pt x="28" y="43"/>
                      </a:lnTo>
                      <a:lnTo>
                        <a:pt x="28" y="14"/>
                      </a:lnTo>
                      <a:lnTo>
                        <a:pt x="33" y="8"/>
                      </a:lnTo>
                      <a:lnTo>
                        <a:pt x="24" y="8"/>
                      </a:lnTo>
                      <a:lnTo>
                        <a:pt x="29" y="0"/>
                      </a:lnTo>
                      <a:lnTo>
                        <a:pt x="22" y="0"/>
                      </a:lnTo>
                      <a:lnTo>
                        <a:pt x="14" y="9"/>
                      </a:lnTo>
                      <a:lnTo>
                        <a:pt x="14" y="27"/>
                      </a:lnTo>
                      <a:lnTo>
                        <a:pt x="18" y="31"/>
                      </a:lnTo>
                      <a:lnTo>
                        <a:pt x="18" y="39"/>
                      </a:lnTo>
                      <a:lnTo>
                        <a:pt x="16" y="39"/>
                      </a:lnTo>
                      <a:lnTo>
                        <a:pt x="9" y="46"/>
                      </a:lnTo>
                      <a:lnTo>
                        <a:pt x="9" y="53"/>
                      </a:lnTo>
                      <a:lnTo>
                        <a:pt x="0" y="65"/>
                      </a:lnTo>
                      <a:lnTo>
                        <a:pt x="29" y="65"/>
                      </a:lnTo>
                      <a:lnTo>
                        <a:pt x="38" y="5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20">
                  <a:extLst>
                    <a:ext uri="{FF2B5EF4-FFF2-40B4-BE49-F238E27FC236}">
                      <a16:creationId xmlns:a16="http://schemas.microsoft.com/office/drawing/2014/main" id="{A9D86FBB-0C5D-4D59-BAC9-729BF634B500}"/>
                    </a:ext>
                  </a:extLst>
                </p:cNvPr>
                <p:cNvSpPr>
                  <a:spLocks/>
                </p:cNvSpPr>
                <p:nvPr/>
              </p:nvSpPr>
              <p:spPr bwMode="grayWhite">
                <a:xfrm>
                  <a:off x="2198" y="673"/>
                  <a:ext cx="21" cy="24"/>
                </a:xfrm>
                <a:custGeom>
                  <a:avLst/>
                  <a:gdLst>
                    <a:gd name="T0" fmla="*/ 17 w 21"/>
                    <a:gd name="T1" fmla="*/ 8 h 24"/>
                    <a:gd name="T2" fmla="*/ 20 w 21"/>
                    <a:gd name="T3" fmla="*/ 8 h 24"/>
                    <a:gd name="T4" fmla="*/ 20 w 21"/>
                    <a:gd name="T5" fmla="*/ 0 h 24"/>
                    <a:gd name="T6" fmla="*/ 13 w 21"/>
                    <a:gd name="T7" fmla="*/ 0 h 24"/>
                    <a:gd name="T8" fmla="*/ 0 w 21"/>
                    <a:gd name="T9" fmla="*/ 15 h 24"/>
                    <a:gd name="T10" fmla="*/ 0 w 21"/>
                    <a:gd name="T11" fmla="*/ 23 h 24"/>
                    <a:gd name="T12" fmla="*/ 12 w 21"/>
                    <a:gd name="T13" fmla="*/ 23 h 24"/>
                    <a:gd name="T14" fmla="*/ 17 w 21"/>
                    <a:gd name="T15" fmla="*/ 17 h 24"/>
                    <a:gd name="T16" fmla="*/ 17 w 21"/>
                    <a:gd name="T17" fmla="*/ 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24">
                      <a:moveTo>
                        <a:pt x="17" y="8"/>
                      </a:moveTo>
                      <a:lnTo>
                        <a:pt x="20" y="8"/>
                      </a:lnTo>
                      <a:lnTo>
                        <a:pt x="20" y="0"/>
                      </a:lnTo>
                      <a:lnTo>
                        <a:pt x="13" y="0"/>
                      </a:lnTo>
                      <a:lnTo>
                        <a:pt x="0" y="15"/>
                      </a:lnTo>
                      <a:lnTo>
                        <a:pt x="0" y="23"/>
                      </a:lnTo>
                      <a:lnTo>
                        <a:pt x="12" y="23"/>
                      </a:lnTo>
                      <a:lnTo>
                        <a:pt x="17" y="17"/>
                      </a:lnTo>
                      <a:lnTo>
                        <a:pt x="17" y="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21">
                  <a:extLst>
                    <a:ext uri="{FF2B5EF4-FFF2-40B4-BE49-F238E27FC236}">
                      <a16:creationId xmlns:a16="http://schemas.microsoft.com/office/drawing/2014/main" id="{D87B545D-AA63-4CAF-97B2-D409979B0D0D}"/>
                    </a:ext>
                  </a:extLst>
                </p:cNvPr>
                <p:cNvSpPr>
                  <a:spLocks/>
                </p:cNvSpPr>
                <p:nvPr/>
              </p:nvSpPr>
              <p:spPr bwMode="grayWhite">
                <a:xfrm>
                  <a:off x="2167" y="634"/>
                  <a:ext cx="256" cy="216"/>
                </a:xfrm>
                <a:custGeom>
                  <a:avLst/>
                  <a:gdLst>
                    <a:gd name="T0" fmla="*/ 168 w 256"/>
                    <a:gd name="T1" fmla="*/ 15 h 216"/>
                    <a:gd name="T2" fmla="*/ 201 w 256"/>
                    <a:gd name="T3" fmla="*/ 20 h 216"/>
                    <a:gd name="T4" fmla="*/ 181 w 256"/>
                    <a:gd name="T5" fmla="*/ 28 h 216"/>
                    <a:gd name="T6" fmla="*/ 172 w 256"/>
                    <a:gd name="T7" fmla="*/ 41 h 216"/>
                    <a:gd name="T8" fmla="*/ 160 w 256"/>
                    <a:gd name="T9" fmla="*/ 70 h 216"/>
                    <a:gd name="T10" fmla="*/ 140 w 256"/>
                    <a:gd name="T11" fmla="*/ 72 h 216"/>
                    <a:gd name="T12" fmla="*/ 123 w 256"/>
                    <a:gd name="T13" fmla="*/ 69 h 216"/>
                    <a:gd name="T14" fmla="*/ 131 w 256"/>
                    <a:gd name="T15" fmla="*/ 55 h 216"/>
                    <a:gd name="T16" fmla="*/ 124 w 256"/>
                    <a:gd name="T17" fmla="*/ 37 h 216"/>
                    <a:gd name="T18" fmla="*/ 114 w 256"/>
                    <a:gd name="T19" fmla="*/ 69 h 216"/>
                    <a:gd name="T20" fmla="*/ 87 w 256"/>
                    <a:gd name="T21" fmla="*/ 84 h 216"/>
                    <a:gd name="T22" fmla="*/ 73 w 256"/>
                    <a:gd name="T23" fmla="*/ 94 h 216"/>
                    <a:gd name="T24" fmla="*/ 53 w 256"/>
                    <a:gd name="T25" fmla="*/ 108 h 216"/>
                    <a:gd name="T26" fmla="*/ 43 w 256"/>
                    <a:gd name="T27" fmla="*/ 143 h 216"/>
                    <a:gd name="T28" fmla="*/ 8 w 256"/>
                    <a:gd name="T29" fmla="*/ 130 h 216"/>
                    <a:gd name="T30" fmla="*/ 0 w 256"/>
                    <a:gd name="T31" fmla="*/ 156 h 216"/>
                    <a:gd name="T32" fmla="*/ 15 w 256"/>
                    <a:gd name="T33" fmla="*/ 194 h 216"/>
                    <a:gd name="T34" fmla="*/ 71 w 256"/>
                    <a:gd name="T35" fmla="*/ 153 h 216"/>
                    <a:gd name="T36" fmla="*/ 105 w 256"/>
                    <a:gd name="T37" fmla="*/ 145 h 216"/>
                    <a:gd name="T38" fmla="*/ 111 w 256"/>
                    <a:gd name="T39" fmla="*/ 161 h 216"/>
                    <a:gd name="T40" fmla="*/ 139 w 256"/>
                    <a:gd name="T41" fmla="*/ 201 h 216"/>
                    <a:gd name="T42" fmla="*/ 142 w 256"/>
                    <a:gd name="T43" fmla="*/ 189 h 216"/>
                    <a:gd name="T44" fmla="*/ 150 w 256"/>
                    <a:gd name="T45" fmla="*/ 189 h 216"/>
                    <a:gd name="T46" fmla="*/ 123 w 256"/>
                    <a:gd name="T47" fmla="*/ 152 h 216"/>
                    <a:gd name="T48" fmla="*/ 131 w 256"/>
                    <a:gd name="T49" fmla="*/ 139 h 216"/>
                    <a:gd name="T50" fmla="*/ 160 w 256"/>
                    <a:gd name="T51" fmla="*/ 178 h 216"/>
                    <a:gd name="T52" fmla="*/ 172 w 256"/>
                    <a:gd name="T53" fmla="*/ 202 h 216"/>
                    <a:gd name="T54" fmla="*/ 178 w 256"/>
                    <a:gd name="T55" fmla="*/ 215 h 216"/>
                    <a:gd name="T56" fmla="*/ 183 w 256"/>
                    <a:gd name="T57" fmla="*/ 191 h 216"/>
                    <a:gd name="T58" fmla="*/ 202 w 256"/>
                    <a:gd name="T59" fmla="*/ 182 h 216"/>
                    <a:gd name="T60" fmla="*/ 214 w 256"/>
                    <a:gd name="T61" fmla="*/ 177 h 216"/>
                    <a:gd name="T62" fmla="*/ 210 w 256"/>
                    <a:gd name="T63" fmla="*/ 158 h 216"/>
                    <a:gd name="T64" fmla="*/ 219 w 256"/>
                    <a:gd name="T65" fmla="*/ 126 h 216"/>
                    <a:gd name="T66" fmla="*/ 232 w 256"/>
                    <a:gd name="T67" fmla="*/ 130 h 216"/>
                    <a:gd name="T68" fmla="*/ 236 w 256"/>
                    <a:gd name="T69" fmla="*/ 145 h 216"/>
                    <a:gd name="T70" fmla="*/ 247 w 256"/>
                    <a:gd name="T71" fmla="*/ 137 h 216"/>
                    <a:gd name="T72" fmla="*/ 244 w 256"/>
                    <a:gd name="T73" fmla="*/ 134 h 216"/>
                    <a:gd name="T74" fmla="*/ 252 w 256"/>
                    <a:gd name="T75" fmla="*/ 114 h 216"/>
                    <a:gd name="T76" fmla="*/ 255 w 256"/>
                    <a:gd name="T77" fmla="*/ 137 h 216"/>
                    <a:gd name="T78" fmla="*/ 168 w 256"/>
                    <a:gd name="T79" fmla="*/ 0 h 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6" h="216">
                      <a:moveTo>
                        <a:pt x="168" y="0"/>
                      </a:moveTo>
                      <a:lnTo>
                        <a:pt x="168" y="15"/>
                      </a:lnTo>
                      <a:lnTo>
                        <a:pt x="173" y="20"/>
                      </a:lnTo>
                      <a:lnTo>
                        <a:pt x="201" y="20"/>
                      </a:lnTo>
                      <a:lnTo>
                        <a:pt x="201" y="28"/>
                      </a:lnTo>
                      <a:lnTo>
                        <a:pt x="181" y="28"/>
                      </a:lnTo>
                      <a:lnTo>
                        <a:pt x="181" y="52"/>
                      </a:lnTo>
                      <a:lnTo>
                        <a:pt x="172" y="41"/>
                      </a:lnTo>
                      <a:lnTo>
                        <a:pt x="172" y="56"/>
                      </a:lnTo>
                      <a:lnTo>
                        <a:pt x="160" y="70"/>
                      </a:lnTo>
                      <a:lnTo>
                        <a:pt x="152" y="62"/>
                      </a:lnTo>
                      <a:lnTo>
                        <a:pt x="140" y="72"/>
                      </a:lnTo>
                      <a:lnTo>
                        <a:pt x="138" y="69"/>
                      </a:lnTo>
                      <a:lnTo>
                        <a:pt x="123" y="69"/>
                      </a:lnTo>
                      <a:lnTo>
                        <a:pt x="131" y="59"/>
                      </a:lnTo>
                      <a:lnTo>
                        <a:pt x="131" y="55"/>
                      </a:lnTo>
                      <a:lnTo>
                        <a:pt x="124" y="48"/>
                      </a:lnTo>
                      <a:lnTo>
                        <a:pt x="124" y="37"/>
                      </a:lnTo>
                      <a:lnTo>
                        <a:pt x="114" y="48"/>
                      </a:lnTo>
                      <a:lnTo>
                        <a:pt x="114" y="69"/>
                      </a:lnTo>
                      <a:lnTo>
                        <a:pt x="102" y="69"/>
                      </a:lnTo>
                      <a:lnTo>
                        <a:pt x="87" y="84"/>
                      </a:lnTo>
                      <a:lnTo>
                        <a:pt x="81" y="84"/>
                      </a:lnTo>
                      <a:lnTo>
                        <a:pt x="73" y="94"/>
                      </a:lnTo>
                      <a:lnTo>
                        <a:pt x="43" y="94"/>
                      </a:lnTo>
                      <a:lnTo>
                        <a:pt x="53" y="108"/>
                      </a:lnTo>
                      <a:lnTo>
                        <a:pt x="53" y="130"/>
                      </a:lnTo>
                      <a:lnTo>
                        <a:pt x="43" y="143"/>
                      </a:lnTo>
                      <a:lnTo>
                        <a:pt x="31" y="130"/>
                      </a:lnTo>
                      <a:lnTo>
                        <a:pt x="8" y="130"/>
                      </a:lnTo>
                      <a:lnTo>
                        <a:pt x="8" y="146"/>
                      </a:lnTo>
                      <a:lnTo>
                        <a:pt x="0" y="156"/>
                      </a:lnTo>
                      <a:lnTo>
                        <a:pt x="0" y="177"/>
                      </a:lnTo>
                      <a:lnTo>
                        <a:pt x="15" y="194"/>
                      </a:lnTo>
                      <a:lnTo>
                        <a:pt x="37" y="194"/>
                      </a:lnTo>
                      <a:lnTo>
                        <a:pt x="71" y="153"/>
                      </a:lnTo>
                      <a:lnTo>
                        <a:pt x="101" y="153"/>
                      </a:lnTo>
                      <a:lnTo>
                        <a:pt x="105" y="145"/>
                      </a:lnTo>
                      <a:lnTo>
                        <a:pt x="112" y="153"/>
                      </a:lnTo>
                      <a:lnTo>
                        <a:pt x="111" y="161"/>
                      </a:lnTo>
                      <a:lnTo>
                        <a:pt x="139" y="189"/>
                      </a:lnTo>
                      <a:lnTo>
                        <a:pt x="139" y="201"/>
                      </a:lnTo>
                      <a:lnTo>
                        <a:pt x="145" y="196"/>
                      </a:lnTo>
                      <a:lnTo>
                        <a:pt x="142" y="189"/>
                      </a:lnTo>
                      <a:lnTo>
                        <a:pt x="145" y="185"/>
                      </a:lnTo>
                      <a:lnTo>
                        <a:pt x="150" y="189"/>
                      </a:lnTo>
                      <a:lnTo>
                        <a:pt x="152" y="188"/>
                      </a:lnTo>
                      <a:lnTo>
                        <a:pt x="123" y="152"/>
                      </a:lnTo>
                      <a:lnTo>
                        <a:pt x="123" y="139"/>
                      </a:lnTo>
                      <a:lnTo>
                        <a:pt x="131" y="139"/>
                      </a:lnTo>
                      <a:lnTo>
                        <a:pt x="131" y="146"/>
                      </a:lnTo>
                      <a:lnTo>
                        <a:pt x="160" y="178"/>
                      </a:lnTo>
                      <a:lnTo>
                        <a:pt x="160" y="188"/>
                      </a:lnTo>
                      <a:lnTo>
                        <a:pt x="172" y="202"/>
                      </a:lnTo>
                      <a:lnTo>
                        <a:pt x="169" y="205"/>
                      </a:lnTo>
                      <a:lnTo>
                        <a:pt x="178" y="215"/>
                      </a:lnTo>
                      <a:lnTo>
                        <a:pt x="191" y="200"/>
                      </a:lnTo>
                      <a:lnTo>
                        <a:pt x="183" y="191"/>
                      </a:lnTo>
                      <a:lnTo>
                        <a:pt x="191" y="182"/>
                      </a:lnTo>
                      <a:lnTo>
                        <a:pt x="202" y="182"/>
                      </a:lnTo>
                      <a:lnTo>
                        <a:pt x="207" y="177"/>
                      </a:lnTo>
                      <a:lnTo>
                        <a:pt x="214" y="177"/>
                      </a:lnTo>
                      <a:lnTo>
                        <a:pt x="205" y="164"/>
                      </a:lnTo>
                      <a:lnTo>
                        <a:pt x="210" y="158"/>
                      </a:lnTo>
                      <a:lnTo>
                        <a:pt x="210" y="137"/>
                      </a:lnTo>
                      <a:lnTo>
                        <a:pt x="219" y="126"/>
                      </a:lnTo>
                      <a:lnTo>
                        <a:pt x="223" y="130"/>
                      </a:lnTo>
                      <a:lnTo>
                        <a:pt x="232" y="130"/>
                      </a:lnTo>
                      <a:lnTo>
                        <a:pt x="228" y="136"/>
                      </a:lnTo>
                      <a:lnTo>
                        <a:pt x="236" y="145"/>
                      </a:lnTo>
                      <a:lnTo>
                        <a:pt x="241" y="137"/>
                      </a:lnTo>
                      <a:lnTo>
                        <a:pt x="247" y="137"/>
                      </a:lnTo>
                      <a:lnTo>
                        <a:pt x="247" y="134"/>
                      </a:lnTo>
                      <a:lnTo>
                        <a:pt x="244" y="134"/>
                      </a:lnTo>
                      <a:lnTo>
                        <a:pt x="239" y="130"/>
                      </a:lnTo>
                      <a:lnTo>
                        <a:pt x="252" y="114"/>
                      </a:lnTo>
                      <a:lnTo>
                        <a:pt x="252" y="137"/>
                      </a:lnTo>
                      <a:lnTo>
                        <a:pt x="255" y="137"/>
                      </a:lnTo>
                      <a:lnTo>
                        <a:pt x="255" y="0"/>
                      </a:lnTo>
                      <a:lnTo>
                        <a:pt x="168"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22">
                  <a:extLst>
                    <a:ext uri="{FF2B5EF4-FFF2-40B4-BE49-F238E27FC236}">
                      <a16:creationId xmlns:a16="http://schemas.microsoft.com/office/drawing/2014/main" id="{516CC3EC-1955-49B1-90F1-D6BCE74F132C}"/>
                    </a:ext>
                  </a:extLst>
                </p:cNvPr>
                <p:cNvSpPr>
                  <a:spLocks/>
                </p:cNvSpPr>
                <p:nvPr/>
              </p:nvSpPr>
              <p:spPr bwMode="grayWhite">
                <a:xfrm>
                  <a:off x="2276" y="406"/>
                  <a:ext cx="1089" cy="769"/>
                </a:xfrm>
                <a:custGeom>
                  <a:avLst/>
                  <a:gdLst>
                    <a:gd name="T0" fmla="*/ 32 w 1089"/>
                    <a:gd name="T1" fmla="*/ 202 h 769"/>
                    <a:gd name="T2" fmla="*/ 99 w 1089"/>
                    <a:gd name="T3" fmla="*/ 134 h 769"/>
                    <a:gd name="T4" fmla="*/ 142 w 1089"/>
                    <a:gd name="T5" fmla="*/ 181 h 769"/>
                    <a:gd name="T6" fmla="*/ 118 w 1089"/>
                    <a:gd name="T7" fmla="*/ 179 h 769"/>
                    <a:gd name="T8" fmla="*/ 216 w 1089"/>
                    <a:gd name="T9" fmla="*/ 172 h 769"/>
                    <a:gd name="T10" fmla="*/ 240 w 1089"/>
                    <a:gd name="T11" fmla="*/ 110 h 769"/>
                    <a:gd name="T12" fmla="*/ 241 w 1089"/>
                    <a:gd name="T13" fmla="*/ 124 h 769"/>
                    <a:gd name="T14" fmla="*/ 223 w 1089"/>
                    <a:gd name="T15" fmla="*/ 172 h 769"/>
                    <a:gd name="T16" fmla="*/ 301 w 1089"/>
                    <a:gd name="T17" fmla="*/ 133 h 769"/>
                    <a:gd name="T18" fmla="*/ 460 w 1089"/>
                    <a:gd name="T19" fmla="*/ 23 h 769"/>
                    <a:gd name="T20" fmla="*/ 574 w 1089"/>
                    <a:gd name="T21" fmla="*/ 29 h 769"/>
                    <a:gd name="T22" fmla="*/ 701 w 1089"/>
                    <a:gd name="T23" fmla="*/ 15 h 769"/>
                    <a:gd name="T24" fmla="*/ 840 w 1089"/>
                    <a:gd name="T25" fmla="*/ 71 h 769"/>
                    <a:gd name="T26" fmla="*/ 1001 w 1089"/>
                    <a:gd name="T27" fmla="*/ 91 h 769"/>
                    <a:gd name="T28" fmla="*/ 1080 w 1089"/>
                    <a:gd name="T29" fmla="*/ 156 h 769"/>
                    <a:gd name="T30" fmla="*/ 1019 w 1089"/>
                    <a:gd name="T31" fmla="*/ 206 h 769"/>
                    <a:gd name="T32" fmla="*/ 985 w 1089"/>
                    <a:gd name="T33" fmla="*/ 270 h 769"/>
                    <a:gd name="T34" fmla="*/ 945 w 1089"/>
                    <a:gd name="T35" fmla="*/ 273 h 769"/>
                    <a:gd name="T36" fmla="*/ 958 w 1089"/>
                    <a:gd name="T37" fmla="*/ 184 h 769"/>
                    <a:gd name="T38" fmla="*/ 906 w 1089"/>
                    <a:gd name="T39" fmla="*/ 232 h 769"/>
                    <a:gd name="T40" fmla="*/ 868 w 1089"/>
                    <a:gd name="T41" fmla="*/ 273 h 769"/>
                    <a:gd name="T42" fmla="*/ 881 w 1089"/>
                    <a:gd name="T43" fmla="*/ 318 h 769"/>
                    <a:gd name="T44" fmla="*/ 837 w 1089"/>
                    <a:gd name="T45" fmla="*/ 385 h 769"/>
                    <a:gd name="T46" fmla="*/ 844 w 1089"/>
                    <a:gd name="T47" fmla="*/ 439 h 769"/>
                    <a:gd name="T48" fmla="*/ 839 w 1089"/>
                    <a:gd name="T49" fmla="*/ 413 h 769"/>
                    <a:gd name="T50" fmla="*/ 797 w 1089"/>
                    <a:gd name="T51" fmla="*/ 416 h 769"/>
                    <a:gd name="T52" fmla="*/ 828 w 1089"/>
                    <a:gd name="T53" fmla="*/ 496 h 769"/>
                    <a:gd name="T54" fmla="*/ 751 w 1089"/>
                    <a:gd name="T55" fmla="*/ 589 h 769"/>
                    <a:gd name="T56" fmla="*/ 730 w 1089"/>
                    <a:gd name="T57" fmla="*/ 615 h 769"/>
                    <a:gd name="T58" fmla="*/ 703 w 1089"/>
                    <a:gd name="T59" fmla="*/ 706 h 769"/>
                    <a:gd name="T60" fmla="*/ 665 w 1089"/>
                    <a:gd name="T61" fmla="*/ 708 h 769"/>
                    <a:gd name="T62" fmla="*/ 711 w 1089"/>
                    <a:gd name="T63" fmla="*/ 768 h 769"/>
                    <a:gd name="T64" fmla="*/ 634 w 1089"/>
                    <a:gd name="T65" fmla="*/ 626 h 769"/>
                    <a:gd name="T66" fmla="*/ 545 w 1089"/>
                    <a:gd name="T67" fmla="*/ 596 h 769"/>
                    <a:gd name="T68" fmla="*/ 503 w 1089"/>
                    <a:gd name="T69" fmla="*/ 689 h 769"/>
                    <a:gd name="T70" fmla="*/ 471 w 1089"/>
                    <a:gd name="T71" fmla="*/ 738 h 769"/>
                    <a:gd name="T72" fmla="*/ 416 w 1089"/>
                    <a:gd name="T73" fmla="*/ 592 h 769"/>
                    <a:gd name="T74" fmla="*/ 373 w 1089"/>
                    <a:gd name="T75" fmla="*/ 607 h 769"/>
                    <a:gd name="T76" fmla="*/ 336 w 1089"/>
                    <a:gd name="T77" fmla="*/ 545 h 769"/>
                    <a:gd name="T78" fmla="*/ 223 w 1089"/>
                    <a:gd name="T79" fmla="*/ 510 h 769"/>
                    <a:gd name="T80" fmla="*/ 263 w 1089"/>
                    <a:gd name="T81" fmla="*/ 577 h 769"/>
                    <a:gd name="T82" fmla="*/ 234 w 1089"/>
                    <a:gd name="T83" fmla="*/ 620 h 769"/>
                    <a:gd name="T84" fmla="*/ 190 w 1089"/>
                    <a:gd name="T85" fmla="*/ 605 h 769"/>
                    <a:gd name="T86" fmla="*/ 119 w 1089"/>
                    <a:gd name="T87" fmla="*/ 495 h 769"/>
                    <a:gd name="T88" fmla="*/ 149 w 1089"/>
                    <a:gd name="T89" fmla="*/ 432 h 769"/>
                    <a:gd name="T90" fmla="*/ 166 w 1089"/>
                    <a:gd name="T91" fmla="*/ 385 h 769"/>
                    <a:gd name="T92" fmla="*/ 149 w 1089"/>
                    <a:gd name="T93" fmla="*/ 226 h 769"/>
                    <a:gd name="T94" fmla="*/ 86 w 1089"/>
                    <a:gd name="T95" fmla="*/ 193 h 769"/>
                    <a:gd name="T96" fmla="*/ 55 w 1089"/>
                    <a:gd name="T97" fmla="*/ 210 h 769"/>
                    <a:gd name="T98" fmla="*/ 0 w 1089"/>
                    <a:gd name="T99" fmla="*/ 226 h 7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89" h="769">
                      <a:moveTo>
                        <a:pt x="0" y="226"/>
                      </a:moveTo>
                      <a:lnTo>
                        <a:pt x="32" y="202"/>
                      </a:lnTo>
                      <a:lnTo>
                        <a:pt x="62" y="156"/>
                      </a:lnTo>
                      <a:lnTo>
                        <a:pt x="99" y="134"/>
                      </a:lnTo>
                      <a:lnTo>
                        <a:pt x="137" y="160"/>
                      </a:lnTo>
                      <a:lnTo>
                        <a:pt x="142" y="181"/>
                      </a:lnTo>
                      <a:lnTo>
                        <a:pt x="133" y="181"/>
                      </a:lnTo>
                      <a:lnTo>
                        <a:pt x="118" y="179"/>
                      </a:lnTo>
                      <a:lnTo>
                        <a:pt x="137" y="202"/>
                      </a:lnTo>
                      <a:lnTo>
                        <a:pt x="216" y="172"/>
                      </a:lnTo>
                      <a:lnTo>
                        <a:pt x="206" y="149"/>
                      </a:lnTo>
                      <a:lnTo>
                        <a:pt x="240" y="110"/>
                      </a:lnTo>
                      <a:lnTo>
                        <a:pt x="262" y="111"/>
                      </a:lnTo>
                      <a:lnTo>
                        <a:pt x="241" y="124"/>
                      </a:lnTo>
                      <a:lnTo>
                        <a:pt x="223" y="153"/>
                      </a:lnTo>
                      <a:lnTo>
                        <a:pt x="223" y="172"/>
                      </a:lnTo>
                      <a:lnTo>
                        <a:pt x="255" y="193"/>
                      </a:lnTo>
                      <a:lnTo>
                        <a:pt x="301" y="133"/>
                      </a:lnTo>
                      <a:lnTo>
                        <a:pt x="461" y="63"/>
                      </a:lnTo>
                      <a:lnTo>
                        <a:pt x="460" y="23"/>
                      </a:lnTo>
                      <a:lnTo>
                        <a:pt x="533" y="8"/>
                      </a:lnTo>
                      <a:lnTo>
                        <a:pt x="574" y="29"/>
                      </a:lnTo>
                      <a:lnTo>
                        <a:pt x="671" y="0"/>
                      </a:lnTo>
                      <a:lnTo>
                        <a:pt x="701" y="15"/>
                      </a:lnTo>
                      <a:lnTo>
                        <a:pt x="766" y="85"/>
                      </a:lnTo>
                      <a:lnTo>
                        <a:pt x="840" y="71"/>
                      </a:lnTo>
                      <a:lnTo>
                        <a:pt x="886" y="96"/>
                      </a:lnTo>
                      <a:lnTo>
                        <a:pt x="1001" y="91"/>
                      </a:lnTo>
                      <a:lnTo>
                        <a:pt x="1088" y="118"/>
                      </a:lnTo>
                      <a:lnTo>
                        <a:pt x="1080" y="156"/>
                      </a:lnTo>
                      <a:lnTo>
                        <a:pt x="1006" y="181"/>
                      </a:lnTo>
                      <a:lnTo>
                        <a:pt x="1019" y="206"/>
                      </a:lnTo>
                      <a:lnTo>
                        <a:pt x="987" y="220"/>
                      </a:lnTo>
                      <a:lnTo>
                        <a:pt x="985" y="270"/>
                      </a:lnTo>
                      <a:lnTo>
                        <a:pt x="957" y="304"/>
                      </a:lnTo>
                      <a:lnTo>
                        <a:pt x="945" y="273"/>
                      </a:lnTo>
                      <a:lnTo>
                        <a:pt x="961" y="244"/>
                      </a:lnTo>
                      <a:lnTo>
                        <a:pt x="958" y="184"/>
                      </a:lnTo>
                      <a:lnTo>
                        <a:pt x="929" y="215"/>
                      </a:lnTo>
                      <a:lnTo>
                        <a:pt x="906" y="232"/>
                      </a:lnTo>
                      <a:lnTo>
                        <a:pt x="884" y="205"/>
                      </a:lnTo>
                      <a:lnTo>
                        <a:pt x="868" y="273"/>
                      </a:lnTo>
                      <a:lnTo>
                        <a:pt x="885" y="273"/>
                      </a:lnTo>
                      <a:lnTo>
                        <a:pt x="881" y="318"/>
                      </a:lnTo>
                      <a:lnTo>
                        <a:pt x="861" y="366"/>
                      </a:lnTo>
                      <a:lnTo>
                        <a:pt x="837" y="385"/>
                      </a:lnTo>
                      <a:lnTo>
                        <a:pt x="857" y="417"/>
                      </a:lnTo>
                      <a:lnTo>
                        <a:pt x="844" y="439"/>
                      </a:lnTo>
                      <a:lnTo>
                        <a:pt x="839" y="420"/>
                      </a:lnTo>
                      <a:lnTo>
                        <a:pt x="839" y="413"/>
                      </a:lnTo>
                      <a:lnTo>
                        <a:pt x="823" y="402"/>
                      </a:lnTo>
                      <a:lnTo>
                        <a:pt x="797" y="416"/>
                      </a:lnTo>
                      <a:lnTo>
                        <a:pt x="820" y="469"/>
                      </a:lnTo>
                      <a:lnTo>
                        <a:pt x="828" y="496"/>
                      </a:lnTo>
                      <a:lnTo>
                        <a:pt x="801" y="569"/>
                      </a:lnTo>
                      <a:lnTo>
                        <a:pt x="751" y="589"/>
                      </a:lnTo>
                      <a:lnTo>
                        <a:pt x="710" y="585"/>
                      </a:lnTo>
                      <a:lnTo>
                        <a:pt x="730" y="615"/>
                      </a:lnTo>
                      <a:lnTo>
                        <a:pt x="732" y="657"/>
                      </a:lnTo>
                      <a:lnTo>
                        <a:pt x="703" y="706"/>
                      </a:lnTo>
                      <a:lnTo>
                        <a:pt x="670" y="679"/>
                      </a:lnTo>
                      <a:lnTo>
                        <a:pt x="665" y="708"/>
                      </a:lnTo>
                      <a:lnTo>
                        <a:pt x="690" y="732"/>
                      </a:lnTo>
                      <a:lnTo>
                        <a:pt x="711" y="768"/>
                      </a:lnTo>
                      <a:lnTo>
                        <a:pt x="676" y="747"/>
                      </a:lnTo>
                      <a:lnTo>
                        <a:pt x="634" y="626"/>
                      </a:lnTo>
                      <a:lnTo>
                        <a:pt x="583" y="593"/>
                      </a:lnTo>
                      <a:lnTo>
                        <a:pt x="545" y="596"/>
                      </a:lnTo>
                      <a:lnTo>
                        <a:pt x="497" y="665"/>
                      </a:lnTo>
                      <a:lnTo>
                        <a:pt x="503" y="689"/>
                      </a:lnTo>
                      <a:lnTo>
                        <a:pt x="487" y="738"/>
                      </a:lnTo>
                      <a:lnTo>
                        <a:pt x="471" y="738"/>
                      </a:lnTo>
                      <a:lnTo>
                        <a:pt x="416" y="636"/>
                      </a:lnTo>
                      <a:lnTo>
                        <a:pt x="416" y="592"/>
                      </a:lnTo>
                      <a:lnTo>
                        <a:pt x="404" y="608"/>
                      </a:lnTo>
                      <a:lnTo>
                        <a:pt x="373" y="607"/>
                      </a:lnTo>
                      <a:lnTo>
                        <a:pt x="385" y="580"/>
                      </a:lnTo>
                      <a:lnTo>
                        <a:pt x="336" y="545"/>
                      </a:lnTo>
                      <a:lnTo>
                        <a:pt x="275" y="545"/>
                      </a:lnTo>
                      <a:lnTo>
                        <a:pt x="223" y="510"/>
                      </a:lnTo>
                      <a:lnTo>
                        <a:pt x="220" y="545"/>
                      </a:lnTo>
                      <a:lnTo>
                        <a:pt x="263" y="577"/>
                      </a:lnTo>
                      <a:lnTo>
                        <a:pt x="278" y="576"/>
                      </a:lnTo>
                      <a:lnTo>
                        <a:pt x="234" y="620"/>
                      </a:lnTo>
                      <a:lnTo>
                        <a:pt x="190" y="630"/>
                      </a:lnTo>
                      <a:lnTo>
                        <a:pt x="190" y="605"/>
                      </a:lnTo>
                      <a:lnTo>
                        <a:pt x="127" y="518"/>
                      </a:lnTo>
                      <a:lnTo>
                        <a:pt x="119" y="495"/>
                      </a:lnTo>
                      <a:lnTo>
                        <a:pt x="153" y="467"/>
                      </a:lnTo>
                      <a:lnTo>
                        <a:pt x="149" y="432"/>
                      </a:lnTo>
                      <a:lnTo>
                        <a:pt x="149" y="393"/>
                      </a:lnTo>
                      <a:lnTo>
                        <a:pt x="166" y="385"/>
                      </a:lnTo>
                      <a:lnTo>
                        <a:pt x="149" y="366"/>
                      </a:lnTo>
                      <a:lnTo>
                        <a:pt x="149" y="226"/>
                      </a:lnTo>
                      <a:lnTo>
                        <a:pt x="61" y="226"/>
                      </a:lnTo>
                      <a:lnTo>
                        <a:pt x="86" y="193"/>
                      </a:lnTo>
                      <a:lnTo>
                        <a:pt x="84" y="181"/>
                      </a:lnTo>
                      <a:lnTo>
                        <a:pt x="55" y="210"/>
                      </a:lnTo>
                      <a:lnTo>
                        <a:pt x="45" y="226"/>
                      </a:lnTo>
                      <a:lnTo>
                        <a:pt x="0" y="22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23">
                  <a:extLst>
                    <a:ext uri="{FF2B5EF4-FFF2-40B4-BE49-F238E27FC236}">
                      <a16:creationId xmlns:a16="http://schemas.microsoft.com/office/drawing/2014/main" id="{F21E0A47-F4BF-4F19-9BDB-568F6477B28A}"/>
                    </a:ext>
                  </a:extLst>
                </p:cNvPr>
                <p:cNvSpPr>
                  <a:spLocks/>
                </p:cNvSpPr>
                <p:nvPr/>
              </p:nvSpPr>
              <p:spPr bwMode="grayWhite">
                <a:xfrm>
                  <a:off x="3135" y="720"/>
                  <a:ext cx="94" cy="157"/>
                </a:xfrm>
                <a:custGeom>
                  <a:avLst/>
                  <a:gdLst>
                    <a:gd name="T0" fmla="*/ 63 w 94"/>
                    <a:gd name="T1" fmla="*/ 0 h 157"/>
                    <a:gd name="T2" fmla="*/ 63 w 94"/>
                    <a:gd name="T3" fmla="*/ 20 h 157"/>
                    <a:gd name="T4" fmla="*/ 55 w 94"/>
                    <a:gd name="T5" fmla="*/ 33 h 157"/>
                    <a:gd name="T6" fmla="*/ 57 w 94"/>
                    <a:gd name="T7" fmla="*/ 54 h 157"/>
                    <a:gd name="T8" fmla="*/ 47 w 94"/>
                    <a:gd name="T9" fmla="*/ 82 h 157"/>
                    <a:gd name="T10" fmla="*/ 31 w 94"/>
                    <a:gd name="T11" fmla="*/ 108 h 157"/>
                    <a:gd name="T12" fmla="*/ 7 w 94"/>
                    <a:gd name="T13" fmla="*/ 125 h 157"/>
                    <a:gd name="T14" fmla="*/ 0 w 94"/>
                    <a:gd name="T15" fmla="*/ 154 h 157"/>
                    <a:gd name="T16" fmla="*/ 10 w 94"/>
                    <a:gd name="T17" fmla="*/ 156 h 157"/>
                    <a:gd name="T18" fmla="*/ 10 w 94"/>
                    <a:gd name="T19" fmla="*/ 129 h 157"/>
                    <a:gd name="T20" fmla="*/ 44 w 94"/>
                    <a:gd name="T21" fmla="*/ 127 h 157"/>
                    <a:gd name="T22" fmla="*/ 69 w 94"/>
                    <a:gd name="T23" fmla="*/ 109 h 157"/>
                    <a:gd name="T24" fmla="*/ 69 w 94"/>
                    <a:gd name="T25" fmla="*/ 72 h 157"/>
                    <a:gd name="T26" fmla="*/ 77 w 94"/>
                    <a:gd name="T27" fmla="*/ 58 h 157"/>
                    <a:gd name="T28" fmla="*/ 64 w 94"/>
                    <a:gd name="T29" fmla="*/ 34 h 157"/>
                    <a:gd name="T30" fmla="*/ 82 w 94"/>
                    <a:gd name="T31" fmla="*/ 27 h 157"/>
                    <a:gd name="T32" fmla="*/ 93 w 94"/>
                    <a:gd name="T33" fmla="*/ 8 h 157"/>
                    <a:gd name="T34" fmla="*/ 69 w 94"/>
                    <a:gd name="T35" fmla="*/ 11 h 157"/>
                    <a:gd name="T36" fmla="*/ 63 w 94"/>
                    <a:gd name="T37" fmla="*/ 0 h 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4" h="157">
                      <a:moveTo>
                        <a:pt x="63" y="0"/>
                      </a:moveTo>
                      <a:lnTo>
                        <a:pt x="63" y="20"/>
                      </a:lnTo>
                      <a:lnTo>
                        <a:pt x="55" y="33"/>
                      </a:lnTo>
                      <a:lnTo>
                        <a:pt x="57" y="54"/>
                      </a:lnTo>
                      <a:lnTo>
                        <a:pt x="47" y="82"/>
                      </a:lnTo>
                      <a:lnTo>
                        <a:pt x="31" y="108"/>
                      </a:lnTo>
                      <a:lnTo>
                        <a:pt x="7" y="125"/>
                      </a:lnTo>
                      <a:lnTo>
                        <a:pt x="0" y="154"/>
                      </a:lnTo>
                      <a:lnTo>
                        <a:pt x="10" y="156"/>
                      </a:lnTo>
                      <a:lnTo>
                        <a:pt x="10" y="129"/>
                      </a:lnTo>
                      <a:lnTo>
                        <a:pt x="44" y="127"/>
                      </a:lnTo>
                      <a:lnTo>
                        <a:pt x="69" y="109"/>
                      </a:lnTo>
                      <a:lnTo>
                        <a:pt x="69" y="72"/>
                      </a:lnTo>
                      <a:lnTo>
                        <a:pt x="77" y="58"/>
                      </a:lnTo>
                      <a:lnTo>
                        <a:pt x="64" y="34"/>
                      </a:lnTo>
                      <a:lnTo>
                        <a:pt x="82" y="27"/>
                      </a:lnTo>
                      <a:lnTo>
                        <a:pt x="93" y="8"/>
                      </a:lnTo>
                      <a:lnTo>
                        <a:pt x="69" y="11"/>
                      </a:lnTo>
                      <a:lnTo>
                        <a:pt x="63"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24">
                  <a:extLst>
                    <a:ext uri="{FF2B5EF4-FFF2-40B4-BE49-F238E27FC236}">
                      <a16:creationId xmlns:a16="http://schemas.microsoft.com/office/drawing/2014/main" id="{6EDE5C84-B1B5-491F-9958-A7A61C9DF87C}"/>
                    </a:ext>
                  </a:extLst>
                </p:cNvPr>
                <p:cNvSpPr>
                  <a:spLocks/>
                </p:cNvSpPr>
                <p:nvPr/>
              </p:nvSpPr>
              <p:spPr bwMode="grayWhite">
                <a:xfrm>
                  <a:off x="2780" y="1139"/>
                  <a:ext cx="19" cy="36"/>
                </a:xfrm>
                <a:custGeom>
                  <a:avLst/>
                  <a:gdLst>
                    <a:gd name="T0" fmla="*/ 9 w 19"/>
                    <a:gd name="T1" fmla="*/ 0 h 36"/>
                    <a:gd name="T2" fmla="*/ 0 w 19"/>
                    <a:gd name="T3" fmla="*/ 16 h 36"/>
                    <a:gd name="T4" fmla="*/ 6 w 19"/>
                    <a:gd name="T5" fmla="*/ 35 h 36"/>
                    <a:gd name="T6" fmla="*/ 18 w 19"/>
                    <a:gd name="T7" fmla="*/ 21 h 36"/>
                    <a:gd name="T8" fmla="*/ 9 w 1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6">
                      <a:moveTo>
                        <a:pt x="9" y="0"/>
                      </a:moveTo>
                      <a:lnTo>
                        <a:pt x="0" y="16"/>
                      </a:lnTo>
                      <a:lnTo>
                        <a:pt x="6" y="35"/>
                      </a:lnTo>
                      <a:lnTo>
                        <a:pt x="18" y="21"/>
                      </a:lnTo>
                      <a:lnTo>
                        <a:pt x="9"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25">
                  <a:extLst>
                    <a:ext uri="{FF2B5EF4-FFF2-40B4-BE49-F238E27FC236}">
                      <a16:creationId xmlns:a16="http://schemas.microsoft.com/office/drawing/2014/main" id="{21D629AE-5042-45B9-967E-7BC88C0BC4AE}"/>
                    </a:ext>
                  </a:extLst>
                </p:cNvPr>
                <p:cNvSpPr>
                  <a:spLocks/>
                </p:cNvSpPr>
                <p:nvPr/>
              </p:nvSpPr>
              <p:spPr bwMode="grayWhite">
                <a:xfrm>
                  <a:off x="2923" y="1177"/>
                  <a:ext cx="220" cy="94"/>
                </a:xfrm>
                <a:custGeom>
                  <a:avLst/>
                  <a:gdLst>
                    <a:gd name="T0" fmla="*/ 0 w 220"/>
                    <a:gd name="T1" fmla="*/ 0 h 94"/>
                    <a:gd name="T2" fmla="*/ 33 w 220"/>
                    <a:gd name="T3" fmla="*/ 7 h 94"/>
                    <a:gd name="T4" fmla="*/ 82 w 220"/>
                    <a:gd name="T5" fmla="*/ 41 h 94"/>
                    <a:gd name="T6" fmla="*/ 75 w 220"/>
                    <a:gd name="T7" fmla="*/ 60 h 94"/>
                    <a:gd name="T8" fmla="*/ 115 w 220"/>
                    <a:gd name="T9" fmla="*/ 77 h 94"/>
                    <a:gd name="T10" fmla="*/ 219 w 220"/>
                    <a:gd name="T11" fmla="*/ 77 h 94"/>
                    <a:gd name="T12" fmla="*/ 106 w 220"/>
                    <a:gd name="T13" fmla="*/ 93 h 94"/>
                    <a:gd name="T14" fmla="*/ 75 w 220"/>
                    <a:gd name="T15" fmla="*/ 60 h 94"/>
                    <a:gd name="T16" fmla="*/ 46 w 220"/>
                    <a:gd name="T17" fmla="*/ 54 h 94"/>
                    <a:gd name="T18" fmla="*/ 0 w 220"/>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0" h="94">
                      <a:moveTo>
                        <a:pt x="0" y="0"/>
                      </a:moveTo>
                      <a:lnTo>
                        <a:pt x="33" y="7"/>
                      </a:lnTo>
                      <a:lnTo>
                        <a:pt x="82" y="41"/>
                      </a:lnTo>
                      <a:lnTo>
                        <a:pt x="75" y="60"/>
                      </a:lnTo>
                      <a:lnTo>
                        <a:pt x="115" y="77"/>
                      </a:lnTo>
                      <a:lnTo>
                        <a:pt x="219" y="77"/>
                      </a:lnTo>
                      <a:lnTo>
                        <a:pt x="106" y="93"/>
                      </a:lnTo>
                      <a:lnTo>
                        <a:pt x="75" y="60"/>
                      </a:lnTo>
                      <a:lnTo>
                        <a:pt x="46" y="54"/>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26">
                  <a:extLst>
                    <a:ext uri="{FF2B5EF4-FFF2-40B4-BE49-F238E27FC236}">
                      <a16:creationId xmlns:a16="http://schemas.microsoft.com/office/drawing/2014/main" id="{26034191-8A9E-47D0-9A7B-54E1A84CB7C5}"/>
                    </a:ext>
                  </a:extLst>
                </p:cNvPr>
                <p:cNvSpPr>
                  <a:spLocks/>
                </p:cNvSpPr>
                <p:nvPr/>
              </p:nvSpPr>
              <p:spPr bwMode="grayWhite">
                <a:xfrm>
                  <a:off x="3098" y="1255"/>
                  <a:ext cx="236" cy="221"/>
                </a:xfrm>
                <a:custGeom>
                  <a:avLst/>
                  <a:gdLst>
                    <a:gd name="T0" fmla="*/ 190 w 236"/>
                    <a:gd name="T1" fmla="*/ 216 h 221"/>
                    <a:gd name="T2" fmla="*/ 179 w 236"/>
                    <a:gd name="T3" fmla="*/ 212 h 221"/>
                    <a:gd name="T4" fmla="*/ 154 w 236"/>
                    <a:gd name="T5" fmla="*/ 187 h 221"/>
                    <a:gd name="T6" fmla="*/ 130 w 236"/>
                    <a:gd name="T7" fmla="*/ 182 h 221"/>
                    <a:gd name="T8" fmla="*/ 124 w 236"/>
                    <a:gd name="T9" fmla="*/ 167 h 221"/>
                    <a:gd name="T10" fmla="*/ 110 w 236"/>
                    <a:gd name="T11" fmla="*/ 155 h 221"/>
                    <a:gd name="T12" fmla="*/ 87 w 236"/>
                    <a:gd name="T13" fmla="*/ 155 h 221"/>
                    <a:gd name="T14" fmla="*/ 62 w 236"/>
                    <a:gd name="T15" fmla="*/ 165 h 221"/>
                    <a:gd name="T16" fmla="*/ 40 w 236"/>
                    <a:gd name="T17" fmla="*/ 169 h 221"/>
                    <a:gd name="T18" fmla="*/ 15 w 236"/>
                    <a:gd name="T19" fmla="*/ 169 h 221"/>
                    <a:gd name="T20" fmla="*/ 14 w 236"/>
                    <a:gd name="T21" fmla="*/ 152 h 221"/>
                    <a:gd name="T22" fmla="*/ 5 w 236"/>
                    <a:gd name="T23" fmla="*/ 127 h 221"/>
                    <a:gd name="T24" fmla="*/ 3 w 236"/>
                    <a:gd name="T25" fmla="*/ 114 h 221"/>
                    <a:gd name="T26" fmla="*/ 3 w 236"/>
                    <a:gd name="T27" fmla="*/ 79 h 221"/>
                    <a:gd name="T28" fmla="*/ 44 w 236"/>
                    <a:gd name="T29" fmla="*/ 60 h 221"/>
                    <a:gd name="T30" fmla="*/ 48 w 236"/>
                    <a:gd name="T31" fmla="*/ 41 h 221"/>
                    <a:gd name="T32" fmla="*/ 57 w 236"/>
                    <a:gd name="T33" fmla="*/ 43 h 221"/>
                    <a:gd name="T34" fmla="*/ 77 w 236"/>
                    <a:gd name="T35" fmla="*/ 22 h 221"/>
                    <a:gd name="T36" fmla="*/ 98 w 236"/>
                    <a:gd name="T37" fmla="*/ 25 h 221"/>
                    <a:gd name="T38" fmla="*/ 113 w 236"/>
                    <a:gd name="T39" fmla="*/ 10 h 221"/>
                    <a:gd name="T40" fmla="*/ 125 w 236"/>
                    <a:gd name="T41" fmla="*/ 8 h 221"/>
                    <a:gd name="T42" fmla="*/ 145 w 236"/>
                    <a:gd name="T43" fmla="*/ 34 h 221"/>
                    <a:gd name="T44" fmla="*/ 163 w 236"/>
                    <a:gd name="T45" fmla="*/ 43 h 221"/>
                    <a:gd name="T46" fmla="*/ 165 w 236"/>
                    <a:gd name="T47" fmla="*/ 16 h 221"/>
                    <a:gd name="T48" fmla="*/ 172 w 236"/>
                    <a:gd name="T49" fmla="*/ 0 h 221"/>
                    <a:gd name="T50" fmla="*/ 185 w 236"/>
                    <a:gd name="T51" fmla="*/ 22 h 221"/>
                    <a:gd name="T52" fmla="*/ 196 w 236"/>
                    <a:gd name="T53" fmla="*/ 60 h 221"/>
                    <a:gd name="T54" fmla="*/ 219 w 236"/>
                    <a:gd name="T55" fmla="*/ 83 h 221"/>
                    <a:gd name="T56" fmla="*/ 232 w 236"/>
                    <a:gd name="T57" fmla="*/ 101 h 221"/>
                    <a:gd name="T58" fmla="*/ 235 w 236"/>
                    <a:gd name="T59" fmla="*/ 133 h 221"/>
                    <a:gd name="T60" fmla="*/ 221 w 236"/>
                    <a:gd name="T61" fmla="*/ 169 h 221"/>
                    <a:gd name="T62" fmla="*/ 217 w 236"/>
                    <a:gd name="T63" fmla="*/ 202 h 221"/>
                    <a:gd name="T64" fmla="*/ 196 w 236"/>
                    <a:gd name="T65" fmla="*/ 215 h 2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6" h="221">
                      <a:moveTo>
                        <a:pt x="196" y="215"/>
                      </a:moveTo>
                      <a:lnTo>
                        <a:pt x="190" y="216"/>
                      </a:lnTo>
                      <a:lnTo>
                        <a:pt x="185" y="220"/>
                      </a:lnTo>
                      <a:lnTo>
                        <a:pt x="179" y="212"/>
                      </a:lnTo>
                      <a:lnTo>
                        <a:pt x="158" y="202"/>
                      </a:lnTo>
                      <a:lnTo>
                        <a:pt x="154" y="187"/>
                      </a:lnTo>
                      <a:lnTo>
                        <a:pt x="147" y="182"/>
                      </a:lnTo>
                      <a:lnTo>
                        <a:pt x="130" y="182"/>
                      </a:lnTo>
                      <a:lnTo>
                        <a:pt x="130" y="170"/>
                      </a:lnTo>
                      <a:lnTo>
                        <a:pt x="124" y="167"/>
                      </a:lnTo>
                      <a:lnTo>
                        <a:pt x="123" y="157"/>
                      </a:lnTo>
                      <a:lnTo>
                        <a:pt x="110" y="155"/>
                      </a:lnTo>
                      <a:lnTo>
                        <a:pt x="98" y="152"/>
                      </a:lnTo>
                      <a:lnTo>
                        <a:pt x="87" y="155"/>
                      </a:lnTo>
                      <a:lnTo>
                        <a:pt x="87" y="157"/>
                      </a:lnTo>
                      <a:lnTo>
                        <a:pt x="62" y="165"/>
                      </a:lnTo>
                      <a:lnTo>
                        <a:pt x="62" y="169"/>
                      </a:lnTo>
                      <a:lnTo>
                        <a:pt x="40" y="169"/>
                      </a:lnTo>
                      <a:lnTo>
                        <a:pt x="28" y="176"/>
                      </a:lnTo>
                      <a:lnTo>
                        <a:pt x="15" y="169"/>
                      </a:lnTo>
                      <a:lnTo>
                        <a:pt x="14" y="167"/>
                      </a:lnTo>
                      <a:lnTo>
                        <a:pt x="14" y="152"/>
                      </a:lnTo>
                      <a:lnTo>
                        <a:pt x="10" y="139"/>
                      </a:lnTo>
                      <a:lnTo>
                        <a:pt x="5" y="127"/>
                      </a:lnTo>
                      <a:lnTo>
                        <a:pt x="8" y="118"/>
                      </a:lnTo>
                      <a:lnTo>
                        <a:pt x="3" y="114"/>
                      </a:lnTo>
                      <a:lnTo>
                        <a:pt x="0" y="93"/>
                      </a:lnTo>
                      <a:lnTo>
                        <a:pt x="3" y="79"/>
                      </a:lnTo>
                      <a:lnTo>
                        <a:pt x="16" y="68"/>
                      </a:lnTo>
                      <a:lnTo>
                        <a:pt x="44" y="60"/>
                      </a:lnTo>
                      <a:lnTo>
                        <a:pt x="51" y="51"/>
                      </a:lnTo>
                      <a:lnTo>
                        <a:pt x="48" y="41"/>
                      </a:lnTo>
                      <a:lnTo>
                        <a:pt x="55" y="38"/>
                      </a:lnTo>
                      <a:lnTo>
                        <a:pt x="57" y="43"/>
                      </a:lnTo>
                      <a:lnTo>
                        <a:pt x="60" y="35"/>
                      </a:lnTo>
                      <a:lnTo>
                        <a:pt x="77" y="22"/>
                      </a:lnTo>
                      <a:lnTo>
                        <a:pt x="87" y="28"/>
                      </a:lnTo>
                      <a:lnTo>
                        <a:pt x="98" y="25"/>
                      </a:lnTo>
                      <a:lnTo>
                        <a:pt x="102" y="13"/>
                      </a:lnTo>
                      <a:lnTo>
                        <a:pt x="113" y="10"/>
                      </a:lnTo>
                      <a:lnTo>
                        <a:pt x="110" y="2"/>
                      </a:lnTo>
                      <a:lnTo>
                        <a:pt x="125" y="8"/>
                      </a:lnTo>
                      <a:lnTo>
                        <a:pt x="138" y="5"/>
                      </a:lnTo>
                      <a:lnTo>
                        <a:pt x="145" y="34"/>
                      </a:lnTo>
                      <a:lnTo>
                        <a:pt x="154" y="43"/>
                      </a:lnTo>
                      <a:lnTo>
                        <a:pt x="163" y="43"/>
                      </a:lnTo>
                      <a:lnTo>
                        <a:pt x="167" y="25"/>
                      </a:lnTo>
                      <a:lnTo>
                        <a:pt x="165" y="16"/>
                      </a:lnTo>
                      <a:lnTo>
                        <a:pt x="167" y="2"/>
                      </a:lnTo>
                      <a:lnTo>
                        <a:pt x="172" y="0"/>
                      </a:lnTo>
                      <a:lnTo>
                        <a:pt x="179" y="18"/>
                      </a:lnTo>
                      <a:lnTo>
                        <a:pt x="185" y="22"/>
                      </a:lnTo>
                      <a:lnTo>
                        <a:pt x="189" y="38"/>
                      </a:lnTo>
                      <a:lnTo>
                        <a:pt x="196" y="60"/>
                      </a:lnTo>
                      <a:lnTo>
                        <a:pt x="206" y="66"/>
                      </a:lnTo>
                      <a:lnTo>
                        <a:pt x="219" y="83"/>
                      </a:lnTo>
                      <a:lnTo>
                        <a:pt x="221" y="91"/>
                      </a:lnTo>
                      <a:lnTo>
                        <a:pt x="232" y="101"/>
                      </a:lnTo>
                      <a:lnTo>
                        <a:pt x="235" y="119"/>
                      </a:lnTo>
                      <a:lnTo>
                        <a:pt x="235" y="133"/>
                      </a:lnTo>
                      <a:lnTo>
                        <a:pt x="232" y="155"/>
                      </a:lnTo>
                      <a:lnTo>
                        <a:pt x="221" y="169"/>
                      </a:lnTo>
                      <a:lnTo>
                        <a:pt x="217" y="187"/>
                      </a:lnTo>
                      <a:lnTo>
                        <a:pt x="217" y="202"/>
                      </a:lnTo>
                      <a:lnTo>
                        <a:pt x="206" y="205"/>
                      </a:lnTo>
                      <a:lnTo>
                        <a:pt x="196" y="21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27">
                  <a:extLst>
                    <a:ext uri="{FF2B5EF4-FFF2-40B4-BE49-F238E27FC236}">
                      <a16:creationId xmlns:a16="http://schemas.microsoft.com/office/drawing/2014/main" id="{8DBF681E-CE79-495A-90B3-DACCCDCFF1F4}"/>
                    </a:ext>
                  </a:extLst>
                </p:cNvPr>
                <p:cNvSpPr>
                  <a:spLocks/>
                </p:cNvSpPr>
                <p:nvPr/>
              </p:nvSpPr>
              <p:spPr bwMode="grayWhite">
                <a:xfrm>
                  <a:off x="3286" y="1488"/>
                  <a:ext cx="18" cy="27"/>
                </a:xfrm>
                <a:custGeom>
                  <a:avLst/>
                  <a:gdLst>
                    <a:gd name="T0" fmla="*/ 9 w 18"/>
                    <a:gd name="T1" fmla="*/ 23 h 27"/>
                    <a:gd name="T2" fmla="*/ 3 w 18"/>
                    <a:gd name="T3" fmla="*/ 19 h 27"/>
                    <a:gd name="T4" fmla="*/ 3 w 18"/>
                    <a:gd name="T5" fmla="*/ 15 h 27"/>
                    <a:gd name="T6" fmla="*/ 3 w 18"/>
                    <a:gd name="T7" fmla="*/ 11 h 27"/>
                    <a:gd name="T8" fmla="*/ 2 w 18"/>
                    <a:gd name="T9" fmla="*/ 7 h 27"/>
                    <a:gd name="T10" fmla="*/ 0 w 18"/>
                    <a:gd name="T11" fmla="*/ 0 h 27"/>
                    <a:gd name="T12" fmla="*/ 3 w 18"/>
                    <a:gd name="T13" fmla="*/ 0 h 27"/>
                    <a:gd name="T14" fmla="*/ 9 w 18"/>
                    <a:gd name="T15" fmla="*/ 4 h 27"/>
                    <a:gd name="T16" fmla="*/ 12 w 18"/>
                    <a:gd name="T17" fmla="*/ 3 h 27"/>
                    <a:gd name="T18" fmla="*/ 13 w 18"/>
                    <a:gd name="T19" fmla="*/ 3 h 27"/>
                    <a:gd name="T20" fmla="*/ 17 w 18"/>
                    <a:gd name="T21" fmla="*/ 0 h 27"/>
                    <a:gd name="T22" fmla="*/ 17 w 18"/>
                    <a:gd name="T23" fmla="*/ 11 h 27"/>
                    <a:gd name="T24" fmla="*/ 15 w 18"/>
                    <a:gd name="T25" fmla="*/ 15 h 27"/>
                    <a:gd name="T26" fmla="*/ 13 w 18"/>
                    <a:gd name="T27" fmla="*/ 19 h 27"/>
                    <a:gd name="T28" fmla="*/ 13 w 18"/>
                    <a:gd name="T29" fmla="*/ 22 h 27"/>
                    <a:gd name="T30" fmla="*/ 12 w 18"/>
                    <a:gd name="T31" fmla="*/ 23 h 27"/>
                    <a:gd name="T32" fmla="*/ 12 w 18"/>
                    <a:gd name="T33" fmla="*/ 26 h 27"/>
                    <a:gd name="T34" fmla="*/ 9 w 18"/>
                    <a:gd name="T35" fmla="*/ 23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 h="27">
                      <a:moveTo>
                        <a:pt x="9" y="23"/>
                      </a:moveTo>
                      <a:lnTo>
                        <a:pt x="3" y="19"/>
                      </a:lnTo>
                      <a:lnTo>
                        <a:pt x="3" y="15"/>
                      </a:lnTo>
                      <a:lnTo>
                        <a:pt x="3" y="11"/>
                      </a:lnTo>
                      <a:lnTo>
                        <a:pt x="2" y="7"/>
                      </a:lnTo>
                      <a:lnTo>
                        <a:pt x="0" y="0"/>
                      </a:lnTo>
                      <a:lnTo>
                        <a:pt x="3" y="0"/>
                      </a:lnTo>
                      <a:lnTo>
                        <a:pt x="9" y="4"/>
                      </a:lnTo>
                      <a:lnTo>
                        <a:pt x="12" y="3"/>
                      </a:lnTo>
                      <a:lnTo>
                        <a:pt x="13" y="3"/>
                      </a:lnTo>
                      <a:lnTo>
                        <a:pt x="17" y="0"/>
                      </a:lnTo>
                      <a:lnTo>
                        <a:pt x="17" y="11"/>
                      </a:lnTo>
                      <a:lnTo>
                        <a:pt x="15" y="15"/>
                      </a:lnTo>
                      <a:lnTo>
                        <a:pt x="13" y="19"/>
                      </a:lnTo>
                      <a:lnTo>
                        <a:pt x="13" y="22"/>
                      </a:lnTo>
                      <a:lnTo>
                        <a:pt x="12" y="23"/>
                      </a:lnTo>
                      <a:lnTo>
                        <a:pt x="12" y="26"/>
                      </a:lnTo>
                      <a:lnTo>
                        <a:pt x="9" y="2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28">
                  <a:extLst>
                    <a:ext uri="{FF2B5EF4-FFF2-40B4-BE49-F238E27FC236}">
                      <a16:creationId xmlns:a16="http://schemas.microsoft.com/office/drawing/2014/main" id="{8D1826F4-0FA2-4A05-AF48-1FD9E3435DD7}"/>
                    </a:ext>
                  </a:extLst>
                </p:cNvPr>
                <p:cNvSpPr>
                  <a:spLocks/>
                </p:cNvSpPr>
                <p:nvPr/>
              </p:nvSpPr>
              <p:spPr bwMode="grayWhite">
                <a:xfrm>
                  <a:off x="2463" y="1235"/>
                  <a:ext cx="26" cy="106"/>
                </a:xfrm>
                <a:custGeom>
                  <a:avLst/>
                  <a:gdLst>
                    <a:gd name="T0" fmla="*/ 3 w 26"/>
                    <a:gd name="T1" fmla="*/ 37 h 106"/>
                    <a:gd name="T2" fmla="*/ 13 w 26"/>
                    <a:gd name="T3" fmla="*/ 28 h 106"/>
                    <a:gd name="T4" fmla="*/ 20 w 26"/>
                    <a:gd name="T5" fmla="*/ 0 h 106"/>
                    <a:gd name="T6" fmla="*/ 25 w 26"/>
                    <a:gd name="T7" fmla="*/ 42 h 106"/>
                    <a:gd name="T8" fmla="*/ 17 w 26"/>
                    <a:gd name="T9" fmla="*/ 94 h 106"/>
                    <a:gd name="T10" fmla="*/ 0 w 26"/>
                    <a:gd name="T11" fmla="*/ 105 h 106"/>
                    <a:gd name="T12" fmla="*/ 0 w 26"/>
                    <a:gd name="T13" fmla="*/ 80 h 106"/>
                    <a:gd name="T14" fmla="*/ 5 w 26"/>
                    <a:gd name="T15" fmla="*/ 64 h 106"/>
                    <a:gd name="T16" fmla="*/ 3 w 26"/>
                    <a:gd name="T17" fmla="*/ 3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06">
                      <a:moveTo>
                        <a:pt x="3" y="37"/>
                      </a:moveTo>
                      <a:lnTo>
                        <a:pt x="13" y="28"/>
                      </a:lnTo>
                      <a:lnTo>
                        <a:pt x="20" y="0"/>
                      </a:lnTo>
                      <a:lnTo>
                        <a:pt x="25" y="42"/>
                      </a:lnTo>
                      <a:lnTo>
                        <a:pt x="17" y="94"/>
                      </a:lnTo>
                      <a:lnTo>
                        <a:pt x="0" y="105"/>
                      </a:lnTo>
                      <a:lnTo>
                        <a:pt x="0" y="80"/>
                      </a:lnTo>
                      <a:lnTo>
                        <a:pt x="5" y="64"/>
                      </a:lnTo>
                      <a:lnTo>
                        <a:pt x="3" y="3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3104" name="Rectangle 32"/>
          <p:cNvSpPr>
            <a:spLocks noGrp="1" noChangeArrowheads="1"/>
          </p:cNvSpPr>
          <p:nvPr>
            <p:ph type="ctrTitle" sz="quarter"/>
          </p:nvPr>
        </p:nvSpPr>
        <p:spPr>
          <a:xfrm>
            <a:off x="685800" y="3429000"/>
            <a:ext cx="7772400" cy="1143000"/>
          </a:xfrm>
        </p:spPr>
        <p:txBody>
          <a:bodyPr/>
          <a:lstStyle>
            <a:lvl1pPr>
              <a:defRPr/>
            </a:lvl1pPr>
          </a:lstStyle>
          <a:p>
            <a:pPr lvl="0"/>
            <a:r>
              <a:rPr lang="en-US" noProof="0"/>
              <a:t>Click to edit Master title style</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pPr lvl="0"/>
            <a:r>
              <a:rPr lang="en-US" noProof="0"/>
              <a:t>Click to edit Master subtitle style</a:t>
            </a:r>
          </a:p>
        </p:txBody>
      </p:sp>
      <p:sp>
        <p:nvSpPr>
          <p:cNvPr id="34" name="Rectangle 34">
            <a:extLst>
              <a:ext uri="{FF2B5EF4-FFF2-40B4-BE49-F238E27FC236}">
                <a16:creationId xmlns:a16="http://schemas.microsoft.com/office/drawing/2014/main" id="{550F26DC-ECB2-46FB-AAEB-15A0C0CD57B0}"/>
              </a:ext>
            </a:extLst>
          </p:cNvPr>
          <p:cNvSpPr>
            <a:spLocks noGrp="1" noChangeArrowheads="1"/>
          </p:cNvSpPr>
          <p:nvPr>
            <p:ph type="dt" sz="quarter" idx="10"/>
          </p:nvPr>
        </p:nvSpPr>
        <p:spPr/>
        <p:txBody>
          <a:bodyPr/>
          <a:lstStyle>
            <a:lvl1pPr>
              <a:defRPr/>
            </a:lvl1pPr>
          </a:lstStyle>
          <a:p>
            <a:endParaRPr lang="en-US" altLang="en-US"/>
          </a:p>
        </p:txBody>
      </p:sp>
      <p:sp>
        <p:nvSpPr>
          <p:cNvPr id="35" name="Rectangle 35">
            <a:extLst>
              <a:ext uri="{FF2B5EF4-FFF2-40B4-BE49-F238E27FC236}">
                <a16:creationId xmlns:a16="http://schemas.microsoft.com/office/drawing/2014/main" id="{357175C2-65BA-4D0C-9A40-03C6CDFED810}"/>
              </a:ext>
            </a:extLst>
          </p:cNvPr>
          <p:cNvSpPr>
            <a:spLocks noGrp="1" noChangeArrowheads="1"/>
          </p:cNvSpPr>
          <p:nvPr>
            <p:ph type="ftr" sz="quarter" idx="11"/>
          </p:nvPr>
        </p:nvSpPr>
        <p:spPr bwMode="auto">
          <a:xfrm>
            <a:off x="3124200" y="64008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eaLnBrk="0" hangingPunct="0">
              <a:defRPr sz="1400">
                <a:latin typeface="Times New Roman" pitchFamily="18" charset="0"/>
                <a:ea typeface="+mn-ea"/>
                <a:cs typeface="+mn-cs"/>
              </a:defRPr>
            </a:lvl1pPr>
          </a:lstStyle>
          <a:p>
            <a:pPr>
              <a:defRPr/>
            </a:pPr>
            <a:r>
              <a:rPr lang="en-US"/>
              <a:t>Liang, Introduction to Java Programming, Tenth Edition, (c) 2015 Pearson Education, Inc. All rights reserved. </a:t>
            </a:r>
          </a:p>
        </p:txBody>
      </p:sp>
      <p:sp>
        <p:nvSpPr>
          <p:cNvPr id="36" name="Rectangle 36">
            <a:extLst>
              <a:ext uri="{FF2B5EF4-FFF2-40B4-BE49-F238E27FC236}">
                <a16:creationId xmlns:a16="http://schemas.microsoft.com/office/drawing/2014/main" id="{18CB0088-7F84-4C2D-B9F3-6B56B29F0FC5}"/>
              </a:ext>
            </a:extLst>
          </p:cNvPr>
          <p:cNvSpPr>
            <a:spLocks noGrp="1" noChangeArrowheads="1"/>
          </p:cNvSpPr>
          <p:nvPr>
            <p:ph type="sldNum" sz="quarter" idx="12"/>
          </p:nvPr>
        </p:nvSpPr>
        <p:spPr>
          <a:xfrm>
            <a:off x="6553200" y="6400800"/>
            <a:ext cx="1905000" cy="457200"/>
          </a:xfrm>
        </p:spPr>
        <p:txBody>
          <a:bodyPr/>
          <a:lstStyle>
            <a:lvl1pPr>
              <a:defRPr/>
            </a:lvl1pPr>
          </a:lstStyle>
          <a:p>
            <a:fld id="{9905D4B5-BF2A-4F3A-86FD-512D2DBD1AAD}" type="slidenum">
              <a:rPr lang="en-US" altLang="en-US"/>
              <a:pPr/>
              <a:t>‹#›</a:t>
            </a:fld>
            <a:endParaRPr lang="en-US" altLang="en-US"/>
          </a:p>
        </p:txBody>
      </p:sp>
    </p:spTree>
    <p:extLst>
      <p:ext uri="{BB962C8B-B14F-4D97-AF65-F5344CB8AC3E}">
        <p14:creationId xmlns:p14="http://schemas.microsoft.com/office/powerpoint/2010/main" val="3416754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D2CAE04A-EE09-4C18-8A6F-56DFCDB43CA7}"/>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34">
            <a:extLst>
              <a:ext uri="{FF2B5EF4-FFF2-40B4-BE49-F238E27FC236}">
                <a16:creationId xmlns:a16="http://schemas.microsoft.com/office/drawing/2014/main" id="{6296B744-4BA0-47F2-BBD0-386BBDF392BF}"/>
              </a:ext>
            </a:extLst>
          </p:cNvPr>
          <p:cNvSpPr>
            <a:spLocks noGrp="1" noChangeArrowheads="1"/>
          </p:cNvSpPr>
          <p:nvPr>
            <p:ph type="sldNum" sz="quarter" idx="11"/>
          </p:nvPr>
        </p:nvSpPr>
        <p:spPr>
          <a:ln/>
        </p:spPr>
        <p:txBody>
          <a:bodyPr/>
          <a:lstStyle>
            <a:lvl1pPr>
              <a:defRPr/>
            </a:lvl1pPr>
          </a:lstStyle>
          <a:p>
            <a:fld id="{3EF638CC-64A6-46ED-A340-F5B5E1D06525}" type="slidenum">
              <a:rPr lang="en-US" altLang="en-US"/>
              <a:pPr/>
              <a:t>‹#›</a:t>
            </a:fld>
            <a:endParaRPr lang="en-US" altLang="en-US"/>
          </a:p>
        </p:txBody>
      </p:sp>
    </p:spTree>
    <p:extLst>
      <p:ext uri="{BB962C8B-B14F-4D97-AF65-F5344CB8AC3E}">
        <p14:creationId xmlns:p14="http://schemas.microsoft.com/office/powerpoint/2010/main" val="431746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575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1A18E525-B68F-44ED-97CA-75AB61447BD1}"/>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34">
            <a:extLst>
              <a:ext uri="{FF2B5EF4-FFF2-40B4-BE49-F238E27FC236}">
                <a16:creationId xmlns:a16="http://schemas.microsoft.com/office/drawing/2014/main" id="{EF31AE4C-CD9F-4FED-AD89-8A7AFBF185D8}"/>
              </a:ext>
            </a:extLst>
          </p:cNvPr>
          <p:cNvSpPr>
            <a:spLocks noGrp="1" noChangeArrowheads="1"/>
          </p:cNvSpPr>
          <p:nvPr>
            <p:ph type="sldNum" sz="quarter" idx="11"/>
          </p:nvPr>
        </p:nvSpPr>
        <p:spPr>
          <a:ln/>
        </p:spPr>
        <p:txBody>
          <a:bodyPr/>
          <a:lstStyle>
            <a:lvl1pPr>
              <a:defRPr/>
            </a:lvl1pPr>
          </a:lstStyle>
          <a:p>
            <a:fld id="{C8449A4A-C18C-425D-A826-BDCB2879EDED}" type="slidenum">
              <a:rPr lang="en-US" altLang="en-US"/>
              <a:pPr/>
              <a:t>‹#›</a:t>
            </a:fld>
            <a:endParaRPr lang="en-US" altLang="en-US"/>
          </a:p>
        </p:txBody>
      </p:sp>
    </p:spTree>
    <p:extLst>
      <p:ext uri="{BB962C8B-B14F-4D97-AF65-F5344CB8AC3E}">
        <p14:creationId xmlns:p14="http://schemas.microsoft.com/office/powerpoint/2010/main" val="2406362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419100"/>
            <a:ext cx="7772400" cy="1104900"/>
          </a:xfrm>
        </p:spPr>
        <p:txBody>
          <a:bodyPr/>
          <a:lstStyle/>
          <a:p>
            <a:r>
              <a:rPr lang="en-US"/>
              <a:t>Click to edit Master title style</a:t>
            </a:r>
          </a:p>
        </p:txBody>
      </p:sp>
      <p:sp>
        <p:nvSpPr>
          <p:cNvPr id="3" name="Text Placeholder 2"/>
          <p:cNvSpPr>
            <a:spLocks noGrp="1"/>
          </p:cNvSpPr>
          <p:nvPr>
            <p:ph type="body" sz="half" idx="1"/>
          </p:nvPr>
        </p:nvSpPr>
        <p:spPr>
          <a:xfrm>
            <a:off x="838200" y="1981200"/>
            <a:ext cx="3810000" cy="407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00600" y="1981200"/>
            <a:ext cx="3810000" cy="4076700"/>
          </a:xfrm>
        </p:spPr>
        <p:txBody>
          <a:bodyPr/>
          <a:lstStyle/>
          <a:p>
            <a:endParaRPr lang="en-US"/>
          </a:p>
        </p:txBody>
      </p:sp>
    </p:spTree>
    <p:extLst>
      <p:ext uri="{BB962C8B-B14F-4D97-AF65-F5344CB8AC3E}">
        <p14:creationId xmlns:p14="http://schemas.microsoft.com/office/powerpoint/2010/main" val="1077466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a:extLst>
              <a:ext uri="{FF2B5EF4-FFF2-40B4-BE49-F238E27FC236}">
                <a16:creationId xmlns:a16="http://schemas.microsoft.com/office/drawing/2014/main" id="{D4A960F3-AACF-4FD3-9F70-8A1F601C0175}"/>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34">
            <a:extLst>
              <a:ext uri="{FF2B5EF4-FFF2-40B4-BE49-F238E27FC236}">
                <a16:creationId xmlns:a16="http://schemas.microsoft.com/office/drawing/2014/main" id="{173CC8E2-3154-4D0B-BD40-EA109B6AB60D}"/>
              </a:ext>
            </a:extLst>
          </p:cNvPr>
          <p:cNvSpPr>
            <a:spLocks noGrp="1" noChangeArrowheads="1"/>
          </p:cNvSpPr>
          <p:nvPr>
            <p:ph type="sldNum" sz="quarter" idx="11"/>
          </p:nvPr>
        </p:nvSpPr>
        <p:spPr>
          <a:ln/>
        </p:spPr>
        <p:txBody>
          <a:bodyPr/>
          <a:lstStyle>
            <a:lvl1pPr>
              <a:defRPr/>
            </a:lvl1pPr>
          </a:lstStyle>
          <a:p>
            <a:fld id="{B86E8078-D74B-4DB7-994C-25D47AF4689F}" type="slidenum">
              <a:rPr lang="en-US" altLang="en-US"/>
              <a:pPr/>
              <a:t>‹#›</a:t>
            </a:fld>
            <a:endParaRPr lang="en-US" altLang="en-US"/>
          </a:p>
        </p:txBody>
      </p:sp>
    </p:spTree>
    <p:extLst>
      <p:ext uri="{BB962C8B-B14F-4D97-AF65-F5344CB8AC3E}">
        <p14:creationId xmlns:p14="http://schemas.microsoft.com/office/powerpoint/2010/main" val="2970056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2">
            <a:extLst>
              <a:ext uri="{FF2B5EF4-FFF2-40B4-BE49-F238E27FC236}">
                <a16:creationId xmlns:a16="http://schemas.microsoft.com/office/drawing/2014/main" id="{528C521C-A907-47C5-8EDD-D98C6431556D}"/>
              </a:ext>
            </a:extLst>
          </p:cNvPr>
          <p:cNvSpPr>
            <a:spLocks noGrp="1" noChangeArrowheads="1"/>
          </p:cNvSpPr>
          <p:nvPr>
            <p:ph type="dt" sz="half" idx="10"/>
          </p:nvPr>
        </p:nvSpPr>
        <p:spPr>
          <a:ln/>
        </p:spPr>
        <p:txBody>
          <a:bodyPr/>
          <a:lstStyle>
            <a:lvl1pPr>
              <a:defRPr/>
            </a:lvl1pPr>
          </a:lstStyle>
          <a:p>
            <a:endParaRPr lang="en-US" altLang="en-US"/>
          </a:p>
        </p:txBody>
      </p:sp>
      <p:sp>
        <p:nvSpPr>
          <p:cNvPr id="5" name="Rectangle 34">
            <a:extLst>
              <a:ext uri="{FF2B5EF4-FFF2-40B4-BE49-F238E27FC236}">
                <a16:creationId xmlns:a16="http://schemas.microsoft.com/office/drawing/2014/main" id="{7A66B85E-7484-4F34-8E56-8747B365B791}"/>
              </a:ext>
            </a:extLst>
          </p:cNvPr>
          <p:cNvSpPr>
            <a:spLocks noGrp="1" noChangeArrowheads="1"/>
          </p:cNvSpPr>
          <p:nvPr>
            <p:ph type="sldNum" sz="quarter" idx="11"/>
          </p:nvPr>
        </p:nvSpPr>
        <p:spPr>
          <a:ln/>
        </p:spPr>
        <p:txBody>
          <a:bodyPr/>
          <a:lstStyle>
            <a:lvl1pPr>
              <a:defRPr/>
            </a:lvl1pPr>
          </a:lstStyle>
          <a:p>
            <a:fld id="{6656E926-D3F9-4544-81CB-6BBF0A242463}" type="slidenum">
              <a:rPr lang="en-US" altLang="en-US"/>
              <a:pPr/>
              <a:t>‹#›</a:t>
            </a:fld>
            <a:endParaRPr lang="en-US" altLang="en-US"/>
          </a:p>
        </p:txBody>
      </p:sp>
    </p:spTree>
    <p:extLst>
      <p:ext uri="{BB962C8B-B14F-4D97-AF65-F5344CB8AC3E}">
        <p14:creationId xmlns:p14="http://schemas.microsoft.com/office/powerpoint/2010/main" val="1501918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2">
            <a:extLst>
              <a:ext uri="{FF2B5EF4-FFF2-40B4-BE49-F238E27FC236}">
                <a16:creationId xmlns:a16="http://schemas.microsoft.com/office/drawing/2014/main" id="{4565DC7E-D344-49A7-ABD8-2968E991337A}"/>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34">
            <a:extLst>
              <a:ext uri="{FF2B5EF4-FFF2-40B4-BE49-F238E27FC236}">
                <a16:creationId xmlns:a16="http://schemas.microsoft.com/office/drawing/2014/main" id="{2557B4D9-30CC-4FA5-8E0E-49420264631E}"/>
              </a:ext>
            </a:extLst>
          </p:cNvPr>
          <p:cNvSpPr>
            <a:spLocks noGrp="1" noChangeArrowheads="1"/>
          </p:cNvSpPr>
          <p:nvPr>
            <p:ph type="sldNum" sz="quarter" idx="11"/>
          </p:nvPr>
        </p:nvSpPr>
        <p:spPr>
          <a:ln/>
        </p:spPr>
        <p:txBody>
          <a:bodyPr/>
          <a:lstStyle>
            <a:lvl1pPr>
              <a:defRPr/>
            </a:lvl1pPr>
          </a:lstStyle>
          <a:p>
            <a:fld id="{606D55E9-9AE8-46EE-805C-B1CEF2EE2FE5}" type="slidenum">
              <a:rPr lang="en-US" altLang="en-US"/>
              <a:pPr/>
              <a:t>‹#›</a:t>
            </a:fld>
            <a:endParaRPr lang="en-US" altLang="en-US"/>
          </a:p>
        </p:txBody>
      </p:sp>
    </p:spTree>
    <p:extLst>
      <p:ext uri="{BB962C8B-B14F-4D97-AF65-F5344CB8AC3E}">
        <p14:creationId xmlns:p14="http://schemas.microsoft.com/office/powerpoint/2010/main" val="1080858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2">
            <a:extLst>
              <a:ext uri="{FF2B5EF4-FFF2-40B4-BE49-F238E27FC236}">
                <a16:creationId xmlns:a16="http://schemas.microsoft.com/office/drawing/2014/main" id="{B8536759-2061-4951-96B6-84E20325B8E2}"/>
              </a:ext>
            </a:extLst>
          </p:cNvPr>
          <p:cNvSpPr>
            <a:spLocks noGrp="1" noChangeArrowheads="1"/>
          </p:cNvSpPr>
          <p:nvPr>
            <p:ph type="dt" sz="half" idx="10"/>
          </p:nvPr>
        </p:nvSpPr>
        <p:spPr>
          <a:ln/>
        </p:spPr>
        <p:txBody>
          <a:bodyPr/>
          <a:lstStyle>
            <a:lvl1pPr>
              <a:defRPr/>
            </a:lvl1pPr>
          </a:lstStyle>
          <a:p>
            <a:endParaRPr lang="en-US" altLang="en-US"/>
          </a:p>
        </p:txBody>
      </p:sp>
      <p:sp>
        <p:nvSpPr>
          <p:cNvPr id="8" name="Rectangle 34">
            <a:extLst>
              <a:ext uri="{FF2B5EF4-FFF2-40B4-BE49-F238E27FC236}">
                <a16:creationId xmlns:a16="http://schemas.microsoft.com/office/drawing/2014/main" id="{C4AE9DED-78C3-449D-936C-A24AF96BD86B}"/>
              </a:ext>
            </a:extLst>
          </p:cNvPr>
          <p:cNvSpPr>
            <a:spLocks noGrp="1" noChangeArrowheads="1"/>
          </p:cNvSpPr>
          <p:nvPr>
            <p:ph type="sldNum" sz="quarter" idx="11"/>
          </p:nvPr>
        </p:nvSpPr>
        <p:spPr>
          <a:ln/>
        </p:spPr>
        <p:txBody>
          <a:bodyPr/>
          <a:lstStyle>
            <a:lvl1pPr>
              <a:defRPr/>
            </a:lvl1pPr>
          </a:lstStyle>
          <a:p>
            <a:fld id="{49989508-4168-4BFE-9A6D-46E6E757F735}" type="slidenum">
              <a:rPr lang="en-US" altLang="en-US"/>
              <a:pPr/>
              <a:t>‹#›</a:t>
            </a:fld>
            <a:endParaRPr lang="en-US" altLang="en-US"/>
          </a:p>
        </p:txBody>
      </p:sp>
    </p:spTree>
    <p:extLst>
      <p:ext uri="{BB962C8B-B14F-4D97-AF65-F5344CB8AC3E}">
        <p14:creationId xmlns:p14="http://schemas.microsoft.com/office/powerpoint/2010/main" val="3880716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2">
            <a:extLst>
              <a:ext uri="{FF2B5EF4-FFF2-40B4-BE49-F238E27FC236}">
                <a16:creationId xmlns:a16="http://schemas.microsoft.com/office/drawing/2014/main" id="{3AF35E3C-6C96-462B-92B7-A59B1671C245}"/>
              </a:ext>
            </a:extLst>
          </p:cNvPr>
          <p:cNvSpPr>
            <a:spLocks noGrp="1" noChangeArrowheads="1"/>
          </p:cNvSpPr>
          <p:nvPr>
            <p:ph type="dt" sz="half" idx="10"/>
          </p:nvPr>
        </p:nvSpPr>
        <p:spPr>
          <a:ln/>
        </p:spPr>
        <p:txBody>
          <a:bodyPr/>
          <a:lstStyle>
            <a:lvl1pPr>
              <a:defRPr/>
            </a:lvl1pPr>
          </a:lstStyle>
          <a:p>
            <a:endParaRPr lang="en-US" altLang="en-US"/>
          </a:p>
        </p:txBody>
      </p:sp>
      <p:sp>
        <p:nvSpPr>
          <p:cNvPr id="4" name="Rectangle 34">
            <a:extLst>
              <a:ext uri="{FF2B5EF4-FFF2-40B4-BE49-F238E27FC236}">
                <a16:creationId xmlns:a16="http://schemas.microsoft.com/office/drawing/2014/main" id="{7A613061-AB9C-48F1-A262-1FB468CF784A}"/>
              </a:ext>
            </a:extLst>
          </p:cNvPr>
          <p:cNvSpPr>
            <a:spLocks noGrp="1" noChangeArrowheads="1"/>
          </p:cNvSpPr>
          <p:nvPr>
            <p:ph type="sldNum" sz="quarter" idx="11"/>
          </p:nvPr>
        </p:nvSpPr>
        <p:spPr>
          <a:ln/>
        </p:spPr>
        <p:txBody>
          <a:bodyPr/>
          <a:lstStyle>
            <a:lvl1pPr>
              <a:defRPr/>
            </a:lvl1pPr>
          </a:lstStyle>
          <a:p>
            <a:fld id="{04F3DEBB-E6F2-4954-977A-FE608B52E96A}" type="slidenum">
              <a:rPr lang="en-US" altLang="en-US"/>
              <a:pPr/>
              <a:t>‹#›</a:t>
            </a:fld>
            <a:endParaRPr lang="en-US" altLang="en-US"/>
          </a:p>
        </p:txBody>
      </p:sp>
    </p:spTree>
    <p:extLst>
      <p:ext uri="{BB962C8B-B14F-4D97-AF65-F5344CB8AC3E}">
        <p14:creationId xmlns:p14="http://schemas.microsoft.com/office/powerpoint/2010/main" val="357709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a:extLst>
              <a:ext uri="{FF2B5EF4-FFF2-40B4-BE49-F238E27FC236}">
                <a16:creationId xmlns:a16="http://schemas.microsoft.com/office/drawing/2014/main" id="{2D482CD2-42CA-4C75-BF7C-4512BD1F98C7}"/>
              </a:ext>
            </a:extLst>
          </p:cNvPr>
          <p:cNvSpPr>
            <a:spLocks noGrp="1" noChangeArrowheads="1"/>
          </p:cNvSpPr>
          <p:nvPr>
            <p:ph type="dt" sz="half" idx="10"/>
          </p:nvPr>
        </p:nvSpPr>
        <p:spPr>
          <a:ln/>
        </p:spPr>
        <p:txBody>
          <a:bodyPr/>
          <a:lstStyle>
            <a:lvl1pPr>
              <a:defRPr/>
            </a:lvl1pPr>
          </a:lstStyle>
          <a:p>
            <a:endParaRPr lang="en-US" altLang="en-US"/>
          </a:p>
        </p:txBody>
      </p:sp>
      <p:sp>
        <p:nvSpPr>
          <p:cNvPr id="3" name="Rectangle 34">
            <a:extLst>
              <a:ext uri="{FF2B5EF4-FFF2-40B4-BE49-F238E27FC236}">
                <a16:creationId xmlns:a16="http://schemas.microsoft.com/office/drawing/2014/main" id="{A8F17AB3-610E-4B62-97C8-4FD6CC3AB000}"/>
              </a:ext>
            </a:extLst>
          </p:cNvPr>
          <p:cNvSpPr>
            <a:spLocks noGrp="1" noChangeArrowheads="1"/>
          </p:cNvSpPr>
          <p:nvPr>
            <p:ph type="sldNum" sz="quarter" idx="11"/>
          </p:nvPr>
        </p:nvSpPr>
        <p:spPr>
          <a:ln/>
        </p:spPr>
        <p:txBody>
          <a:bodyPr/>
          <a:lstStyle>
            <a:lvl1pPr>
              <a:defRPr/>
            </a:lvl1pPr>
          </a:lstStyle>
          <a:p>
            <a:fld id="{DBFBFF3D-3EA1-4A69-88D0-25E3478D3AD2}" type="slidenum">
              <a:rPr lang="en-US" altLang="en-US"/>
              <a:pPr/>
              <a:t>‹#›</a:t>
            </a:fld>
            <a:endParaRPr lang="en-US" altLang="en-US"/>
          </a:p>
        </p:txBody>
      </p:sp>
    </p:spTree>
    <p:extLst>
      <p:ext uri="{BB962C8B-B14F-4D97-AF65-F5344CB8AC3E}">
        <p14:creationId xmlns:p14="http://schemas.microsoft.com/office/powerpoint/2010/main" val="2681282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a:extLst>
              <a:ext uri="{FF2B5EF4-FFF2-40B4-BE49-F238E27FC236}">
                <a16:creationId xmlns:a16="http://schemas.microsoft.com/office/drawing/2014/main" id="{80C269FD-2C9F-4075-827D-5D02E29A2361}"/>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34">
            <a:extLst>
              <a:ext uri="{FF2B5EF4-FFF2-40B4-BE49-F238E27FC236}">
                <a16:creationId xmlns:a16="http://schemas.microsoft.com/office/drawing/2014/main" id="{7F5A14D1-BCF0-459D-99A9-8ADFB999BC05}"/>
              </a:ext>
            </a:extLst>
          </p:cNvPr>
          <p:cNvSpPr>
            <a:spLocks noGrp="1" noChangeArrowheads="1"/>
          </p:cNvSpPr>
          <p:nvPr>
            <p:ph type="sldNum" sz="quarter" idx="11"/>
          </p:nvPr>
        </p:nvSpPr>
        <p:spPr>
          <a:ln/>
        </p:spPr>
        <p:txBody>
          <a:bodyPr/>
          <a:lstStyle>
            <a:lvl1pPr>
              <a:defRPr/>
            </a:lvl1pPr>
          </a:lstStyle>
          <a:p>
            <a:fld id="{9DECA06B-0F0E-4259-9E84-E8DBBD52F429}" type="slidenum">
              <a:rPr lang="en-US" altLang="en-US"/>
              <a:pPr/>
              <a:t>‹#›</a:t>
            </a:fld>
            <a:endParaRPr lang="en-US" altLang="en-US"/>
          </a:p>
        </p:txBody>
      </p:sp>
    </p:spTree>
    <p:extLst>
      <p:ext uri="{BB962C8B-B14F-4D97-AF65-F5344CB8AC3E}">
        <p14:creationId xmlns:p14="http://schemas.microsoft.com/office/powerpoint/2010/main" val="1318958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a:extLst>
              <a:ext uri="{FF2B5EF4-FFF2-40B4-BE49-F238E27FC236}">
                <a16:creationId xmlns:a16="http://schemas.microsoft.com/office/drawing/2014/main" id="{A491F08A-F957-426C-B625-60C0A59E8162}"/>
              </a:ext>
            </a:extLst>
          </p:cNvPr>
          <p:cNvSpPr>
            <a:spLocks noGrp="1" noChangeArrowheads="1"/>
          </p:cNvSpPr>
          <p:nvPr>
            <p:ph type="dt" sz="half" idx="10"/>
          </p:nvPr>
        </p:nvSpPr>
        <p:spPr>
          <a:ln/>
        </p:spPr>
        <p:txBody>
          <a:bodyPr/>
          <a:lstStyle>
            <a:lvl1pPr>
              <a:defRPr/>
            </a:lvl1pPr>
          </a:lstStyle>
          <a:p>
            <a:endParaRPr lang="en-US" altLang="en-US"/>
          </a:p>
        </p:txBody>
      </p:sp>
      <p:sp>
        <p:nvSpPr>
          <p:cNvPr id="6" name="Rectangle 34">
            <a:extLst>
              <a:ext uri="{FF2B5EF4-FFF2-40B4-BE49-F238E27FC236}">
                <a16:creationId xmlns:a16="http://schemas.microsoft.com/office/drawing/2014/main" id="{71F99C61-B224-42D3-A95D-1A3E3EB31A3D}"/>
              </a:ext>
            </a:extLst>
          </p:cNvPr>
          <p:cNvSpPr>
            <a:spLocks noGrp="1" noChangeArrowheads="1"/>
          </p:cNvSpPr>
          <p:nvPr>
            <p:ph type="sldNum" sz="quarter" idx="11"/>
          </p:nvPr>
        </p:nvSpPr>
        <p:spPr>
          <a:ln/>
        </p:spPr>
        <p:txBody>
          <a:bodyPr/>
          <a:lstStyle>
            <a:lvl1pPr>
              <a:defRPr/>
            </a:lvl1pPr>
          </a:lstStyle>
          <a:p>
            <a:fld id="{7F48373C-1FF1-42F6-A894-F4D80DB01258}" type="slidenum">
              <a:rPr lang="en-US" altLang="en-US"/>
              <a:pPr/>
              <a:t>‹#›</a:t>
            </a:fld>
            <a:endParaRPr lang="en-US" altLang="en-US"/>
          </a:p>
        </p:txBody>
      </p:sp>
    </p:spTree>
    <p:extLst>
      <p:ext uri="{BB962C8B-B14F-4D97-AF65-F5344CB8AC3E}">
        <p14:creationId xmlns:p14="http://schemas.microsoft.com/office/powerpoint/2010/main" val="150237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9">
            <a:extLst>
              <a:ext uri="{FF2B5EF4-FFF2-40B4-BE49-F238E27FC236}">
                <a16:creationId xmlns:a16="http://schemas.microsoft.com/office/drawing/2014/main" id="{8422AA76-9720-44B3-9322-662F27828F2C}"/>
              </a:ext>
            </a:extLst>
          </p:cNvPr>
          <p:cNvGrpSpPr>
            <a:grpSpLocks/>
          </p:cNvGrpSpPr>
          <p:nvPr/>
        </p:nvGrpSpPr>
        <p:grpSpPr bwMode="auto">
          <a:xfrm>
            <a:off x="0" y="4367213"/>
            <a:ext cx="9131300" cy="2478087"/>
            <a:chOff x="0" y="2751"/>
            <a:chExt cx="5752" cy="1561"/>
          </a:xfrm>
        </p:grpSpPr>
        <p:sp>
          <p:nvSpPr>
            <p:cNvPr id="1032" name="Rectangle 2">
              <a:extLst>
                <a:ext uri="{FF2B5EF4-FFF2-40B4-BE49-F238E27FC236}">
                  <a16:creationId xmlns:a16="http://schemas.microsoft.com/office/drawing/2014/main" id="{7B6A7446-662F-4226-B3F8-A54FE5A2370B}"/>
                </a:ext>
              </a:extLst>
            </p:cNvPr>
            <p:cNvSpPr>
              <a:spLocks noChangeArrowheads="1"/>
            </p:cNvSpPr>
            <p:nvPr/>
          </p:nvSpPr>
          <p:spPr bwMode="hidden">
            <a:xfrm>
              <a:off x="0" y="4080"/>
              <a:ext cx="5752" cy="232"/>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grpSp>
          <p:nvGrpSpPr>
            <p:cNvPr id="1033" name="Group 28">
              <a:extLst>
                <a:ext uri="{FF2B5EF4-FFF2-40B4-BE49-F238E27FC236}">
                  <a16:creationId xmlns:a16="http://schemas.microsoft.com/office/drawing/2014/main" id="{724BFC5F-B09C-48E2-BCB8-BD51C2E8C75E}"/>
                </a:ext>
              </a:extLst>
            </p:cNvPr>
            <p:cNvGrpSpPr>
              <a:grpSpLocks/>
            </p:cNvGrpSpPr>
            <p:nvPr/>
          </p:nvGrpSpPr>
          <p:grpSpPr bwMode="auto">
            <a:xfrm>
              <a:off x="4458" y="2751"/>
              <a:ext cx="1190" cy="1426"/>
              <a:chOff x="4458" y="2751"/>
              <a:chExt cx="1190" cy="1426"/>
            </a:xfrm>
          </p:grpSpPr>
          <p:sp>
            <p:nvSpPr>
              <p:cNvPr id="1034" name="Freeform 3">
                <a:extLst>
                  <a:ext uri="{FF2B5EF4-FFF2-40B4-BE49-F238E27FC236}">
                    <a16:creationId xmlns:a16="http://schemas.microsoft.com/office/drawing/2014/main" id="{73E556B4-BC4D-4861-A725-F451044E4371}"/>
                  </a:ext>
                </a:extLst>
              </p:cNvPr>
              <p:cNvSpPr>
                <a:spLocks/>
              </p:cNvSpPr>
              <p:nvPr/>
            </p:nvSpPr>
            <p:spPr bwMode="ltGray">
              <a:xfrm>
                <a:off x="4614" y="2790"/>
                <a:ext cx="1034" cy="1273"/>
              </a:xfrm>
              <a:custGeom>
                <a:avLst/>
                <a:gdLst>
                  <a:gd name="T0" fmla="*/ 646 w 1034"/>
                  <a:gd name="T1" fmla="*/ 23 h 1273"/>
                  <a:gd name="T2" fmla="*/ 765 w 1034"/>
                  <a:gd name="T3" fmla="*/ 92 h 1273"/>
                  <a:gd name="T4" fmla="*/ 866 w 1034"/>
                  <a:gd name="T5" fmla="*/ 184 h 1273"/>
                  <a:gd name="T6" fmla="*/ 944 w 1034"/>
                  <a:gd name="T7" fmla="*/ 294 h 1273"/>
                  <a:gd name="T8" fmla="*/ 1000 w 1034"/>
                  <a:gd name="T9" fmla="*/ 417 h 1273"/>
                  <a:gd name="T10" fmla="*/ 1030 w 1034"/>
                  <a:gd name="T11" fmla="*/ 550 h 1273"/>
                  <a:gd name="T12" fmla="*/ 1030 w 1034"/>
                  <a:gd name="T13" fmla="*/ 688 h 1273"/>
                  <a:gd name="T14" fmla="*/ 1000 w 1034"/>
                  <a:gd name="T15" fmla="*/ 821 h 1273"/>
                  <a:gd name="T16" fmla="*/ 944 w 1034"/>
                  <a:gd name="T17" fmla="*/ 944 h 1273"/>
                  <a:gd name="T18" fmla="*/ 866 w 1034"/>
                  <a:gd name="T19" fmla="*/ 1055 h 1273"/>
                  <a:gd name="T20" fmla="*/ 765 w 1034"/>
                  <a:gd name="T21" fmla="*/ 1148 h 1273"/>
                  <a:gd name="T22" fmla="*/ 646 w 1034"/>
                  <a:gd name="T23" fmla="*/ 1215 h 1273"/>
                  <a:gd name="T24" fmla="*/ 517 w 1034"/>
                  <a:gd name="T25" fmla="*/ 1257 h 1273"/>
                  <a:gd name="T26" fmla="*/ 382 w 1034"/>
                  <a:gd name="T27" fmla="*/ 1272 h 1273"/>
                  <a:gd name="T28" fmla="*/ 246 w 1034"/>
                  <a:gd name="T29" fmla="*/ 1257 h 1273"/>
                  <a:gd name="T30" fmla="*/ 118 w 1034"/>
                  <a:gd name="T31" fmla="*/ 1215 h 1273"/>
                  <a:gd name="T32" fmla="*/ 0 w 1034"/>
                  <a:gd name="T33" fmla="*/ 1148 h 1273"/>
                  <a:gd name="T34" fmla="*/ 89 w 1034"/>
                  <a:gd name="T35" fmla="*/ 1129 h 1273"/>
                  <a:gd name="T36" fmla="*/ 201 w 1034"/>
                  <a:gd name="T37" fmla="*/ 1179 h 1273"/>
                  <a:gd name="T38" fmla="*/ 320 w 1034"/>
                  <a:gd name="T39" fmla="*/ 1204 h 1273"/>
                  <a:gd name="T40" fmla="*/ 443 w 1034"/>
                  <a:gd name="T41" fmla="*/ 1204 h 1273"/>
                  <a:gd name="T42" fmla="*/ 563 w 1034"/>
                  <a:gd name="T43" fmla="*/ 1179 h 1273"/>
                  <a:gd name="T44" fmla="*/ 675 w 1034"/>
                  <a:gd name="T45" fmla="*/ 1129 h 1273"/>
                  <a:gd name="T46" fmla="*/ 775 w 1034"/>
                  <a:gd name="T47" fmla="*/ 1057 h 1273"/>
                  <a:gd name="T48" fmla="*/ 857 w 1034"/>
                  <a:gd name="T49" fmla="*/ 965 h 1273"/>
                  <a:gd name="T50" fmla="*/ 919 w 1034"/>
                  <a:gd name="T51" fmla="*/ 858 h 1273"/>
                  <a:gd name="T52" fmla="*/ 956 w 1034"/>
                  <a:gd name="T53" fmla="*/ 742 h 1273"/>
                  <a:gd name="T54" fmla="*/ 969 w 1034"/>
                  <a:gd name="T55" fmla="*/ 619 h 1273"/>
                  <a:gd name="T56" fmla="*/ 956 w 1034"/>
                  <a:gd name="T57" fmla="*/ 496 h 1273"/>
                  <a:gd name="T58" fmla="*/ 919 w 1034"/>
                  <a:gd name="T59" fmla="*/ 381 h 1273"/>
                  <a:gd name="T60" fmla="*/ 857 w 1034"/>
                  <a:gd name="T61" fmla="*/ 273 h 1273"/>
                  <a:gd name="T62" fmla="*/ 775 w 1034"/>
                  <a:gd name="T63" fmla="*/ 182 h 1273"/>
                  <a:gd name="T64" fmla="*/ 675 w 1034"/>
                  <a:gd name="T65" fmla="*/ 110 h 1273"/>
                  <a:gd name="T66" fmla="*/ 563 w 1034"/>
                  <a:gd name="T67" fmla="*/ 61 h 1273"/>
                  <a:gd name="T68" fmla="*/ 582 w 1034"/>
                  <a:gd name="T69" fmla="*/ 0 h 12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34" h="1273">
                    <a:moveTo>
                      <a:pt x="582" y="0"/>
                    </a:moveTo>
                    <a:lnTo>
                      <a:pt x="646" y="23"/>
                    </a:lnTo>
                    <a:lnTo>
                      <a:pt x="707" y="56"/>
                    </a:lnTo>
                    <a:lnTo>
                      <a:pt x="765" y="92"/>
                    </a:lnTo>
                    <a:lnTo>
                      <a:pt x="818" y="134"/>
                    </a:lnTo>
                    <a:lnTo>
                      <a:pt x="866" y="184"/>
                    </a:lnTo>
                    <a:lnTo>
                      <a:pt x="908" y="237"/>
                    </a:lnTo>
                    <a:lnTo>
                      <a:pt x="944" y="294"/>
                    </a:lnTo>
                    <a:lnTo>
                      <a:pt x="977" y="353"/>
                    </a:lnTo>
                    <a:lnTo>
                      <a:pt x="1000" y="417"/>
                    </a:lnTo>
                    <a:lnTo>
                      <a:pt x="1018" y="483"/>
                    </a:lnTo>
                    <a:lnTo>
                      <a:pt x="1030" y="550"/>
                    </a:lnTo>
                    <a:lnTo>
                      <a:pt x="1033" y="619"/>
                    </a:lnTo>
                    <a:lnTo>
                      <a:pt x="1030" y="688"/>
                    </a:lnTo>
                    <a:lnTo>
                      <a:pt x="1018" y="756"/>
                    </a:lnTo>
                    <a:lnTo>
                      <a:pt x="1000" y="821"/>
                    </a:lnTo>
                    <a:lnTo>
                      <a:pt x="977" y="884"/>
                    </a:lnTo>
                    <a:lnTo>
                      <a:pt x="944" y="944"/>
                    </a:lnTo>
                    <a:lnTo>
                      <a:pt x="908" y="1003"/>
                    </a:lnTo>
                    <a:lnTo>
                      <a:pt x="866" y="1055"/>
                    </a:lnTo>
                    <a:lnTo>
                      <a:pt x="818" y="1105"/>
                    </a:lnTo>
                    <a:lnTo>
                      <a:pt x="765" y="1148"/>
                    </a:lnTo>
                    <a:lnTo>
                      <a:pt x="707" y="1183"/>
                    </a:lnTo>
                    <a:lnTo>
                      <a:pt x="646" y="1215"/>
                    </a:lnTo>
                    <a:lnTo>
                      <a:pt x="582" y="1239"/>
                    </a:lnTo>
                    <a:lnTo>
                      <a:pt x="517" y="1257"/>
                    </a:lnTo>
                    <a:lnTo>
                      <a:pt x="450" y="1269"/>
                    </a:lnTo>
                    <a:lnTo>
                      <a:pt x="382" y="1272"/>
                    </a:lnTo>
                    <a:lnTo>
                      <a:pt x="313" y="1269"/>
                    </a:lnTo>
                    <a:lnTo>
                      <a:pt x="246" y="1257"/>
                    </a:lnTo>
                    <a:lnTo>
                      <a:pt x="180" y="1239"/>
                    </a:lnTo>
                    <a:lnTo>
                      <a:pt x="118" y="1215"/>
                    </a:lnTo>
                    <a:lnTo>
                      <a:pt x="57" y="1183"/>
                    </a:lnTo>
                    <a:lnTo>
                      <a:pt x="0" y="1148"/>
                    </a:lnTo>
                    <a:lnTo>
                      <a:pt x="36" y="1095"/>
                    </a:lnTo>
                    <a:lnTo>
                      <a:pt x="89" y="1129"/>
                    </a:lnTo>
                    <a:lnTo>
                      <a:pt x="144" y="1156"/>
                    </a:lnTo>
                    <a:lnTo>
                      <a:pt x="201" y="1179"/>
                    </a:lnTo>
                    <a:lnTo>
                      <a:pt x="261" y="1195"/>
                    </a:lnTo>
                    <a:lnTo>
                      <a:pt x="320" y="1204"/>
                    </a:lnTo>
                    <a:lnTo>
                      <a:pt x="382" y="1208"/>
                    </a:lnTo>
                    <a:lnTo>
                      <a:pt x="443" y="1204"/>
                    </a:lnTo>
                    <a:lnTo>
                      <a:pt x="504" y="1195"/>
                    </a:lnTo>
                    <a:lnTo>
                      <a:pt x="563" y="1179"/>
                    </a:lnTo>
                    <a:lnTo>
                      <a:pt x="621" y="1156"/>
                    </a:lnTo>
                    <a:lnTo>
                      <a:pt x="675" y="1129"/>
                    </a:lnTo>
                    <a:lnTo>
                      <a:pt x="727" y="1095"/>
                    </a:lnTo>
                    <a:lnTo>
                      <a:pt x="775" y="1057"/>
                    </a:lnTo>
                    <a:lnTo>
                      <a:pt x="818" y="1013"/>
                    </a:lnTo>
                    <a:lnTo>
                      <a:pt x="857" y="965"/>
                    </a:lnTo>
                    <a:lnTo>
                      <a:pt x="890" y="913"/>
                    </a:lnTo>
                    <a:lnTo>
                      <a:pt x="919" y="858"/>
                    </a:lnTo>
                    <a:lnTo>
                      <a:pt x="941" y="802"/>
                    </a:lnTo>
                    <a:lnTo>
                      <a:pt x="956" y="742"/>
                    </a:lnTo>
                    <a:lnTo>
                      <a:pt x="965" y="680"/>
                    </a:lnTo>
                    <a:lnTo>
                      <a:pt x="969" y="619"/>
                    </a:lnTo>
                    <a:lnTo>
                      <a:pt x="965" y="557"/>
                    </a:lnTo>
                    <a:lnTo>
                      <a:pt x="956" y="496"/>
                    </a:lnTo>
                    <a:lnTo>
                      <a:pt x="941" y="437"/>
                    </a:lnTo>
                    <a:lnTo>
                      <a:pt x="919" y="381"/>
                    </a:lnTo>
                    <a:lnTo>
                      <a:pt x="890" y="325"/>
                    </a:lnTo>
                    <a:lnTo>
                      <a:pt x="857" y="273"/>
                    </a:lnTo>
                    <a:lnTo>
                      <a:pt x="818" y="225"/>
                    </a:lnTo>
                    <a:lnTo>
                      <a:pt x="775" y="182"/>
                    </a:lnTo>
                    <a:lnTo>
                      <a:pt x="727" y="144"/>
                    </a:lnTo>
                    <a:lnTo>
                      <a:pt x="675" y="110"/>
                    </a:lnTo>
                    <a:lnTo>
                      <a:pt x="621" y="81"/>
                    </a:lnTo>
                    <a:lnTo>
                      <a:pt x="563" y="61"/>
                    </a:lnTo>
                    <a:lnTo>
                      <a:pt x="565" y="56"/>
                    </a:lnTo>
                    <a:lnTo>
                      <a:pt x="582" y="0"/>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4">
                <a:extLst>
                  <a:ext uri="{FF2B5EF4-FFF2-40B4-BE49-F238E27FC236}">
                    <a16:creationId xmlns:a16="http://schemas.microsoft.com/office/drawing/2014/main" id="{271C23ED-DC91-4324-867F-B3337F5489B4}"/>
                  </a:ext>
                </a:extLst>
              </p:cNvPr>
              <p:cNvSpPr>
                <a:spLocks noChangeShapeType="1"/>
              </p:cNvSpPr>
              <p:nvPr/>
            </p:nvSpPr>
            <p:spPr bwMode="ltGray">
              <a:xfrm flipV="1">
                <a:off x="4639" y="3863"/>
                <a:ext cx="103" cy="186"/>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latin typeface="Times New Roman" charset="0"/>
                  <a:ea typeface="Arial" charset="0"/>
                  <a:cs typeface="Arial" charset="0"/>
                </a:endParaRPr>
              </a:p>
            </p:txBody>
          </p:sp>
          <p:sp>
            <p:nvSpPr>
              <p:cNvPr id="1036" name="Line 5">
                <a:extLst>
                  <a:ext uri="{FF2B5EF4-FFF2-40B4-BE49-F238E27FC236}">
                    <a16:creationId xmlns:a16="http://schemas.microsoft.com/office/drawing/2014/main" id="{D8F104F7-B4F4-4FC3-A5CA-F6263A859209}"/>
                  </a:ext>
                </a:extLst>
              </p:cNvPr>
              <p:cNvSpPr>
                <a:spLocks noChangeShapeType="1"/>
              </p:cNvSpPr>
              <p:nvPr/>
            </p:nvSpPr>
            <p:spPr bwMode="ltGray">
              <a:xfrm flipV="1">
                <a:off x="5210" y="2874"/>
                <a:ext cx="36" cy="71"/>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latin typeface="Times New Roman" charset="0"/>
                  <a:ea typeface="Arial" charset="0"/>
                  <a:cs typeface="Arial" charset="0"/>
                </a:endParaRPr>
              </a:p>
            </p:txBody>
          </p:sp>
          <p:sp>
            <p:nvSpPr>
              <p:cNvPr id="1037" name="Line 6">
                <a:extLst>
                  <a:ext uri="{FF2B5EF4-FFF2-40B4-BE49-F238E27FC236}">
                    <a16:creationId xmlns:a16="http://schemas.microsoft.com/office/drawing/2014/main" id="{64038293-3BD1-4FC2-B79D-0A5583F0492E}"/>
                  </a:ext>
                </a:extLst>
              </p:cNvPr>
              <p:cNvSpPr>
                <a:spLocks noChangeShapeType="1"/>
              </p:cNvSpPr>
              <p:nvPr/>
            </p:nvSpPr>
            <p:spPr bwMode="ltGray">
              <a:xfrm flipV="1">
                <a:off x="5270" y="2751"/>
                <a:ext cx="36" cy="71"/>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latin typeface="Times New Roman" charset="0"/>
                  <a:ea typeface="Arial" charset="0"/>
                  <a:cs typeface="Arial" charset="0"/>
                </a:endParaRPr>
              </a:p>
            </p:txBody>
          </p:sp>
          <p:sp>
            <p:nvSpPr>
              <p:cNvPr id="1038" name="Freeform 7">
                <a:extLst>
                  <a:ext uri="{FF2B5EF4-FFF2-40B4-BE49-F238E27FC236}">
                    <a16:creationId xmlns:a16="http://schemas.microsoft.com/office/drawing/2014/main" id="{DEFF09F4-24BD-432F-B078-55C4E4D3F224}"/>
                  </a:ext>
                </a:extLst>
              </p:cNvPr>
              <p:cNvSpPr>
                <a:spLocks/>
              </p:cNvSpPr>
              <p:nvPr/>
            </p:nvSpPr>
            <p:spPr bwMode="ltGray">
              <a:xfrm>
                <a:off x="4753" y="4067"/>
                <a:ext cx="604" cy="110"/>
              </a:xfrm>
              <a:custGeom>
                <a:avLst/>
                <a:gdLst>
                  <a:gd name="T0" fmla="*/ 2 w 604"/>
                  <a:gd name="T1" fmla="*/ 70 h 110"/>
                  <a:gd name="T2" fmla="*/ 14 w 604"/>
                  <a:gd name="T3" fmla="*/ 57 h 110"/>
                  <a:gd name="T4" fmla="*/ 31 w 604"/>
                  <a:gd name="T5" fmla="*/ 46 h 110"/>
                  <a:gd name="T6" fmla="*/ 63 w 604"/>
                  <a:gd name="T7" fmla="*/ 30 h 110"/>
                  <a:gd name="T8" fmla="*/ 100 w 604"/>
                  <a:gd name="T9" fmla="*/ 21 h 110"/>
                  <a:gd name="T10" fmla="*/ 134 w 604"/>
                  <a:gd name="T11" fmla="*/ 13 h 110"/>
                  <a:gd name="T12" fmla="*/ 181 w 604"/>
                  <a:gd name="T13" fmla="*/ 6 h 110"/>
                  <a:gd name="T14" fmla="*/ 225 w 604"/>
                  <a:gd name="T15" fmla="*/ 2 h 110"/>
                  <a:gd name="T16" fmla="*/ 277 w 604"/>
                  <a:gd name="T17" fmla="*/ 0 h 110"/>
                  <a:gd name="T18" fmla="*/ 340 w 604"/>
                  <a:gd name="T19" fmla="*/ 0 h 110"/>
                  <a:gd name="T20" fmla="*/ 407 w 604"/>
                  <a:gd name="T21" fmla="*/ 4 h 110"/>
                  <a:gd name="T22" fmla="*/ 453 w 604"/>
                  <a:gd name="T23" fmla="*/ 10 h 110"/>
                  <a:gd name="T24" fmla="*/ 502 w 604"/>
                  <a:gd name="T25" fmla="*/ 19 h 110"/>
                  <a:gd name="T26" fmla="*/ 549 w 604"/>
                  <a:gd name="T27" fmla="*/ 33 h 110"/>
                  <a:gd name="T28" fmla="*/ 573 w 604"/>
                  <a:gd name="T29" fmla="*/ 47 h 110"/>
                  <a:gd name="T30" fmla="*/ 588 w 604"/>
                  <a:gd name="T31" fmla="*/ 58 h 110"/>
                  <a:gd name="T32" fmla="*/ 603 w 604"/>
                  <a:gd name="T33" fmla="*/ 77 h 110"/>
                  <a:gd name="T34" fmla="*/ 578 w 604"/>
                  <a:gd name="T35" fmla="*/ 87 h 110"/>
                  <a:gd name="T36" fmla="*/ 536 w 604"/>
                  <a:gd name="T37" fmla="*/ 95 h 110"/>
                  <a:gd name="T38" fmla="*/ 485 w 604"/>
                  <a:gd name="T39" fmla="*/ 101 h 110"/>
                  <a:gd name="T40" fmla="*/ 436 w 604"/>
                  <a:gd name="T41" fmla="*/ 106 h 110"/>
                  <a:gd name="T42" fmla="*/ 377 w 604"/>
                  <a:gd name="T43" fmla="*/ 108 h 110"/>
                  <a:gd name="T44" fmla="*/ 313 w 604"/>
                  <a:gd name="T45" fmla="*/ 109 h 110"/>
                  <a:gd name="T46" fmla="*/ 252 w 604"/>
                  <a:gd name="T47" fmla="*/ 109 h 110"/>
                  <a:gd name="T48" fmla="*/ 188 w 604"/>
                  <a:gd name="T49" fmla="*/ 108 h 110"/>
                  <a:gd name="T50" fmla="*/ 117 w 604"/>
                  <a:gd name="T51" fmla="*/ 102 h 110"/>
                  <a:gd name="T52" fmla="*/ 61 w 604"/>
                  <a:gd name="T53" fmla="*/ 96 h 110"/>
                  <a:gd name="T54" fmla="*/ 14 w 604"/>
                  <a:gd name="T55" fmla="*/ 86 h 110"/>
                  <a:gd name="T56" fmla="*/ 0 w 604"/>
                  <a:gd name="T57" fmla="*/ 78 h 110"/>
                  <a:gd name="T58" fmla="*/ 2 w 604"/>
                  <a:gd name="T59" fmla="*/ 7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4" h="110">
                    <a:moveTo>
                      <a:pt x="2" y="70"/>
                    </a:moveTo>
                    <a:lnTo>
                      <a:pt x="14" y="57"/>
                    </a:lnTo>
                    <a:lnTo>
                      <a:pt x="31" y="46"/>
                    </a:lnTo>
                    <a:lnTo>
                      <a:pt x="63" y="30"/>
                    </a:lnTo>
                    <a:lnTo>
                      <a:pt x="100" y="21"/>
                    </a:lnTo>
                    <a:lnTo>
                      <a:pt x="134" y="13"/>
                    </a:lnTo>
                    <a:lnTo>
                      <a:pt x="181" y="6"/>
                    </a:lnTo>
                    <a:lnTo>
                      <a:pt x="225" y="2"/>
                    </a:lnTo>
                    <a:lnTo>
                      <a:pt x="277" y="0"/>
                    </a:lnTo>
                    <a:lnTo>
                      <a:pt x="340" y="0"/>
                    </a:lnTo>
                    <a:lnTo>
                      <a:pt x="407" y="4"/>
                    </a:lnTo>
                    <a:lnTo>
                      <a:pt x="453" y="10"/>
                    </a:lnTo>
                    <a:lnTo>
                      <a:pt x="502" y="19"/>
                    </a:lnTo>
                    <a:lnTo>
                      <a:pt x="549" y="33"/>
                    </a:lnTo>
                    <a:lnTo>
                      <a:pt x="573" y="47"/>
                    </a:lnTo>
                    <a:lnTo>
                      <a:pt x="588" y="58"/>
                    </a:lnTo>
                    <a:lnTo>
                      <a:pt x="603" y="77"/>
                    </a:lnTo>
                    <a:lnTo>
                      <a:pt x="578" y="87"/>
                    </a:lnTo>
                    <a:lnTo>
                      <a:pt x="536" y="95"/>
                    </a:lnTo>
                    <a:lnTo>
                      <a:pt x="485" y="101"/>
                    </a:lnTo>
                    <a:lnTo>
                      <a:pt x="436" y="106"/>
                    </a:lnTo>
                    <a:lnTo>
                      <a:pt x="377" y="108"/>
                    </a:lnTo>
                    <a:lnTo>
                      <a:pt x="313" y="109"/>
                    </a:lnTo>
                    <a:lnTo>
                      <a:pt x="252" y="109"/>
                    </a:lnTo>
                    <a:lnTo>
                      <a:pt x="188" y="108"/>
                    </a:lnTo>
                    <a:lnTo>
                      <a:pt x="117" y="102"/>
                    </a:lnTo>
                    <a:lnTo>
                      <a:pt x="61" y="96"/>
                    </a:lnTo>
                    <a:lnTo>
                      <a:pt x="14" y="86"/>
                    </a:lnTo>
                    <a:lnTo>
                      <a:pt x="0" y="78"/>
                    </a:lnTo>
                    <a:lnTo>
                      <a:pt x="2" y="70"/>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 name="Oval 8">
                <a:extLst>
                  <a:ext uri="{FF2B5EF4-FFF2-40B4-BE49-F238E27FC236}">
                    <a16:creationId xmlns:a16="http://schemas.microsoft.com/office/drawing/2014/main" id="{E9D6257D-95FF-43A9-B70F-18C3D5CE96F3}"/>
                  </a:ext>
                </a:extLst>
              </p:cNvPr>
              <p:cNvSpPr>
                <a:spLocks noChangeArrowheads="1"/>
              </p:cNvSpPr>
              <p:nvPr/>
            </p:nvSpPr>
            <p:spPr bwMode="grayWhite">
              <a:xfrm>
                <a:off x="4458" y="2879"/>
                <a:ext cx="1074" cy="1073"/>
              </a:xfrm>
              <a:prstGeom prst="ellipse">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a:p>
            </p:txBody>
          </p:sp>
          <p:grpSp>
            <p:nvGrpSpPr>
              <p:cNvPr id="1040" name="Group 27">
                <a:extLst>
                  <a:ext uri="{FF2B5EF4-FFF2-40B4-BE49-F238E27FC236}">
                    <a16:creationId xmlns:a16="http://schemas.microsoft.com/office/drawing/2014/main" id="{051E509D-C704-4DAD-A43E-E142D45237FC}"/>
                  </a:ext>
                </a:extLst>
              </p:cNvPr>
              <p:cNvGrpSpPr>
                <a:grpSpLocks/>
              </p:cNvGrpSpPr>
              <p:nvPr/>
            </p:nvGrpSpPr>
            <p:grpSpPr bwMode="auto">
              <a:xfrm>
                <a:off x="4458" y="2991"/>
                <a:ext cx="999" cy="797"/>
                <a:chOff x="4458" y="2991"/>
                <a:chExt cx="999" cy="797"/>
              </a:xfrm>
            </p:grpSpPr>
            <p:sp>
              <p:nvSpPr>
                <p:cNvPr id="1041" name="Freeform 9">
                  <a:extLst>
                    <a:ext uri="{FF2B5EF4-FFF2-40B4-BE49-F238E27FC236}">
                      <a16:creationId xmlns:a16="http://schemas.microsoft.com/office/drawing/2014/main" id="{7768DB40-26B1-4368-B2C6-B5C7961FF61C}"/>
                    </a:ext>
                  </a:extLst>
                </p:cNvPr>
                <p:cNvSpPr>
                  <a:spLocks/>
                </p:cNvSpPr>
                <p:nvPr/>
              </p:nvSpPr>
              <p:spPr bwMode="grayWhite">
                <a:xfrm>
                  <a:off x="4599" y="3283"/>
                  <a:ext cx="1" cy="17"/>
                </a:xfrm>
                <a:custGeom>
                  <a:avLst/>
                  <a:gdLst>
                    <a:gd name="T0" fmla="*/ 0 w 1"/>
                    <a:gd name="T1" fmla="*/ 0 h 17"/>
                    <a:gd name="T2" fmla="*/ 0 w 1"/>
                    <a:gd name="T3" fmla="*/ 16 h 17"/>
                    <a:gd name="T4" fmla="*/ 0 w 1"/>
                    <a:gd name="T5" fmla="*/ 16 h 17"/>
                    <a:gd name="T6" fmla="*/ 0 w 1"/>
                    <a:gd name="T7" fmla="*/ 6 h 17"/>
                    <a:gd name="T8" fmla="*/ 0 w 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7">
                      <a:moveTo>
                        <a:pt x="0" y="0"/>
                      </a:moveTo>
                      <a:lnTo>
                        <a:pt x="0" y="16"/>
                      </a:lnTo>
                      <a:lnTo>
                        <a:pt x="0" y="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 name="Freeform 10">
                  <a:extLst>
                    <a:ext uri="{FF2B5EF4-FFF2-40B4-BE49-F238E27FC236}">
                      <a16:creationId xmlns:a16="http://schemas.microsoft.com/office/drawing/2014/main" id="{2EDA9764-1CB3-43C7-962F-728E9E8BD4A8}"/>
                    </a:ext>
                  </a:extLst>
                </p:cNvPr>
                <p:cNvSpPr>
                  <a:spLocks/>
                </p:cNvSpPr>
                <p:nvPr/>
              </p:nvSpPr>
              <p:spPr bwMode="grayWhite">
                <a:xfrm>
                  <a:off x="4616" y="3305"/>
                  <a:ext cx="17" cy="17"/>
                </a:xfrm>
                <a:custGeom>
                  <a:avLst/>
                  <a:gdLst>
                    <a:gd name="T0" fmla="*/ 0 w 17"/>
                    <a:gd name="T1" fmla="*/ 0 h 17"/>
                    <a:gd name="T2" fmla="*/ 16 w 17"/>
                    <a:gd name="T3" fmla="*/ 0 h 17"/>
                    <a:gd name="T4" fmla="*/ 16 w 17"/>
                    <a:gd name="T5" fmla="*/ 16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16" y="1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3" name="Freeform 11">
                  <a:extLst>
                    <a:ext uri="{FF2B5EF4-FFF2-40B4-BE49-F238E27FC236}">
                      <a16:creationId xmlns:a16="http://schemas.microsoft.com/office/drawing/2014/main" id="{E22E4159-6855-4392-BE3D-30CC9F424FC5}"/>
                    </a:ext>
                  </a:extLst>
                </p:cNvPr>
                <p:cNvSpPr>
                  <a:spLocks/>
                </p:cNvSpPr>
                <p:nvPr/>
              </p:nvSpPr>
              <p:spPr bwMode="grayWhite">
                <a:xfrm>
                  <a:off x="4674" y="3275"/>
                  <a:ext cx="37" cy="35"/>
                </a:xfrm>
                <a:custGeom>
                  <a:avLst/>
                  <a:gdLst>
                    <a:gd name="T0" fmla="*/ 36 w 37"/>
                    <a:gd name="T1" fmla="*/ 0 h 35"/>
                    <a:gd name="T2" fmla="*/ 22 w 37"/>
                    <a:gd name="T3" fmla="*/ 0 h 35"/>
                    <a:gd name="T4" fmla="*/ 14 w 37"/>
                    <a:gd name="T5" fmla="*/ 9 h 35"/>
                    <a:gd name="T6" fmla="*/ 9 w 37"/>
                    <a:gd name="T7" fmla="*/ 9 h 35"/>
                    <a:gd name="T8" fmla="*/ 5 w 37"/>
                    <a:gd name="T9" fmla="*/ 13 h 35"/>
                    <a:gd name="T10" fmla="*/ 0 w 37"/>
                    <a:gd name="T11" fmla="*/ 13 h 35"/>
                    <a:gd name="T12" fmla="*/ 0 w 37"/>
                    <a:gd name="T13" fmla="*/ 25 h 35"/>
                    <a:gd name="T14" fmla="*/ 8 w 37"/>
                    <a:gd name="T15" fmla="*/ 34 h 35"/>
                    <a:gd name="T16" fmla="*/ 29 w 37"/>
                    <a:gd name="T17" fmla="*/ 34 h 35"/>
                    <a:gd name="T18" fmla="*/ 36 w 37"/>
                    <a:gd name="T19" fmla="*/ 25 h 35"/>
                    <a:gd name="T20" fmla="*/ 36 w 37"/>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35">
                      <a:moveTo>
                        <a:pt x="36" y="0"/>
                      </a:moveTo>
                      <a:lnTo>
                        <a:pt x="22" y="0"/>
                      </a:lnTo>
                      <a:lnTo>
                        <a:pt x="14" y="9"/>
                      </a:lnTo>
                      <a:lnTo>
                        <a:pt x="9" y="9"/>
                      </a:lnTo>
                      <a:lnTo>
                        <a:pt x="5" y="13"/>
                      </a:lnTo>
                      <a:lnTo>
                        <a:pt x="0" y="13"/>
                      </a:lnTo>
                      <a:lnTo>
                        <a:pt x="0" y="25"/>
                      </a:lnTo>
                      <a:lnTo>
                        <a:pt x="8" y="34"/>
                      </a:lnTo>
                      <a:lnTo>
                        <a:pt x="29" y="34"/>
                      </a:lnTo>
                      <a:lnTo>
                        <a:pt x="36" y="25"/>
                      </a:lnTo>
                      <a:lnTo>
                        <a:pt x="36"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 name="Freeform 12">
                  <a:extLst>
                    <a:ext uri="{FF2B5EF4-FFF2-40B4-BE49-F238E27FC236}">
                      <a16:creationId xmlns:a16="http://schemas.microsoft.com/office/drawing/2014/main" id="{E4B0524E-11C1-442C-B404-711D54A22674}"/>
                    </a:ext>
                  </a:extLst>
                </p:cNvPr>
                <p:cNvSpPr>
                  <a:spLocks/>
                </p:cNvSpPr>
                <p:nvPr/>
              </p:nvSpPr>
              <p:spPr bwMode="grayWhite">
                <a:xfrm>
                  <a:off x="4458" y="3303"/>
                  <a:ext cx="324" cy="422"/>
                </a:xfrm>
                <a:custGeom>
                  <a:avLst/>
                  <a:gdLst>
                    <a:gd name="T0" fmla="*/ 76 w 324"/>
                    <a:gd name="T1" fmla="*/ 0 h 422"/>
                    <a:gd name="T2" fmla="*/ 71 w 324"/>
                    <a:gd name="T3" fmla="*/ 11 h 422"/>
                    <a:gd name="T4" fmla="*/ 45 w 324"/>
                    <a:gd name="T5" fmla="*/ 33 h 422"/>
                    <a:gd name="T6" fmla="*/ 40 w 324"/>
                    <a:gd name="T7" fmla="*/ 53 h 422"/>
                    <a:gd name="T8" fmla="*/ 21 w 324"/>
                    <a:gd name="T9" fmla="*/ 68 h 422"/>
                    <a:gd name="T10" fmla="*/ 8 w 324"/>
                    <a:gd name="T11" fmla="*/ 96 h 422"/>
                    <a:gd name="T12" fmla="*/ 8 w 324"/>
                    <a:gd name="T13" fmla="*/ 114 h 422"/>
                    <a:gd name="T14" fmla="*/ 0 w 324"/>
                    <a:gd name="T15" fmla="*/ 144 h 422"/>
                    <a:gd name="T16" fmla="*/ 11 w 324"/>
                    <a:gd name="T17" fmla="*/ 157 h 422"/>
                    <a:gd name="T18" fmla="*/ 40 w 324"/>
                    <a:gd name="T19" fmla="*/ 195 h 422"/>
                    <a:gd name="T20" fmla="*/ 48 w 324"/>
                    <a:gd name="T21" fmla="*/ 190 h 422"/>
                    <a:gd name="T22" fmla="*/ 99 w 324"/>
                    <a:gd name="T23" fmla="*/ 190 h 422"/>
                    <a:gd name="T24" fmla="*/ 123 w 324"/>
                    <a:gd name="T25" fmla="*/ 199 h 422"/>
                    <a:gd name="T26" fmla="*/ 121 w 324"/>
                    <a:gd name="T27" fmla="*/ 229 h 422"/>
                    <a:gd name="T28" fmla="*/ 138 w 324"/>
                    <a:gd name="T29" fmla="*/ 268 h 422"/>
                    <a:gd name="T30" fmla="*/ 137 w 324"/>
                    <a:gd name="T31" fmla="*/ 279 h 422"/>
                    <a:gd name="T32" fmla="*/ 144 w 324"/>
                    <a:gd name="T33" fmla="*/ 291 h 422"/>
                    <a:gd name="T34" fmla="*/ 133 w 324"/>
                    <a:gd name="T35" fmla="*/ 319 h 422"/>
                    <a:gd name="T36" fmla="*/ 146 w 324"/>
                    <a:gd name="T37" fmla="*/ 354 h 422"/>
                    <a:gd name="T38" fmla="*/ 153 w 324"/>
                    <a:gd name="T39" fmla="*/ 382 h 422"/>
                    <a:gd name="T40" fmla="*/ 162 w 324"/>
                    <a:gd name="T41" fmla="*/ 399 h 422"/>
                    <a:gd name="T42" fmla="*/ 171 w 324"/>
                    <a:gd name="T43" fmla="*/ 421 h 422"/>
                    <a:gd name="T44" fmla="*/ 188 w 324"/>
                    <a:gd name="T45" fmla="*/ 418 h 422"/>
                    <a:gd name="T46" fmla="*/ 216 w 324"/>
                    <a:gd name="T47" fmla="*/ 402 h 422"/>
                    <a:gd name="T48" fmla="*/ 229 w 324"/>
                    <a:gd name="T49" fmla="*/ 382 h 422"/>
                    <a:gd name="T50" fmla="*/ 228 w 324"/>
                    <a:gd name="T51" fmla="*/ 369 h 422"/>
                    <a:gd name="T52" fmla="*/ 245 w 324"/>
                    <a:gd name="T53" fmla="*/ 359 h 422"/>
                    <a:gd name="T54" fmla="*/ 242 w 324"/>
                    <a:gd name="T55" fmla="*/ 340 h 422"/>
                    <a:gd name="T56" fmla="*/ 267 w 324"/>
                    <a:gd name="T57" fmla="*/ 310 h 422"/>
                    <a:gd name="T58" fmla="*/ 271 w 324"/>
                    <a:gd name="T59" fmla="*/ 285 h 422"/>
                    <a:gd name="T60" fmla="*/ 264 w 324"/>
                    <a:gd name="T61" fmla="*/ 277 h 422"/>
                    <a:gd name="T62" fmla="*/ 267 w 324"/>
                    <a:gd name="T63" fmla="*/ 267 h 422"/>
                    <a:gd name="T64" fmla="*/ 261 w 324"/>
                    <a:gd name="T65" fmla="*/ 258 h 422"/>
                    <a:gd name="T66" fmla="*/ 280 w 324"/>
                    <a:gd name="T67" fmla="*/ 234 h 422"/>
                    <a:gd name="T68" fmla="*/ 280 w 324"/>
                    <a:gd name="T69" fmla="*/ 222 h 422"/>
                    <a:gd name="T70" fmla="*/ 306 w 324"/>
                    <a:gd name="T71" fmla="*/ 202 h 422"/>
                    <a:gd name="T72" fmla="*/ 323 w 324"/>
                    <a:gd name="T73" fmla="*/ 148 h 422"/>
                    <a:gd name="T74" fmla="*/ 299 w 324"/>
                    <a:gd name="T75" fmla="*/ 162 h 422"/>
                    <a:gd name="T76" fmla="*/ 278 w 324"/>
                    <a:gd name="T77" fmla="*/ 156 h 422"/>
                    <a:gd name="T78" fmla="*/ 281 w 324"/>
                    <a:gd name="T79" fmla="*/ 143 h 422"/>
                    <a:gd name="T80" fmla="*/ 260 w 324"/>
                    <a:gd name="T81" fmla="*/ 129 h 422"/>
                    <a:gd name="T82" fmla="*/ 250 w 324"/>
                    <a:gd name="T83" fmla="*/ 94 h 422"/>
                    <a:gd name="T84" fmla="*/ 230 w 324"/>
                    <a:gd name="T85" fmla="*/ 66 h 422"/>
                    <a:gd name="T86" fmla="*/ 230 w 324"/>
                    <a:gd name="T87" fmla="*/ 47 h 422"/>
                    <a:gd name="T88" fmla="*/ 219 w 324"/>
                    <a:gd name="T89" fmla="*/ 46 h 422"/>
                    <a:gd name="T90" fmla="*/ 212 w 324"/>
                    <a:gd name="T91" fmla="*/ 49 h 422"/>
                    <a:gd name="T92" fmla="*/ 182 w 324"/>
                    <a:gd name="T93" fmla="*/ 38 h 422"/>
                    <a:gd name="T94" fmla="*/ 174 w 324"/>
                    <a:gd name="T95" fmla="*/ 46 h 422"/>
                    <a:gd name="T96" fmla="*/ 167 w 324"/>
                    <a:gd name="T97" fmla="*/ 56 h 422"/>
                    <a:gd name="T98" fmla="*/ 151 w 324"/>
                    <a:gd name="T99" fmla="*/ 38 h 422"/>
                    <a:gd name="T100" fmla="*/ 135 w 324"/>
                    <a:gd name="T101" fmla="*/ 33 h 422"/>
                    <a:gd name="T102" fmla="*/ 134 w 324"/>
                    <a:gd name="T103" fmla="*/ 10 h 422"/>
                    <a:gd name="T104" fmla="*/ 111 w 324"/>
                    <a:gd name="T105" fmla="*/ 14 h 422"/>
                    <a:gd name="T106" fmla="*/ 96 w 324"/>
                    <a:gd name="T107" fmla="*/ 9 h 422"/>
                    <a:gd name="T108" fmla="*/ 76 w 324"/>
                    <a:gd name="T109" fmla="*/ 0 h 4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24" h="422">
                      <a:moveTo>
                        <a:pt x="76" y="0"/>
                      </a:moveTo>
                      <a:lnTo>
                        <a:pt x="71" y="11"/>
                      </a:lnTo>
                      <a:lnTo>
                        <a:pt x="45" y="33"/>
                      </a:lnTo>
                      <a:lnTo>
                        <a:pt x="40" y="53"/>
                      </a:lnTo>
                      <a:lnTo>
                        <a:pt x="21" y="68"/>
                      </a:lnTo>
                      <a:lnTo>
                        <a:pt x="8" y="96"/>
                      </a:lnTo>
                      <a:lnTo>
                        <a:pt x="8" y="114"/>
                      </a:lnTo>
                      <a:lnTo>
                        <a:pt x="0" y="144"/>
                      </a:lnTo>
                      <a:lnTo>
                        <a:pt x="11" y="157"/>
                      </a:lnTo>
                      <a:lnTo>
                        <a:pt x="40" y="195"/>
                      </a:lnTo>
                      <a:lnTo>
                        <a:pt x="48" y="190"/>
                      </a:lnTo>
                      <a:lnTo>
                        <a:pt x="99" y="190"/>
                      </a:lnTo>
                      <a:lnTo>
                        <a:pt x="123" y="199"/>
                      </a:lnTo>
                      <a:lnTo>
                        <a:pt x="121" y="229"/>
                      </a:lnTo>
                      <a:lnTo>
                        <a:pt x="138" y="268"/>
                      </a:lnTo>
                      <a:lnTo>
                        <a:pt x="137" y="279"/>
                      </a:lnTo>
                      <a:lnTo>
                        <a:pt x="144" y="291"/>
                      </a:lnTo>
                      <a:lnTo>
                        <a:pt x="133" y="319"/>
                      </a:lnTo>
                      <a:lnTo>
                        <a:pt x="146" y="354"/>
                      </a:lnTo>
                      <a:lnTo>
                        <a:pt x="153" y="382"/>
                      </a:lnTo>
                      <a:lnTo>
                        <a:pt x="162" y="399"/>
                      </a:lnTo>
                      <a:lnTo>
                        <a:pt x="171" y="421"/>
                      </a:lnTo>
                      <a:lnTo>
                        <a:pt x="188" y="418"/>
                      </a:lnTo>
                      <a:lnTo>
                        <a:pt x="216" y="402"/>
                      </a:lnTo>
                      <a:lnTo>
                        <a:pt x="229" y="382"/>
                      </a:lnTo>
                      <a:lnTo>
                        <a:pt x="228" y="369"/>
                      </a:lnTo>
                      <a:lnTo>
                        <a:pt x="245" y="359"/>
                      </a:lnTo>
                      <a:lnTo>
                        <a:pt x="242" y="340"/>
                      </a:lnTo>
                      <a:lnTo>
                        <a:pt x="267" y="310"/>
                      </a:lnTo>
                      <a:lnTo>
                        <a:pt x="271" y="285"/>
                      </a:lnTo>
                      <a:lnTo>
                        <a:pt x="264" y="277"/>
                      </a:lnTo>
                      <a:lnTo>
                        <a:pt x="267" y="267"/>
                      </a:lnTo>
                      <a:lnTo>
                        <a:pt x="261" y="258"/>
                      </a:lnTo>
                      <a:lnTo>
                        <a:pt x="280" y="234"/>
                      </a:lnTo>
                      <a:lnTo>
                        <a:pt x="280" y="222"/>
                      </a:lnTo>
                      <a:lnTo>
                        <a:pt x="306" y="202"/>
                      </a:lnTo>
                      <a:lnTo>
                        <a:pt x="323" y="148"/>
                      </a:lnTo>
                      <a:lnTo>
                        <a:pt x="299" y="162"/>
                      </a:lnTo>
                      <a:lnTo>
                        <a:pt x="278" y="156"/>
                      </a:lnTo>
                      <a:lnTo>
                        <a:pt x="281" y="143"/>
                      </a:lnTo>
                      <a:lnTo>
                        <a:pt x="260" y="129"/>
                      </a:lnTo>
                      <a:lnTo>
                        <a:pt x="250" y="94"/>
                      </a:lnTo>
                      <a:lnTo>
                        <a:pt x="230" y="66"/>
                      </a:lnTo>
                      <a:lnTo>
                        <a:pt x="230" y="47"/>
                      </a:lnTo>
                      <a:lnTo>
                        <a:pt x="219" y="46"/>
                      </a:lnTo>
                      <a:lnTo>
                        <a:pt x="212" y="49"/>
                      </a:lnTo>
                      <a:lnTo>
                        <a:pt x="182" y="38"/>
                      </a:lnTo>
                      <a:lnTo>
                        <a:pt x="174" y="46"/>
                      </a:lnTo>
                      <a:lnTo>
                        <a:pt x="167" y="56"/>
                      </a:lnTo>
                      <a:lnTo>
                        <a:pt x="151" y="38"/>
                      </a:lnTo>
                      <a:lnTo>
                        <a:pt x="135" y="33"/>
                      </a:lnTo>
                      <a:lnTo>
                        <a:pt x="134" y="10"/>
                      </a:lnTo>
                      <a:lnTo>
                        <a:pt x="111" y="14"/>
                      </a:lnTo>
                      <a:lnTo>
                        <a:pt x="96" y="9"/>
                      </a:lnTo>
                      <a:lnTo>
                        <a:pt x="76"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Freeform 13">
                  <a:extLst>
                    <a:ext uri="{FF2B5EF4-FFF2-40B4-BE49-F238E27FC236}">
                      <a16:creationId xmlns:a16="http://schemas.microsoft.com/office/drawing/2014/main" id="{7011DFB7-C34A-4FE9-9A06-4C8873E2AA59}"/>
                    </a:ext>
                  </a:extLst>
                </p:cNvPr>
                <p:cNvSpPr>
                  <a:spLocks/>
                </p:cNvSpPr>
                <p:nvPr/>
              </p:nvSpPr>
              <p:spPr bwMode="grayWhite">
                <a:xfrm>
                  <a:off x="5205" y="3408"/>
                  <a:ext cx="17" cy="21"/>
                </a:xfrm>
                <a:custGeom>
                  <a:avLst/>
                  <a:gdLst>
                    <a:gd name="T0" fmla="*/ 7 w 17"/>
                    <a:gd name="T1" fmla="*/ 0 h 21"/>
                    <a:gd name="T2" fmla="*/ 9 w 17"/>
                    <a:gd name="T3" fmla="*/ 5 h 21"/>
                    <a:gd name="T4" fmla="*/ 7 w 17"/>
                    <a:gd name="T5" fmla="*/ 10 h 21"/>
                    <a:gd name="T6" fmla="*/ 7 w 17"/>
                    <a:gd name="T7" fmla="*/ 14 h 21"/>
                    <a:gd name="T8" fmla="*/ 16 w 17"/>
                    <a:gd name="T9" fmla="*/ 17 h 21"/>
                    <a:gd name="T10" fmla="*/ 16 w 17"/>
                    <a:gd name="T11" fmla="*/ 20 h 21"/>
                    <a:gd name="T12" fmla="*/ 9 w 17"/>
                    <a:gd name="T13" fmla="*/ 17 h 21"/>
                    <a:gd name="T14" fmla="*/ 3 w 17"/>
                    <a:gd name="T15" fmla="*/ 20 h 21"/>
                    <a:gd name="T16" fmla="*/ 0 w 17"/>
                    <a:gd name="T17" fmla="*/ 17 h 21"/>
                    <a:gd name="T18" fmla="*/ 3 w 17"/>
                    <a:gd name="T19" fmla="*/ 14 h 21"/>
                    <a:gd name="T20" fmla="*/ 0 w 17"/>
                    <a:gd name="T21" fmla="*/ 10 h 21"/>
                    <a:gd name="T22" fmla="*/ 3 w 17"/>
                    <a:gd name="T23" fmla="*/ 2 h 21"/>
                    <a:gd name="T24" fmla="*/ 7 w 1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21">
                      <a:moveTo>
                        <a:pt x="7" y="0"/>
                      </a:moveTo>
                      <a:lnTo>
                        <a:pt x="9" y="5"/>
                      </a:lnTo>
                      <a:lnTo>
                        <a:pt x="7" y="10"/>
                      </a:lnTo>
                      <a:lnTo>
                        <a:pt x="7" y="14"/>
                      </a:lnTo>
                      <a:lnTo>
                        <a:pt x="16" y="17"/>
                      </a:lnTo>
                      <a:lnTo>
                        <a:pt x="16" y="20"/>
                      </a:lnTo>
                      <a:lnTo>
                        <a:pt x="9" y="17"/>
                      </a:lnTo>
                      <a:lnTo>
                        <a:pt x="3" y="20"/>
                      </a:lnTo>
                      <a:lnTo>
                        <a:pt x="0" y="17"/>
                      </a:lnTo>
                      <a:lnTo>
                        <a:pt x="3" y="14"/>
                      </a:lnTo>
                      <a:lnTo>
                        <a:pt x="0" y="10"/>
                      </a:lnTo>
                      <a:lnTo>
                        <a:pt x="3" y="2"/>
                      </a:lnTo>
                      <a:lnTo>
                        <a:pt x="7"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Freeform 14">
                  <a:extLst>
                    <a:ext uri="{FF2B5EF4-FFF2-40B4-BE49-F238E27FC236}">
                      <a16:creationId xmlns:a16="http://schemas.microsoft.com/office/drawing/2014/main" id="{69B9510D-E414-486B-A6A3-3E2A4D77AB6D}"/>
                    </a:ext>
                  </a:extLst>
                </p:cNvPr>
                <p:cNvSpPr>
                  <a:spLocks/>
                </p:cNvSpPr>
                <p:nvPr/>
              </p:nvSpPr>
              <p:spPr bwMode="grayWhite">
                <a:xfrm>
                  <a:off x="5144" y="3496"/>
                  <a:ext cx="49" cy="70"/>
                </a:xfrm>
                <a:custGeom>
                  <a:avLst/>
                  <a:gdLst>
                    <a:gd name="T0" fmla="*/ 0 w 49"/>
                    <a:gd name="T1" fmla="*/ 34 h 70"/>
                    <a:gd name="T2" fmla="*/ 17 w 49"/>
                    <a:gd name="T3" fmla="*/ 34 h 70"/>
                    <a:gd name="T4" fmla="*/ 37 w 49"/>
                    <a:gd name="T5" fmla="*/ 0 h 70"/>
                    <a:gd name="T6" fmla="*/ 48 w 49"/>
                    <a:gd name="T7" fmla="*/ 20 h 70"/>
                    <a:gd name="T8" fmla="*/ 39 w 49"/>
                    <a:gd name="T9" fmla="*/ 69 h 70"/>
                    <a:gd name="T10" fmla="*/ 3 w 49"/>
                    <a:gd name="T11" fmla="*/ 57 h 70"/>
                    <a:gd name="T12" fmla="*/ 0 w 49"/>
                    <a:gd name="T13" fmla="*/ 3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70">
                      <a:moveTo>
                        <a:pt x="0" y="34"/>
                      </a:moveTo>
                      <a:lnTo>
                        <a:pt x="17" y="34"/>
                      </a:lnTo>
                      <a:lnTo>
                        <a:pt x="37" y="0"/>
                      </a:lnTo>
                      <a:lnTo>
                        <a:pt x="48" y="20"/>
                      </a:lnTo>
                      <a:lnTo>
                        <a:pt x="39" y="69"/>
                      </a:lnTo>
                      <a:lnTo>
                        <a:pt x="3" y="57"/>
                      </a:lnTo>
                      <a:lnTo>
                        <a:pt x="0" y="3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7" name="Freeform 15">
                  <a:extLst>
                    <a:ext uri="{FF2B5EF4-FFF2-40B4-BE49-F238E27FC236}">
                      <a16:creationId xmlns:a16="http://schemas.microsoft.com/office/drawing/2014/main" id="{32D0F04A-98A2-4EC4-A631-30C200F5BF0C}"/>
                    </a:ext>
                  </a:extLst>
                </p:cNvPr>
                <p:cNvSpPr>
                  <a:spLocks/>
                </p:cNvSpPr>
                <p:nvPr/>
              </p:nvSpPr>
              <p:spPr bwMode="grayWhite">
                <a:xfrm>
                  <a:off x="5241" y="3523"/>
                  <a:ext cx="84" cy="67"/>
                </a:xfrm>
                <a:custGeom>
                  <a:avLst/>
                  <a:gdLst>
                    <a:gd name="T0" fmla="*/ 5 w 84"/>
                    <a:gd name="T1" fmla="*/ 15 h 67"/>
                    <a:gd name="T2" fmla="*/ 0 w 84"/>
                    <a:gd name="T3" fmla="*/ 0 h 67"/>
                    <a:gd name="T4" fmla="*/ 27 w 84"/>
                    <a:gd name="T5" fmla="*/ 6 h 67"/>
                    <a:gd name="T6" fmla="*/ 67 w 84"/>
                    <a:gd name="T7" fmla="*/ 22 h 67"/>
                    <a:gd name="T8" fmla="*/ 67 w 84"/>
                    <a:gd name="T9" fmla="*/ 34 h 67"/>
                    <a:gd name="T10" fmla="*/ 83 w 84"/>
                    <a:gd name="T11" fmla="*/ 66 h 67"/>
                    <a:gd name="T12" fmla="*/ 52 w 84"/>
                    <a:gd name="T13" fmla="*/ 36 h 67"/>
                    <a:gd name="T14" fmla="*/ 31 w 84"/>
                    <a:gd name="T15" fmla="*/ 38 h 67"/>
                    <a:gd name="T16" fmla="*/ 5 w 84"/>
                    <a:gd name="T17" fmla="*/ 15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67">
                      <a:moveTo>
                        <a:pt x="5" y="15"/>
                      </a:moveTo>
                      <a:lnTo>
                        <a:pt x="0" y="0"/>
                      </a:lnTo>
                      <a:lnTo>
                        <a:pt x="27" y="6"/>
                      </a:lnTo>
                      <a:lnTo>
                        <a:pt x="67" y="22"/>
                      </a:lnTo>
                      <a:lnTo>
                        <a:pt x="67" y="34"/>
                      </a:lnTo>
                      <a:lnTo>
                        <a:pt x="83" y="66"/>
                      </a:lnTo>
                      <a:lnTo>
                        <a:pt x="52" y="36"/>
                      </a:lnTo>
                      <a:lnTo>
                        <a:pt x="31" y="38"/>
                      </a:lnTo>
                      <a:lnTo>
                        <a:pt x="5" y="1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8" name="Freeform 16">
                  <a:extLst>
                    <a:ext uri="{FF2B5EF4-FFF2-40B4-BE49-F238E27FC236}">
                      <a16:creationId xmlns:a16="http://schemas.microsoft.com/office/drawing/2014/main" id="{7AB40813-13B2-42A7-A3E5-F67B1346D1F3}"/>
                    </a:ext>
                  </a:extLst>
                </p:cNvPr>
                <p:cNvSpPr>
                  <a:spLocks/>
                </p:cNvSpPr>
                <p:nvPr/>
              </p:nvSpPr>
              <p:spPr bwMode="grayWhite">
                <a:xfrm>
                  <a:off x="5400" y="3660"/>
                  <a:ext cx="57" cy="73"/>
                </a:xfrm>
                <a:custGeom>
                  <a:avLst/>
                  <a:gdLst>
                    <a:gd name="T0" fmla="*/ 34 w 57"/>
                    <a:gd name="T1" fmla="*/ 0 h 73"/>
                    <a:gd name="T2" fmla="*/ 56 w 57"/>
                    <a:gd name="T3" fmla="*/ 21 h 73"/>
                    <a:gd name="T4" fmla="*/ 11 w 57"/>
                    <a:gd name="T5" fmla="*/ 72 h 73"/>
                    <a:gd name="T6" fmla="*/ 0 w 57"/>
                    <a:gd name="T7" fmla="*/ 60 h 73"/>
                    <a:gd name="T8" fmla="*/ 32 w 57"/>
                    <a:gd name="T9" fmla="*/ 28 h 73"/>
                    <a:gd name="T10" fmla="*/ 34 w 57"/>
                    <a:gd name="T11" fmla="*/ 0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73">
                      <a:moveTo>
                        <a:pt x="34" y="0"/>
                      </a:moveTo>
                      <a:lnTo>
                        <a:pt x="56" y="21"/>
                      </a:lnTo>
                      <a:lnTo>
                        <a:pt x="11" y="72"/>
                      </a:lnTo>
                      <a:lnTo>
                        <a:pt x="0" y="60"/>
                      </a:lnTo>
                      <a:lnTo>
                        <a:pt x="32" y="28"/>
                      </a:lnTo>
                      <a:lnTo>
                        <a:pt x="34"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Freeform 17">
                  <a:extLst>
                    <a:ext uri="{FF2B5EF4-FFF2-40B4-BE49-F238E27FC236}">
                      <a16:creationId xmlns:a16="http://schemas.microsoft.com/office/drawing/2014/main" id="{75102ABE-1EA1-4A06-A66A-279B556A0040}"/>
                    </a:ext>
                  </a:extLst>
                </p:cNvPr>
                <p:cNvSpPr>
                  <a:spLocks/>
                </p:cNvSpPr>
                <p:nvPr/>
              </p:nvSpPr>
              <p:spPr bwMode="grayWhite">
                <a:xfrm>
                  <a:off x="4558" y="3167"/>
                  <a:ext cx="29" cy="48"/>
                </a:xfrm>
                <a:custGeom>
                  <a:avLst/>
                  <a:gdLst>
                    <a:gd name="T0" fmla="*/ 28 w 29"/>
                    <a:gd name="T1" fmla="*/ 36 h 48"/>
                    <a:gd name="T2" fmla="*/ 20 w 29"/>
                    <a:gd name="T3" fmla="*/ 31 h 48"/>
                    <a:gd name="T4" fmla="*/ 20 w 29"/>
                    <a:gd name="T5" fmla="*/ 10 h 48"/>
                    <a:gd name="T6" fmla="*/ 24 w 29"/>
                    <a:gd name="T7" fmla="*/ 5 h 48"/>
                    <a:gd name="T8" fmla="*/ 17 w 29"/>
                    <a:gd name="T9" fmla="*/ 5 h 48"/>
                    <a:gd name="T10" fmla="*/ 21 w 29"/>
                    <a:gd name="T11" fmla="*/ 0 h 48"/>
                    <a:gd name="T12" fmla="*/ 16 w 29"/>
                    <a:gd name="T13" fmla="*/ 0 h 48"/>
                    <a:gd name="T14" fmla="*/ 10 w 29"/>
                    <a:gd name="T15" fmla="*/ 6 h 48"/>
                    <a:gd name="T16" fmla="*/ 10 w 29"/>
                    <a:gd name="T17" fmla="*/ 19 h 48"/>
                    <a:gd name="T18" fmla="*/ 13 w 29"/>
                    <a:gd name="T19" fmla="*/ 22 h 48"/>
                    <a:gd name="T20" fmla="*/ 13 w 29"/>
                    <a:gd name="T21" fmla="*/ 28 h 48"/>
                    <a:gd name="T22" fmla="*/ 11 w 29"/>
                    <a:gd name="T23" fmla="*/ 28 h 48"/>
                    <a:gd name="T24" fmla="*/ 6 w 29"/>
                    <a:gd name="T25" fmla="*/ 33 h 48"/>
                    <a:gd name="T26" fmla="*/ 6 w 29"/>
                    <a:gd name="T27" fmla="*/ 38 h 48"/>
                    <a:gd name="T28" fmla="*/ 0 w 29"/>
                    <a:gd name="T29" fmla="*/ 47 h 48"/>
                    <a:gd name="T30" fmla="*/ 21 w 29"/>
                    <a:gd name="T31" fmla="*/ 47 h 48"/>
                    <a:gd name="T32" fmla="*/ 28 w 29"/>
                    <a:gd name="T33" fmla="*/ 3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8">
                      <a:moveTo>
                        <a:pt x="28" y="36"/>
                      </a:moveTo>
                      <a:lnTo>
                        <a:pt x="20" y="31"/>
                      </a:lnTo>
                      <a:lnTo>
                        <a:pt x="20" y="10"/>
                      </a:lnTo>
                      <a:lnTo>
                        <a:pt x="24" y="5"/>
                      </a:lnTo>
                      <a:lnTo>
                        <a:pt x="17" y="5"/>
                      </a:lnTo>
                      <a:lnTo>
                        <a:pt x="21" y="0"/>
                      </a:lnTo>
                      <a:lnTo>
                        <a:pt x="16" y="0"/>
                      </a:lnTo>
                      <a:lnTo>
                        <a:pt x="10" y="6"/>
                      </a:lnTo>
                      <a:lnTo>
                        <a:pt x="10" y="19"/>
                      </a:lnTo>
                      <a:lnTo>
                        <a:pt x="13" y="22"/>
                      </a:lnTo>
                      <a:lnTo>
                        <a:pt x="13" y="28"/>
                      </a:lnTo>
                      <a:lnTo>
                        <a:pt x="11" y="28"/>
                      </a:lnTo>
                      <a:lnTo>
                        <a:pt x="6" y="33"/>
                      </a:lnTo>
                      <a:lnTo>
                        <a:pt x="6" y="38"/>
                      </a:lnTo>
                      <a:lnTo>
                        <a:pt x="0" y="47"/>
                      </a:lnTo>
                      <a:lnTo>
                        <a:pt x="21" y="47"/>
                      </a:lnTo>
                      <a:lnTo>
                        <a:pt x="28" y="3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 name="Freeform 18">
                  <a:extLst>
                    <a:ext uri="{FF2B5EF4-FFF2-40B4-BE49-F238E27FC236}">
                      <a16:creationId xmlns:a16="http://schemas.microsoft.com/office/drawing/2014/main" id="{2B741BE6-B776-4F4F-9768-691F4F7E634F}"/>
                    </a:ext>
                  </a:extLst>
                </p:cNvPr>
                <p:cNvSpPr>
                  <a:spLocks/>
                </p:cNvSpPr>
                <p:nvPr/>
              </p:nvSpPr>
              <p:spPr bwMode="grayWhite">
                <a:xfrm>
                  <a:off x="4549" y="3183"/>
                  <a:ext cx="17" cy="17"/>
                </a:xfrm>
                <a:custGeom>
                  <a:avLst/>
                  <a:gdLst>
                    <a:gd name="T0" fmla="*/ 13 w 17"/>
                    <a:gd name="T1" fmla="*/ 5 h 17"/>
                    <a:gd name="T2" fmla="*/ 16 w 17"/>
                    <a:gd name="T3" fmla="*/ 5 h 17"/>
                    <a:gd name="T4" fmla="*/ 16 w 17"/>
                    <a:gd name="T5" fmla="*/ 0 h 17"/>
                    <a:gd name="T6" fmla="*/ 10 w 17"/>
                    <a:gd name="T7" fmla="*/ 0 h 17"/>
                    <a:gd name="T8" fmla="*/ 0 w 17"/>
                    <a:gd name="T9" fmla="*/ 10 h 17"/>
                    <a:gd name="T10" fmla="*/ 0 w 17"/>
                    <a:gd name="T11" fmla="*/ 16 h 17"/>
                    <a:gd name="T12" fmla="*/ 9 w 17"/>
                    <a:gd name="T13" fmla="*/ 16 h 17"/>
                    <a:gd name="T14" fmla="*/ 13 w 17"/>
                    <a:gd name="T15" fmla="*/ 11 h 17"/>
                    <a:gd name="T16" fmla="*/ 13 w 17"/>
                    <a:gd name="T17" fmla="*/ 5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3" y="5"/>
                      </a:moveTo>
                      <a:lnTo>
                        <a:pt x="16" y="5"/>
                      </a:lnTo>
                      <a:lnTo>
                        <a:pt x="16" y="0"/>
                      </a:lnTo>
                      <a:lnTo>
                        <a:pt x="10" y="0"/>
                      </a:lnTo>
                      <a:lnTo>
                        <a:pt x="0" y="10"/>
                      </a:lnTo>
                      <a:lnTo>
                        <a:pt x="0" y="16"/>
                      </a:lnTo>
                      <a:lnTo>
                        <a:pt x="9" y="16"/>
                      </a:lnTo>
                      <a:lnTo>
                        <a:pt x="13" y="11"/>
                      </a:lnTo>
                      <a:lnTo>
                        <a:pt x="13" y="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Freeform 19">
                  <a:extLst>
                    <a:ext uri="{FF2B5EF4-FFF2-40B4-BE49-F238E27FC236}">
                      <a16:creationId xmlns:a16="http://schemas.microsoft.com/office/drawing/2014/main" id="{5E5F0340-CF69-4199-A353-8CE4210B8667}"/>
                    </a:ext>
                  </a:extLst>
                </p:cNvPr>
                <p:cNvSpPr>
                  <a:spLocks/>
                </p:cNvSpPr>
                <p:nvPr/>
              </p:nvSpPr>
              <p:spPr bwMode="grayWhite">
                <a:xfrm>
                  <a:off x="4527" y="3155"/>
                  <a:ext cx="184" cy="155"/>
                </a:xfrm>
                <a:custGeom>
                  <a:avLst/>
                  <a:gdLst>
                    <a:gd name="T0" fmla="*/ 120 w 184"/>
                    <a:gd name="T1" fmla="*/ 10 h 155"/>
                    <a:gd name="T2" fmla="*/ 144 w 184"/>
                    <a:gd name="T3" fmla="*/ 14 h 155"/>
                    <a:gd name="T4" fmla="*/ 129 w 184"/>
                    <a:gd name="T5" fmla="*/ 20 h 155"/>
                    <a:gd name="T6" fmla="*/ 123 w 184"/>
                    <a:gd name="T7" fmla="*/ 29 h 155"/>
                    <a:gd name="T8" fmla="*/ 114 w 184"/>
                    <a:gd name="T9" fmla="*/ 50 h 155"/>
                    <a:gd name="T10" fmla="*/ 100 w 184"/>
                    <a:gd name="T11" fmla="*/ 51 h 155"/>
                    <a:gd name="T12" fmla="*/ 88 w 184"/>
                    <a:gd name="T13" fmla="*/ 49 h 155"/>
                    <a:gd name="T14" fmla="*/ 94 w 184"/>
                    <a:gd name="T15" fmla="*/ 39 h 155"/>
                    <a:gd name="T16" fmla="*/ 88 w 184"/>
                    <a:gd name="T17" fmla="*/ 26 h 155"/>
                    <a:gd name="T18" fmla="*/ 81 w 184"/>
                    <a:gd name="T19" fmla="*/ 49 h 155"/>
                    <a:gd name="T20" fmla="*/ 62 w 184"/>
                    <a:gd name="T21" fmla="*/ 60 h 155"/>
                    <a:gd name="T22" fmla="*/ 52 w 184"/>
                    <a:gd name="T23" fmla="*/ 67 h 155"/>
                    <a:gd name="T24" fmla="*/ 38 w 184"/>
                    <a:gd name="T25" fmla="*/ 77 h 155"/>
                    <a:gd name="T26" fmla="*/ 30 w 184"/>
                    <a:gd name="T27" fmla="*/ 102 h 155"/>
                    <a:gd name="T28" fmla="*/ 5 w 184"/>
                    <a:gd name="T29" fmla="*/ 93 h 155"/>
                    <a:gd name="T30" fmla="*/ 0 w 184"/>
                    <a:gd name="T31" fmla="*/ 111 h 155"/>
                    <a:gd name="T32" fmla="*/ 10 w 184"/>
                    <a:gd name="T33" fmla="*/ 138 h 155"/>
                    <a:gd name="T34" fmla="*/ 50 w 184"/>
                    <a:gd name="T35" fmla="*/ 109 h 155"/>
                    <a:gd name="T36" fmla="*/ 75 w 184"/>
                    <a:gd name="T37" fmla="*/ 103 h 155"/>
                    <a:gd name="T38" fmla="*/ 79 w 184"/>
                    <a:gd name="T39" fmla="*/ 115 h 155"/>
                    <a:gd name="T40" fmla="*/ 99 w 184"/>
                    <a:gd name="T41" fmla="*/ 143 h 155"/>
                    <a:gd name="T42" fmla="*/ 101 w 184"/>
                    <a:gd name="T43" fmla="*/ 135 h 155"/>
                    <a:gd name="T44" fmla="*/ 107 w 184"/>
                    <a:gd name="T45" fmla="*/ 135 h 155"/>
                    <a:gd name="T46" fmla="*/ 88 w 184"/>
                    <a:gd name="T47" fmla="*/ 108 h 155"/>
                    <a:gd name="T48" fmla="*/ 94 w 184"/>
                    <a:gd name="T49" fmla="*/ 99 h 155"/>
                    <a:gd name="T50" fmla="*/ 114 w 184"/>
                    <a:gd name="T51" fmla="*/ 127 h 155"/>
                    <a:gd name="T52" fmla="*/ 123 w 184"/>
                    <a:gd name="T53" fmla="*/ 144 h 155"/>
                    <a:gd name="T54" fmla="*/ 127 w 184"/>
                    <a:gd name="T55" fmla="*/ 154 h 155"/>
                    <a:gd name="T56" fmla="*/ 131 w 184"/>
                    <a:gd name="T57" fmla="*/ 136 h 155"/>
                    <a:gd name="T58" fmla="*/ 144 w 184"/>
                    <a:gd name="T59" fmla="*/ 130 h 155"/>
                    <a:gd name="T60" fmla="*/ 153 w 184"/>
                    <a:gd name="T61" fmla="*/ 126 h 155"/>
                    <a:gd name="T62" fmla="*/ 150 w 184"/>
                    <a:gd name="T63" fmla="*/ 113 h 155"/>
                    <a:gd name="T64" fmla="*/ 157 w 184"/>
                    <a:gd name="T65" fmla="*/ 90 h 155"/>
                    <a:gd name="T66" fmla="*/ 166 w 184"/>
                    <a:gd name="T67" fmla="*/ 93 h 155"/>
                    <a:gd name="T68" fmla="*/ 169 w 184"/>
                    <a:gd name="T69" fmla="*/ 103 h 155"/>
                    <a:gd name="T70" fmla="*/ 177 w 184"/>
                    <a:gd name="T71" fmla="*/ 98 h 155"/>
                    <a:gd name="T72" fmla="*/ 175 w 184"/>
                    <a:gd name="T73" fmla="*/ 95 h 155"/>
                    <a:gd name="T74" fmla="*/ 180 w 184"/>
                    <a:gd name="T75" fmla="*/ 81 h 155"/>
                    <a:gd name="T76" fmla="*/ 183 w 184"/>
                    <a:gd name="T77" fmla="*/ 98 h 155"/>
                    <a:gd name="T78" fmla="*/ 120 w 184"/>
                    <a:gd name="T79" fmla="*/ 0 h 1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4" h="155">
                      <a:moveTo>
                        <a:pt x="120" y="0"/>
                      </a:moveTo>
                      <a:lnTo>
                        <a:pt x="120" y="10"/>
                      </a:lnTo>
                      <a:lnTo>
                        <a:pt x="124" y="14"/>
                      </a:lnTo>
                      <a:lnTo>
                        <a:pt x="144" y="14"/>
                      </a:lnTo>
                      <a:lnTo>
                        <a:pt x="144" y="20"/>
                      </a:lnTo>
                      <a:lnTo>
                        <a:pt x="129" y="20"/>
                      </a:lnTo>
                      <a:lnTo>
                        <a:pt x="129" y="37"/>
                      </a:lnTo>
                      <a:lnTo>
                        <a:pt x="123" y="29"/>
                      </a:lnTo>
                      <a:lnTo>
                        <a:pt x="123" y="40"/>
                      </a:lnTo>
                      <a:lnTo>
                        <a:pt x="114" y="50"/>
                      </a:lnTo>
                      <a:lnTo>
                        <a:pt x="109" y="44"/>
                      </a:lnTo>
                      <a:lnTo>
                        <a:pt x="100" y="51"/>
                      </a:lnTo>
                      <a:lnTo>
                        <a:pt x="99" y="49"/>
                      </a:lnTo>
                      <a:lnTo>
                        <a:pt x="88" y="49"/>
                      </a:lnTo>
                      <a:lnTo>
                        <a:pt x="94" y="42"/>
                      </a:lnTo>
                      <a:lnTo>
                        <a:pt x="94" y="39"/>
                      </a:lnTo>
                      <a:lnTo>
                        <a:pt x="88" y="34"/>
                      </a:lnTo>
                      <a:lnTo>
                        <a:pt x="88" y="26"/>
                      </a:lnTo>
                      <a:lnTo>
                        <a:pt x="81" y="34"/>
                      </a:lnTo>
                      <a:lnTo>
                        <a:pt x="81" y="49"/>
                      </a:lnTo>
                      <a:lnTo>
                        <a:pt x="73" y="49"/>
                      </a:lnTo>
                      <a:lnTo>
                        <a:pt x="62" y="60"/>
                      </a:lnTo>
                      <a:lnTo>
                        <a:pt x="58" y="60"/>
                      </a:lnTo>
                      <a:lnTo>
                        <a:pt x="52" y="67"/>
                      </a:lnTo>
                      <a:lnTo>
                        <a:pt x="30" y="67"/>
                      </a:lnTo>
                      <a:lnTo>
                        <a:pt x="38" y="77"/>
                      </a:lnTo>
                      <a:lnTo>
                        <a:pt x="38" y="93"/>
                      </a:lnTo>
                      <a:lnTo>
                        <a:pt x="30" y="102"/>
                      </a:lnTo>
                      <a:lnTo>
                        <a:pt x="22" y="93"/>
                      </a:lnTo>
                      <a:lnTo>
                        <a:pt x="5" y="93"/>
                      </a:lnTo>
                      <a:lnTo>
                        <a:pt x="5" y="104"/>
                      </a:lnTo>
                      <a:lnTo>
                        <a:pt x="0" y="111"/>
                      </a:lnTo>
                      <a:lnTo>
                        <a:pt x="0" y="126"/>
                      </a:lnTo>
                      <a:lnTo>
                        <a:pt x="10" y="138"/>
                      </a:lnTo>
                      <a:lnTo>
                        <a:pt x="26" y="138"/>
                      </a:lnTo>
                      <a:lnTo>
                        <a:pt x="50" y="109"/>
                      </a:lnTo>
                      <a:lnTo>
                        <a:pt x="72" y="109"/>
                      </a:lnTo>
                      <a:lnTo>
                        <a:pt x="75" y="103"/>
                      </a:lnTo>
                      <a:lnTo>
                        <a:pt x="80" y="109"/>
                      </a:lnTo>
                      <a:lnTo>
                        <a:pt x="79" y="115"/>
                      </a:lnTo>
                      <a:lnTo>
                        <a:pt x="99" y="135"/>
                      </a:lnTo>
                      <a:lnTo>
                        <a:pt x="99" y="143"/>
                      </a:lnTo>
                      <a:lnTo>
                        <a:pt x="104" y="140"/>
                      </a:lnTo>
                      <a:lnTo>
                        <a:pt x="101" y="135"/>
                      </a:lnTo>
                      <a:lnTo>
                        <a:pt x="104" y="132"/>
                      </a:lnTo>
                      <a:lnTo>
                        <a:pt x="107" y="135"/>
                      </a:lnTo>
                      <a:lnTo>
                        <a:pt x="109" y="134"/>
                      </a:lnTo>
                      <a:lnTo>
                        <a:pt x="88" y="108"/>
                      </a:lnTo>
                      <a:lnTo>
                        <a:pt x="88" y="99"/>
                      </a:lnTo>
                      <a:lnTo>
                        <a:pt x="94" y="99"/>
                      </a:lnTo>
                      <a:lnTo>
                        <a:pt x="94" y="104"/>
                      </a:lnTo>
                      <a:lnTo>
                        <a:pt x="114" y="127"/>
                      </a:lnTo>
                      <a:lnTo>
                        <a:pt x="114" y="134"/>
                      </a:lnTo>
                      <a:lnTo>
                        <a:pt x="123" y="144"/>
                      </a:lnTo>
                      <a:lnTo>
                        <a:pt x="121" y="146"/>
                      </a:lnTo>
                      <a:lnTo>
                        <a:pt x="127" y="154"/>
                      </a:lnTo>
                      <a:lnTo>
                        <a:pt x="137" y="143"/>
                      </a:lnTo>
                      <a:lnTo>
                        <a:pt x="131" y="136"/>
                      </a:lnTo>
                      <a:lnTo>
                        <a:pt x="137" y="130"/>
                      </a:lnTo>
                      <a:lnTo>
                        <a:pt x="144" y="130"/>
                      </a:lnTo>
                      <a:lnTo>
                        <a:pt x="148" y="126"/>
                      </a:lnTo>
                      <a:lnTo>
                        <a:pt x="153" y="126"/>
                      </a:lnTo>
                      <a:lnTo>
                        <a:pt x="147" y="117"/>
                      </a:lnTo>
                      <a:lnTo>
                        <a:pt x="150" y="113"/>
                      </a:lnTo>
                      <a:lnTo>
                        <a:pt x="150" y="98"/>
                      </a:lnTo>
                      <a:lnTo>
                        <a:pt x="157" y="90"/>
                      </a:lnTo>
                      <a:lnTo>
                        <a:pt x="160" y="93"/>
                      </a:lnTo>
                      <a:lnTo>
                        <a:pt x="166" y="93"/>
                      </a:lnTo>
                      <a:lnTo>
                        <a:pt x="163" y="97"/>
                      </a:lnTo>
                      <a:lnTo>
                        <a:pt x="169" y="103"/>
                      </a:lnTo>
                      <a:lnTo>
                        <a:pt x="172" y="98"/>
                      </a:lnTo>
                      <a:lnTo>
                        <a:pt x="177" y="98"/>
                      </a:lnTo>
                      <a:lnTo>
                        <a:pt x="177" y="95"/>
                      </a:lnTo>
                      <a:lnTo>
                        <a:pt x="175" y="95"/>
                      </a:lnTo>
                      <a:lnTo>
                        <a:pt x="171" y="93"/>
                      </a:lnTo>
                      <a:lnTo>
                        <a:pt x="180" y="81"/>
                      </a:lnTo>
                      <a:lnTo>
                        <a:pt x="180" y="98"/>
                      </a:lnTo>
                      <a:lnTo>
                        <a:pt x="183" y="98"/>
                      </a:lnTo>
                      <a:lnTo>
                        <a:pt x="183" y="0"/>
                      </a:lnTo>
                      <a:lnTo>
                        <a:pt x="12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Freeform 20">
                  <a:extLst>
                    <a:ext uri="{FF2B5EF4-FFF2-40B4-BE49-F238E27FC236}">
                      <a16:creationId xmlns:a16="http://schemas.microsoft.com/office/drawing/2014/main" id="{632A5E4E-7755-4581-8177-DCDFBCC88159}"/>
                    </a:ext>
                  </a:extLst>
                </p:cNvPr>
                <p:cNvSpPr>
                  <a:spLocks/>
                </p:cNvSpPr>
                <p:nvPr/>
              </p:nvSpPr>
              <p:spPr bwMode="grayWhite">
                <a:xfrm>
                  <a:off x="4605" y="2991"/>
                  <a:ext cx="782" cy="553"/>
                </a:xfrm>
                <a:custGeom>
                  <a:avLst/>
                  <a:gdLst>
                    <a:gd name="T0" fmla="*/ 22 w 782"/>
                    <a:gd name="T1" fmla="*/ 145 h 553"/>
                    <a:gd name="T2" fmla="*/ 71 w 782"/>
                    <a:gd name="T3" fmla="*/ 96 h 553"/>
                    <a:gd name="T4" fmla="*/ 101 w 782"/>
                    <a:gd name="T5" fmla="*/ 130 h 553"/>
                    <a:gd name="T6" fmla="*/ 84 w 782"/>
                    <a:gd name="T7" fmla="*/ 128 h 553"/>
                    <a:gd name="T8" fmla="*/ 155 w 782"/>
                    <a:gd name="T9" fmla="*/ 123 h 553"/>
                    <a:gd name="T10" fmla="*/ 172 w 782"/>
                    <a:gd name="T11" fmla="*/ 79 h 553"/>
                    <a:gd name="T12" fmla="*/ 172 w 782"/>
                    <a:gd name="T13" fmla="*/ 89 h 553"/>
                    <a:gd name="T14" fmla="*/ 160 w 782"/>
                    <a:gd name="T15" fmla="*/ 123 h 553"/>
                    <a:gd name="T16" fmla="*/ 216 w 782"/>
                    <a:gd name="T17" fmla="*/ 95 h 553"/>
                    <a:gd name="T18" fmla="*/ 330 w 782"/>
                    <a:gd name="T19" fmla="*/ 16 h 553"/>
                    <a:gd name="T20" fmla="*/ 412 w 782"/>
                    <a:gd name="T21" fmla="*/ 20 h 553"/>
                    <a:gd name="T22" fmla="*/ 503 w 782"/>
                    <a:gd name="T23" fmla="*/ 10 h 553"/>
                    <a:gd name="T24" fmla="*/ 602 w 782"/>
                    <a:gd name="T25" fmla="*/ 51 h 553"/>
                    <a:gd name="T26" fmla="*/ 718 w 782"/>
                    <a:gd name="T27" fmla="*/ 65 h 553"/>
                    <a:gd name="T28" fmla="*/ 775 w 782"/>
                    <a:gd name="T29" fmla="*/ 112 h 553"/>
                    <a:gd name="T30" fmla="*/ 731 w 782"/>
                    <a:gd name="T31" fmla="*/ 148 h 553"/>
                    <a:gd name="T32" fmla="*/ 707 w 782"/>
                    <a:gd name="T33" fmla="*/ 194 h 553"/>
                    <a:gd name="T34" fmla="*/ 678 w 782"/>
                    <a:gd name="T35" fmla="*/ 196 h 553"/>
                    <a:gd name="T36" fmla="*/ 687 w 782"/>
                    <a:gd name="T37" fmla="*/ 132 h 553"/>
                    <a:gd name="T38" fmla="*/ 650 w 782"/>
                    <a:gd name="T39" fmla="*/ 166 h 553"/>
                    <a:gd name="T40" fmla="*/ 623 w 782"/>
                    <a:gd name="T41" fmla="*/ 196 h 553"/>
                    <a:gd name="T42" fmla="*/ 632 w 782"/>
                    <a:gd name="T43" fmla="*/ 228 h 553"/>
                    <a:gd name="T44" fmla="*/ 600 w 782"/>
                    <a:gd name="T45" fmla="*/ 276 h 553"/>
                    <a:gd name="T46" fmla="*/ 605 w 782"/>
                    <a:gd name="T47" fmla="*/ 315 h 553"/>
                    <a:gd name="T48" fmla="*/ 602 w 782"/>
                    <a:gd name="T49" fmla="*/ 296 h 553"/>
                    <a:gd name="T50" fmla="*/ 572 w 782"/>
                    <a:gd name="T51" fmla="*/ 299 h 553"/>
                    <a:gd name="T52" fmla="*/ 594 w 782"/>
                    <a:gd name="T53" fmla="*/ 356 h 553"/>
                    <a:gd name="T54" fmla="*/ 539 w 782"/>
                    <a:gd name="T55" fmla="*/ 423 h 553"/>
                    <a:gd name="T56" fmla="*/ 524 w 782"/>
                    <a:gd name="T57" fmla="*/ 442 h 553"/>
                    <a:gd name="T58" fmla="*/ 504 w 782"/>
                    <a:gd name="T59" fmla="*/ 507 h 553"/>
                    <a:gd name="T60" fmla="*/ 477 w 782"/>
                    <a:gd name="T61" fmla="*/ 508 h 553"/>
                    <a:gd name="T62" fmla="*/ 510 w 782"/>
                    <a:gd name="T63" fmla="*/ 552 h 553"/>
                    <a:gd name="T64" fmla="*/ 455 w 782"/>
                    <a:gd name="T65" fmla="*/ 449 h 553"/>
                    <a:gd name="T66" fmla="*/ 391 w 782"/>
                    <a:gd name="T67" fmla="*/ 428 h 553"/>
                    <a:gd name="T68" fmla="*/ 361 w 782"/>
                    <a:gd name="T69" fmla="*/ 495 h 553"/>
                    <a:gd name="T70" fmla="*/ 338 w 782"/>
                    <a:gd name="T71" fmla="*/ 530 h 553"/>
                    <a:gd name="T72" fmla="*/ 298 w 782"/>
                    <a:gd name="T73" fmla="*/ 425 h 553"/>
                    <a:gd name="T74" fmla="*/ 267 w 782"/>
                    <a:gd name="T75" fmla="*/ 436 h 553"/>
                    <a:gd name="T76" fmla="*/ 241 w 782"/>
                    <a:gd name="T77" fmla="*/ 391 h 553"/>
                    <a:gd name="T78" fmla="*/ 160 w 782"/>
                    <a:gd name="T79" fmla="*/ 366 h 553"/>
                    <a:gd name="T80" fmla="*/ 188 w 782"/>
                    <a:gd name="T81" fmla="*/ 414 h 553"/>
                    <a:gd name="T82" fmla="*/ 167 w 782"/>
                    <a:gd name="T83" fmla="*/ 445 h 553"/>
                    <a:gd name="T84" fmla="*/ 136 w 782"/>
                    <a:gd name="T85" fmla="*/ 434 h 553"/>
                    <a:gd name="T86" fmla="*/ 85 w 782"/>
                    <a:gd name="T87" fmla="*/ 355 h 553"/>
                    <a:gd name="T88" fmla="*/ 106 w 782"/>
                    <a:gd name="T89" fmla="*/ 310 h 553"/>
                    <a:gd name="T90" fmla="*/ 119 w 782"/>
                    <a:gd name="T91" fmla="*/ 276 h 553"/>
                    <a:gd name="T92" fmla="*/ 106 w 782"/>
                    <a:gd name="T93" fmla="*/ 162 h 553"/>
                    <a:gd name="T94" fmla="*/ 61 w 782"/>
                    <a:gd name="T95" fmla="*/ 138 h 553"/>
                    <a:gd name="T96" fmla="*/ 39 w 782"/>
                    <a:gd name="T97" fmla="*/ 150 h 553"/>
                    <a:gd name="T98" fmla="*/ 0 w 782"/>
                    <a:gd name="T99" fmla="*/ 162 h 5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82" h="553">
                      <a:moveTo>
                        <a:pt x="0" y="162"/>
                      </a:moveTo>
                      <a:lnTo>
                        <a:pt x="22" y="145"/>
                      </a:lnTo>
                      <a:lnTo>
                        <a:pt x="44" y="112"/>
                      </a:lnTo>
                      <a:lnTo>
                        <a:pt x="71" y="96"/>
                      </a:lnTo>
                      <a:lnTo>
                        <a:pt x="98" y="115"/>
                      </a:lnTo>
                      <a:lnTo>
                        <a:pt x="101" y="130"/>
                      </a:lnTo>
                      <a:lnTo>
                        <a:pt x="95" y="130"/>
                      </a:lnTo>
                      <a:lnTo>
                        <a:pt x="84" y="128"/>
                      </a:lnTo>
                      <a:lnTo>
                        <a:pt x="98" y="145"/>
                      </a:lnTo>
                      <a:lnTo>
                        <a:pt x="155" y="123"/>
                      </a:lnTo>
                      <a:lnTo>
                        <a:pt x="147" y="107"/>
                      </a:lnTo>
                      <a:lnTo>
                        <a:pt x="172" y="79"/>
                      </a:lnTo>
                      <a:lnTo>
                        <a:pt x="188" y="79"/>
                      </a:lnTo>
                      <a:lnTo>
                        <a:pt x="172" y="89"/>
                      </a:lnTo>
                      <a:lnTo>
                        <a:pt x="160" y="109"/>
                      </a:lnTo>
                      <a:lnTo>
                        <a:pt x="160" y="123"/>
                      </a:lnTo>
                      <a:lnTo>
                        <a:pt x="183" y="138"/>
                      </a:lnTo>
                      <a:lnTo>
                        <a:pt x="216" y="95"/>
                      </a:lnTo>
                      <a:lnTo>
                        <a:pt x="330" y="45"/>
                      </a:lnTo>
                      <a:lnTo>
                        <a:pt x="330" y="16"/>
                      </a:lnTo>
                      <a:lnTo>
                        <a:pt x="382" y="5"/>
                      </a:lnTo>
                      <a:lnTo>
                        <a:pt x="412" y="20"/>
                      </a:lnTo>
                      <a:lnTo>
                        <a:pt x="481" y="0"/>
                      </a:lnTo>
                      <a:lnTo>
                        <a:pt x="503" y="10"/>
                      </a:lnTo>
                      <a:lnTo>
                        <a:pt x="549" y="61"/>
                      </a:lnTo>
                      <a:lnTo>
                        <a:pt x="602" y="51"/>
                      </a:lnTo>
                      <a:lnTo>
                        <a:pt x="635" y="69"/>
                      </a:lnTo>
                      <a:lnTo>
                        <a:pt x="718" y="65"/>
                      </a:lnTo>
                      <a:lnTo>
                        <a:pt x="781" y="84"/>
                      </a:lnTo>
                      <a:lnTo>
                        <a:pt x="775" y="112"/>
                      </a:lnTo>
                      <a:lnTo>
                        <a:pt x="722" y="130"/>
                      </a:lnTo>
                      <a:lnTo>
                        <a:pt x="731" y="148"/>
                      </a:lnTo>
                      <a:lnTo>
                        <a:pt x="708" y="158"/>
                      </a:lnTo>
                      <a:lnTo>
                        <a:pt x="707" y="194"/>
                      </a:lnTo>
                      <a:lnTo>
                        <a:pt x="686" y="218"/>
                      </a:lnTo>
                      <a:lnTo>
                        <a:pt x="678" y="196"/>
                      </a:lnTo>
                      <a:lnTo>
                        <a:pt x="689" y="175"/>
                      </a:lnTo>
                      <a:lnTo>
                        <a:pt x="687" y="132"/>
                      </a:lnTo>
                      <a:lnTo>
                        <a:pt x="666" y="154"/>
                      </a:lnTo>
                      <a:lnTo>
                        <a:pt x="650" y="166"/>
                      </a:lnTo>
                      <a:lnTo>
                        <a:pt x="634" y="147"/>
                      </a:lnTo>
                      <a:lnTo>
                        <a:pt x="623" y="196"/>
                      </a:lnTo>
                      <a:lnTo>
                        <a:pt x="635" y="196"/>
                      </a:lnTo>
                      <a:lnTo>
                        <a:pt x="632" y="228"/>
                      </a:lnTo>
                      <a:lnTo>
                        <a:pt x="618" y="263"/>
                      </a:lnTo>
                      <a:lnTo>
                        <a:pt x="600" y="276"/>
                      </a:lnTo>
                      <a:lnTo>
                        <a:pt x="615" y="299"/>
                      </a:lnTo>
                      <a:lnTo>
                        <a:pt x="605" y="315"/>
                      </a:lnTo>
                      <a:lnTo>
                        <a:pt x="602" y="301"/>
                      </a:lnTo>
                      <a:lnTo>
                        <a:pt x="602" y="296"/>
                      </a:lnTo>
                      <a:lnTo>
                        <a:pt x="590" y="288"/>
                      </a:lnTo>
                      <a:lnTo>
                        <a:pt x="572" y="299"/>
                      </a:lnTo>
                      <a:lnTo>
                        <a:pt x="588" y="337"/>
                      </a:lnTo>
                      <a:lnTo>
                        <a:pt x="594" y="356"/>
                      </a:lnTo>
                      <a:lnTo>
                        <a:pt x="574" y="408"/>
                      </a:lnTo>
                      <a:lnTo>
                        <a:pt x="539" y="423"/>
                      </a:lnTo>
                      <a:lnTo>
                        <a:pt x="509" y="420"/>
                      </a:lnTo>
                      <a:lnTo>
                        <a:pt x="524" y="442"/>
                      </a:lnTo>
                      <a:lnTo>
                        <a:pt x="525" y="472"/>
                      </a:lnTo>
                      <a:lnTo>
                        <a:pt x="504" y="507"/>
                      </a:lnTo>
                      <a:lnTo>
                        <a:pt x="480" y="488"/>
                      </a:lnTo>
                      <a:lnTo>
                        <a:pt x="477" y="508"/>
                      </a:lnTo>
                      <a:lnTo>
                        <a:pt x="495" y="526"/>
                      </a:lnTo>
                      <a:lnTo>
                        <a:pt x="510" y="552"/>
                      </a:lnTo>
                      <a:lnTo>
                        <a:pt x="485" y="536"/>
                      </a:lnTo>
                      <a:lnTo>
                        <a:pt x="455" y="449"/>
                      </a:lnTo>
                      <a:lnTo>
                        <a:pt x="418" y="426"/>
                      </a:lnTo>
                      <a:lnTo>
                        <a:pt x="391" y="428"/>
                      </a:lnTo>
                      <a:lnTo>
                        <a:pt x="356" y="477"/>
                      </a:lnTo>
                      <a:lnTo>
                        <a:pt x="361" y="495"/>
                      </a:lnTo>
                      <a:lnTo>
                        <a:pt x="349" y="530"/>
                      </a:lnTo>
                      <a:lnTo>
                        <a:pt x="338" y="530"/>
                      </a:lnTo>
                      <a:lnTo>
                        <a:pt x="298" y="457"/>
                      </a:lnTo>
                      <a:lnTo>
                        <a:pt x="298" y="425"/>
                      </a:lnTo>
                      <a:lnTo>
                        <a:pt x="290" y="437"/>
                      </a:lnTo>
                      <a:lnTo>
                        <a:pt x="267" y="436"/>
                      </a:lnTo>
                      <a:lnTo>
                        <a:pt x="276" y="416"/>
                      </a:lnTo>
                      <a:lnTo>
                        <a:pt x="241" y="391"/>
                      </a:lnTo>
                      <a:lnTo>
                        <a:pt x="197" y="391"/>
                      </a:lnTo>
                      <a:lnTo>
                        <a:pt x="160" y="366"/>
                      </a:lnTo>
                      <a:lnTo>
                        <a:pt x="157" y="391"/>
                      </a:lnTo>
                      <a:lnTo>
                        <a:pt x="188" y="414"/>
                      </a:lnTo>
                      <a:lnTo>
                        <a:pt x="199" y="414"/>
                      </a:lnTo>
                      <a:lnTo>
                        <a:pt x="167" y="445"/>
                      </a:lnTo>
                      <a:lnTo>
                        <a:pt x="136" y="452"/>
                      </a:lnTo>
                      <a:lnTo>
                        <a:pt x="136" y="434"/>
                      </a:lnTo>
                      <a:lnTo>
                        <a:pt x="91" y="372"/>
                      </a:lnTo>
                      <a:lnTo>
                        <a:pt x="85" y="355"/>
                      </a:lnTo>
                      <a:lnTo>
                        <a:pt x="109" y="335"/>
                      </a:lnTo>
                      <a:lnTo>
                        <a:pt x="106" y="310"/>
                      </a:lnTo>
                      <a:lnTo>
                        <a:pt x="106" y="282"/>
                      </a:lnTo>
                      <a:lnTo>
                        <a:pt x="119" y="276"/>
                      </a:lnTo>
                      <a:lnTo>
                        <a:pt x="106" y="263"/>
                      </a:lnTo>
                      <a:lnTo>
                        <a:pt x="106" y="162"/>
                      </a:lnTo>
                      <a:lnTo>
                        <a:pt x="43" y="162"/>
                      </a:lnTo>
                      <a:lnTo>
                        <a:pt x="61" y="138"/>
                      </a:lnTo>
                      <a:lnTo>
                        <a:pt x="60" y="130"/>
                      </a:lnTo>
                      <a:lnTo>
                        <a:pt x="39" y="150"/>
                      </a:lnTo>
                      <a:lnTo>
                        <a:pt x="32" y="162"/>
                      </a:lnTo>
                      <a:lnTo>
                        <a:pt x="0" y="162"/>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Freeform 21">
                  <a:extLst>
                    <a:ext uri="{FF2B5EF4-FFF2-40B4-BE49-F238E27FC236}">
                      <a16:creationId xmlns:a16="http://schemas.microsoft.com/office/drawing/2014/main" id="{0CF177B7-E838-406D-8532-FE28022F2EE7}"/>
                    </a:ext>
                  </a:extLst>
                </p:cNvPr>
                <p:cNvSpPr>
                  <a:spLocks/>
                </p:cNvSpPr>
                <p:nvPr/>
              </p:nvSpPr>
              <p:spPr bwMode="grayWhite">
                <a:xfrm>
                  <a:off x="5221" y="3217"/>
                  <a:ext cx="68" cy="113"/>
                </a:xfrm>
                <a:custGeom>
                  <a:avLst/>
                  <a:gdLst>
                    <a:gd name="T0" fmla="*/ 45 w 68"/>
                    <a:gd name="T1" fmla="*/ 0 h 113"/>
                    <a:gd name="T2" fmla="*/ 45 w 68"/>
                    <a:gd name="T3" fmla="*/ 14 h 113"/>
                    <a:gd name="T4" fmla="*/ 39 w 68"/>
                    <a:gd name="T5" fmla="*/ 23 h 113"/>
                    <a:gd name="T6" fmla="*/ 41 w 68"/>
                    <a:gd name="T7" fmla="*/ 38 h 113"/>
                    <a:gd name="T8" fmla="*/ 33 w 68"/>
                    <a:gd name="T9" fmla="*/ 58 h 113"/>
                    <a:gd name="T10" fmla="*/ 22 w 68"/>
                    <a:gd name="T11" fmla="*/ 77 h 113"/>
                    <a:gd name="T12" fmla="*/ 5 w 68"/>
                    <a:gd name="T13" fmla="*/ 89 h 113"/>
                    <a:gd name="T14" fmla="*/ 0 w 68"/>
                    <a:gd name="T15" fmla="*/ 110 h 113"/>
                    <a:gd name="T16" fmla="*/ 7 w 68"/>
                    <a:gd name="T17" fmla="*/ 112 h 113"/>
                    <a:gd name="T18" fmla="*/ 7 w 68"/>
                    <a:gd name="T19" fmla="*/ 92 h 113"/>
                    <a:gd name="T20" fmla="*/ 31 w 68"/>
                    <a:gd name="T21" fmla="*/ 91 h 113"/>
                    <a:gd name="T22" fmla="*/ 49 w 68"/>
                    <a:gd name="T23" fmla="*/ 78 h 113"/>
                    <a:gd name="T24" fmla="*/ 49 w 68"/>
                    <a:gd name="T25" fmla="*/ 51 h 113"/>
                    <a:gd name="T26" fmla="*/ 55 w 68"/>
                    <a:gd name="T27" fmla="*/ 41 h 113"/>
                    <a:gd name="T28" fmla="*/ 46 w 68"/>
                    <a:gd name="T29" fmla="*/ 24 h 113"/>
                    <a:gd name="T30" fmla="*/ 59 w 68"/>
                    <a:gd name="T31" fmla="*/ 19 h 113"/>
                    <a:gd name="T32" fmla="*/ 67 w 68"/>
                    <a:gd name="T33" fmla="*/ 5 h 113"/>
                    <a:gd name="T34" fmla="*/ 49 w 68"/>
                    <a:gd name="T35" fmla="*/ 7 h 113"/>
                    <a:gd name="T36" fmla="*/ 45 w 68"/>
                    <a:gd name="T37" fmla="*/ 0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8" h="113">
                      <a:moveTo>
                        <a:pt x="45" y="0"/>
                      </a:moveTo>
                      <a:lnTo>
                        <a:pt x="45" y="14"/>
                      </a:lnTo>
                      <a:lnTo>
                        <a:pt x="39" y="23"/>
                      </a:lnTo>
                      <a:lnTo>
                        <a:pt x="41" y="38"/>
                      </a:lnTo>
                      <a:lnTo>
                        <a:pt x="33" y="58"/>
                      </a:lnTo>
                      <a:lnTo>
                        <a:pt x="22" y="77"/>
                      </a:lnTo>
                      <a:lnTo>
                        <a:pt x="5" y="89"/>
                      </a:lnTo>
                      <a:lnTo>
                        <a:pt x="0" y="110"/>
                      </a:lnTo>
                      <a:lnTo>
                        <a:pt x="7" y="112"/>
                      </a:lnTo>
                      <a:lnTo>
                        <a:pt x="7" y="92"/>
                      </a:lnTo>
                      <a:lnTo>
                        <a:pt x="31" y="91"/>
                      </a:lnTo>
                      <a:lnTo>
                        <a:pt x="49" y="78"/>
                      </a:lnTo>
                      <a:lnTo>
                        <a:pt x="49" y="51"/>
                      </a:lnTo>
                      <a:lnTo>
                        <a:pt x="55" y="41"/>
                      </a:lnTo>
                      <a:lnTo>
                        <a:pt x="46" y="24"/>
                      </a:lnTo>
                      <a:lnTo>
                        <a:pt x="59" y="19"/>
                      </a:lnTo>
                      <a:lnTo>
                        <a:pt x="67" y="5"/>
                      </a:lnTo>
                      <a:lnTo>
                        <a:pt x="49" y="7"/>
                      </a:lnTo>
                      <a:lnTo>
                        <a:pt x="45"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Freeform 22">
                  <a:extLst>
                    <a:ext uri="{FF2B5EF4-FFF2-40B4-BE49-F238E27FC236}">
                      <a16:creationId xmlns:a16="http://schemas.microsoft.com/office/drawing/2014/main" id="{82613FBE-58AD-459F-BB52-4680C35C898F}"/>
                    </a:ext>
                  </a:extLst>
                </p:cNvPr>
                <p:cNvSpPr>
                  <a:spLocks/>
                </p:cNvSpPr>
                <p:nvPr/>
              </p:nvSpPr>
              <p:spPr bwMode="grayWhite">
                <a:xfrm>
                  <a:off x="4967" y="3518"/>
                  <a:ext cx="17" cy="26"/>
                </a:xfrm>
                <a:custGeom>
                  <a:avLst/>
                  <a:gdLst>
                    <a:gd name="T0" fmla="*/ 8 w 17"/>
                    <a:gd name="T1" fmla="*/ 0 h 26"/>
                    <a:gd name="T2" fmla="*/ 0 w 17"/>
                    <a:gd name="T3" fmla="*/ 11 h 26"/>
                    <a:gd name="T4" fmla="*/ 5 w 17"/>
                    <a:gd name="T5" fmla="*/ 25 h 26"/>
                    <a:gd name="T6" fmla="*/ 16 w 17"/>
                    <a:gd name="T7" fmla="*/ 15 h 26"/>
                    <a:gd name="T8" fmla="*/ 8 w 17"/>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6">
                      <a:moveTo>
                        <a:pt x="8" y="0"/>
                      </a:moveTo>
                      <a:lnTo>
                        <a:pt x="0" y="11"/>
                      </a:lnTo>
                      <a:lnTo>
                        <a:pt x="5" y="25"/>
                      </a:lnTo>
                      <a:lnTo>
                        <a:pt x="16" y="15"/>
                      </a:lnTo>
                      <a:lnTo>
                        <a:pt x="8"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 name="Freeform 23">
                  <a:extLst>
                    <a:ext uri="{FF2B5EF4-FFF2-40B4-BE49-F238E27FC236}">
                      <a16:creationId xmlns:a16="http://schemas.microsoft.com/office/drawing/2014/main" id="{C92379F7-5305-4815-8EB4-1771A3600342}"/>
                    </a:ext>
                  </a:extLst>
                </p:cNvPr>
                <p:cNvSpPr>
                  <a:spLocks/>
                </p:cNvSpPr>
                <p:nvPr/>
              </p:nvSpPr>
              <p:spPr bwMode="grayWhite">
                <a:xfrm>
                  <a:off x="5069" y="3545"/>
                  <a:ext cx="158" cy="68"/>
                </a:xfrm>
                <a:custGeom>
                  <a:avLst/>
                  <a:gdLst>
                    <a:gd name="T0" fmla="*/ 0 w 158"/>
                    <a:gd name="T1" fmla="*/ 0 h 68"/>
                    <a:gd name="T2" fmla="*/ 23 w 158"/>
                    <a:gd name="T3" fmla="*/ 5 h 68"/>
                    <a:gd name="T4" fmla="*/ 58 w 158"/>
                    <a:gd name="T5" fmla="*/ 29 h 68"/>
                    <a:gd name="T6" fmla="*/ 53 w 158"/>
                    <a:gd name="T7" fmla="*/ 43 h 68"/>
                    <a:gd name="T8" fmla="*/ 82 w 158"/>
                    <a:gd name="T9" fmla="*/ 55 h 68"/>
                    <a:gd name="T10" fmla="*/ 157 w 158"/>
                    <a:gd name="T11" fmla="*/ 55 h 68"/>
                    <a:gd name="T12" fmla="*/ 75 w 158"/>
                    <a:gd name="T13" fmla="*/ 67 h 68"/>
                    <a:gd name="T14" fmla="*/ 53 w 158"/>
                    <a:gd name="T15" fmla="*/ 43 h 68"/>
                    <a:gd name="T16" fmla="*/ 32 w 158"/>
                    <a:gd name="T17" fmla="*/ 38 h 68"/>
                    <a:gd name="T18" fmla="*/ 0 w 158"/>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68">
                      <a:moveTo>
                        <a:pt x="0" y="0"/>
                      </a:moveTo>
                      <a:lnTo>
                        <a:pt x="23" y="5"/>
                      </a:lnTo>
                      <a:lnTo>
                        <a:pt x="58" y="29"/>
                      </a:lnTo>
                      <a:lnTo>
                        <a:pt x="53" y="43"/>
                      </a:lnTo>
                      <a:lnTo>
                        <a:pt x="82" y="55"/>
                      </a:lnTo>
                      <a:lnTo>
                        <a:pt x="157" y="55"/>
                      </a:lnTo>
                      <a:lnTo>
                        <a:pt x="75" y="67"/>
                      </a:lnTo>
                      <a:lnTo>
                        <a:pt x="53" y="43"/>
                      </a:lnTo>
                      <a:lnTo>
                        <a:pt x="32" y="38"/>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reeform 24">
                  <a:extLst>
                    <a:ext uri="{FF2B5EF4-FFF2-40B4-BE49-F238E27FC236}">
                      <a16:creationId xmlns:a16="http://schemas.microsoft.com/office/drawing/2014/main" id="{A5720842-AC2D-4544-820D-AA8CFB7DE27F}"/>
                    </a:ext>
                  </a:extLst>
                </p:cNvPr>
                <p:cNvSpPr>
                  <a:spLocks/>
                </p:cNvSpPr>
                <p:nvPr/>
              </p:nvSpPr>
              <p:spPr bwMode="grayWhite">
                <a:xfrm>
                  <a:off x="5195" y="3601"/>
                  <a:ext cx="169" cy="159"/>
                </a:xfrm>
                <a:custGeom>
                  <a:avLst/>
                  <a:gdLst>
                    <a:gd name="T0" fmla="*/ 135 w 169"/>
                    <a:gd name="T1" fmla="*/ 155 h 159"/>
                    <a:gd name="T2" fmla="*/ 127 w 169"/>
                    <a:gd name="T3" fmla="*/ 152 h 159"/>
                    <a:gd name="T4" fmla="*/ 110 w 169"/>
                    <a:gd name="T5" fmla="*/ 134 h 159"/>
                    <a:gd name="T6" fmla="*/ 92 w 169"/>
                    <a:gd name="T7" fmla="*/ 130 h 159"/>
                    <a:gd name="T8" fmla="*/ 88 w 169"/>
                    <a:gd name="T9" fmla="*/ 119 h 159"/>
                    <a:gd name="T10" fmla="*/ 78 w 169"/>
                    <a:gd name="T11" fmla="*/ 111 h 159"/>
                    <a:gd name="T12" fmla="*/ 62 w 169"/>
                    <a:gd name="T13" fmla="*/ 111 h 159"/>
                    <a:gd name="T14" fmla="*/ 44 w 169"/>
                    <a:gd name="T15" fmla="*/ 118 h 159"/>
                    <a:gd name="T16" fmla="*/ 28 w 169"/>
                    <a:gd name="T17" fmla="*/ 121 h 159"/>
                    <a:gd name="T18" fmla="*/ 10 w 169"/>
                    <a:gd name="T19" fmla="*/ 121 h 159"/>
                    <a:gd name="T20" fmla="*/ 10 w 169"/>
                    <a:gd name="T21" fmla="*/ 109 h 159"/>
                    <a:gd name="T22" fmla="*/ 3 w 169"/>
                    <a:gd name="T23" fmla="*/ 91 h 159"/>
                    <a:gd name="T24" fmla="*/ 2 w 169"/>
                    <a:gd name="T25" fmla="*/ 81 h 159"/>
                    <a:gd name="T26" fmla="*/ 2 w 169"/>
                    <a:gd name="T27" fmla="*/ 56 h 159"/>
                    <a:gd name="T28" fmla="*/ 31 w 169"/>
                    <a:gd name="T29" fmla="*/ 43 h 159"/>
                    <a:gd name="T30" fmla="*/ 34 w 169"/>
                    <a:gd name="T31" fmla="*/ 29 h 159"/>
                    <a:gd name="T32" fmla="*/ 40 w 169"/>
                    <a:gd name="T33" fmla="*/ 30 h 159"/>
                    <a:gd name="T34" fmla="*/ 55 w 169"/>
                    <a:gd name="T35" fmla="*/ 15 h 159"/>
                    <a:gd name="T36" fmla="*/ 70 w 169"/>
                    <a:gd name="T37" fmla="*/ 17 h 159"/>
                    <a:gd name="T38" fmla="*/ 80 w 169"/>
                    <a:gd name="T39" fmla="*/ 7 h 159"/>
                    <a:gd name="T40" fmla="*/ 89 w 169"/>
                    <a:gd name="T41" fmla="*/ 5 h 159"/>
                    <a:gd name="T42" fmla="*/ 103 w 169"/>
                    <a:gd name="T43" fmla="*/ 24 h 159"/>
                    <a:gd name="T44" fmla="*/ 116 w 169"/>
                    <a:gd name="T45" fmla="*/ 30 h 159"/>
                    <a:gd name="T46" fmla="*/ 117 w 169"/>
                    <a:gd name="T47" fmla="*/ 11 h 159"/>
                    <a:gd name="T48" fmla="*/ 122 w 169"/>
                    <a:gd name="T49" fmla="*/ 0 h 159"/>
                    <a:gd name="T50" fmla="*/ 132 w 169"/>
                    <a:gd name="T51" fmla="*/ 15 h 159"/>
                    <a:gd name="T52" fmla="*/ 140 w 169"/>
                    <a:gd name="T53" fmla="*/ 43 h 159"/>
                    <a:gd name="T54" fmla="*/ 156 w 169"/>
                    <a:gd name="T55" fmla="*/ 59 h 159"/>
                    <a:gd name="T56" fmla="*/ 165 w 169"/>
                    <a:gd name="T57" fmla="*/ 72 h 159"/>
                    <a:gd name="T58" fmla="*/ 168 w 169"/>
                    <a:gd name="T59" fmla="*/ 95 h 159"/>
                    <a:gd name="T60" fmla="*/ 157 w 169"/>
                    <a:gd name="T61" fmla="*/ 121 h 159"/>
                    <a:gd name="T62" fmla="*/ 155 w 169"/>
                    <a:gd name="T63" fmla="*/ 145 h 159"/>
                    <a:gd name="T64" fmla="*/ 140 w 169"/>
                    <a:gd name="T65" fmla="*/ 154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159">
                      <a:moveTo>
                        <a:pt x="140" y="154"/>
                      </a:moveTo>
                      <a:lnTo>
                        <a:pt x="135" y="155"/>
                      </a:lnTo>
                      <a:lnTo>
                        <a:pt x="132" y="158"/>
                      </a:lnTo>
                      <a:lnTo>
                        <a:pt x="127" y="152"/>
                      </a:lnTo>
                      <a:lnTo>
                        <a:pt x="112" y="145"/>
                      </a:lnTo>
                      <a:lnTo>
                        <a:pt x="110" y="134"/>
                      </a:lnTo>
                      <a:lnTo>
                        <a:pt x="105" y="130"/>
                      </a:lnTo>
                      <a:lnTo>
                        <a:pt x="92" y="130"/>
                      </a:lnTo>
                      <a:lnTo>
                        <a:pt x="92" y="122"/>
                      </a:lnTo>
                      <a:lnTo>
                        <a:pt x="88" y="119"/>
                      </a:lnTo>
                      <a:lnTo>
                        <a:pt x="87" y="112"/>
                      </a:lnTo>
                      <a:lnTo>
                        <a:pt x="78" y="111"/>
                      </a:lnTo>
                      <a:lnTo>
                        <a:pt x="70" y="109"/>
                      </a:lnTo>
                      <a:lnTo>
                        <a:pt x="62" y="111"/>
                      </a:lnTo>
                      <a:lnTo>
                        <a:pt x="62" y="112"/>
                      </a:lnTo>
                      <a:lnTo>
                        <a:pt x="44" y="118"/>
                      </a:lnTo>
                      <a:lnTo>
                        <a:pt x="44" y="121"/>
                      </a:lnTo>
                      <a:lnTo>
                        <a:pt x="28" y="121"/>
                      </a:lnTo>
                      <a:lnTo>
                        <a:pt x="20" y="126"/>
                      </a:lnTo>
                      <a:lnTo>
                        <a:pt x="10" y="121"/>
                      </a:lnTo>
                      <a:lnTo>
                        <a:pt x="10" y="119"/>
                      </a:lnTo>
                      <a:lnTo>
                        <a:pt x="10" y="109"/>
                      </a:lnTo>
                      <a:lnTo>
                        <a:pt x="7" y="99"/>
                      </a:lnTo>
                      <a:lnTo>
                        <a:pt x="3" y="91"/>
                      </a:lnTo>
                      <a:lnTo>
                        <a:pt x="5" y="84"/>
                      </a:lnTo>
                      <a:lnTo>
                        <a:pt x="2" y="81"/>
                      </a:lnTo>
                      <a:lnTo>
                        <a:pt x="0" y="66"/>
                      </a:lnTo>
                      <a:lnTo>
                        <a:pt x="2" y="56"/>
                      </a:lnTo>
                      <a:lnTo>
                        <a:pt x="11" y="48"/>
                      </a:lnTo>
                      <a:lnTo>
                        <a:pt x="31" y="43"/>
                      </a:lnTo>
                      <a:lnTo>
                        <a:pt x="36" y="36"/>
                      </a:lnTo>
                      <a:lnTo>
                        <a:pt x="34" y="29"/>
                      </a:lnTo>
                      <a:lnTo>
                        <a:pt x="39" y="27"/>
                      </a:lnTo>
                      <a:lnTo>
                        <a:pt x="40" y="30"/>
                      </a:lnTo>
                      <a:lnTo>
                        <a:pt x="42" y="25"/>
                      </a:lnTo>
                      <a:lnTo>
                        <a:pt x="55" y="15"/>
                      </a:lnTo>
                      <a:lnTo>
                        <a:pt x="62" y="20"/>
                      </a:lnTo>
                      <a:lnTo>
                        <a:pt x="70" y="17"/>
                      </a:lnTo>
                      <a:lnTo>
                        <a:pt x="72" y="9"/>
                      </a:lnTo>
                      <a:lnTo>
                        <a:pt x="80" y="7"/>
                      </a:lnTo>
                      <a:lnTo>
                        <a:pt x="78" y="1"/>
                      </a:lnTo>
                      <a:lnTo>
                        <a:pt x="89" y="5"/>
                      </a:lnTo>
                      <a:lnTo>
                        <a:pt x="98" y="3"/>
                      </a:lnTo>
                      <a:lnTo>
                        <a:pt x="103" y="24"/>
                      </a:lnTo>
                      <a:lnTo>
                        <a:pt x="110" y="30"/>
                      </a:lnTo>
                      <a:lnTo>
                        <a:pt x="116" y="30"/>
                      </a:lnTo>
                      <a:lnTo>
                        <a:pt x="119" y="17"/>
                      </a:lnTo>
                      <a:lnTo>
                        <a:pt x="117" y="11"/>
                      </a:lnTo>
                      <a:lnTo>
                        <a:pt x="119" y="1"/>
                      </a:lnTo>
                      <a:lnTo>
                        <a:pt x="122" y="0"/>
                      </a:lnTo>
                      <a:lnTo>
                        <a:pt x="127" y="12"/>
                      </a:lnTo>
                      <a:lnTo>
                        <a:pt x="132" y="15"/>
                      </a:lnTo>
                      <a:lnTo>
                        <a:pt x="135" y="27"/>
                      </a:lnTo>
                      <a:lnTo>
                        <a:pt x="140" y="43"/>
                      </a:lnTo>
                      <a:lnTo>
                        <a:pt x="147" y="47"/>
                      </a:lnTo>
                      <a:lnTo>
                        <a:pt x="156" y="59"/>
                      </a:lnTo>
                      <a:lnTo>
                        <a:pt x="157" y="65"/>
                      </a:lnTo>
                      <a:lnTo>
                        <a:pt x="165" y="72"/>
                      </a:lnTo>
                      <a:lnTo>
                        <a:pt x="168" y="85"/>
                      </a:lnTo>
                      <a:lnTo>
                        <a:pt x="168" y="95"/>
                      </a:lnTo>
                      <a:lnTo>
                        <a:pt x="165" y="111"/>
                      </a:lnTo>
                      <a:lnTo>
                        <a:pt x="157" y="121"/>
                      </a:lnTo>
                      <a:lnTo>
                        <a:pt x="155" y="134"/>
                      </a:lnTo>
                      <a:lnTo>
                        <a:pt x="155" y="145"/>
                      </a:lnTo>
                      <a:lnTo>
                        <a:pt x="147" y="147"/>
                      </a:lnTo>
                      <a:lnTo>
                        <a:pt x="140" y="15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7" name="Freeform 25">
                  <a:extLst>
                    <a:ext uri="{FF2B5EF4-FFF2-40B4-BE49-F238E27FC236}">
                      <a16:creationId xmlns:a16="http://schemas.microsoft.com/office/drawing/2014/main" id="{C66E5103-2E3B-40AD-A7C0-834F6CD92E29}"/>
                    </a:ext>
                  </a:extLst>
                </p:cNvPr>
                <p:cNvSpPr>
                  <a:spLocks/>
                </p:cNvSpPr>
                <p:nvPr/>
              </p:nvSpPr>
              <p:spPr bwMode="grayWhite">
                <a:xfrm>
                  <a:off x="5330" y="3768"/>
                  <a:ext cx="17" cy="20"/>
                </a:xfrm>
                <a:custGeom>
                  <a:avLst/>
                  <a:gdLst>
                    <a:gd name="T0" fmla="*/ 8 w 17"/>
                    <a:gd name="T1" fmla="*/ 16 h 20"/>
                    <a:gd name="T2" fmla="*/ 2 w 17"/>
                    <a:gd name="T3" fmla="*/ 13 h 20"/>
                    <a:gd name="T4" fmla="*/ 2 w 17"/>
                    <a:gd name="T5" fmla="*/ 10 h 20"/>
                    <a:gd name="T6" fmla="*/ 2 w 17"/>
                    <a:gd name="T7" fmla="*/ 8 h 20"/>
                    <a:gd name="T8" fmla="*/ 1 w 17"/>
                    <a:gd name="T9" fmla="*/ 5 h 20"/>
                    <a:gd name="T10" fmla="*/ 0 w 17"/>
                    <a:gd name="T11" fmla="*/ 0 h 20"/>
                    <a:gd name="T12" fmla="*/ 2 w 17"/>
                    <a:gd name="T13" fmla="*/ 0 h 20"/>
                    <a:gd name="T14" fmla="*/ 8 w 17"/>
                    <a:gd name="T15" fmla="*/ 2 h 20"/>
                    <a:gd name="T16" fmla="*/ 11 w 17"/>
                    <a:gd name="T17" fmla="*/ 2 h 20"/>
                    <a:gd name="T18" fmla="*/ 12 w 17"/>
                    <a:gd name="T19" fmla="*/ 2 h 20"/>
                    <a:gd name="T20" fmla="*/ 16 w 17"/>
                    <a:gd name="T21" fmla="*/ 0 h 20"/>
                    <a:gd name="T22" fmla="*/ 16 w 17"/>
                    <a:gd name="T23" fmla="*/ 8 h 20"/>
                    <a:gd name="T24" fmla="*/ 14 w 17"/>
                    <a:gd name="T25" fmla="*/ 10 h 20"/>
                    <a:gd name="T26" fmla="*/ 12 w 17"/>
                    <a:gd name="T27" fmla="*/ 13 h 20"/>
                    <a:gd name="T28" fmla="*/ 12 w 17"/>
                    <a:gd name="T29" fmla="*/ 16 h 20"/>
                    <a:gd name="T30" fmla="*/ 11 w 17"/>
                    <a:gd name="T31" fmla="*/ 16 h 20"/>
                    <a:gd name="T32" fmla="*/ 11 w 17"/>
                    <a:gd name="T33" fmla="*/ 19 h 20"/>
                    <a:gd name="T34" fmla="*/ 8 w 17"/>
                    <a:gd name="T35" fmla="*/ 16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20">
                      <a:moveTo>
                        <a:pt x="8" y="16"/>
                      </a:moveTo>
                      <a:lnTo>
                        <a:pt x="2" y="13"/>
                      </a:lnTo>
                      <a:lnTo>
                        <a:pt x="2" y="10"/>
                      </a:lnTo>
                      <a:lnTo>
                        <a:pt x="2" y="8"/>
                      </a:lnTo>
                      <a:lnTo>
                        <a:pt x="1" y="5"/>
                      </a:lnTo>
                      <a:lnTo>
                        <a:pt x="0" y="0"/>
                      </a:lnTo>
                      <a:lnTo>
                        <a:pt x="2" y="0"/>
                      </a:lnTo>
                      <a:lnTo>
                        <a:pt x="8" y="2"/>
                      </a:lnTo>
                      <a:lnTo>
                        <a:pt x="11" y="2"/>
                      </a:lnTo>
                      <a:lnTo>
                        <a:pt x="12" y="2"/>
                      </a:lnTo>
                      <a:lnTo>
                        <a:pt x="16" y="0"/>
                      </a:lnTo>
                      <a:lnTo>
                        <a:pt x="16" y="8"/>
                      </a:lnTo>
                      <a:lnTo>
                        <a:pt x="14" y="10"/>
                      </a:lnTo>
                      <a:lnTo>
                        <a:pt x="12" y="13"/>
                      </a:lnTo>
                      <a:lnTo>
                        <a:pt x="12" y="16"/>
                      </a:lnTo>
                      <a:lnTo>
                        <a:pt x="11" y="16"/>
                      </a:lnTo>
                      <a:lnTo>
                        <a:pt x="11" y="19"/>
                      </a:lnTo>
                      <a:lnTo>
                        <a:pt x="8" y="1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Freeform 26">
                  <a:extLst>
                    <a:ext uri="{FF2B5EF4-FFF2-40B4-BE49-F238E27FC236}">
                      <a16:creationId xmlns:a16="http://schemas.microsoft.com/office/drawing/2014/main" id="{A77633F1-B787-40F8-BF47-20FE9C73D23A}"/>
                    </a:ext>
                  </a:extLst>
                </p:cNvPr>
                <p:cNvSpPr>
                  <a:spLocks/>
                </p:cNvSpPr>
                <p:nvPr/>
              </p:nvSpPr>
              <p:spPr bwMode="grayWhite">
                <a:xfrm>
                  <a:off x="4739" y="3587"/>
                  <a:ext cx="19" cy="76"/>
                </a:xfrm>
                <a:custGeom>
                  <a:avLst/>
                  <a:gdLst>
                    <a:gd name="T0" fmla="*/ 2 w 19"/>
                    <a:gd name="T1" fmla="*/ 26 h 76"/>
                    <a:gd name="T2" fmla="*/ 9 w 19"/>
                    <a:gd name="T3" fmla="*/ 20 h 76"/>
                    <a:gd name="T4" fmla="*/ 14 w 19"/>
                    <a:gd name="T5" fmla="*/ 0 h 76"/>
                    <a:gd name="T6" fmla="*/ 18 w 19"/>
                    <a:gd name="T7" fmla="*/ 30 h 76"/>
                    <a:gd name="T8" fmla="*/ 12 w 19"/>
                    <a:gd name="T9" fmla="*/ 67 h 76"/>
                    <a:gd name="T10" fmla="*/ 0 w 19"/>
                    <a:gd name="T11" fmla="*/ 75 h 76"/>
                    <a:gd name="T12" fmla="*/ 0 w 19"/>
                    <a:gd name="T13" fmla="*/ 57 h 76"/>
                    <a:gd name="T14" fmla="*/ 3 w 19"/>
                    <a:gd name="T15" fmla="*/ 45 h 76"/>
                    <a:gd name="T16" fmla="*/ 2 w 19"/>
                    <a:gd name="T17" fmla="*/ 26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76">
                      <a:moveTo>
                        <a:pt x="2" y="26"/>
                      </a:moveTo>
                      <a:lnTo>
                        <a:pt x="9" y="20"/>
                      </a:lnTo>
                      <a:lnTo>
                        <a:pt x="14" y="0"/>
                      </a:lnTo>
                      <a:lnTo>
                        <a:pt x="18" y="30"/>
                      </a:lnTo>
                      <a:lnTo>
                        <a:pt x="12" y="67"/>
                      </a:lnTo>
                      <a:lnTo>
                        <a:pt x="0" y="75"/>
                      </a:lnTo>
                      <a:lnTo>
                        <a:pt x="0" y="57"/>
                      </a:lnTo>
                      <a:lnTo>
                        <a:pt x="3" y="45"/>
                      </a:lnTo>
                      <a:lnTo>
                        <a:pt x="2" y="2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1027" name="Rectangle 30">
            <a:extLst>
              <a:ext uri="{FF2B5EF4-FFF2-40B4-BE49-F238E27FC236}">
                <a16:creationId xmlns:a16="http://schemas.microsoft.com/office/drawing/2014/main" id="{342D556B-0D84-426E-9880-DC1574124601}"/>
              </a:ext>
            </a:extLst>
          </p:cNvPr>
          <p:cNvSpPr>
            <a:spLocks noGrp="1" noChangeArrowheads="1"/>
          </p:cNvSpPr>
          <p:nvPr>
            <p:ph type="title"/>
          </p:nvPr>
        </p:nvSpPr>
        <p:spPr bwMode="auto">
          <a:xfrm>
            <a:off x="685800" y="2857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31">
            <a:extLst>
              <a:ext uri="{FF2B5EF4-FFF2-40B4-BE49-F238E27FC236}">
                <a16:creationId xmlns:a16="http://schemas.microsoft.com/office/drawing/2014/main" id="{BBCF6C7C-AE8F-4F9C-8470-721A3F9E01F5}"/>
              </a:ext>
            </a:extLst>
          </p:cNvPr>
          <p:cNvSpPr>
            <a:spLocks noGrp="1" noChangeArrowheads="1"/>
          </p:cNvSpPr>
          <p:nvPr>
            <p:ph type="body" idx="1"/>
          </p:nvPr>
        </p:nvSpPr>
        <p:spPr bwMode="auto">
          <a:xfrm>
            <a:off x="685800" y="16573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6" name="Rectangle 32">
            <a:extLst>
              <a:ext uri="{FF2B5EF4-FFF2-40B4-BE49-F238E27FC236}">
                <a16:creationId xmlns:a16="http://schemas.microsoft.com/office/drawing/2014/main" id="{52733B62-40E8-432E-99C7-FFA875A3D4BF}"/>
              </a:ext>
            </a:extLst>
          </p:cNvPr>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altLang="en-US"/>
          </a:p>
        </p:txBody>
      </p:sp>
      <p:sp>
        <p:nvSpPr>
          <p:cNvPr id="1058" name="Rectangle 34">
            <a:extLst>
              <a:ext uri="{FF2B5EF4-FFF2-40B4-BE49-F238E27FC236}">
                <a16:creationId xmlns:a16="http://schemas.microsoft.com/office/drawing/2014/main" id="{6C134644-BBBC-4DB7-9391-B3D86329BD8F}"/>
              </a:ext>
            </a:extLst>
          </p:cNvPr>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3493DDE6-632E-4E43-BD96-2A4E841ECA81}" type="slidenum">
              <a:rPr lang="en-US" altLang="en-US"/>
              <a:pPr/>
              <a:t>‹#›</a:t>
            </a:fld>
            <a:endParaRPr lang="en-US" altLang="en-US"/>
          </a:p>
        </p:txBody>
      </p:sp>
      <p:sp>
        <p:nvSpPr>
          <p:cNvPr id="1031" name="Rectangle 35">
            <a:extLst>
              <a:ext uri="{FF2B5EF4-FFF2-40B4-BE49-F238E27FC236}">
                <a16:creationId xmlns:a16="http://schemas.microsoft.com/office/drawing/2014/main" id="{FC83D0B7-81C7-49B3-AD7A-7A00F6E006D5}"/>
              </a:ext>
            </a:extLst>
          </p:cNvPr>
          <p:cNvSpPr>
            <a:spLocks noChangeArrowheads="1"/>
          </p:cNvSpPr>
          <p:nvPr/>
        </p:nvSpPr>
        <p:spPr bwMode="auto">
          <a:xfrm>
            <a:off x="1676400" y="6438900"/>
            <a:ext cx="55816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defRPr/>
            </a:pPr>
            <a:r>
              <a:rPr lang="en-US" altLang="en-US" sz="1000">
                <a:latin typeface="Arial" pitchFamily="34" charset="0"/>
              </a:rPr>
              <a:t>Liang, Introduction to Java Programming, Tenth Edition, (c) 2015 Pearson Education, Inc. All rights reserved. </a:t>
            </a:r>
          </a:p>
        </p:txBody>
      </p:sp>
    </p:spTree>
  </p:cSld>
  <p:clrMap bg1="lt1" tx1="dk1" bg2="lt2" tx2="dk2" accent1="accent1" accent2="accent2" accent3="accent3" accent4="accent4" accent5="accent5" accent6="accent6" hlink="hlink" folHlink="folHlink"/>
  <p:sldLayoutIdLst>
    <p:sldLayoutId id="2147483911"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2" r:id="rId12"/>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F"/>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Monotype Sorts" pitchFamily="2" charset="2"/>
        <a:buChar char="u"/>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6.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6.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7.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7.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9.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9.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10.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1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11.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image" Target="../media/image12.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image" Target="../media/image12.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vmlDrawing" Target="../drawings/vmlDrawing20.vml"/><Relationship Id="rId4" Type="http://schemas.openxmlformats.org/officeDocument/2006/relationships/image" Target="../media/image1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21.vml"/><Relationship Id="rId4" Type="http://schemas.openxmlformats.org/officeDocument/2006/relationships/image" Target="../media/image14.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22.vml"/><Relationship Id="rId4" Type="http://schemas.openxmlformats.org/officeDocument/2006/relationships/image" Target="../media/image15.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image" Target="../media/image15.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6.xml"/><Relationship Id="rId1" Type="http://schemas.openxmlformats.org/officeDocument/2006/relationships/vmlDrawing" Target="../drawings/vmlDrawing24.vml"/><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25.vml"/><Relationship Id="rId4" Type="http://schemas.openxmlformats.org/officeDocument/2006/relationships/image" Target="../media/image17.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26.vml"/><Relationship Id="rId4" Type="http://schemas.openxmlformats.org/officeDocument/2006/relationships/image" Target="../media/image18.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27.vml"/><Relationship Id="rId4" Type="http://schemas.openxmlformats.org/officeDocument/2006/relationships/image" Target="../media/image18.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28.vml"/><Relationship Id="rId4" Type="http://schemas.openxmlformats.org/officeDocument/2006/relationships/image" Target="../media/image19.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5">
            <a:extLst>
              <a:ext uri="{FF2B5EF4-FFF2-40B4-BE49-F238E27FC236}">
                <a16:creationId xmlns:a16="http://schemas.microsoft.com/office/drawing/2014/main" id="{6EEF9FD9-643B-4E10-8CE6-D926C1E12E07}"/>
              </a:ext>
            </a:extLst>
          </p:cNvPr>
          <p:cNvSpPr>
            <a:spLocks noGrp="1" noChangeArrowheads="1"/>
          </p:cNvSpPr>
          <p:nvPr>
            <p:ph type="ftr" sz="quarter" idx="11"/>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sz="1400" dirty="0"/>
              <a:t>Liang, Introduction to Java Programming, Tenth Edition, (c) 2015 Pearson Education, Inc. All rights reserved. </a:t>
            </a:r>
          </a:p>
        </p:txBody>
      </p:sp>
      <p:sp>
        <p:nvSpPr>
          <p:cNvPr id="14338" name="Rectangle 36">
            <a:extLst>
              <a:ext uri="{FF2B5EF4-FFF2-40B4-BE49-F238E27FC236}">
                <a16:creationId xmlns:a16="http://schemas.microsoft.com/office/drawing/2014/main" id="{ACB6BB01-63EC-4FF8-A5B0-D566CFBDE544}"/>
              </a:ext>
            </a:extLst>
          </p:cNvPr>
          <p:cNvSpPr>
            <a:spLocks noGrp="1" noChangeArrowheads="1"/>
          </p:cNvSpPr>
          <p:nvPr>
            <p:ph type="sldNum" sz="quarter" idx="12"/>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294A5428-DEEB-43DC-8357-CD7D32C780E5}" type="slidenum">
              <a:rPr lang="en-US" altLang="en-US" sz="1400"/>
              <a:pPr>
                <a:spcBef>
                  <a:spcPct val="0"/>
                </a:spcBef>
                <a:buClrTx/>
                <a:buSzTx/>
                <a:buFontTx/>
                <a:buNone/>
              </a:pPr>
              <a:t>1</a:t>
            </a:fld>
            <a:endParaRPr lang="en-US" altLang="en-US" sz="1400"/>
          </a:p>
        </p:txBody>
      </p:sp>
      <p:sp>
        <p:nvSpPr>
          <p:cNvPr id="3076" name="Rectangle 1026">
            <a:extLst>
              <a:ext uri="{FF2B5EF4-FFF2-40B4-BE49-F238E27FC236}">
                <a16:creationId xmlns:a16="http://schemas.microsoft.com/office/drawing/2014/main" id="{0F5FB7C5-25F0-4013-8777-3924A6666EBE}"/>
              </a:ext>
            </a:extLst>
          </p:cNvPr>
          <p:cNvSpPr>
            <a:spLocks noGrp="1" noChangeArrowheads="1"/>
          </p:cNvSpPr>
          <p:nvPr>
            <p:ph type="ctrTitle"/>
          </p:nvPr>
        </p:nvSpPr>
        <p:spPr>
          <a:xfrm>
            <a:off x="615950" y="701675"/>
            <a:ext cx="7772400" cy="838200"/>
          </a:xfrm>
          <a:extLst>
            <a:ext uri="{FAA26D3D-D897-4be2-8F04-BA451C77F1D7}">
              <ma14:placeholderFlag xmlns="" xmlns:ma14="http://schemas.microsoft.com/office/mac/drawingml/2011/main" val="1"/>
            </a:ext>
          </a:extLst>
        </p:spPr>
        <p:txBody>
          <a:bodyPr/>
          <a:lstStyle/>
          <a:p>
            <a:pPr>
              <a:defRPr/>
            </a:pPr>
            <a:r>
              <a:rPr lang="en-US" altLang="en-US" dirty="0"/>
              <a:t>Extra: B+ Trees</a:t>
            </a:r>
          </a:p>
        </p:txBody>
      </p:sp>
      <p:sp>
        <p:nvSpPr>
          <p:cNvPr id="5" name="Rectangle 2">
            <a:extLst>
              <a:ext uri="{FF2B5EF4-FFF2-40B4-BE49-F238E27FC236}">
                <a16:creationId xmlns:a16="http://schemas.microsoft.com/office/drawing/2014/main" id="{0A10138E-B413-4CCE-9722-C3A845C9AAA4}"/>
              </a:ext>
            </a:extLst>
          </p:cNvPr>
          <p:cNvSpPr txBox="1">
            <a:spLocks noChangeArrowheads="1"/>
          </p:cNvSpPr>
          <p:nvPr/>
        </p:nvSpPr>
        <p:spPr bwMode="auto">
          <a:xfrm>
            <a:off x="885825" y="3467100"/>
            <a:ext cx="7924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lIns="92075" tIns="46038" rIns="92075" bIns="46038"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70C0"/>
                </a:solidFill>
              </a:rPr>
              <a:t>CS1: Java Programming</a:t>
            </a:r>
          </a:p>
          <a:p>
            <a:pPr algn="ctr">
              <a:spcBef>
                <a:spcPct val="0"/>
              </a:spcBef>
              <a:buClrTx/>
              <a:buSzTx/>
              <a:buFontTx/>
              <a:buNone/>
            </a:pPr>
            <a:r>
              <a:rPr lang="en-US" altLang="en-US" sz="3600" dirty="0">
                <a:solidFill>
                  <a:srgbClr val="0070C0"/>
                </a:solidFill>
              </a:rPr>
              <a:t>Colorado State University</a:t>
            </a:r>
          </a:p>
          <a:p>
            <a:pPr algn="ctr">
              <a:spcBef>
                <a:spcPct val="0"/>
              </a:spcBef>
              <a:buClrTx/>
              <a:buSzTx/>
              <a:buFontTx/>
              <a:buNone/>
            </a:pPr>
            <a:endParaRPr lang="en-US" altLang="en-US" sz="3600" dirty="0">
              <a:solidFill>
                <a:srgbClr val="0070C0"/>
              </a:solidFill>
            </a:endParaRPr>
          </a:p>
          <a:p>
            <a:pPr algn="ctr">
              <a:spcBef>
                <a:spcPct val="0"/>
              </a:spcBef>
              <a:buClrTx/>
              <a:buSzTx/>
              <a:buFontTx/>
              <a:buNone/>
            </a:pPr>
            <a:r>
              <a:rPr lang="en-US" altLang="en-US" sz="2800" dirty="0">
                <a:solidFill>
                  <a:srgbClr val="0070C0"/>
                </a:solidFill>
              </a:rPr>
              <a:t>Slides by Wim Bohm and Russ Wakefield</a:t>
            </a:r>
          </a:p>
        </p:txBody>
      </p:sp>
      <mc:AlternateContent xmlns:mc="http://schemas.openxmlformats.org/markup-compatibility/2006">
        <mc:Choice xmlns:pslz="http://schemas.microsoft.com/office/powerpoint/2016/slidezoom" Requires="pslz">
          <p:graphicFrame>
            <p:nvGraphicFramePr>
              <p:cNvPr id="3" name="Slide Zoom 2">
                <a:extLst>
                  <a:ext uri="{FF2B5EF4-FFF2-40B4-BE49-F238E27FC236}">
                    <a16:creationId xmlns:a16="http://schemas.microsoft.com/office/drawing/2014/main" id="{9C7D6A62-3B49-4F84-B12C-B6C770E73F7F}"/>
                  </a:ext>
                </a:extLst>
              </p:cNvPr>
              <p:cNvGraphicFramePr>
                <a:graphicFrameLocks noChangeAspect="1"/>
              </p:cNvGraphicFramePr>
              <p:nvPr>
                <p:extLst>
                  <p:ext uri="{D42A27DB-BD31-4B8C-83A1-F6EECF244321}">
                    <p14:modId xmlns:p14="http://schemas.microsoft.com/office/powerpoint/2010/main" val="382003866"/>
                  </p:ext>
                </p:extLst>
              </p:nvPr>
            </p:nvGraphicFramePr>
            <p:xfrm>
              <a:off x="2721334" y="2750551"/>
              <a:ext cx="2286000" cy="1714500"/>
            </p:xfrm>
            <a:graphic>
              <a:graphicData uri="http://schemas.microsoft.com/office/powerpoint/2016/slidezoom">
                <pslz:sldZm>
                  <pslz:sldZmObj sldId="413" cId="0">
                    <pslz:zmPr id="{839BAD65-AFC9-4B38-892B-AE53E45EDD22}"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3" name="Slide Zoom 2">
                <a:hlinkClick r:id="rId4" action="ppaction://hlinksldjump"/>
                <a:extLst>
                  <a:ext uri="{FF2B5EF4-FFF2-40B4-BE49-F238E27FC236}">
                    <a16:creationId xmlns:a16="http://schemas.microsoft.com/office/drawing/2014/main" id="{9C7D6A62-3B49-4F84-B12C-B6C770E73F7F}"/>
                  </a:ext>
                </a:extLst>
              </p:cNvPr>
              <p:cNvPicPr>
                <a:picLocks noGrp="1" noRot="1" noChangeAspect="1" noMove="1" noResize="1" noEditPoints="1" noAdjustHandles="1" noChangeArrowheads="1" noChangeShapeType="1"/>
              </p:cNvPicPr>
              <p:nvPr/>
            </p:nvPicPr>
            <p:blipFill>
              <a:blip r:embed="rId3"/>
              <a:stretch>
                <a:fillRect/>
              </a:stretch>
            </p:blipFill>
            <p:spPr>
              <a:xfrm>
                <a:off x="2721334" y="2750551"/>
                <a:ext cx="2286000" cy="1714500"/>
              </a:xfrm>
              <a:prstGeom prst="rect">
                <a:avLst/>
              </a:prstGeom>
              <a:ln w="3175">
                <a:solidFill>
                  <a:prstClr val="ltGray"/>
                </a:solidFill>
              </a:ln>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310AE6C0-E2A1-4FFD-9064-36C3F5A242B1}"/>
              </a:ext>
            </a:extLst>
          </p:cNvPr>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a:effectLst>
                  <a:outerShdw blurRad="38100" dist="38100" dir="2700000" algn="tl">
                    <a:srgbClr val="C0C0C0"/>
                  </a:outerShdw>
                </a:effectLst>
                <a:ea typeface="ＭＳ Ｐゴシック" pitchFamily="34" charset="-128"/>
              </a:rPr>
              <a:t>Non-Leaf Nodes in B</a:t>
            </a:r>
            <a:r>
              <a:rPr lang="en-US" altLang="en-US" baseline="30000">
                <a:effectLst>
                  <a:outerShdw blurRad="38100" dist="38100" dir="2700000" algn="tl">
                    <a:srgbClr val="C0C0C0"/>
                  </a:outerShdw>
                </a:effectLst>
                <a:ea typeface="ＭＳ Ｐゴシック" pitchFamily="34" charset="-128"/>
              </a:rPr>
              <a:t>+</a:t>
            </a:r>
            <a:r>
              <a:rPr lang="en-US" altLang="en-US">
                <a:effectLst>
                  <a:outerShdw blurRad="38100" dist="38100" dir="2700000" algn="tl">
                    <a:srgbClr val="C0C0C0"/>
                  </a:outerShdw>
                </a:effectLst>
                <a:ea typeface="ＭＳ Ｐゴシック" pitchFamily="34" charset="-128"/>
              </a:rPr>
              <a:t>-Trees</a:t>
            </a:r>
          </a:p>
        </p:txBody>
      </p:sp>
      <p:sp>
        <p:nvSpPr>
          <p:cNvPr id="47107" name="Rectangle 3">
            <a:extLst>
              <a:ext uri="{FF2B5EF4-FFF2-40B4-BE49-F238E27FC236}">
                <a16:creationId xmlns:a16="http://schemas.microsoft.com/office/drawing/2014/main" id="{E1203360-4DA3-4741-B6A5-7C34554173A5}"/>
              </a:ext>
            </a:extLst>
          </p:cNvPr>
          <p:cNvSpPr>
            <a:spLocks noGrp="1" noChangeArrowheads="1"/>
          </p:cNvSpPr>
          <p:nvPr>
            <p:ph type="body" idx="1"/>
          </p:nvPr>
        </p:nvSpPr>
        <p:spPr/>
        <p:txBody>
          <a:bodyPr/>
          <a:lstStyle/>
          <a:p>
            <a:r>
              <a:rPr lang="en-US" altLang="en-US" sz="2000"/>
              <a:t>Non leaf nodes form a multi-level sparse index on the leaf nodes.  For a non-leaf node with </a:t>
            </a:r>
            <a:r>
              <a:rPr lang="en-US" altLang="en-US" sz="2000" i="1"/>
              <a:t>m</a:t>
            </a:r>
            <a:r>
              <a:rPr lang="en-US" altLang="en-US" sz="2000"/>
              <a:t> pointers:</a:t>
            </a:r>
          </a:p>
          <a:p>
            <a:pPr lvl="1"/>
            <a:r>
              <a:rPr lang="en-US" altLang="en-US" sz="2000"/>
              <a:t>All the search-keys in the subtree to which </a:t>
            </a:r>
            <a:r>
              <a:rPr lang="en-US" altLang="en-US" sz="2000" i="1"/>
              <a:t>P</a:t>
            </a:r>
            <a:r>
              <a:rPr lang="en-US" altLang="en-US" sz="2000" baseline="-25000"/>
              <a:t>1</a:t>
            </a:r>
            <a:r>
              <a:rPr lang="en-US" altLang="en-US" sz="2000"/>
              <a:t> points are less than </a:t>
            </a:r>
            <a:r>
              <a:rPr lang="en-US" altLang="en-US" sz="2000" i="1"/>
              <a:t>K</a:t>
            </a:r>
            <a:r>
              <a:rPr lang="en-US" altLang="en-US" sz="2000" baseline="-25000"/>
              <a:t>1 </a:t>
            </a:r>
            <a:endParaRPr lang="en-US" altLang="en-US" sz="2000"/>
          </a:p>
          <a:p>
            <a:pPr lvl="1"/>
            <a:r>
              <a:rPr lang="en-US" altLang="en-US" sz="2000"/>
              <a:t>For 2 </a:t>
            </a:r>
            <a:r>
              <a:rPr lang="en-US" altLang="en-US" sz="2000">
                <a:sym typeface="Symbol" panose="05050102010706020507" pitchFamily="18" charset="2"/>
              </a:rPr>
              <a:t> </a:t>
            </a:r>
            <a:r>
              <a:rPr lang="en-US" altLang="en-US" sz="2000" i="1">
                <a:sym typeface="Symbol" panose="05050102010706020507" pitchFamily="18" charset="2"/>
              </a:rPr>
              <a:t>i </a:t>
            </a:r>
            <a:r>
              <a:rPr lang="en-US" altLang="en-US" sz="2000">
                <a:sym typeface="Symbol" panose="05050102010706020507" pitchFamily="18" charset="2"/>
              </a:rPr>
              <a:t> </a:t>
            </a:r>
            <a:r>
              <a:rPr lang="en-US" altLang="en-US" sz="2000" i="1">
                <a:sym typeface="Symbol" panose="05050102010706020507" pitchFamily="18" charset="2"/>
              </a:rPr>
              <a:t>n </a:t>
            </a:r>
            <a:r>
              <a:rPr lang="en-US" altLang="en-US" sz="2000">
                <a:sym typeface="Symbol" panose="05050102010706020507" pitchFamily="18" charset="2"/>
              </a:rPr>
              <a:t>– 1, all the search-keys in the subtree to which </a:t>
            </a:r>
            <a:r>
              <a:rPr lang="en-US" altLang="en-US" sz="2000" i="1">
                <a:sym typeface="Symbol" panose="05050102010706020507" pitchFamily="18" charset="2"/>
              </a:rPr>
              <a:t>P</a:t>
            </a:r>
            <a:r>
              <a:rPr lang="en-US" altLang="en-US" sz="2000" i="1" baseline="-25000">
                <a:sym typeface="Symbol" panose="05050102010706020507" pitchFamily="18" charset="2"/>
              </a:rPr>
              <a:t>i</a:t>
            </a:r>
            <a:r>
              <a:rPr lang="en-US" altLang="en-US" sz="2000">
                <a:sym typeface="Symbol" panose="05050102010706020507" pitchFamily="18" charset="2"/>
              </a:rPr>
              <a:t> points have values greater than or equal to </a:t>
            </a:r>
            <a:r>
              <a:rPr lang="en-US" altLang="en-US" sz="2000" i="1">
                <a:sym typeface="Symbol" panose="05050102010706020507" pitchFamily="18" charset="2"/>
              </a:rPr>
              <a:t>K</a:t>
            </a:r>
            <a:r>
              <a:rPr lang="en-US" altLang="en-US" sz="2000" i="1" baseline="-25000">
                <a:sym typeface="Symbol" panose="05050102010706020507" pitchFamily="18" charset="2"/>
              </a:rPr>
              <a:t>i</a:t>
            </a:r>
            <a:r>
              <a:rPr lang="en-US" altLang="en-US" sz="2000" baseline="-25000">
                <a:sym typeface="Symbol" panose="05050102010706020507" pitchFamily="18" charset="2"/>
              </a:rPr>
              <a:t>–1</a:t>
            </a:r>
            <a:r>
              <a:rPr lang="en-US" altLang="en-US" sz="2000">
                <a:sym typeface="Symbol" panose="05050102010706020507" pitchFamily="18" charset="2"/>
              </a:rPr>
              <a:t> and less than </a:t>
            </a:r>
            <a:r>
              <a:rPr lang="en-US" altLang="en-US" sz="2000" i="1">
                <a:sym typeface="Symbol" panose="05050102010706020507" pitchFamily="18" charset="2"/>
              </a:rPr>
              <a:t>K</a:t>
            </a:r>
            <a:r>
              <a:rPr lang="en-US" altLang="en-US" sz="2000" i="1" baseline="-25000">
                <a:sym typeface="Symbol" panose="05050102010706020507" pitchFamily="18" charset="2"/>
              </a:rPr>
              <a:t>i </a:t>
            </a:r>
          </a:p>
          <a:p>
            <a:pPr lvl="1"/>
            <a:r>
              <a:rPr lang="en-US" altLang="en-US" sz="2000">
                <a:sym typeface="Symbol" panose="05050102010706020507" pitchFamily="18" charset="2"/>
              </a:rPr>
              <a:t>All the search-keys in the subtree to which </a:t>
            </a:r>
            <a:r>
              <a:rPr lang="en-US" altLang="en-US" sz="2000" i="1">
                <a:sym typeface="Symbol" panose="05050102010706020507" pitchFamily="18" charset="2"/>
              </a:rPr>
              <a:t>P</a:t>
            </a:r>
            <a:r>
              <a:rPr lang="en-US" altLang="en-US" sz="2000" i="1" baseline="-25000">
                <a:sym typeface="Symbol" panose="05050102010706020507" pitchFamily="18" charset="2"/>
              </a:rPr>
              <a:t>n</a:t>
            </a:r>
            <a:r>
              <a:rPr lang="en-US" altLang="en-US" sz="2000">
                <a:sym typeface="Symbol" panose="05050102010706020507" pitchFamily="18" charset="2"/>
              </a:rPr>
              <a:t> points have values greater than or equal to </a:t>
            </a:r>
            <a:r>
              <a:rPr lang="en-US" altLang="en-US" sz="2000" i="1">
                <a:sym typeface="Symbol" panose="05050102010706020507" pitchFamily="18" charset="2"/>
              </a:rPr>
              <a:t>K</a:t>
            </a:r>
            <a:r>
              <a:rPr lang="en-US" altLang="en-US" sz="2000" i="1" baseline="-25000">
                <a:sym typeface="Symbol" panose="05050102010706020507" pitchFamily="18" charset="2"/>
              </a:rPr>
              <a:t>n</a:t>
            </a:r>
            <a:r>
              <a:rPr lang="en-US" altLang="en-US" sz="2000" baseline="-25000">
                <a:sym typeface="Symbol" panose="05050102010706020507" pitchFamily="18" charset="2"/>
              </a:rPr>
              <a:t>–1</a:t>
            </a:r>
          </a:p>
        </p:txBody>
      </p:sp>
      <p:pic>
        <p:nvPicPr>
          <p:cNvPr id="47108" name="Picture 6">
            <a:extLst>
              <a:ext uri="{FF2B5EF4-FFF2-40B4-BE49-F238E27FC236}">
                <a16:creationId xmlns:a16="http://schemas.microsoft.com/office/drawing/2014/main" id="{7407793D-CCAC-48C6-819F-46766BD72B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5253038"/>
            <a:ext cx="68405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2191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2" name="Rectangle 2">
            <a:extLst>
              <a:ext uri="{FF2B5EF4-FFF2-40B4-BE49-F238E27FC236}">
                <a16:creationId xmlns:a16="http://schemas.microsoft.com/office/drawing/2014/main" id="{EF43AB4B-6308-41A6-A753-64E7E79295C9}"/>
              </a:ext>
            </a:extLst>
          </p:cNvPr>
          <p:cNvSpPr>
            <a:spLocks noGrp="1" noChangeArrowheads="1"/>
          </p:cNvSpPr>
          <p:nvPr>
            <p:ph type="title"/>
          </p:nvPr>
        </p:nvSpPr>
        <p:spPr/>
        <p:txBody>
          <a:bodyPr/>
          <a:lstStyle/>
          <a:p>
            <a:pPr>
              <a:defRPr/>
            </a:pPr>
            <a:r>
              <a:rPr lang="en-US">
                <a:ea typeface="+mj-ea"/>
              </a:rPr>
              <a:t>Example of B</a:t>
            </a:r>
            <a:r>
              <a:rPr lang="en-US" baseline="30000">
                <a:ea typeface="+mj-ea"/>
              </a:rPr>
              <a:t>+</a:t>
            </a:r>
            <a:r>
              <a:rPr lang="en-US">
                <a:ea typeface="+mj-ea"/>
              </a:rPr>
              <a:t>-tree</a:t>
            </a:r>
          </a:p>
        </p:txBody>
      </p:sp>
      <p:sp>
        <p:nvSpPr>
          <p:cNvPr id="48131" name="Rectangle 3">
            <a:extLst>
              <a:ext uri="{FF2B5EF4-FFF2-40B4-BE49-F238E27FC236}">
                <a16:creationId xmlns:a16="http://schemas.microsoft.com/office/drawing/2014/main" id="{5C879F33-0EE4-4F47-ACA7-AE1E4BA780F5}"/>
              </a:ext>
            </a:extLst>
          </p:cNvPr>
          <p:cNvSpPr>
            <a:spLocks noGrp="1" noChangeArrowheads="1"/>
          </p:cNvSpPr>
          <p:nvPr>
            <p:ph type="body" idx="1"/>
          </p:nvPr>
        </p:nvSpPr>
        <p:spPr>
          <a:xfrm>
            <a:off x="814388" y="3960813"/>
            <a:ext cx="6724650" cy="2035175"/>
          </a:xfrm>
        </p:spPr>
        <p:txBody>
          <a:bodyPr/>
          <a:lstStyle/>
          <a:p>
            <a:r>
              <a:rPr lang="en-US" altLang="en-US" sz="2000" dirty="0"/>
              <a:t>Leaf nodes must have between 2 and 4 values </a:t>
            </a:r>
            <a:br>
              <a:rPr lang="en-US" altLang="en-US" sz="2000" dirty="0"/>
            </a:br>
            <a:r>
              <a:rPr lang="en-US" altLang="en-US" sz="2000" dirty="0"/>
              <a:t>(</a:t>
            </a:r>
            <a:r>
              <a:rPr lang="en-US" altLang="en-US" sz="2000" dirty="0">
                <a:sym typeface="Symbol" panose="05050102010706020507" pitchFamily="18" charset="2"/>
              </a:rPr>
              <a:t>(</a:t>
            </a:r>
            <a:r>
              <a:rPr lang="en-US" altLang="en-US" sz="2000" i="1" dirty="0">
                <a:sym typeface="Symbol" panose="05050102010706020507" pitchFamily="18" charset="2"/>
              </a:rPr>
              <a:t>n</a:t>
            </a:r>
            <a:r>
              <a:rPr lang="en-US" altLang="en-US" sz="2000" dirty="0">
                <a:sym typeface="Symbol" panose="05050102010706020507" pitchFamily="18" charset="2"/>
              </a:rPr>
              <a:t>–1)/2 and </a:t>
            </a:r>
            <a:r>
              <a:rPr lang="en-US" altLang="en-US" sz="2000" i="1" dirty="0">
                <a:sym typeface="Symbol" panose="05050102010706020507" pitchFamily="18" charset="2"/>
              </a:rPr>
              <a:t>n </a:t>
            </a:r>
            <a:r>
              <a:rPr lang="en-US" altLang="en-US" sz="2000" dirty="0">
                <a:sym typeface="Symbol" panose="05050102010706020507" pitchFamily="18" charset="2"/>
              </a:rPr>
              <a:t>–1, with </a:t>
            </a:r>
            <a:r>
              <a:rPr lang="en-US" altLang="en-US" sz="2000" i="1" dirty="0">
                <a:sym typeface="Symbol" panose="05050102010706020507" pitchFamily="18" charset="2"/>
              </a:rPr>
              <a:t>n</a:t>
            </a:r>
            <a:r>
              <a:rPr lang="en-US" altLang="en-US" sz="2000" dirty="0">
                <a:sym typeface="Symbol" panose="05050102010706020507" pitchFamily="18" charset="2"/>
              </a:rPr>
              <a:t> = 5).</a:t>
            </a:r>
          </a:p>
          <a:p>
            <a:r>
              <a:rPr lang="en-US" altLang="en-US" sz="2000" dirty="0">
                <a:sym typeface="Symbol" panose="05050102010706020507" pitchFamily="18" charset="2"/>
              </a:rPr>
              <a:t>Non-leaf nodes other than root must have between 3 and 5 children </a:t>
            </a:r>
            <a:r>
              <a:rPr lang="en-US" altLang="en-US" sz="2000" dirty="0"/>
              <a:t>(</a:t>
            </a:r>
            <a:r>
              <a:rPr lang="en-US" altLang="en-US" sz="2000" dirty="0">
                <a:sym typeface="Symbol" panose="05050102010706020507" pitchFamily="18" charset="2"/>
              </a:rPr>
              <a:t>(</a:t>
            </a:r>
            <a:r>
              <a:rPr lang="en-US" altLang="en-US" sz="2000" i="1" dirty="0">
                <a:sym typeface="Symbol" panose="05050102010706020507" pitchFamily="18" charset="2"/>
              </a:rPr>
              <a:t>n</a:t>
            </a:r>
            <a:r>
              <a:rPr lang="en-US" altLang="en-US" sz="2000" dirty="0">
                <a:sym typeface="Symbol" panose="05050102010706020507" pitchFamily="18" charset="2"/>
              </a:rPr>
              <a:t>/2 and </a:t>
            </a:r>
            <a:r>
              <a:rPr lang="en-US" altLang="en-US" sz="2000" i="1" dirty="0">
                <a:sym typeface="Symbol" panose="05050102010706020507" pitchFamily="18" charset="2"/>
              </a:rPr>
              <a:t>n </a:t>
            </a:r>
            <a:r>
              <a:rPr lang="en-US" altLang="en-US" sz="2000" dirty="0">
                <a:sym typeface="Symbol" panose="05050102010706020507" pitchFamily="18" charset="2"/>
              </a:rPr>
              <a:t>with </a:t>
            </a:r>
            <a:r>
              <a:rPr lang="en-US" altLang="en-US" sz="2000" i="1" dirty="0">
                <a:sym typeface="Symbol" panose="05050102010706020507" pitchFamily="18" charset="2"/>
              </a:rPr>
              <a:t>n</a:t>
            </a:r>
            <a:r>
              <a:rPr lang="en-US" altLang="en-US" sz="2000" dirty="0">
                <a:sym typeface="Symbol" panose="05050102010706020507" pitchFamily="18" charset="2"/>
              </a:rPr>
              <a:t> =5).</a:t>
            </a:r>
          </a:p>
          <a:p>
            <a:r>
              <a:rPr lang="en-US" altLang="en-US" sz="2000" dirty="0">
                <a:sym typeface="Symbol" panose="05050102010706020507" pitchFamily="18" charset="2"/>
              </a:rPr>
              <a:t>Root must have at least 2 children.</a:t>
            </a:r>
          </a:p>
        </p:txBody>
      </p:sp>
      <p:sp>
        <p:nvSpPr>
          <p:cNvPr id="48132" name="Text Box 4">
            <a:extLst>
              <a:ext uri="{FF2B5EF4-FFF2-40B4-BE49-F238E27FC236}">
                <a16:creationId xmlns:a16="http://schemas.microsoft.com/office/drawing/2014/main" id="{7C95CFEA-537F-4C89-9661-9293CE881401}"/>
              </a:ext>
            </a:extLst>
          </p:cNvPr>
          <p:cNvSpPr txBox="1">
            <a:spLocks noChangeArrowheads="1"/>
          </p:cNvSpPr>
          <p:nvPr/>
        </p:nvSpPr>
        <p:spPr bwMode="auto">
          <a:xfrm>
            <a:off x="2706688" y="3379788"/>
            <a:ext cx="3314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600">
                <a:solidFill>
                  <a:schemeClr val="tx1"/>
                </a:solidFill>
                <a:latin typeface="Helvetica" panose="020B0604020202020204" pitchFamily="34" charset="0"/>
                <a:ea typeface="MS PGothic" panose="020B0600070205080204" pitchFamily="34" charset="-128"/>
              </a:defRPr>
            </a:lvl1pPr>
            <a:lvl2pPr marL="37931725" indent="-37474525">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pPr>
            <a:r>
              <a:rPr lang="en-US" altLang="en-US" sz="1800" dirty="0"/>
              <a:t>B</a:t>
            </a:r>
            <a:r>
              <a:rPr lang="en-US" altLang="en-US" sz="1800" baseline="30000" dirty="0"/>
              <a:t>+</a:t>
            </a:r>
            <a:r>
              <a:rPr lang="en-US" altLang="en-US" sz="1800" dirty="0"/>
              <a:t>-tree for </a:t>
            </a:r>
            <a:r>
              <a:rPr lang="en-US" altLang="en-US" sz="1800" i="1" dirty="0"/>
              <a:t>instructor </a:t>
            </a:r>
            <a:r>
              <a:rPr lang="en-US" altLang="en-US" sz="1800" dirty="0"/>
              <a:t>file (</a:t>
            </a:r>
            <a:r>
              <a:rPr lang="en-US" altLang="en-US" sz="1800" i="1" dirty="0"/>
              <a:t>n</a:t>
            </a:r>
            <a:r>
              <a:rPr lang="en-US" altLang="en-US" sz="1800" dirty="0"/>
              <a:t> = 5)</a:t>
            </a:r>
          </a:p>
        </p:txBody>
      </p:sp>
      <p:sp>
        <p:nvSpPr>
          <p:cNvPr id="4" name="Rectangle 4">
            <a:extLst>
              <a:ext uri="{FF2B5EF4-FFF2-40B4-BE49-F238E27FC236}">
                <a16:creationId xmlns:a16="http://schemas.microsoft.com/office/drawing/2014/main" id="{D6826F55-2B46-465D-BAF9-EBA2AD791C11}"/>
              </a:ext>
            </a:extLst>
          </p:cNvPr>
          <p:cNvSpPr>
            <a:spLocks noChangeArrowheads="1"/>
          </p:cNvSpPr>
          <p:nvPr/>
        </p:nvSpPr>
        <p:spPr bwMode="auto">
          <a:xfrm>
            <a:off x="1307575" y="12723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0EF6B809-FFDE-4B6E-8D26-5EB6A082D543}"/>
              </a:ext>
            </a:extLst>
          </p:cNvPr>
          <p:cNvGraphicFramePr>
            <a:graphicFrameLocks noChangeAspect="1"/>
          </p:cNvGraphicFramePr>
          <p:nvPr>
            <p:extLst>
              <p:ext uri="{D42A27DB-BD31-4B8C-83A1-F6EECF244321}">
                <p14:modId xmlns:p14="http://schemas.microsoft.com/office/powerpoint/2010/main" val="1045246097"/>
              </p:ext>
            </p:extLst>
          </p:nvPr>
        </p:nvGraphicFramePr>
        <p:xfrm>
          <a:off x="1307575" y="1272382"/>
          <a:ext cx="5930900" cy="2000250"/>
        </p:xfrm>
        <a:graphic>
          <a:graphicData uri="http://schemas.openxmlformats.org/presentationml/2006/ole">
            <mc:AlternateContent xmlns:mc="http://schemas.openxmlformats.org/markup-compatibility/2006">
              <mc:Choice xmlns:v="urn:schemas-microsoft-com:vml" Requires="v">
                <p:oleObj spid="_x0000_s196621" r:id="rId4" imgW="12131060" imgH="4084429" progId="Visio.Drawing.15">
                  <p:embed/>
                </p:oleObj>
              </mc:Choice>
              <mc:Fallback>
                <p:oleObj r:id="rId4" imgW="12131060" imgH="4084429" progId="Visio.Drawing.1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7575" y="1272382"/>
                        <a:ext cx="5930900" cy="200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01796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210" name="Rectangle 2">
            <a:extLst>
              <a:ext uri="{FF2B5EF4-FFF2-40B4-BE49-F238E27FC236}">
                <a16:creationId xmlns:a16="http://schemas.microsoft.com/office/drawing/2014/main" id="{E709B196-A658-4FD1-84F4-166DB2DB6B5B}"/>
              </a:ext>
            </a:extLst>
          </p:cNvPr>
          <p:cNvSpPr>
            <a:spLocks noGrp="1" noChangeArrowheads="1"/>
          </p:cNvSpPr>
          <p:nvPr>
            <p:ph type="title"/>
          </p:nvPr>
        </p:nvSpPr>
        <p:spPr/>
        <p:txBody>
          <a:bodyPr/>
          <a:lstStyle/>
          <a:p>
            <a:pPr>
              <a:defRPr/>
            </a:pPr>
            <a:r>
              <a:rPr lang="en-US">
                <a:ea typeface="+mj-ea"/>
              </a:rPr>
              <a:t>Observations about B</a:t>
            </a:r>
            <a:r>
              <a:rPr lang="en-US" baseline="30000">
                <a:ea typeface="+mj-ea"/>
              </a:rPr>
              <a:t>+</a:t>
            </a:r>
            <a:r>
              <a:rPr lang="en-US">
                <a:ea typeface="+mj-ea"/>
              </a:rPr>
              <a:t>-trees</a:t>
            </a:r>
          </a:p>
        </p:txBody>
      </p:sp>
      <p:sp>
        <p:nvSpPr>
          <p:cNvPr id="50179" name="Rectangle 3">
            <a:extLst>
              <a:ext uri="{FF2B5EF4-FFF2-40B4-BE49-F238E27FC236}">
                <a16:creationId xmlns:a16="http://schemas.microsoft.com/office/drawing/2014/main" id="{C4D0A082-D2FC-488F-BDF0-6F7E3CAFFDDA}"/>
              </a:ext>
            </a:extLst>
          </p:cNvPr>
          <p:cNvSpPr>
            <a:spLocks noGrp="1" noChangeArrowheads="1"/>
          </p:cNvSpPr>
          <p:nvPr>
            <p:ph type="body" idx="1"/>
          </p:nvPr>
        </p:nvSpPr>
        <p:spPr/>
        <p:txBody>
          <a:bodyPr/>
          <a:lstStyle/>
          <a:p>
            <a:pPr lvl="0"/>
            <a:r>
              <a:rPr lang="en-US" sz="2000" dirty="0"/>
              <a:t>Operations (insert, delete) on the tree keep it balanced.  </a:t>
            </a:r>
            <a:r>
              <a:rPr lang="en-US" sz="2000" dirty="0" err="1"/>
              <a:t>Log</a:t>
            </a:r>
            <a:r>
              <a:rPr lang="en-US" sz="2000" baseline="-25000" dirty="0" err="1"/>
              <a:t>f</a:t>
            </a:r>
            <a:r>
              <a:rPr lang="en-US" sz="2000" dirty="0" err="1"/>
              <a:t>N</a:t>
            </a:r>
            <a:r>
              <a:rPr lang="en-US" sz="2000" dirty="0"/>
              <a:t> cost where f=fanout, N = # of leaf pages.</a:t>
            </a:r>
          </a:p>
          <a:p>
            <a:pPr lvl="0"/>
            <a:r>
              <a:rPr lang="en-US" sz="2000" dirty="0"/>
              <a:t>Minimum occupancy of 50% is guaranteed for each node except the root node if the deletion algorithm we will present is used.   (in practice, deletes just delete the data entry because files usually grow, not shrink).  Each node contains m entries where  d &lt;=  m &lt;= 2d entries. </a:t>
            </a:r>
          </a:p>
          <a:p>
            <a:pPr lvl="0"/>
            <a:r>
              <a:rPr lang="en-US" sz="2000" dirty="0"/>
              <a:t>Search for a record is just a traversal from the root to the appropriate leaf.  This is the height of the tree – because it is balanced is consistent.  Because of the high fan-out, the height of a B+ tree is rarely more than 3 or 4.</a:t>
            </a:r>
          </a:p>
        </p:txBody>
      </p:sp>
    </p:spTree>
    <p:extLst>
      <p:ext uri="{BB962C8B-B14F-4D97-AF65-F5344CB8AC3E}">
        <p14:creationId xmlns:p14="http://schemas.microsoft.com/office/powerpoint/2010/main" val="3436059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58" name="Rectangle 2">
            <a:extLst>
              <a:ext uri="{FF2B5EF4-FFF2-40B4-BE49-F238E27FC236}">
                <a16:creationId xmlns:a16="http://schemas.microsoft.com/office/drawing/2014/main" id="{3B7FAACF-013B-4ECB-B820-3A72AB74792E}"/>
              </a:ext>
            </a:extLst>
          </p:cNvPr>
          <p:cNvSpPr>
            <a:spLocks noGrp="1" noChangeArrowheads="1"/>
          </p:cNvSpPr>
          <p:nvPr>
            <p:ph type="title"/>
          </p:nvPr>
        </p:nvSpPr>
        <p:spPr/>
        <p:txBody>
          <a:bodyPr/>
          <a:lstStyle/>
          <a:p>
            <a:pPr>
              <a:defRPr/>
            </a:pPr>
            <a:r>
              <a:rPr lang="en-US" dirty="0">
                <a:ea typeface="+mj-ea"/>
              </a:rPr>
              <a:t>Queries on B</a:t>
            </a:r>
            <a:r>
              <a:rPr lang="en-US" baseline="30000" dirty="0">
                <a:ea typeface="+mj-ea"/>
              </a:rPr>
              <a:t>+</a:t>
            </a:r>
            <a:r>
              <a:rPr lang="en-US" dirty="0">
                <a:ea typeface="+mj-ea"/>
              </a:rPr>
              <a:t>-Trees</a:t>
            </a:r>
          </a:p>
        </p:txBody>
      </p:sp>
      <p:sp>
        <p:nvSpPr>
          <p:cNvPr id="52227" name="Rectangle 3">
            <a:extLst>
              <a:ext uri="{FF2B5EF4-FFF2-40B4-BE49-F238E27FC236}">
                <a16:creationId xmlns:a16="http://schemas.microsoft.com/office/drawing/2014/main" id="{1C53FF75-2E43-48DA-B772-F1959F504C98}"/>
              </a:ext>
            </a:extLst>
          </p:cNvPr>
          <p:cNvSpPr>
            <a:spLocks noGrp="1" noChangeArrowheads="1"/>
          </p:cNvSpPr>
          <p:nvPr>
            <p:ph type="body" idx="1"/>
          </p:nvPr>
        </p:nvSpPr>
        <p:spPr>
          <a:xfrm>
            <a:off x="344487" y="1662370"/>
            <a:ext cx="8455025" cy="3416300"/>
          </a:xfrm>
        </p:spPr>
        <p:txBody>
          <a:bodyPr/>
          <a:lstStyle/>
          <a:p>
            <a:pPr marL="381000" indent="-381000">
              <a:lnSpc>
                <a:spcPct val="80000"/>
              </a:lnSpc>
            </a:pPr>
            <a:r>
              <a:rPr lang="en-US" altLang="en-US" sz="2000" dirty="0"/>
              <a:t>Find record with search-key value </a:t>
            </a:r>
            <a:r>
              <a:rPr lang="en-US" altLang="en-US" sz="2000" i="1" dirty="0"/>
              <a:t>V.</a:t>
            </a:r>
          </a:p>
          <a:p>
            <a:pPr marL="800100" lvl="1" indent="-342900">
              <a:lnSpc>
                <a:spcPct val="80000"/>
              </a:lnSpc>
              <a:buFont typeface="Monotype Sorts" pitchFamily="2" charset="2"/>
              <a:buAutoNum type="arabicPeriod"/>
            </a:pPr>
            <a:r>
              <a:rPr lang="en-US" altLang="en-US" sz="2000" i="1" dirty="0"/>
              <a:t>C=root</a:t>
            </a:r>
          </a:p>
          <a:p>
            <a:pPr marL="800100" lvl="1" indent="-342900">
              <a:lnSpc>
                <a:spcPct val="80000"/>
              </a:lnSpc>
              <a:buFont typeface="Monotype Sorts" pitchFamily="2" charset="2"/>
              <a:buAutoNum type="arabicPeriod"/>
            </a:pPr>
            <a:r>
              <a:rPr lang="en-US" altLang="en-US" sz="2000" dirty="0"/>
              <a:t>While C is not a leaf node {</a:t>
            </a:r>
          </a:p>
          <a:p>
            <a:pPr marL="1200150" lvl="2" indent="-342900">
              <a:lnSpc>
                <a:spcPct val="80000"/>
              </a:lnSpc>
              <a:buFont typeface="Monotype Sorts" pitchFamily="2" charset="2"/>
              <a:buAutoNum type="arabicPeriod"/>
            </a:pPr>
            <a:r>
              <a:rPr lang="en-US" altLang="en-US" sz="2000" dirty="0"/>
              <a:t>Let </a:t>
            </a:r>
            <a:r>
              <a:rPr lang="en-US" altLang="en-US" sz="2000" i="1" dirty="0" err="1"/>
              <a:t>i</a:t>
            </a:r>
            <a:r>
              <a:rPr lang="en-US" altLang="en-US" sz="2000" i="1" dirty="0"/>
              <a:t> </a:t>
            </a:r>
            <a:r>
              <a:rPr lang="en-US" altLang="en-US" sz="2000" dirty="0"/>
              <a:t>be least value such that </a:t>
            </a:r>
            <a:r>
              <a:rPr lang="en-US" altLang="en-US" sz="2000" i="1" dirty="0"/>
              <a:t>V </a:t>
            </a:r>
            <a:r>
              <a:rPr lang="en-US" altLang="en-US" sz="2000" i="1" dirty="0">
                <a:sym typeface="Symbol" panose="05050102010706020507" pitchFamily="18" charset="2"/>
              </a:rPr>
              <a:t> </a:t>
            </a:r>
            <a:r>
              <a:rPr lang="en-US" altLang="en-US" sz="2000" i="1" dirty="0"/>
              <a:t>K</a:t>
            </a:r>
            <a:r>
              <a:rPr lang="en-US" altLang="en-US" sz="2000" i="1" baseline="-25000" dirty="0"/>
              <a:t>i</a:t>
            </a:r>
            <a:r>
              <a:rPr lang="en-US" altLang="en-US" sz="2000" i="1" dirty="0"/>
              <a:t>.</a:t>
            </a:r>
            <a:endParaRPr lang="en-US" altLang="en-US" sz="2000" dirty="0"/>
          </a:p>
          <a:p>
            <a:pPr marL="1200150" lvl="2" indent="-342900">
              <a:lnSpc>
                <a:spcPct val="80000"/>
              </a:lnSpc>
              <a:buFont typeface="Monotype Sorts" pitchFamily="2" charset="2"/>
              <a:buAutoNum type="arabicPeriod"/>
            </a:pPr>
            <a:r>
              <a:rPr lang="en-US" altLang="en-US" sz="2000" dirty="0"/>
              <a:t>If no such exists, set </a:t>
            </a:r>
            <a:r>
              <a:rPr lang="en-US" altLang="en-US" sz="2000" i="1" dirty="0"/>
              <a:t>C</a:t>
            </a:r>
            <a:r>
              <a:rPr lang="en-US" altLang="en-US" sz="2000" dirty="0"/>
              <a:t> = </a:t>
            </a:r>
            <a:r>
              <a:rPr lang="en-US" altLang="en-US" sz="2000" i="1" dirty="0">
                <a:sym typeface="Symbol" panose="05050102010706020507" pitchFamily="18" charset="2"/>
              </a:rPr>
              <a:t>last non-null pointer in C</a:t>
            </a:r>
            <a:r>
              <a:rPr lang="en-US" altLang="en-US" sz="2000" dirty="0">
                <a:sym typeface="Symbol" panose="05050102010706020507" pitchFamily="18" charset="2"/>
              </a:rPr>
              <a:t> </a:t>
            </a:r>
          </a:p>
          <a:p>
            <a:pPr marL="1200150" lvl="2" indent="-342900">
              <a:lnSpc>
                <a:spcPct val="80000"/>
              </a:lnSpc>
              <a:buFont typeface="Monotype Sorts" pitchFamily="2" charset="2"/>
              <a:buAutoNum type="arabicPeriod"/>
            </a:pPr>
            <a:r>
              <a:rPr lang="en-US" altLang="en-US" sz="2000" dirty="0"/>
              <a:t>Else { if (V= </a:t>
            </a:r>
            <a:r>
              <a:rPr lang="en-US" altLang="en-US" sz="2000" i="1" dirty="0"/>
              <a:t>K</a:t>
            </a:r>
            <a:r>
              <a:rPr lang="en-US" altLang="en-US" sz="2000" i="1" baseline="-25000" dirty="0"/>
              <a:t>i</a:t>
            </a:r>
            <a:r>
              <a:rPr lang="en-US" altLang="en-US" sz="2000" dirty="0"/>
              <a:t> ) Set C = </a:t>
            </a:r>
            <a:r>
              <a:rPr lang="en-US" altLang="en-US" sz="2000" i="1" dirty="0"/>
              <a:t>P</a:t>
            </a:r>
            <a:r>
              <a:rPr lang="en-US" altLang="en-US" sz="2000" i="1" baseline="-25000" dirty="0"/>
              <a:t>i +1  </a:t>
            </a:r>
            <a:r>
              <a:rPr lang="en-US" altLang="en-US" sz="2000" dirty="0"/>
              <a:t>else </a:t>
            </a:r>
            <a:r>
              <a:rPr lang="en-US" altLang="en-US" sz="2000" dirty="0">
                <a:sym typeface="Symbol" panose="05050102010706020507" pitchFamily="18" charset="2"/>
              </a:rPr>
              <a:t>set </a:t>
            </a:r>
            <a:r>
              <a:rPr lang="en-US" altLang="en-US" sz="2000" i="1" dirty="0">
                <a:sym typeface="Symbol" panose="05050102010706020507" pitchFamily="18" charset="2"/>
              </a:rPr>
              <a:t>C</a:t>
            </a:r>
            <a:r>
              <a:rPr lang="en-US" altLang="en-US" sz="2000" dirty="0">
                <a:sym typeface="Symbol" panose="05050102010706020507" pitchFamily="18" charset="2"/>
              </a:rPr>
              <a:t> = </a:t>
            </a:r>
            <a:r>
              <a:rPr lang="en-US" altLang="en-US" sz="2000" i="1" dirty="0"/>
              <a:t>P</a:t>
            </a:r>
            <a:r>
              <a:rPr lang="en-US" altLang="en-US" sz="2000" i="1" baseline="-25000" dirty="0"/>
              <a:t>i</a:t>
            </a:r>
            <a:r>
              <a:rPr lang="en-US" altLang="en-US" sz="2000" dirty="0"/>
              <a:t>}</a:t>
            </a:r>
            <a:endParaRPr lang="en-US" altLang="en-US" sz="2000" dirty="0">
              <a:sym typeface="Symbol" panose="05050102010706020507" pitchFamily="18" charset="2"/>
            </a:endParaRPr>
          </a:p>
          <a:p>
            <a:pPr marL="1200150" lvl="2" indent="-342900">
              <a:lnSpc>
                <a:spcPct val="80000"/>
              </a:lnSpc>
              <a:buFont typeface="Monotype Sorts" pitchFamily="2" charset="2"/>
              <a:buNone/>
            </a:pPr>
            <a:r>
              <a:rPr lang="en-US" altLang="en-US" sz="2000" dirty="0"/>
              <a:t>}  //Now C is in leaf node containing K</a:t>
            </a:r>
            <a:r>
              <a:rPr lang="en-US" altLang="en-US" sz="2000" baseline="-25000" dirty="0"/>
              <a:t>i</a:t>
            </a:r>
          </a:p>
          <a:p>
            <a:pPr marL="800100" lvl="1" indent="-342900">
              <a:lnSpc>
                <a:spcPct val="80000"/>
              </a:lnSpc>
              <a:buFont typeface="Monotype Sorts" pitchFamily="2" charset="2"/>
              <a:buAutoNum type="arabicPeriod"/>
            </a:pPr>
            <a:r>
              <a:rPr lang="en-US" altLang="en-US" sz="2000" dirty="0"/>
              <a:t>Let </a:t>
            </a:r>
            <a:r>
              <a:rPr lang="en-US" altLang="en-US" sz="2000" i="1" dirty="0" err="1"/>
              <a:t>i</a:t>
            </a:r>
            <a:r>
              <a:rPr lang="en-US" altLang="en-US" sz="2000" i="1" dirty="0"/>
              <a:t> </a:t>
            </a:r>
            <a:r>
              <a:rPr lang="en-US" altLang="en-US" sz="2000" dirty="0"/>
              <a:t>be least value such that </a:t>
            </a:r>
            <a:r>
              <a:rPr lang="en-US" altLang="en-US" sz="2000" i="1" dirty="0"/>
              <a:t>K</a:t>
            </a:r>
            <a:r>
              <a:rPr lang="en-US" altLang="en-US" sz="2000" i="1" baseline="-25000" dirty="0"/>
              <a:t>i</a:t>
            </a:r>
            <a:r>
              <a:rPr lang="en-US" altLang="en-US" sz="2000" i="1" dirty="0"/>
              <a:t> = V</a:t>
            </a:r>
          </a:p>
          <a:p>
            <a:pPr marL="800100" lvl="1" indent="-342900">
              <a:lnSpc>
                <a:spcPct val="80000"/>
              </a:lnSpc>
              <a:buFont typeface="Monotype Sorts" pitchFamily="2" charset="2"/>
              <a:buAutoNum type="arabicPeriod"/>
            </a:pPr>
            <a:r>
              <a:rPr lang="en-US" altLang="en-US" sz="2000" dirty="0"/>
              <a:t>If there is such a value </a:t>
            </a:r>
            <a:r>
              <a:rPr lang="en-US" altLang="en-US" sz="2000" i="1" dirty="0" err="1"/>
              <a:t>i</a:t>
            </a:r>
            <a:r>
              <a:rPr lang="en-US" altLang="en-US" sz="2000" i="1" dirty="0"/>
              <a:t>, </a:t>
            </a:r>
            <a:r>
              <a:rPr lang="en-US" altLang="en-US" sz="2000" dirty="0"/>
              <a:t> follow pointer </a:t>
            </a:r>
            <a:r>
              <a:rPr lang="en-US" altLang="en-US" sz="2000" i="1" dirty="0"/>
              <a:t>P</a:t>
            </a:r>
            <a:r>
              <a:rPr lang="en-US" altLang="en-US" sz="2000" i="1" baseline="-25000" dirty="0"/>
              <a:t>i</a:t>
            </a:r>
            <a:r>
              <a:rPr lang="en-US" altLang="en-US" sz="2000" i="1" dirty="0"/>
              <a:t>  </a:t>
            </a:r>
            <a:r>
              <a:rPr lang="en-US" altLang="en-US" sz="2000" dirty="0"/>
              <a:t>to the desired record.</a:t>
            </a:r>
          </a:p>
          <a:p>
            <a:pPr marL="800100" lvl="1" indent="-342900">
              <a:lnSpc>
                <a:spcPct val="80000"/>
              </a:lnSpc>
              <a:buFont typeface="Monotype Sorts" pitchFamily="2" charset="2"/>
              <a:buAutoNum type="arabicPeriod"/>
            </a:pPr>
            <a:r>
              <a:rPr lang="en-US" altLang="en-US" sz="2000" dirty="0"/>
              <a:t>Else no record with search-key value </a:t>
            </a:r>
            <a:r>
              <a:rPr lang="en-US" altLang="en-US" sz="2000" i="1" dirty="0"/>
              <a:t>k</a:t>
            </a:r>
            <a:r>
              <a:rPr lang="en-US" altLang="en-US" sz="2000" dirty="0"/>
              <a:t> exists.</a:t>
            </a:r>
          </a:p>
        </p:txBody>
      </p:sp>
    </p:spTree>
    <p:extLst>
      <p:ext uri="{BB962C8B-B14F-4D97-AF65-F5344CB8AC3E}">
        <p14:creationId xmlns:p14="http://schemas.microsoft.com/office/powerpoint/2010/main" val="3989050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6" name="Rectangle 2">
            <a:extLst>
              <a:ext uri="{FF2B5EF4-FFF2-40B4-BE49-F238E27FC236}">
                <a16:creationId xmlns:a16="http://schemas.microsoft.com/office/drawing/2014/main" id="{DC86DCB5-4442-4B46-8936-8B4BA1C0131A}"/>
              </a:ext>
            </a:extLst>
          </p:cNvPr>
          <p:cNvSpPr>
            <a:spLocks noGrp="1" noChangeArrowheads="1"/>
          </p:cNvSpPr>
          <p:nvPr>
            <p:ph type="title"/>
          </p:nvPr>
        </p:nvSpPr>
        <p:spPr/>
        <p:txBody>
          <a:bodyPr/>
          <a:lstStyle/>
          <a:p>
            <a:pPr>
              <a:defRPr/>
            </a:pPr>
            <a:r>
              <a:rPr lang="en-US">
                <a:ea typeface="+mj-ea"/>
              </a:rPr>
              <a:t>Queries on B</a:t>
            </a:r>
            <a:r>
              <a:rPr lang="en-US" baseline="30000">
                <a:ea typeface="+mj-ea"/>
              </a:rPr>
              <a:t>+-</a:t>
            </a:r>
            <a:r>
              <a:rPr lang="en-US">
                <a:ea typeface="+mj-ea"/>
              </a:rPr>
              <a:t>Trees (Cont.)</a:t>
            </a:r>
          </a:p>
        </p:txBody>
      </p:sp>
      <p:sp>
        <p:nvSpPr>
          <p:cNvPr id="56323" name="Rectangle 3">
            <a:extLst>
              <a:ext uri="{FF2B5EF4-FFF2-40B4-BE49-F238E27FC236}">
                <a16:creationId xmlns:a16="http://schemas.microsoft.com/office/drawing/2014/main" id="{8C067E2B-172B-422B-926A-752FC23787CD}"/>
              </a:ext>
            </a:extLst>
          </p:cNvPr>
          <p:cNvSpPr>
            <a:spLocks noGrp="1" noChangeArrowheads="1"/>
          </p:cNvSpPr>
          <p:nvPr>
            <p:ph type="body" idx="1"/>
          </p:nvPr>
        </p:nvSpPr>
        <p:spPr>
          <a:xfrm>
            <a:off x="903143" y="1739180"/>
            <a:ext cx="7566025" cy="5073650"/>
          </a:xfrm>
        </p:spPr>
        <p:txBody>
          <a:bodyPr/>
          <a:lstStyle/>
          <a:p>
            <a:r>
              <a:rPr lang="en-US" altLang="en-US" sz="2000" dirty="0"/>
              <a:t>If there are </a:t>
            </a:r>
            <a:r>
              <a:rPr lang="en-US" altLang="en-US" sz="2000" i="1" dirty="0"/>
              <a:t>K</a:t>
            </a:r>
            <a:r>
              <a:rPr lang="en-US" altLang="en-US" sz="2000" dirty="0"/>
              <a:t> search-key values in the file, the height of the tree is no more than </a:t>
            </a:r>
            <a:r>
              <a:rPr lang="en-US" altLang="en-US" sz="2000" dirty="0">
                <a:sym typeface="Symbol" panose="05050102010706020507" pitchFamily="18" charset="2"/>
              </a:rPr>
              <a:t></a:t>
            </a:r>
            <a:r>
              <a:rPr lang="en-US" altLang="en-US" sz="2000" dirty="0" err="1">
                <a:sym typeface="Symbol" panose="05050102010706020507" pitchFamily="18" charset="2"/>
              </a:rPr>
              <a:t>log</a:t>
            </a:r>
            <a:r>
              <a:rPr lang="en-US" altLang="en-US" sz="2000" baseline="-25000" dirty="0" err="1">
                <a:sym typeface="Symbol" panose="05050102010706020507" pitchFamily="18" charset="2"/>
              </a:rPr>
              <a:t></a:t>
            </a:r>
            <a:r>
              <a:rPr lang="en-US" altLang="en-US" sz="2000" i="1" baseline="-25000" dirty="0" err="1">
                <a:sym typeface="Symbol" panose="05050102010706020507" pitchFamily="18" charset="2"/>
              </a:rPr>
              <a:t>n</a:t>
            </a:r>
            <a:r>
              <a:rPr lang="en-US" altLang="en-US" sz="2000" baseline="-25000" dirty="0">
                <a:sym typeface="Symbol" panose="05050102010706020507" pitchFamily="18" charset="2"/>
              </a:rPr>
              <a:t>/2</a:t>
            </a:r>
            <a:r>
              <a:rPr lang="en-US" altLang="en-US" sz="2000" dirty="0">
                <a:sym typeface="Symbol" panose="05050102010706020507" pitchFamily="18" charset="2"/>
              </a:rPr>
              <a:t>(</a:t>
            </a:r>
            <a:r>
              <a:rPr lang="en-US" altLang="en-US" sz="2000" i="1" dirty="0">
                <a:sym typeface="Symbol" panose="05050102010706020507" pitchFamily="18" charset="2"/>
              </a:rPr>
              <a:t>K</a:t>
            </a:r>
            <a:r>
              <a:rPr lang="en-US" altLang="en-US" sz="2000" dirty="0">
                <a:sym typeface="Symbol" panose="05050102010706020507" pitchFamily="18" charset="2"/>
              </a:rPr>
              <a:t>). (n = number of indices / node)</a:t>
            </a:r>
          </a:p>
          <a:p>
            <a:r>
              <a:rPr lang="en-US" altLang="en-US" sz="2000" dirty="0">
                <a:sym typeface="Symbol" panose="05050102010706020507" pitchFamily="18" charset="2"/>
              </a:rPr>
              <a:t>A node is generally the same size as a disk block, typically 4 kilobytes</a:t>
            </a:r>
          </a:p>
          <a:p>
            <a:pPr lvl="1"/>
            <a:r>
              <a:rPr lang="en-US" altLang="en-US" sz="2000" dirty="0">
                <a:sym typeface="Symbol" panose="05050102010706020507" pitchFamily="18" charset="2"/>
              </a:rPr>
              <a:t>and </a:t>
            </a:r>
            <a:r>
              <a:rPr lang="en-US" altLang="en-US" sz="2000" i="1" dirty="0">
                <a:sym typeface="Symbol" panose="05050102010706020507" pitchFamily="18" charset="2"/>
              </a:rPr>
              <a:t>n</a:t>
            </a:r>
            <a:r>
              <a:rPr lang="en-US" altLang="en-US" sz="2000" dirty="0">
                <a:sym typeface="Symbol" panose="05050102010706020507" pitchFamily="18" charset="2"/>
              </a:rPr>
              <a:t> is typically around 100 (40 bytes per index entry).</a:t>
            </a:r>
          </a:p>
          <a:p>
            <a:r>
              <a:rPr lang="en-US" altLang="en-US" sz="2000" dirty="0">
                <a:sym typeface="Symbol" panose="05050102010706020507" pitchFamily="18" charset="2"/>
              </a:rPr>
              <a:t>With 1 million search key values and </a:t>
            </a:r>
            <a:r>
              <a:rPr lang="en-US" altLang="en-US" sz="2000" i="1" dirty="0">
                <a:sym typeface="Symbol" panose="05050102010706020507" pitchFamily="18" charset="2"/>
              </a:rPr>
              <a:t>n</a:t>
            </a:r>
            <a:r>
              <a:rPr lang="en-US" altLang="en-US" sz="2000" dirty="0">
                <a:sym typeface="Symbol" panose="05050102010706020507" pitchFamily="18" charset="2"/>
              </a:rPr>
              <a:t> = 100</a:t>
            </a:r>
          </a:p>
          <a:p>
            <a:pPr lvl="1"/>
            <a:r>
              <a:rPr lang="en-US" altLang="en-US" sz="2000" dirty="0">
                <a:sym typeface="Symbol" panose="05050102010706020507" pitchFamily="18" charset="2"/>
              </a:rPr>
              <a:t>at most </a:t>
            </a:r>
            <a:r>
              <a:rPr lang="en-US" altLang="en-US" sz="2000" i="1" dirty="0">
                <a:sym typeface="Symbol" panose="05050102010706020507" pitchFamily="18" charset="2"/>
              </a:rPr>
              <a:t> log</a:t>
            </a:r>
            <a:r>
              <a:rPr lang="en-US" altLang="en-US" sz="2000" baseline="-25000" dirty="0">
                <a:sym typeface="Symbol" panose="05050102010706020507" pitchFamily="18" charset="2"/>
              </a:rPr>
              <a:t>50</a:t>
            </a:r>
            <a:r>
              <a:rPr lang="en-US" altLang="en-US" sz="2000" dirty="0">
                <a:sym typeface="Symbol" panose="05050102010706020507" pitchFamily="18" charset="2"/>
              </a:rPr>
              <a:t>(1,000,000) = 4 nodes are accessed in a lookup.</a:t>
            </a:r>
          </a:p>
          <a:p>
            <a:r>
              <a:rPr lang="en-US" altLang="en-US" sz="2000" dirty="0">
                <a:sym typeface="Symbol" panose="05050102010706020507" pitchFamily="18" charset="2"/>
              </a:rPr>
              <a:t>Contrast this with a balanced binary tree with 1 million search key values — around 20 nodes are accessed in a lookup</a:t>
            </a:r>
          </a:p>
          <a:p>
            <a:pPr lvl="1"/>
            <a:r>
              <a:rPr lang="en-US" altLang="en-US" sz="2000" dirty="0"/>
              <a:t>above difference is significant since every node access may need a disk I/O, costing around 20 milliseconds</a:t>
            </a:r>
          </a:p>
        </p:txBody>
      </p:sp>
    </p:spTree>
    <p:extLst>
      <p:ext uri="{BB962C8B-B14F-4D97-AF65-F5344CB8AC3E}">
        <p14:creationId xmlns:p14="http://schemas.microsoft.com/office/powerpoint/2010/main" val="4205986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1EEA-6E64-498A-8CC7-E6D721A17ED4}"/>
              </a:ext>
            </a:extLst>
          </p:cNvPr>
          <p:cNvSpPr>
            <a:spLocks noGrp="1"/>
          </p:cNvSpPr>
          <p:nvPr>
            <p:ph type="title"/>
          </p:nvPr>
        </p:nvSpPr>
        <p:spPr/>
        <p:txBody>
          <a:bodyPr/>
          <a:lstStyle/>
          <a:p>
            <a:r>
              <a:rPr lang="en-US" dirty="0"/>
              <a:t>Insertion Algorithm</a:t>
            </a:r>
          </a:p>
        </p:txBody>
      </p:sp>
      <p:graphicFrame>
        <p:nvGraphicFramePr>
          <p:cNvPr id="5" name="Content Placeholder 4">
            <a:extLst>
              <a:ext uri="{FF2B5EF4-FFF2-40B4-BE49-F238E27FC236}">
                <a16:creationId xmlns:a16="http://schemas.microsoft.com/office/drawing/2014/main" id="{8DFDCA0E-1A39-4333-AEF3-2CDF33B96F76}"/>
              </a:ext>
            </a:extLst>
          </p:cNvPr>
          <p:cNvGraphicFramePr>
            <a:graphicFrameLocks noGrp="1"/>
          </p:cNvGraphicFramePr>
          <p:nvPr>
            <p:ph idx="1"/>
            <p:extLst>
              <p:ext uri="{D42A27DB-BD31-4B8C-83A1-F6EECF244321}">
                <p14:modId xmlns:p14="http://schemas.microsoft.com/office/powerpoint/2010/main" val="2059213564"/>
              </p:ext>
            </p:extLst>
          </p:nvPr>
        </p:nvGraphicFramePr>
        <p:xfrm>
          <a:off x="1935956" y="1657350"/>
          <a:ext cx="5272088" cy="4114800"/>
        </p:xfrm>
        <a:graphic>
          <a:graphicData uri="http://schemas.openxmlformats.org/drawingml/2006/table">
            <a:tbl>
              <a:tblPr firstRow="1" firstCol="1" bandRow="1">
                <a:tableStyleId>{5C22544A-7EE6-4342-B048-85BDC9FD1C3A}</a:tableStyleId>
              </a:tblPr>
              <a:tblGrid>
                <a:gridCol w="975122">
                  <a:extLst>
                    <a:ext uri="{9D8B030D-6E8A-4147-A177-3AD203B41FA5}">
                      <a16:colId xmlns:a16="http://schemas.microsoft.com/office/drawing/2014/main" val="3532234052"/>
                    </a:ext>
                  </a:extLst>
                </a:gridCol>
                <a:gridCol w="803672">
                  <a:extLst>
                    <a:ext uri="{9D8B030D-6E8A-4147-A177-3AD203B41FA5}">
                      <a16:colId xmlns:a16="http://schemas.microsoft.com/office/drawing/2014/main" val="802040806"/>
                    </a:ext>
                  </a:extLst>
                </a:gridCol>
                <a:gridCol w="3493294">
                  <a:extLst>
                    <a:ext uri="{9D8B030D-6E8A-4147-A177-3AD203B41FA5}">
                      <a16:colId xmlns:a16="http://schemas.microsoft.com/office/drawing/2014/main" val="3854929857"/>
                    </a:ext>
                  </a:extLst>
                </a:gridCol>
              </a:tblGrid>
              <a:tr h="342900">
                <a:tc>
                  <a:txBody>
                    <a:bodyPr/>
                    <a:lstStyle/>
                    <a:p>
                      <a:pPr marL="0" marR="0">
                        <a:spcBef>
                          <a:spcPts val="0"/>
                        </a:spcBef>
                        <a:spcAft>
                          <a:spcPts val="0"/>
                        </a:spcAft>
                      </a:pPr>
                      <a:r>
                        <a:rPr lang="en-US" sz="1100" dirty="0">
                          <a:effectLst/>
                        </a:rPr>
                        <a:t>Leaf page full?</a:t>
                      </a:r>
                      <a:endParaRPr lang="en-US" sz="1100" dirty="0">
                        <a:effectLst/>
                        <a:latin typeface="Times New Roman" panose="02020603050405020304" pitchFamily="18" charset="0"/>
                        <a:ea typeface="Times New Roman" panose="02020603050405020304" pitchFamily="18" charset="0"/>
                      </a:endParaRPr>
                    </a:p>
                  </a:txBody>
                  <a:tcPr marL="64294" marR="64294" marT="0" marB="0"/>
                </a:tc>
                <a:tc>
                  <a:txBody>
                    <a:bodyPr/>
                    <a:lstStyle/>
                    <a:p>
                      <a:pPr marL="0" marR="0">
                        <a:spcBef>
                          <a:spcPts val="0"/>
                        </a:spcBef>
                        <a:spcAft>
                          <a:spcPts val="0"/>
                        </a:spcAft>
                      </a:pPr>
                      <a:r>
                        <a:rPr lang="en-US" sz="1100">
                          <a:effectLst/>
                        </a:rPr>
                        <a:t>Index page full?</a:t>
                      </a:r>
                      <a:endParaRPr lang="en-US" sz="1100">
                        <a:effectLst/>
                        <a:latin typeface="Times New Roman" panose="02020603050405020304" pitchFamily="18" charset="0"/>
                        <a:ea typeface="Times New Roman" panose="02020603050405020304" pitchFamily="18" charset="0"/>
                      </a:endParaRPr>
                    </a:p>
                  </a:txBody>
                  <a:tcPr marL="64294" marR="64294" marT="0" marB="0"/>
                </a:tc>
                <a:tc>
                  <a:txBody>
                    <a:bodyPr/>
                    <a:lstStyle/>
                    <a:p>
                      <a:pPr marL="0" marR="0">
                        <a:spcBef>
                          <a:spcPts val="0"/>
                        </a:spcBef>
                        <a:spcAft>
                          <a:spcPts val="0"/>
                        </a:spcAft>
                      </a:pPr>
                      <a:r>
                        <a:rPr lang="en-US" sz="1100">
                          <a:effectLst/>
                        </a:rPr>
                        <a:t>Action</a:t>
                      </a:r>
                      <a:endParaRPr lang="en-US" sz="1100">
                        <a:effectLst/>
                        <a:latin typeface="Times New Roman" panose="02020603050405020304" pitchFamily="18" charset="0"/>
                        <a:ea typeface="Times New Roman" panose="02020603050405020304" pitchFamily="18" charset="0"/>
                      </a:endParaRPr>
                    </a:p>
                  </a:txBody>
                  <a:tcPr marL="64294" marR="64294" marT="0" marB="0"/>
                </a:tc>
                <a:extLst>
                  <a:ext uri="{0D108BD9-81ED-4DB2-BD59-A6C34878D82A}">
                    <a16:rowId xmlns:a16="http://schemas.microsoft.com/office/drawing/2014/main" val="904478362"/>
                  </a:ext>
                </a:extLst>
              </a:tr>
              <a:tr h="342900">
                <a:tc>
                  <a:txBody>
                    <a:bodyPr/>
                    <a:lstStyle/>
                    <a:p>
                      <a:pPr marL="0" marR="0">
                        <a:spcBef>
                          <a:spcPts val="0"/>
                        </a:spcBef>
                        <a:spcAft>
                          <a:spcPts val="0"/>
                        </a:spcAft>
                      </a:pPr>
                      <a:r>
                        <a:rPr lang="en-US" sz="1100">
                          <a:effectLst/>
                        </a:rPr>
                        <a:t>No</a:t>
                      </a:r>
                      <a:endParaRPr lang="en-US" sz="1100">
                        <a:effectLst/>
                        <a:latin typeface="Times New Roman" panose="02020603050405020304" pitchFamily="18" charset="0"/>
                        <a:ea typeface="Times New Roman" panose="02020603050405020304" pitchFamily="18" charset="0"/>
                      </a:endParaRPr>
                    </a:p>
                  </a:txBody>
                  <a:tcPr marL="64294" marR="64294" marT="0" marB="0"/>
                </a:tc>
                <a:tc>
                  <a:txBody>
                    <a:bodyPr/>
                    <a:lstStyle/>
                    <a:p>
                      <a:pPr marL="0" marR="0">
                        <a:spcBef>
                          <a:spcPts val="0"/>
                        </a:spcBef>
                        <a:spcAft>
                          <a:spcPts val="0"/>
                        </a:spcAft>
                      </a:pPr>
                      <a:r>
                        <a:rPr lang="en-US" sz="1100">
                          <a:effectLst/>
                        </a:rPr>
                        <a:t>No</a:t>
                      </a:r>
                      <a:endParaRPr lang="en-US" sz="1100">
                        <a:effectLst/>
                        <a:latin typeface="Times New Roman" panose="02020603050405020304" pitchFamily="18" charset="0"/>
                        <a:ea typeface="Times New Roman" panose="02020603050405020304" pitchFamily="18" charset="0"/>
                      </a:endParaRPr>
                    </a:p>
                  </a:txBody>
                  <a:tcPr marL="64294" marR="64294" marT="0" marB="0"/>
                </a:tc>
                <a:tc>
                  <a:txBody>
                    <a:bodyPr/>
                    <a:lstStyle/>
                    <a:p>
                      <a:pPr marL="0" marR="0">
                        <a:spcBef>
                          <a:spcPts val="0"/>
                        </a:spcBef>
                        <a:spcAft>
                          <a:spcPts val="0"/>
                        </a:spcAft>
                      </a:pPr>
                      <a:r>
                        <a:rPr lang="en-US" sz="1100">
                          <a:effectLst/>
                        </a:rPr>
                        <a:t>Place the record in sorted position in the appropriate leaf page</a:t>
                      </a:r>
                      <a:endParaRPr lang="en-US" sz="1100">
                        <a:effectLst/>
                        <a:latin typeface="Times New Roman" panose="02020603050405020304" pitchFamily="18" charset="0"/>
                        <a:ea typeface="Times New Roman" panose="02020603050405020304" pitchFamily="18" charset="0"/>
                      </a:endParaRPr>
                    </a:p>
                  </a:txBody>
                  <a:tcPr marL="64294" marR="64294" marT="0" marB="0"/>
                </a:tc>
                <a:extLst>
                  <a:ext uri="{0D108BD9-81ED-4DB2-BD59-A6C34878D82A}">
                    <a16:rowId xmlns:a16="http://schemas.microsoft.com/office/drawing/2014/main" val="1788340267"/>
                  </a:ext>
                </a:extLst>
              </a:tr>
              <a:tr h="1371600">
                <a:tc>
                  <a:txBody>
                    <a:bodyPr/>
                    <a:lstStyle/>
                    <a:p>
                      <a:pPr marL="0" marR="0">
                        <a:spcBef>
                          <a:spcPts val="0"/>
                        </a:spcBef>
                        <a:spcAft>
                          <a:spcPts val="0"/>
                        </a:spcAft>
                      </a:pPr>
                      <a:r>
                        <a:rPr lang="en-US" sz="1100">
                          <a:effectLst/>
                        </a:rPr>
                        <a:t>Yes</a:t>
                      </a:r>
                      <a:endParaRPr lang="en-US" sz="1100">
                        <a:effectLst/>
                        <a:latin typeface="Times New Roman" panose="02020603050405020304" pitchFamily="18" charset="0"/>
                        <a:ea typeface="Times New Roman" panose="02020603050405020304" pitchFamily="18" charset="0"/>
                      </a:endParaRPr>
                    </a:p>
                  </a:txBody>
                  <a:tcPr marL="64294" marR="64294" marT="0" marB="0"/>
                </a:tc>
                <a:tc>
                  <a:txBody>
                    <a:bodyPr/>
                    <a:lstStyle/>
                    <a:p>
                      <a:pPr marL="0" marR="0">
                        <a:spcBef>
                          <a:spcPts val="0"/>
                        </a:spcBef>
                        <a:spcAft>
                          <a:spcPts val="0"/>
                        </a:spcAft>
                      </a:pPr>
                      <a:r>
                        <a:rPr lang="en-US" sz="1100">
                          <a:effectLst/>
                        </a:rPr>
                        <a:t>No</a:t>
                      </a:r>
                      <a:endParaRPr lang="en-US" sz="1100">
                        <a:effectLst/>
                        <a:latin typeface="Times New Roman" panose="02020603050405020304" pitchFamily="18" charset="0"/>
                        <a:ea typeface="Times New Roman" panose="02020603050405020304" pitchFamily="18" charset="0"/>
                      </a:endParaRPr>
                    </a:p>
                  </a:txBody>
                  <a:tcPr marL="64294" marR="64294" marT="0" marB="0"/>
                </a:tc>
                <a:tc>
                  <a:txBody>
                    <a:bodyPr/>
                    <a:lstStyle/>
                    <a:p>
                      <a:pPr marL="0" marR="0">
                        <a:spcBef>
                          <a:spcPts val="0"/>
                        </a:spcBef>
                        <a:spcAft>
                          <a:spcPts val="0"/>
                        </a:spcAft>
                      </a:pPr>
                      <a:r>
                        <a:rPr lang="en-US" sz="1100" dirty="0">
                          <a:effectLst/>
                        </a:rPr>
                        <a:t>1. Split the leaf page including the inserted record.</a:t>
                      </a:r>
                    </a:p>
                    <a:p>
                      <a:pPr marL="0" marR="0">
                        <a:spcBef>
                          <a:spcPts val="0"/>
                        </a:spcBef>
                        <a:spcAft>
                          <a:spcPts val="0"/>
                        </a:spcAft>
                      </a:pPr>
                      <a:r>
                        <a:rPr lang="en-US" sz="1100" dirty="0">
                          <a:effectLst/>
                        </a:rPr>
                        <a:t>2. Place Middle Key in the index page in sorted order.</a:t>
                      </a:r>
                    </a:p>
                    <a:p>
                      <a:pPr marL="0" marR="0">
                        <a:spcBef>
                          <a:spcPts val="0"/>
                        </a:spcBef>
                        <a:spcAft>
                          <a:spcPts val="0"/>
                        </a:spcAft>
                      </a:pPr>
                      <a:r>
                        <a:rPr lang="en-US" sz="1100" dirty="0">
                          <a:effectLst/>
                        </a:rPr>
                        <a:t>3. Left leaf page contains records with keys below the middle key.</a:t>
                      </a:r>
                    </a:p>
                    <a:p>
                      <a:pPr marL="0" marR="0">
                        <a:spcBef>
                          <a:spcPts val="0"/>
                        </a:spcBef>
                        <a:spcAft>
                          <a:spcPts val="0"/>
                        </a:spcAft>
                      </a:pPr>
                      <a:r>
                        <a:rPr lang="en-US" sz="1100" dirty="0">
                          <a:effectLst/>
                        </a:rPr>
                        <a:t>4. Right leaf page contains records with keys equal to or greater than</a:t>
                      </a:r>
                    </a:p>
                    <a:p>
                      <a:pPr marL="0" marR="0">
                        <a:spcBef>
                          <a:spcPts val="0"/>
                        </a:spcBef>
                        <a:spcAft>
                          <a:spcPts val="0"/>
                        </a:spcAft>
                      </a:pPr>
                      <a:r>
                        <a:rPr lang="en-US" sz="1100" dirty="0">
                          <a:effectLst/>
                        </a:rPr>
                        <a:t>the middle key.</a:t>
                      </a:r>
                    </a:p>
                    <a:p>
                      <a:pPr marL="0" marR="0">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endParaRPr>
                    </a:p>
                  </a:txBody>
                  <a:tcPr marL="64294" marR="64294" marT="0" marB="0"/>
                </a:tc>
                <a:extLst>
                  <a:ext uri="{0D108BD9-81ED-4DB2-BD59-A6C34878D82A}">
                    <a16:rowId xmlns:a16="http://schemas.microsoft.com/office/drawing/2014/main" val="3164528877"/>
                  </a:ext>
                </a:extLst>
              </a:tr>
              <a:tr h="2057400">
                <a:tc>
                  <a:txBody>
                    <a:bodyPr/>
                    <a:lstStyle/>
                    <a:p>
                      <a:pPr marL="0" marR="0">
                        <a:spcBef>
                          <a:spcPts val="0"/>
                        </a:spcBef>
                        <a:spcAft>
                          <a:spcPts val="0"/>
                        </a:spcAft>
                      </a:pPr>
                      <a:r>
                        <a:rPr lang="en-US" sz="1100">
                          <a:effectLst/>
                        </a:rPr>
                        <a:t>Yes</a:t>
                      </a:r>
                      <a:endParaRPr lang="en-US" sz="1100">
                        <a:effectLst/>
                        <a:latin typeface="Times New Roman" panose="02020603050405020304" pitchFamily="18" charset="0"/>
                        <a:ea typeface="Times New Roman" panose="02020603050405020304" pitchFamily="18" charset="0"/>
                      </a:endParaRPr>
                    </a:p>
                  </a:txBody>
                  <a:tcPr marL="64294" marR="64294" marT="0" marB="0"/>
                </a:tc>
                <a:tc>
                  <a:txBody>
                    <a:bodyPr/>
                    <a:lstStyle/>
                    <a:p>
                      <a:pPr marL="0" marR="0">
                        <a:spcBef>
                          <a:spcPts val="0"/>
                        </a:spcBef>
                        <a:spcAft>
                          <a:spcPts val="0"/>
                        </a:spcAft>
                      </a:pPr>
                      <a:r>
                        <a:rPr lang="en-US" sz="1100">
                          <a:effectLst/>
                        </a:rPr>
                        <a:t>Yes</a:t>
                      </a:r>
                      <a:endParaRPr lang="en-US" sz="1100">
                        <a:effectLst/>
                        <a:latin typeface="Times New Roman" panose="02020603050405020304" pitchFamily="18" charset="0"/>
                        <a:ea typeface="Times New Roman" panose="02020603050405020304" pitchFamily="18" charset="0"/>
                      </a:endParaRPr>
                    </a:p>
                  </a:txBody>
                  <a:tcPr marL="64294" marR="64294" marT="0" marB="0"/>
                </a:tc>
                <a:tc>
                  <a:txBody>
                    <a:bodyPr/>
                    <a:lstStyle/>
                    <a:p>
                      <a:pPr marL="0" marR="0">
                        <a:spcBef>
                          <a:spcPts val="0"/>
                        </a:spcBef>
                        <a:spcAft>
                          <a:spcPts val="0"/>
                        </a:spcAft>
                      </a:pPr>
                      <a:r>
                        <a:rPr lang="en-US" sz="1100" dirty="0">
                          <a:effectLst/>
                        </a:rPr>
                        <a:t>1. Split the leaf page including the inserted record.</a:t>
                      </a:r>
                    </a:p>
                    <a:p>
                      <a:pPr marL="0" marR="0">
                        <a:spcBef>
                          <a:spcPts val="0"/>
                        </a:spcBef>
                        <a:spcAft>
                          <a:spcPts val="0"/>
                        </a:spcAft>
                      </a:pPr>
                      <a:r>
                        <a:rPr lang="en-US" sz="1100" dirty="0">
                          <a:effectLst/>
                        </a:rPr>
                        <a:t>2. Records with keys &lt; middle key go to the left leaf page.</a:t>
                      </a:r>
                    </a:p>
                    <a:p>
                      <a:pPr marL="0" marR="0">
                        <a:spcBef>
                          <a:spcPts val="0"/>
                        </a:spcBef>
                        <a:spcAft>
                          <a:spcPts val="0"/>
                        </a:spcAft>
                      </a:pPr>
                      <a:r>
                        <a:rPr lang="en-US" sz="1100" dirty="0">
                          <a:effectLst/>
                        </a:rPr>
                        <a:t>3. Records with keys &gt;= middle key go to the right leaf page.</a:t>
                      </a:r>
                    </a:p>
                    <a:p>
                      <a:pPr marL="0" marR="0">
                        <a:spcBef>
                          <a:spcPts val="0"/>
                        </a:spcBef>
                        <a:spcAft>
                          <a:spcPts val="0"/>
                        </a:spcAft>
                      </a:pPr>
                      <a:r>
                        <a:rPr lang="en-US" sz="1100" dirty="0">
                          <a:effectLst/>
                        </a:rPr>
                        <a:t>4. Split the index page.</a:t>
                      </a:r>
                    </a:p>
                    <a:p>
                      <a:pPr marL="0" marR="0">
                        <a:spcBef>
                          <a:spcPts val="0"/>
                        </a:spcBef>
                        <a:spcAft>
                          <a:spcPts val="0"/>
                        </a:spcAft>
                      </a:pPr>
                      <a:r>
                        <a:rPr lang="en-US" sz="1100" dirty="0">
                          <a:effectLst/>
                        </a:rPr>
                        <a:t>5. Keys &lt; middle key go to the left index page.</a:t>
                      </a:r>
                    </a:p>
                    <a:p>
                      <a:pPr marL="0" marR="0">
                        <a:spcBef>
                          <a:spcPts val="0"/>
                        </a:spcBef>
                        <a:spcAft>
                          <a:spcPts val="0"/>
                        </a:spcAft>
                      </a:pPr>
                      <a:r>
                        <a:rPr lang="en-US" sz="1100" dirty="0">
                          <a:effectLst/>
                        </a:rPr>
                        <a:t>6. Keys &gt; middle key go to the right index page.</a:t>
                      </a:r>
                    </a:p>
                    <a:p>
                      <a:pPr marL="0" marR="0">
                        <a:spcBef>
                          <a:spcPts val="0"/>
                        </a:spcBef>
                        <a:spcAft>
                          <a:spcPts val="0"/>
                        </a:spcAft>
                      </a:pPr>
                      <a:r>
                        <a:rPr lang="en-US" sz="1100" dirty="0">
                          <a:effectLst/>
                        </a:rPr>
                        <a:t>7. The middle key goes to the next (higher level) index.</a:t>
                      </a:r>
                    </a:p>
                    <a:p>
                      <a:pPr marL="0" marR="0">
                        <a:spcBef>
                          <a:spcPts val="0"/>
                        </a:spcBef>
                        <a:spcAft>
                          <a:spcPts val="0"/>
                        </a:spcAft>
                      </a:pPr>
                      <a:r>
                        <a:rPr lang="en-US" sz="1100" dirty="0">
                          <a:effectLst/>
                        </a:rPr>
                        <a:t> </a:t>
                      </a:r>
                    </a:p>
                    <a:p>
                      <a:pPr marL="0" marR="0">
                        <a:spcBef>
                          <a:spcPts val="0"/>
                        </a:spcBef>
                        <a:spcAft>
                          <a:spcPts val="0"/>
                        </a:spcAft>
                      </a:pPr>
                      <a:r>
                        <a:rPr lang="en-US" sz="1100" dirty="0">
                          <a:effectLst/>
                        </a:rPr>
                        <a:t>IF the next level index page is full, continue splitting the index pages.</a:t>
                      </a:r>
                    </a:p>
                    <a:p>
                      <a:pPr marL="0" marR="0">
                        <a:spcBef>
                          <a:spcPts val="0"/>
                        </a:spcBef>
                        <a:spcAft>
                          <a:spcPts val="0"/>
                        </a:spcAft>
                      </a:pPr>
                      <a:r>
                        <a:rPr lang="en-US" sz="1100" dirty="0">
                          <a:effectLst/>
                        </a:rPr>
                        <a:t> </a:t>
                      </a:r>
                      <a:endParaRPr lang="en-US" sz="1100" dirty="0">
                        <a:effectLst/>
                        <a:latin typeface="Times New Roman" panose="02020603050405020304" pitchFamily="18" charset="0"/>
                        <a:ea typeface="Times New Roman" panose="02020603050405020304" pitchFamily="18" charset="0"/>
                      </a:endParaRPr>
                    </a:p>
                  </a:txBody>
                  <a:tcPr marL="64294" marR="64294" marT="0" marB="0"/>
                </a:tc>
                <a:extLst>
                  <a:ext uri="{0D108BD9-81ED-4DB2-BD59-A6C34878D82A}">
                    <a16:rowId xmlns:a16="http://schemas.microsoft.com/office/drawing/2014/main" val="3769684867"/>
                  </a:ext>
                </a:extLst>
              </a:tr>
            </a:tbl>
          </a:graphicData>
        </a:graphic>
      </p:graphicFrame>
      <p:sp>
        <p:nvSpPr>
          <p:cNvPr id="4" name="Slide Number Placeholder 3">
            <a:extLst>
              <a:ext uri="{FF2B5EF4-FFF2-40B4-BE49-F238E27FC236}">
                <a16:creationId xmlns:a16="http://schemas.microsoft.com/office/drawing/2014/main" id="{0EFC2171-90F5-4E25-BFE8-E21AEA81D1F4}"/>
              </a:ext>
            </a:extLst>
          </p:cNvPr>
          <p:cNvSpPr>
            <a:spLocks noGrp="1"/>
          </p:cNvSpPr>
          <p:nvPr>
            <p:ph type="sldNum" sz="quarter" idx="11"/>
          </p:nvPr>
        </p:nvSpPr>
        <p:spPr/>
        <p:txBody>
          <a:bodyPr/>
          <a:lstStyle/>
          <a:p>
            <a:fld id="{B86E8078-D74B-4DB7-994C-25D47AF4689F}" type="slidenum">
              <a:rPr lang="en-US" altLang="en-US" smtClean="0"/>
              <a:pPr/>
              <a:t>15</a:t>
            </a:fld>
            <a:endParaRPr lang="en-US" altLang="en-US"/>
          </a:p>
        </p:txBody>
      </p:sp>
    </p:spTree>
    <p:extLst>
      <p:ext uri="{BB962C8B-B14F-4D97-AF65-F5344CB8AC3E}">
        <p14:creationId xmlns:p14="http://schemas.microsoft.com/office/powerpoint/2010/main" val="1447453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F0309-E5DB-4395-98FF-43BD9547B2BB}"/>
              </a:ext>
            </a:extLst>
          </p:cNvPr>
          <p:cNvSpPr>
            <a:spLocks noGrp="1"/>
          </p:cNvSpPr>
          <p:nvPr>
            <p:ph type="title"/>
          </p:nvPr>
        </p:nvSpPr>
        <p:spPr/>
        <p:txBody>
          <a:bodyPr/>
          <a:lstStyle/>
          <a:p>
            <a:r>
              <a:rPr lang="en-US" dirty="0"/>
              <a:t>Insertion</a:t>
            </a:r>
          </a:p>
        </p:txBody>
      </p:sp>
      <p:sp>
        <p:nvSpPr>
          <p:cNvPr id="3" name="Slide Number Placeholder 2">
            <a:extLst>
              <a:ext uri="{FF2B5EF4-FFF2-40B4-BE49-F238E27FC236}">
                <a16:creationId xmlns:a16="http://schemas.microsoft.com/office/drawing/2014/main" id="{CDC30225-F8CD-4BFD-A849-471A28B0D73D}"/>
              </a:ext>
            </a:extLst>
          </p:cNvPr>
          <p:cNvSpPr>
            <a:spLocks noGrp="1"/>
          </p:cNvSpPr>
          <p:nvPr>
            <p:ph type="sldNum" sz="quarter" idx="11"/>
          </p:nvPr>
        </p:nvSpPr>
        <p:spPr/>
        <p:txBody>
          <a:bodyPr/>
          <a:lstStyle/>
          <a:p>
            <a:fld id="{04F3DEBB-E6F2-4954-977A-FE608B52E96A}" type="slidenum">
              <a:rPr lang="en-US" altLang="en-US" smtClean="0"/>
              <a:pPr/>
              <a:t>16</a:t>
            </a:fld>
            <a:endParaRPr lang="en-US" altLang="en-US"/>
          </a:p>
        </p:txBody>
      </p:sp>
      <p:sp>
        <p:nvSpPr>
          <p:cNvPr id="4" name="Rectangle 2">
            <a:extLst>
              <a:ext uri="{FF2B5EF4-FFF2-40B4-BE49-F238E27FC236}">
                <a16:creationId xmlns:a16="http://schemas.microsoft.com/office/drawing/2014/main" id="{72FD78EE-6622-4DB9-92C8-3988CDAF2760}"/>
              </a:ext>
            </a:extLst>
          </p:cNvPr>
          <p:cNvSpPr>
            <a:spLocks noChangeArrowheads="1"/>
          </p:cNvSpPr>
          <p:nvPr/>
        </p:nvSpPr>
        <p:spPr bwMode="auto">
          <a:xfrm>
            <a:off x="1384385" y="312176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D9FB362D-5DDA-40F2-A48A-5674630B1A44}"/>
              </a:ext>
            </a:extLst>
          </p:cNvPr>
          <p:cNvGraphicFramePr>
            <a:graphicFrameLocks noChangeAspect="1"/>
          </p:cNvGraphicFramePr>
          <p:nvPr>
            <p:extLst>
              <p:ext uri="{D42A27DB-BD31-4B8C-83A1-F6EECF244321}">
                <p14:modId xmlns:p14="http://schemas.microsoft.com/office/powerpoint/2010/main" val="968043586"/>
              </p:ext>
            </p:extLst>
          </p:nvPr>
        </p:nvGraphicFramePr>
        <p:xfrm>
          <a:off x="1384385" y="3121760"/>
          <a:ext cx="5464175" cy="2422525"/>
        </p:xfrm>
        <a:graphic>
          <a:graphicData uri="http://schemas.openxmlformats.org/presentationml/2006/ole">
            <mc:AlternateContent xmlns:mc="http://schemas.openxmlformats.org/markup-compatibility/2006">
              <mc:Choice xmlns:v="urn:schemas-microsoft-com:vml" Requires="v">
                <p:oleObj spid="_x0000_s166937" name="Visio" r:id="rId3" imgW="5783659" imgH="2560320" progId="Visio.Drawing.11">
                  <p:embed/>
                </p:oleObj>
              </mc:Choice>
              <mc:Fallback>
                <p:oleObj name="Visio" r:id="rId3" imgW="5783659" imgH="256032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385" y="3121760"/>
                        <a:ext cx="5464175" cy="2422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a:extLst>
              <a:ext uri="{FF2B5EF4-FFF2-40B4-BE49-F238E27FC236}">
                <a16:creationId xmlns:a16="http://schemas.microsoft.com/office/drawing/2014/main" id="{8BC76A26-C976-41A4-8703-88B31F27ED9B}"/>
              </a:ext>
            </a:extLst>
          </p:cNvPr>
          <p:cNvSpPr/>
          <p:nvPr/>
        </p:nvSpPr>
        <p:spPr>
          <a:xfrm>
            <a:off x="700706" y="1761437"/>
            <a:ext cx="7757494" cy="830997"/>
          </a:xfrm>
          <a:prstGeom prst="rect">
            <a:avLst/>
          </a:prstGeom>
        </p:spPr>
        <p:txBody>
          <a:bodyPr wrap="square">
            <a:spAutoFit/>
          </a:bodyPr>
          <a:lstStyle/>
          <a:p>
            <a:pPr marL="0" marR="0">
              <a:spcBef>
                <a:spcPts val="0"/>
              </a:spcBef>
              <a:spcAft>
                <a:spcPts val="0"/>
              </a:spcAft>
            </a:pPr>
            <a:r>
              <a:rPr lang="en-US" dirty="0">
                <a:ea typeface="Times New Roman" panose="02020603050405020304" pitchFamily="18" charset="0"/>
              </a:rPr>
              <a:t>Examples of  insertion with B+ tree with minimum size = 1.  Starting with a tree looking like this:</a:t>
            </a:r>
          </a:p>
        </p:txBody>
      </p:sp>
    </p:spTree>
    <p:extLst>
      <p:ext uri="{BB962C8B-B14F-4D97-AF65-F5344CB8AC3E}">
        <p14:creationId xmlns:p14="http://schemas.microsoft.com/office/powerpoint/2010/main" val="2073720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F0309-E5DB-4395-98FF-43BD9547B2BB}"/>
              </a:ext>
            </a:extLst>
          </p:cNvPr>
          <p:cNvSpPr>
            <a:spLocks noGrp="1"/>
          </p:cNvSpPr>
          <p:nvPr>
            <p:ph type="title"/>
          </p:nvPr>
        </p:nvSpPr>
        <p:spPr/>
        <p:txBody>
          <a:bodyPr/>
          <a:lstStyle/>
          <a:p>
            <a:r>
              <a:rPr lang="en-US" dirty="0"/>
              <a:t>Insert 28</a:t>
            </a:r>
          </a:p>
        </p:txBody>
      </p:sp>
      <p:sp>
        <p:nvSpPr>
          <p:cNvPr id="3" name="Slide Number Placeholder 2">
            <a:extLst>
              <a:ext uri="{FF2B5EF4-FFF2-40B4-BE49-F238E27FC236}">
                <a16:creationId xmlns:a16="http://schemas.microsoft.com/office/drawing/2014/main" id="{CDC30225-F8CD-4BFD-A849-471A28B0D73D}"/>
              </a:ext>
            </a:extLst>
          </p:cNvPr>
          <p:cNvSpPr>
            <a:spLocks noGrp="1"/>
          </p:cNvSpPr>
          <p:nvPr>
            <p:ph type="sldNum" sz="quarter" idx="11"/>
          </p:nvPr>
        </p:nvSpPr>
        <p:spPr/>
        <p:txBody>
          <a:bodyPr/>
          <a:lstStyle/>
          <a:p>
            <a:fld id="{04F3DEBB-E6F2-4954-977A-FE608B52E96A}" type="slidenum">
              <a:rPr lang="en-US" altLang="en-US" smtClean="0"/>
              <a:pPr/>
              <a:t>17</a:t>
            </a:fld>
            <a:endParaRPr lang="en-US" altLang="en-US"/>
          </a:p>
        </p:txBody>
      </p:sp>
      <p:sp>
        <p:nvSpPr>
          <p:cNvPr id="4" name="Rectangle 2">
            <a:extLst>
              <a:ext uri="{FF2B5EF4-FFF2-40B4-BE49-F238E27FC236}">
                <a16:creationId xmlns:a16="http://schemas.microsoft.com/office/drawing/2014/main" id="{72FD78EE-6622-4DB9-92C8-3988CDAF2760}"/>
              </a:ext>
            </a:extLst>
          </p:cNvPr>
          <p:cNvSpPr>
            <a:spLocks noChangeArrowheads="1"/>
          </p:cNvSpPr>
          <p:nvPr/>
        </p:nvSpPr>
        <p:spPr bwMode="auto">
          <a:xfrm>
            <a:off x="1384385" y="312176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D9FB362D-5DDA-40F2-A48A-5674630B1A44}"/>
              </a:ext>
            </a:extLst>
          </p:cNvPr>
          <p:cNvGraphicFramePr>
            <a:graphicFrameLocks noChangeAspect="1"/>
          </p:cNvGraphicFramePr>
          <p:nvPr/>
        </p:nvGraphicFramePr>
        <p:xfrm>
          <a:off x="1384385" y="3121760"/>
          <a:ext cx="5464175" cy="2422525"/>
        </p:xfrm>
        <a:graphic>
          <a:graphicData uri="http://schemas.openxmlformats.org/presentationml/2006/ole">
            <mc:AlternateContent xmlns:mc="http://schemas.openxmlformats.org/markup-compatibility/2006">
              <mc:Choice xmlns:v="urn:schemas-microsoft-com:vml" Requires="v">
                <p:oleObj spid="_x0000_s186386" name="Visio" r:id="rId3" imgW="5783659" imgH="2560320" progId="Visio.Drawing.11">
                  <p:embed/>
                </p:oleObj>
              </mc:Choice>
              <mc:Fallback>
                <p:oleObj name="Visio" r:id="rId3" imgW="5783659" imgH="2560320" progId="Visio.Drawing.11">
                  <p:embed/>
                  <p:pic>
                    <p:nvPicPr>
                      <p:cNvPr id="5" name="Object 4">
                        <a:extLst>
                          <a:ext uri="{FF2B5EF4-FFF2-40B4-BE49-F238E27FC236}">
                            <a16:creationId xmlns:a16="http://schemas.microsoft.com/office/drawing/2014/main" id="{D9FB362D-5DDA-40F2-A48A-5674630B1A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4385" y="3121760"/>
                        <a:ext cx="5464175" cy="2422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a:extLst>
              <a:ext uri="{FF2B5EF4-FFF2-40B4-BE49-F238E27FC236}">
                <a16:creationId xmlns:a16="http://schemas.microsoft.com/office/drawing/2014/main" id="{8BC76A26-C976-41A4-8703-88B31F27ED9B}"/>
              </a:ext>
            </a:extLst>
          </p:cNvPr>
          <p:cNvSpPr/>
          <p:nvPr/>
        </p:nvSpPr>
        <p:spPr>
          <a:xfrm>
            <a:off x="700706" y="1761437"/>
            <a:ext cx="7757494" cy="461665"/>
          </a:xfrm>
          <a:prstGeom prst="rect">
            <a:avLst/>
          </a:prstGeom>
        </p:spPr>
        <p:txBody>
          <a:bodyPr wrap="square">
            <a:spAutoFit/>
          </a:bodyPr>
          <a:lstStyle/>
          <a:p>
            <a:pPr marL="0" marR="0">
              <a:spcBef>
                <a:spcPts val="0"/>
              </a:spcBef>
              <a:spcAft>
                <a:spcPts val="0"/>
              </a:spcAft>
            </a:pPr>
            <a:r>
              <a:rPr lang="en-US" dirty="0">
                <a:ea typeface="Times New Roman" panose="02020603050405020304" pitchFamily="18" charset="0"/>
              </a:rPr>
              <a:t>Insert 28 into the below tree:</a:t>
            </a:r>
          </a:p>
        </p:txBody>
      </p:sp>
    </p:spTree>
    <p:extLst>
      <p:ext uri="{BB962C8B-B14F-4D97-AF65-F5344CB8AC3E}">
        <p14:creationId xmlns:p14="http://schemas.microsoft.com/office/powerpoint/2010/main" val="136074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43FA-3839-4283-B6CA-188BE14B9149}"/>
              </a:ext>
            </a:extLst>
          </p:cNvPr>
          <p:cNvSpPr>
            <a:spLocks noGrp="1"/>
          </p:cNvSpPr>
          <p:nvPr>
            <p:ph type="title"/>
          </p:nvPr>
        </p:nvSpPr>
        <p:spPr/>
        <p:txBody>
          <a:bodyPr/>
          <a:lstStyle/>
          <a:p>
            <a:r>
              <a:rPr lang="en-US" dirty="0"/>
              <a:t>Insert 28</a:t>
            </a:r>
          </a:p>
        </p:txBody>
      </p:sp>
      <p:sp>
        <p:nvSpPr>
          <p:cNvPr id="3" name="Slide Number Placeholder 2">
            <a:extLst>
              <a:ext uri="{FF2B5EF4-FFF2-40B4-BE49-F238E27FC236}">
                <a16:creationId xmlns:a16="http://schemas.microsoft.com/office/drawing/2014/main" id="{A47B50FD-C6BA-4EBD-983F-70C34C0C0E17}"/>
              </a:ext>
            </a:extLst>
          </p:cNvPr>
          <p:cNvSpPr>
            <a:spLocks noGrp="1"/>
          </p:cNvSpPr>
          <p:nvPr>
            <p:ph type="sldNum" sz="quarter" idx="11"/>
          </p:nvPr>
        </p:nvSpPr>
        <p:spPr/>
        <p:txBody>
          <a:bodyPr/>
          <a:lstStyle/>
          <a:p>
            <a:fld id="{04F3DEBB-E6F2-4954-977A-FE608B52E96A}" type="slidenum">
              <a:rPr lang="en-US" altLang="en-US" smtClean="0"/>
              <a:pPr/>
              <a:t>18</a:t>
            </a:fld>
            <a:endParaRPr lang="en-US" altLang="en-US"/>
          </a:p>
        </p:txBody>
      </p:sp>
      <p:sp>
        <p:nvSpPr>
          <p:cNvPr id="4" name="Rectangle 2">
            <a:extLst>
              <a:ext uri="{FF2B5EF4-FFF2-40B4-BE49-F238E27FC236}">
                <a16:creationId xmlns:a16="http://schemas.microsoft.com/office/drawing/2014/main" id="{1FE06A86-C829-417E-BCBC-06F758DD9D13}"/>
              </a:ext>
            </a:extLst>
          </p:cNvPr>
          <p:cNvSpPr>
            <a:spLocks noChangeArrowheads="1"/>
          </p:cNvSpPr>
          <p:nvPr/>
        </p:nvSpPr>
        <p:spPr bwMode="auto">
          <a:xfrm>
            <a:off x="1089025" y="2702965"/>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AC3BCA9A-0BAB-4D6B-963F-7804DF570746}"/>
              </a:ext>
            </a:extLst>
          </p:cNvPr>
          <p:cNvGraphicFramePr>
            <a:graphicFrameLocks noChangeAspect="1"/>
          </p:cNvGraphicFramePr>
          <p:nvPr>
            <p:extLst>
              <p:ext uri="{D42A27DB-BD31-4B8C-83A1-F6EECF244321}">
                <p14:modId xmlns:p14="http://schemas.microsoft.com/office/powerpoint/2010/main" val="2574610192"/>
              </p:ext>
            </p:extLst>
          </p:nvPr>
        </p:nvGraphicFramePr>
        <p:xfrm>
          <a:off x="808310" y="2842356"/>
          <a:ext cx="6612955" cy="2931833"/>
        </p:xfrm>
        <a:graphic>
          <a:graphicData uri="http://schemas.openxmlformats.org/presentationml/2006/ole">
            <mc:AlternateContent xmlns:mc="http://schemas.openxmlformats.org/markup-compatibility/2006">
              <mc:Choice xmlns:v="urn:schemas-microsoft-com:vml" Requires="v">
                <p:oleObj spid="_x0000_s167962" name="Visio" r:id="rId3" imgW="5783659" imgH="2560320" progId="Visio.Drawing.11">
                  <p:embed/>
                </p:oleObj>
              </mc:Choice>
              <mc:Fallback>
                <p:oleObj name="Visio" r:id="rId3" imgW="5783659" imgH="256032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310" y="2842356"/>
                        <a:ext cx="6612955" cy="2931833"/>
                      </a:xfrm>
                      <a:prstGeom prst="rect">
                        <a:avLst/>
                      </a:prstGeom>
                      <a:noFill/>
                    </p:spPr>
                  </p:pic>
                </p:oleObj>
              </mc:Fallback>
            </mc:AlternateContent>
          </a:graphicData>
        </a:graphic>
      </p:graphicFrame>
      <p:sp>
        <p:nvSpPr>
          <p:cNvPr id="6" name="Rectangle 5">
            <a:extLst>
              <a:ext uri="{FF2B5EF4-FFF2-40B4-BE49-F238E27FC236}">
                <a16:creationId xmlns:a16="http://schemas.microsoft.com/office/drawing/2014/main" id="{BADB1521-02E1-4DC7-B900-5A309137DAF8}"/>
              </a:ext>
            </a:extLst>
          </p:cNvPr>
          <p:cNvSpPr/>
          <p:nvPr/>
        </p:nvSpPr>
        <p:spPr>
          <a:xfrm>
            <a:off x="577880" y="1623965"/>
            <a:ext cx="7880320" cy="1200329"/>
          </a:xfrm>
          <a:prstGeom prst="rect">
            <a:avLst/>
          </a:prstGeom>
        </p:spPr>
        <p:txBody>
          <a:bodyPr wrap="square">
            <a:spAutoFit/>
          </a:bodyPr>
          <a:lstStyle/>
          <a:p>
            <a:pPr marL="0" marR="0">
              <a:spcBef>
                <a:spcPts val="0"/>
              </a:spcBef>
              <a:spcAft>
                <a:spcPts val="0"/>
              </a:spcAft>
            </a:pPr>
            <a:r>
              <a:rPr lang="en-US" dirty="0">
                <a:ea typeface="Times New Roman" panose="02020603050405020304" pitchFamily="18" charset="0"/>
              </a:rPr>
              <a:t>Our first insertion has an index of 28.  We look at the leaf node to see if there is room.  Finding an empty slot, we place the index in node in sorted order.</a:t>
            </a:r>
          </a:p>
        </p:txBody>
      </p:sp>
    </p:spTree>
    <p:extLst>
      <p:ext uri="{BB962C8B-B14F-4D97-AF65-F5344CB8AC3E}">
        <p14:creationId xmlns:p14="http://schemas.microsoft.com/office/powerpoint/2010/main" val="2510184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43FA-3839-4283-B6CA-188BE14B9149}"/>
              </a:ext>
            </a:extLst>
          </p:cNvPr>
          <p:cNvSpPr>
            <a:spLocks noGrp="1"/>
          </p:cNvSpPr>
          <p:nvPr>
            <p:ph type="title"/>
          </p:nvPr>
        </p:nvSpPr>
        <p:spPr/>
        <p:txBody>
          <a:bodyPr/>
          <a:lstStyle/>
          <a:p>
            <a:r>
              <a:rPr lang="en-US" dirty="0"/>
              <a:t>Insert 25</a:t>
            </a:r>
          </a:p>
        </p:txBody>
      </p:sp>
      <p:sp>
        <p:nvSpPr>
          <p:cNvPr id="3" name="Slide Number Placeholder 2">
            <a:extLst>
              <a:ext uri="{FF2B5EF4-FFF2-40B4-BE49-F238E27FC236}">
                <a16:creationId xmlns:a16="http://schemas.microsoft.com/office/drawing/2014/main" id="{A47B50FD-C6BA-4EBD-983F-70C34C0C0E17}"/>
              </a:ext>
            </a:extLst>
          </p:cNvPr>
          <p:cNvSpPr>
            <a:spLocks noGrp="1"/>
          </p:cNvSpPr>
          <p:nvPr>
            <p:ph type="sldNum" sz="quarter" idx="11"/>
          </p:nvPr>
        </p:nvSpPr>
        <p:spPr/>
        <p:txBody>
          <a:bodyPr/>
          <a:lstStyle/>
          <a:p>
            <a:fld id="{04F3DEBB-E6F2-4954-977A-FE608B52E96A}" type="slidenum">
              <a:rPr lang="en-US" altLang="en-US" smtClean="0"/>
              <a:pPr/>
              <a:t>19</a:t>
            </a:fld>
            <a:endParaRPr lang="en-US" altLang="en-US"/>
          </a:p>
        </p:txBody>
      </p:sp>
      <p:sp>
        <p:nvSpPr>
          <p:cNvPr id="4" name="Rectangle 2">
            <a:extLst>
              <a:ext uri="{FF2B5EF4-FFF2-40B4-BE49-F238E27FC236}">
                <a16:creationId xmlns:a16="http://schemas.microsoft.com/office/drawing/2014/main" id="{1FE06A86-C829-417E-BCBC-06F758DD9D13}"/>
              </a:ext>
            </a:extLst>
          </p:cNvPr>
          <p:cNvSpPr>
            <a:spLocks noChangeArrowheads="1"/>
          </p:cNvSpPr>
          <p:nvPr/>
        </p:nvSpPr>
        <p:spPr bwMode="auto">
          <a:xfrm>
            <a:off x="1089025" y="2702965"/>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AC3BCA9A-0BAB-4D6B-963F-7804DF570746}"/>
              </a:ext>
            </a:extLst>
          </p:cNvPr>
          <p:cNvGraphicFramePr>
            <a:graphicFrameLocks noChangeAspect="1"/>
          </p:cNvGraphicFramePr>
          <p:nvPr/>
        </p:nvGraphicFramePr>
        <p:xfrm>
          <a:off x="808310" y="2842356"/>
          <a:ext cx="6612955" cy="2931833"/>
        </p:xfrm>
        <a:graphic>
          <a:graphicData uri="http://schemas.openxmlformats.org/presentationml/2006/ole">
            <mc:AlternateContent xmlns:mc="http://schemas.openxmlformats.org/markup-compatibility/2006">
              <mc:Choice xmlns:v="urn:schemas-microsoft-com:vml" Requires="v">
                <p:oleObj spid="_x0000_s187408" name="Visio" r:id="rId3" imgW="5783659" imgH="2560320" progId="Visio.Drawing.11">
                  <p:embed/>
                </p:oleObj>
              </mc:Choice>
              <mc:Fallback>
                <p:oleObj name="Visio" r:id="rId3" imgW="5783659" imgH="2560320" progId="Visio.Drawing.11">
                  <p:embed/>
                  <p:pic>
                    <p:nvPicPr>
                      <p:cNvPr id="5" name="Object 4">
                        <a:extLst>
                          <a:ext uri="{FF2B5EF4-FFF2-40B4-BE49-F238E27FC236}">
                            <a16:creationId xmlns:a16="http://schemas.microsoft.com/office/drawing/2014/main" id="{AC3BCA9A-0BAB-4D6B-963F-7804DF5707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310" y="2842356"/>
                        <a:ext cx="6612955" cy="2931833"/>
                      </a:xfrm>
                      <a:prstGeom prst="rect">
                        <a:avLst/>
                      </a:prstGeom>
                      <a:noFill/>
                    </p:spPr>
                  </p:pic>
                </p:oleObj>
              </mc:Fallback>
            </mc:AlternateContent>
          </a:graphicData>
        </a:graphic>
      </p:graphicFrame>
      <p:sp>
        <p:nvSpPr>
          <p:cNvPr id="6" name="Rectangle 5">
            <a:extLst>
              <a:ext uri="{FF2B5EF4-FFF2-40B4-BE49-F238E27FC236}">
                <a16:creationId xmlns:a16="http://schemas.microsoft.com/office/drawing/2014/main" id="{BADB1521-02E1-4DC7-B900-5A309137DAF8}"/>
              </a:ext>
            </a:extLst>
          </p:cNvPr>
          <p:cNvSpPr/>
          <p:nvPr/>
        </p:nvSpPr>
        <p:spPr>
          <a:xfrm>
            <a:off x="577880" y="1623965"/>
            <a:ext cx="7880320" cy="461665"/>
          </a:xfrm>
          <a:prstGeom prst="rect">
            <a:avLst/>
          </a:prstGeom>
        </p:spPr>
        <p:txBody>
          <a:bodyPr wrap="square">
            <a:spAutoFit/>
          </a:bodyPr>
          <a:lstStyle/>
          <a:p>
            <a:pPr marL="0" marR="0">
              <a:spcBef>
                <a:spcPts val="0"/>
              </a:spcBef>
              <a:spcAft>
                <a:spcPts val="0"/>
              </a:spcAft>
            </a:pPr>
            <a:r>
              <a:rPr lang="en-US" dirty="0">
                <a:ea typeface="Times New Roman" panose="02020603050405020304" pitchFamily="18" charset="0"/>
              </a:rPr>
              <a:t>Insert 25 in the below tree:</a:t>
            </a:r>
          </a:p>
        </p:txBody>
      </p:sp>
    </p:spTree>
    <p:extLst>
      <p:ext uri="{BB962C8B-B14F-4D97-AF65-F5344CB8AC3E}">
        <p14:creationId xmlns:p14="http://schemas.microsoft.com/office/powerpoint/2010/main" val="422476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4">
            <a:extLst>
              <a:ext uri="{FF2B5EF4-FFF2-40B4-BE49-F238E27FC236}">
                <a16:creationId xmlns:a16="http://schemas.microsoft.com/office/drawing/2014/main" id="{5426DE3B-0456-4485-B05F-75976504415B}"/>
              </a:ext>
            </a:extLst>
          </p:cNvPr>
          <p:cNvSpPr>
            <a:spLocks noGrp="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64FFF919-A5C9-4577-880A-4C8960AF119A}" type="slidenum">
              <a:rPr lang="en-US" altLang="en-US" sz="1400"/>
              <a:pPr>
                <a:spcBef>
                  <a:spcPct val="0"/>
                </a:spcBef>
                <a:buClrTx/>
                <a:buSzTx/>
                <a:buFontTx/>
                <a:buNone/>
              </a:pPr>
              <a:t>2</a:t>
            </a:fld>
            <a:endParaRPr lang="en-US" altLang="en-US" sz="1400"/>
          </a:p>
        </p:txBody>
      </p:sp>
      <p:sp>
        <p:nvSpPr>
          <p:cNvPr id="4099" name="Rectangle 2">
            <a:extLst>
              <a:ext uri="{FF2B5EF4-FFF2-40B4-BE49-F238E27FC236}">
                <a16:creationId xmlns:a16="http://schemas.microsoft.com/office/drawing/2014/main" id="{2F003B2D-6FFA-4B37-938E-F3AA0C41F6A3}"/>
              </a:ext>
            </a:extLst>
          </p:cNvPr>
          <p:cNvSpPr>
            <a:spLocks noGrp="1" noChangeArrowheads="1"/>
          </p:cNvSpPr>
          <p:nvPr>
            <p:ph type="title"/>
          </p:nvPr>
        </p:nvSpPr>
        <p:spPr>
          <a:xfrm>
            <a:off x="152400" y="228600"/>
            <a:ext cx="8763000" cy="1066800"/>
          </a:xfrm>
        </p:spPr>
        <p:txBody>
          <a:bodyPr/>
          <a:lstStyle/>
          <a:p>
            <a:pPr>
              <a:defRPr/>
            </a:pPr>
            <a:r>
              <a:rPr lang="en-US" altLang="en-US"/>
              <a:t>Motivations</a:t>
            </a:r>
          </a:p>
        </p:txBody>
      </p:sp>
      <p:sp>
        <p:nvSpPr>
          <p:cNvPr id="4100" name="Rectangle 3">
            <a:extLst>
              <a:ext uri="{FF2B5EF4-FFF2-40B4-BE49-F238E27FC236}">
                <a16:creationId xmlns:a16="http://schemas.microsoft.com/office/drawing/2014/main" id="{82069403-7C9E-4703-A490-25C72BD8B400}"/>
              </a:ext>
            </a:extLst>
          </p:cNvPr>
          <p:cNvSpPr>
            <a:spLocks noGrp="1" noChangeArrowheads="1"/>
          </p:cNvSpPr>
          <p:nvPr>
            <p:ph type="body" idx="1"/>
          </p:nvPr>
        </p:nvSpPr>
        <p:spPr>
          <a:xfrm>
            <a:off x="304800" y="1371600"/>
            <a:ext cx="8610600" cy="4114800"/>
          </a:xfrm>
        </p:spPr>
        <p:txBody>
          <a:bodyPr/>
          <a:lstStyle/>
          <a:p>
            <a:pPr marL="0" indent="0">
              <a:buFont typeface="Monotype Sorts" charset="2"/>
              <a:buNone/>
              <a:defRPr/>
            </a:pPr>
            <a:r>
              <a:rPr lang="en-US" altLang="en-US" dirty="0"/>
              <a:t>Many times you want to minimize the disk accesses while doing a search.  A binary search tree allows two keys per node – a B+ tree allows as many values that will fit on a page.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49A7-3304-4F61-A283-765E58EAD177}"/>
              </a:ext>
            </a:extLst>
          </p:cNvPr>
          <p:cNvSpPr>
            <a:spLocks noGrp="1"/>
          </p:cNvSpPr>
          <p:nvPr>
            <p:ph type="title"/>
          </p:nvPr>
        </p:nvSpPr>
        <p:spPr>
          <a:xfrm>
            <a:off x="685800" y="285750"/>
            <a:ext cx="7772400" cy="1143000"/>
          </a:xfrm>
        </p:spPr>
        <p:txBody>
          <a:bodyPr/>
          <a:lstStyle/>
          <a:p>
            <a:r>
              <a:rPr lang="en-US" dirty="0"/>
              <a:t>Insert 25</a:t>
            </a:r>
          </a:p>
        </p:txBody>
      </p:sp>
      <p:sp>
        <p:nvSpPr>
          <p:cNvPr id="3" name="Slide Number Placeholder 2">
            <a:extLst>
              <a:ext uri="{FF2B5EF4-FFF2-40B4-BE49-F238E27FC236}">
                <a16:creationId xmlns:a16="http://schemas.microsoft.com/office/drawing/2014/main" id="{A00AC397-D4D2-4CF9-9744-6893F2B2C5DB}"/>
              </a:ext>
            </a:extLst>
          </p:cNvPr>
          <p:cNvSpPr>
            <a:spLocks noGrp="1"/>
          </p:cNvSpPr>
          <p:nvPr>
            <p:ph type="sldNum" sz="quarter" idx="11"/>
          </p:nvPr>
        </p:nvSpPr>
        <p:spPr/>
        <p:txBody>
          <a:bodyPr/>
          <a:lstStyle/>
          <a:p>
            <a:fld id="{04F3DEBB-E6F2-4954-977A-FE608B52E96A}" type="slidenum">
              <a:rPr lang="en-US" altLang="en-US" smtClean="0"/>
              <a:pPr/>
              <a:t>20</a:t>
            </a:fld>
            <a:endParaRPr lang="en-US" altLang="en-US"/>
          </a:p>
        </p:txBody>
      </p:sp>
      <p:sp>
        <p:nvSpPr>
          <p:cNvPr id="6" name="Rectangle 4">
            <a:extLst>
              <a:ext uri="{FF2B5EF4-FFF2-40B4-BE49-F238E27FC236}">
                <a16:creationId xmlns:a16="http://schemas.microsoft.com/office/drawing/2014/main" id="{019DF6FF-CF82-44F8-8C91-D35B61362CA9}"/>
              </a:ext>
            </a:extLst>
          </p:cNvPr>
          <p:cNvSpPr>
            <a:spLocks noChangeArrowheads="1"/>
          </p:cNvSpPr>
          <p:nvPr/>
        </p:nvSpPr>
        <p:spPr bwMode="auto">
          <a:xfrm>
            <a:off x="1422790" y="296814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31F5E139-36D9-4B2A-9968-7A7649E804F2}"/>
              </a:ext>
            </a:extLst>
          </p:cNvPr>
          <p:cNvGraphicFramePr>
            <a:graphicFrameLocks noChangeAspect="1"/>
          </p:cNvGraphicFramePr>
          <p:nvPr>
            <p:extLst>
              <p:ext uri="{D42A27DB-BD31-4B8C-83A1-F6EECF244321}">
                <p14:modId xmlns:p14="http://schemas.microsoft.com/office/powerpoint/2010/main" val="1136713928"/>
              </p:ext>
            </p:extLst>
          </p:nvPr>
        </p:nvGraphicFramePr>
        <p:xfrm>
          <a:off x="1088775" y="3121760"/>
          <a:ext cx="6865948" cy="2649945"/>
        </p:xfrm>
        <a:graphic>
          <a:graphicData uri="http://schemas.openxmlformats.org/presentationml/2006/ole">
            <mc:AlternateContent xmlns:mc="http://schemas.openxmlformats.org/markup-compatibility/2006">
              <mc:Choice xmlns:v="urn:schemas-microsoft-com:vml" Requires="v">
                <p:oleObj spid="_x0000_s168988" name="Visio" r:id="rId3" imgW="6659792" imgH="2560320" progId="Visio.Drawing.11">
                  <p:embed/>
                </p:oleObj>
              </mc:Choice>
              <mc:Fallback>
                <p:oleObj name="Visio" r:id="rId3" imgW="6659792" imgH="2560320"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775" y="3121760"/>
                        <a:ext cx="6865948" cy="2649945"/>
                      </a:xfrm>
                      <a:prstGeom prst="rect">
                        <a:avLst/>
                      </a:prstGeom>
                      <a:noFill/>
                    </p:spPr>
                  </p:pic>
                </p:oleObj>
              </mc:Fallback>
            </mc:AlternateContent>
          </a:graphicData>
        </a:graphic>
      </p:graphicFrame>
      <p:sp>
        <p:nvSpPr>
          <p:cNvPr id="8" name="Rectangle 7">
            <a:extLst>
              <a:ext uri="{FF2B5EF4-FFF2-40B4-BE49-F238E27FC236}">
                <a16:creationId xmlns:a16="http://schemas.microsoft.com/office/drawing/2014/main" id="{8921A115-3F94-4E19-923D-D4C4DB76C1BA}"/>
              </a:ext>
            </a:extLst>
          </p:cNvPr>
          <p:cNvSpPr/>
          <p:nvPr/>
        </p:nvSpPr>
        <p:spPr>
          <a:xfrm>
            <a:off x="1192360" y="1432367"/>
            <a:ext cx="7028115" cy="1569660"/>
          </a:xfrm>
          <a:prstGeom prst="rect">
            <a:avLst/>
          </a:prstGeom>
        </p:spPr>
        <p:txBody>
          <a:bodyPr wrap="square">
            <a:spAutoFit/>
          </a:bodyPr>
          <a:lstStyle/>
          <a:p>
            <a:pPr marL="0" marR="0">
              <a:spcBef>
                <a:spcPts val="0"/>
              </a:spcBef>
              <a:spcAft>
                <a:spcPts val="0"/>
              </a:spcAft>
            </a:pPr>
            <a:r>
              <a:rPr lang="en-US" dirty="0">
                <a:ea typeface="Times New Roman" panose="02020603050405020304" pitchFamily="18" charset="0"/>
              </a:rPr>
              <a:t>Our next insertion is at 25.  We look at the leaf node it would go in and find there is no room.  We split the node, and roll the middle value to the index mode above it.</a:t>
            </a:r>
          </a:p>
        </p:txBody>
      </p:sp>
    </p:spTree>
    <p:extLst>
      <p:ext uri="{BB962C8B-B14F-4D97-AF65-F5344CB8AC3E}">
        <p14:creationId xmlns:p14="http://schemas.microsoft.com/office/powerpoint/2010/main" val="1354562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49A7-3304-4F61-A283-765E58EAD177}"/>
              </a:ext>
            </a:extLst>
          </p:cNvPr>
          <p:cNvSpPr>
            <a:spLocks noGrp="1"/>
          </p:cNvSpPr>
          <p:nvPr>
            <p:ph type="title"/>
          </p:nvPr>
        </p:nvSpPr>
        <p:spPr>
          <a:xfrm>
            <a:off x="685800" y="285750"/>
            <a:ext cx="7772400" cy="1143000"/>
          </a:xfrm>
        </p:spPr>
        <p:txBody>
          <a:bodyPr/>
          <a:lstStyle/>
          <a:p>
            <a:r>
              <a:rPr lang="en-US" dirty="0"/>
              <a:t>Insert 8</a:t>
            </a:r>
          </a:p>
        </p:txBody>
      </p:sp>
      <p:sp>
        <p:nvSpPr>
          <p:cNvPr id="3" name="Slide Number Placeholder 2">
            <a:extLst>
              <a:ext uri="{FF2B5EF4-FFF2-40B4-BE49-F238E27FC236}">
                <a16:creationId xmlns:a16="http://schemas.microsoft.com/office/drawing/2014/main" id="{A00AC397-D4D2-4CF9-9744-6893F2B2C5DB}"/>
              </a:ext>
            </a:extLst>
          </p:cNvPr>
          <p:cNvSpPr>
            <a:spLocks noGrp="1"/>
          </p:cNvSpPr>
          <p:nvPr>
            <p:ph type="sldNum" sz="quarter" idx="11"/>
          </p:nvPr>
        </p:nvSpPr>
        <p:spPr/>
        <p:txBody>
          <a:bodyPr/>
          <a:lstStyle/>
          <a:p>
            <a:fld id="{04F3DEBB-E6F2-4954-977A-FE608B52E96A}" type="slidenum">
              <a:rPr lang="en-US" altLang="en-US" smtClean="0"/>
              <a:pPr/>
              <a:t>21</a:t>
            </a:fld>
            <a:endParaRPr lang="en-US" altLang="en-US"/>
          </a:p>
        </p:txBody>
      </p:sp>
      <p:sp>
        <p:nvSpPr>
          <p:cNvPr id="6" name="Rectangle 4">
            <a:extLst>
              <a:ext uri="{FF2B5EF4-FFF2-40B4-BE49-F238E27FC236}">
                <a16:creationId xmlns:a16="http://schemas.microsoft.com/office/drawing/2014/main" id="{019DF6FF-CF82-44F8-8C91-D35B61362CA9}"/>
              </a:ext>
            </a:extLst>
          </p:cNvPr>
          <p:cNvSpPr>
            <a:spLocks noChangeArrowheads="1"/>
          </p:cNvSpPr>
          <p:nvPr/>
        </p:nvSpPr>
        <p:spPr bwMode="auto">
          <a:xfrm>
            <a:off x="1422790" y="296814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31F5E139-36D9-4B2A-9968-7A7649E804F2}"/>
              </a:ext>
            </a:extLst>
          </p:cNvPr>
          <p:cNvGraphicFramePr>
            <a:graphicFrameLocks noChangeAspect="1"/>
          </p:cNvGraphicFramePr>
          <p:nvPr/>
        </p:nvGraphicFramePr>
        <p:xfrm>
          <a:off x="1088775" y="3121760"/>
          <a:ext cx="6865948" cy="2649945"/>
        </p:xfrm>
        <a:graphic>
          <a:graphicData uri="http://schemas.openxmlformats.org/presentationml/2006/ole">
            <mc:AlternateContent xmlns:mc="http://schemas.openxmlformats.org/markup-compatibility/2006">
              <mc:Choice xmlns:v="urn:schemas-microsoft-com:vml" Requires="v">
                <p:oleObj spid="_x0000_s188432" name="Visio" r:id="rId3" imgW="6659792" imgH="2560320" progId="Visio.Drawing.11">
                  <p:embed/>
                </p:oleObj>
              </mc:Choice>
              <mc:Fallback>
                <p:oleObj name="Visio" r:id="rId3" imgW="6659792" imgH="2560320" progId="Visio.Drawing.11">
                  <p:embed/>
                  <p:pic>
                    <p:nvPicPr>
                      <p:cNvPr id="7" name="Object 6">
                        <a:extLst>
                          <a:ext uri="{FF2B5EF4-FFF2-40B4-BE49-F238E27FC236}">
                            <a16:creationId xmlns:a16="http://schemas.microsoft.com/office/drawing/2014/main" id="{31F5E139-36D9-4B2A-9968-7A7649E804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775" y="3121760"/>
                        <a:ext cx="6865948" cy="2649945"/>
                      </a:xfrm>
                      <a:prstGeom prst="rect">
                        <a:avLst/>
                      </a:prstGeom>
                      <a:noFill/>
                    </p:spPr>
                  </p:pic>
                </p:oleObj>
              </mc:Fallback>
            </mc:AlternateContent>
          </a:graphicData>
        </a:graphic>
      </p:graphicFrame>
      <p:sp>
        <p:nvSpPr>
          <p:cNvPr id="8" name="Rectangle 7">
            <a:extLst>
              <a:ext uri="{FF2B5EF4-FFF2-40B4-BE49-F238E27FC236}">
                <a16:creationId xmlns:a16="http://schemas.microsoft.com/office/drawing/2014/main" id="{8921A115-3F94-4E19-923D-D4C4DB76C1BA}"/>
              </a:ext>
            </a:extLst>
          </p:cNvPr>
          <p:cNvSpPr/>
          <p:nvPr/>
        </p:nvSpPr>
        <p:spPr>
          <a:xfrm>
            <a:off x="1192360" y="1432367"/>
            <a:ext cx="7028115" cy="461665"/>
          </a:xfrm>
          <a:prstGeom prst="rect">
            <a:avLst/>
          </a:prstGeom>
        </p:spPr>
        <p:txBody>
          <a:bodyPr wrap="square">
            <a:spAutoFit/>
          </a:bodyPr>
          <a:lstStyle/>
          <a:p>
            <a:pPr marL="0" marR="0">
              <a:spcBef>
                <a:spcPts val="0"/>
              </a:spcBef>
              <a:spcAft>
                <a:spcPts val="0"/>
              </a:spcAft>
            </a:pPr>
            <a:r>
              <a:rPr lang="en-US" dirty="0">
                <a:ea typeface="Times New Roman" panose="02020603050405020304" pitchFamily="18" charset="0"/>
              </a:rPr>
              <a:t>Insert 8 in the below tree:</a:t>
            </a:r>
          </a:p>
        </p:txBody>
      </p:sp>
    </p:spTree>
    <p:extLst>
      <p:ext uri="{BB962C8B-B14F-4D97-AF65-F5344CB8AC3E}">
        <p14:creationId xmlns:p14="http://schemas.microsoft.com/office/powerpoint/2010/main" val="3429049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7B36D-28E0-49A8-BFA1-60876CC785C9}"/>
              </a:ext>
            </a:extLst>
          </p:cNvPr>
          <p:cNvSpPr>
            <a:spLocks noGrp="1"/>
          </p:cNvSpPr>
          <p:nvPr>
            <p:ph type="title"/>
          </p:nvPr>
        </p:nvSpPr>
        <p:spPr/>
        <p:txBody>
          <a:bodyPr/>
          <a:lstStyle/>
          <a:p>
            <a:r>
              <a:rPr lang="en-US" dirty="0"/>
              <a:t>Insert 8</a:t>
            </a:r>
          </a:p>
        </p:txBody>
      </p:sp>
      <p:sp>
        <p:nvSpPr>
          <p:cNvPr id="3" name="Slide Number Placeholder 2">
            <a:extLst>
              <a:ext uri="{FF2B5EF4-FFF2-40B4-BE49-F238E27FC236}">
                <a16:creationId xmlns:a16="http://schemas.microsoft.com/office/drawing/2014/main" id="{AE8208B8-5F82-42F8-A61B-70DFFBE34BDF}"/>
              </a:ext>
            </a:extLst>
          </p:cNvPr>
          <p:cNvSpPr>
            <a:spLocks noGrp="1"/>
          </p:cNvSpPr>
          <p:nvPr>
            <p:ph type="sldNum" sz="quarter" idx="11"/>
          </p:nvPr>
        </p:nvSpPr>
        <p:spPr/>
        <p:txBody>
          <a:bodyPr/>
          <a:lstStyle/>
          <a:p>
            <a:fld id="{04F3DEBB-E6F2-4954-977A-FE608B52E96A}" type="slidenum">
              <a:rPr lang="en-US" altLang="en-US" smtClean="0"/>
              <a:pPr/>
              <a:t>22</a:t>
            </a:fld>
            <a:endParaRPr lang="en-US" altLang="en-US"/>
          </a:p>
        </p:txBody>
      </p:sp>
      <p:sp>
        <p:nvSpPr>
          <p:cNvPr id="4" name="Rectangle 2">
            <a:extLst>
              <a:ext uri="{FF2B5EF4-FFF2-40B4-BE49-F238E27FC236}">
                <a16:creationId xmlns:a16="http://schemas.microsoft.com/office/drawing/2014/main" id="{DCBFA5CA-E594-45D8-8B02-8BC2D9BB4876}"/>
              </a:ext>
            </a:extLst>
          </p:cNvPr>
          <p:cNvSpPr>
            <a:spLocks noChangeArrowheads="1"/>
          </p:cNvSpPr>
          <p:nvPr/>
        </p:nvSpPr>
        <p:spPr bwMode="auto">
          <a:xfrm>
            <a:off x="1499600" y="281452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9B9A50F9-07B1-4EA4-A029-64F3C2D83024}"/>
              </a:ext>
            </a:extLst>
          </p:cNvPr>
          <p:cNvGraphicFramePr>
            <a:graphicFrameLocks noChangeAspect="1"/>
          </p:cNvGraphicFramePr>
          <p:nvPr>
            <p:extLst>
              <p:ext uri="{D42A27DB-BD31-4B8C-83A1-F6EECF244321}">
                <p14:modId xmlns:p14="http://schemas.microsoft.com/office/powerpoint/2010/main" val="903836596"/>
              </p:ext>
            </p:extLst>
          </p:nvPr>
        </p:nvGraphicFramePr>
        <p:xfrm>
          <a:off x="689036" y="3083355"/>
          <a:ext cx="7296950" cy="2409730"/>
        </p:xfrm>
        <a:graphic>
          <a:graphicData uri="http://schemas.openxmlformats.org/presentationml/2006/ole">
            <mc:AlternateContent xmlns:mc="http://schemas.openxmlformats.org/markup-compatibility/2006">
              <mc:Choice xmlns:v="urn:schemas-microsoft-com:vml" Requires="v">
                <p:oleObj spid="_x0000_s170009" name="Visio" r:id="rId3" imgW="7802880" imgH="2567940" progId="Visio.Drawing.11">
                  <p:embed/>
                </p:oleObj>
              </mc:Choice>
              <mc:Fallback>
                <p:oleObj name="Visio" r:id="rId3" imgW="7802880" imgH="256794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036" y="3083355"/>
                        <a:ext cx="7296950" cy="2409730"/>
                      </a:xfrm>
                      <a:prstGeom prst="rect">
                        <a:avLst/>
                      </a:prstGeom>
                      <a:noFill/>
                    </p:spPr>
                  </p:pic>
                </p:oleObj>
              </mc:Fallback>
            </mc:AlternateContent>
          </a:graphicData>
        </a:graphic>
      </p:graphicFrame>
      <p:sp>
        <p:nvSpPr>
          <p:cNvPr id="6" name="Rectangle 5">
            <a:extLst>
              <a:ext uri="{FF2B5EF4-FFF2-40B4-BE49-F238E27FC236}">
                <a16:creationId xmlns:a16="http://schemas.microsoft.com/office/drawing/2014/main" id="{721DB418-7D2E-4E37-B0FC-CFE7917AC035}"/>
              </a:ext>
            </a:extLst>
          </p:cNvPr>
          <p:cNvSpPr/>
          <p:nvPr/>
        </p:nvSpPr>
        <p:spPr>
          <a:xfrm>
            <a:off x="885120" y="1432543"/>
            <a:ext cx="7873025" cy="1200329"/>
          </a:xfrm>
          <a:prstGeom prst="rect">
            <a:avLst/>
          </a:prstGeom>
        </p:spPr>
        <p:txBody>
          <a:bodyPr wrap="square">
            <a:spAutoFit/>
          </a:bodyPr>
          <a:lstStyle/>
          <a:p>
            <a:pPr marL="0" marR="0">
              <a:spcBef>
                <a:spcPts val="0"/>
              </a:spcBef>
              <a:spcAft>
                <a:spcPts val="0"/>
              </a:spcAft>
            </a:pPr>
            <a:r>
              <a:rPr lang="en-US" dirty="0">
                <a:ea typeface="Times New Roman" panose="02020603050405020304" pitchFamily="18" charset="0"/>
              </a:rPr>
              <a:t>Our next case occurs when we want to add 8.  The leaf node is full, so we split it and attempt to roll the index to the index node.  It is full, so we must split it as well.</a:t>
            </a:r>
          </a:p>
        </p:txBody>
      </p:sp>
    </p:spTree>
    <p:extLst>
      <p:ext uri="{BB962C8B-B14F-4D97-AF65-F5344CB8AC3E}">
        <p14:creationId xmlns:p14="http://schemas.microsoft.com/office/powerpoint/2010/main" val="886372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7B36D-28E0-49A8-BFA1-60876CC785C9}"/>
              </a:ext>
            </a:extLst>
          </p:cNvPr>
          <p:cNvSpPr>
            <a:spLocks noGrp="1"/>
          </p:cNvSpPr>
          <p:nvPr>
            <p:ph type="title"/>
          </p:nvPr>
        </p:nvSpPr>
        <p:spPr/>
        <p:txBody>
          <a:bodyPr/>
          <a:lstStyle/>
          <a:p>
            <a:r>
              <a:rPr lang="en-US" dirty="0"/>
              <a:t>Insert 15</a:t>
            </a:r>
          </a:p>
        </p:txBody>
      </p:sp>
      <p:sp>
        <p:nvSpPr>
          <p:cNvPr id="3" name="Slide Number Placeholder 2">
            <a:extLst>
              <a:ext uri="{FF2B5EF4-FFF2-40B4-BE49-F238E27FC236}">
                <a16:creationId xmlns:a16="http://schemas.microsoft.com/office/drawing/2014/main" id="{AE8208B8-5F82-42F8-A61B-70DFFBE34BDF}"/>
              </a:ext>
            </a:extLst>
          </p:cNvPr>
          <p:cNvSpPr>
            <a:spLocks noGrp="1"/>
          </p:cNvSpPr>
          <p:nvPr>
            <p:ph type="sldNum" sz="quarter" idx="11"/>
          </p:nvPr>
        </p:nvSpPr>
        <p:spPr/>
        <p:txBody>
          <a:bodyPr/>
          <a:lstStyle/>
          <a:p>
            <a:fld id="{04F3DEBB-E6F2-4954-977A-FE608B52E96A}" type="slidenum">
              <a:rPr lang="en-US" altLang="en-US" smtClean="0"/>
              <a:pPr/>
              <a:t>23</a:t>
            </a:fld>
            <a:endParaRPr lang="en-US" altLang="en-US"/>
          </a:p>
        </p:txBody>
      </p:sp>
      <p:sp>
        <p:nvSpPr>
          <p:cNvPr id="4" name="Rectangle 2">
            <a:extLst>
              <a:ext uri="{FF2B5EF4-FFF2-40B4-BE49-F238E27FC236}">
                <a16:creationId xmlns:a16="http://schemas.microsoft.com/office/drawing/2014/main" id="{DCBFA5CA-E594-45D8-8B02-8BC2D9BB4876}"/>
              </a:ext>
            </a:extLst>
          </p:cNvPr>
          <p:cNvSpPr>
            <a:spLocks noChangeArrowheads="1"/>
          </p:cNvSpPr>
          <p:nvPr/>
        </p:nvSpPr>
        <p:spPr bwMode="auto">
          <a:xfrm>
            <a:off x="1499600" y="281452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9B9A50F9-07B1-4EA4-A029-64F3C2D83024}"/>
              </a:ext>
            </a:extLst>
          </p:cNvPr>
          <p:cNvGraphicFramePr>
            <a:graphicFrameLocks noChangeAspect="1"/>
          </p:cNvGraphicFramePr>
          <p:nvPr/>
        </p:nvGraphicFramePr>
        <p:xfrm>
          <a:off x="689036" y="3083355"/>
          <a:ext cx="7296950" cy="2409730"/>
        </p:xfrm>
        <a:graphic>
          <a:graphicData uri="http://schemas.openxmlformats.org/presentationml/2006/ole">
            <mc:AlternateContent xmlns:mc="http://schemas.openxmlformats.org/markup-compatibility/2006">
              <mc:Choice xmlns:v="urn:schemas-microsoft-com:vml" Requires="v">
                <p:oleObj spid="_x0000_s189456" name="Visio" r:id="rId3" imgW="7802880" imgH="2567940" progId="Visio.Drawing.11">
                  <p:embed/>
                </p:oleObj>
              </mc:Choice>
              <mc:Fallback>
                <p:oleObj name="Visio" r:id="rId3" imgW="7802880" imgH="2567940" progId="Visio.Drawing.11">
                  <p:embed/>
                  <p:pic>
                    <p:nvPicPr>
                      <p:cNvPr id="5" name="Object 4">
                        <a:extLst>
                          <a:ext uri="{FF2B5EF4-FFF2-40B4-BE49-F238E27FC236}">
                            <a16:creationId xmlns:a16="http://schemas.microsoft.com/office/drawing/2014/main" id="{9B9A50F9-07B1-4EA4-A029-64F3C2D830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036" y="3083355"/>
                        <a:ext cx="7296950" cy="2409730"/>
                      </a:xfrm>
                      <a:prstGeom prst="rect">
                        <a:avLst/>
                      </a:prstGeom>
                      <a:noFill/>
                    </p:spPr>
                  </p:pic>
                </p:oleObj>
              </mc:Fallback>
            </mc:AlternateContent>
          </a:graphicData>
        </a:graphic>
      </p:graphicFrame>
      <p:sp>
        <p:nvSpPr>
          <p:cNvPr id="6" name="Rectangle 5">
            <a:extLst>
              <a:ext uri="{FF2B5EF4-FFF2-40B4-BE49-F238E27FC236}">
                <a16:creationId xmlns:a16="http://schemas.microsoft.com/office/drawing/2014/main" id="{721DB418-7D2E-4E37-B0FC-CFE7917AC035}"/>
              </a:ext>
            </a:extLst>
          </p:cNvPr>
          <p:cNvSpPr/>
          <p:nvPr/>
        </p:nvSpPr>
        <p:spPr>
          <a:xfrm>
            <a:off x="885120" y="1432543"/>
            <a:ext cx="7873025" cy="461665"/>
          </a:xfrm>
          <a:prstGeom prst="rect">
            <a:avLst/>
          </a:prstGeom>
        </p:spPr>
        <p:txBody>
          <a:bodyPr wrap="square">
            <a:spAutoFit/>
          </a:bodyPr>
          <a:lstStyle/>
          <a:p>
            <a:pPr marL="0" marR="0">
              <a:spcBef>
                <a:spcPts val="0"/>
              </a:spcBef>
              <a:spcAft>
                <a:spcPts val="0"/>
              </a:spcAft>
            </a:pPr>
            <a:r>
              <a:rPr lang="en-US" dirty="0">
                <a:ea typeface="Times New Roman" panose="02020603050405020304" pitchFamily="18" charset="0"/>
              </a:rPr>
              <a:t>Insert 15 into the below tree:</a:t>
            </a:r>
          </a:p>
        </p:txBody>
      </p:sp>
    </p:spTree>
    <p:extLst>
      <p:ext uri="{BB962C8B-B14F-4D97-AF65-F5344CB8AC3E}">
        <p14:creationId xmlns:p14="http://schemas.microsoft.com/office/powerpoint/2010/main" val="3767750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8B7E6-BB25-4598-9459-F776210D25D7}"/>
              </a:ext>
            </a:extLst>
          </p:cNvPr>
          <p:cNvSpPr>
            <a:spLocks noGrp="1"/>
          </p:cNvSpPr>
          <p:nvPr>
            <p:ph type="title"/>
          </p:nvPr>
        </p:nvSpPr>
        <p:spPr>
          <a:xfrm>
            <a:off x="685800" y="285750"/>
            <a:ext cx="7772400" cy="1143000"/>
          </a:xfrm>
        </p:spPr>
        <p:txBody>
          <a:bodyPr/>
          <a:lstStyle/>
          <a:p>
            <a:r>
              <a:rPr lang="en-US" dirty="0"/>
              <a:t>Insert 15</a:t>
            </a:r>
          </a:p>
        </p:txBody>
      </p:sp>
      <p:sp>
        <p:nvSpPr>
          <p:cNvPr id="3" name="Slide Number Placeholder 2">
            <a:extLst>
              <a:ext uri="{FF2B5EF4-FFF2-40B4-BE49-F238E27FC236}">
                <a16:creationId xmlns:a16="http://schemas.microsoft.com/office/drawing/2014/main" id="{A6791F53-C931-432A-8FF2-6F7AC962D30B}"/>
              </a:ext>
            </a:extLst>
          </p:cNvPr>
          <p:cNvSpPr>
            <a:spLocks noGrp="1"/>
          </p:cNvSpPr>
          <p:nvPr>
            <p:ph type="sldNum" sz="quarter" idx="11"/>
          </p:nvPr>
        </p:nvSpPr>
        <p:spPr/>
        <p:txBody>
          <a:bodyPr/>
          <a:lstStyle/>
          <a:p>
            <a:fld id="{04F3DEBB-E6F2-4954-977A-FE608B52E96A}" type="slidenum">
              <a:rPr lang="en-US" altLang="en-US" smtClean="0"/>
              <a:pPr/>
              <a:t>24</a:t>
            </a:fld>
            <a:endParaRPr lang="en-US" altLang="en-US"/>
          </a:p>
        </p:txBody>
      </p:sp>
      <p:sp>
        <p:nvSpPr>
          <p:cNvPr id="6" name="Rectangle 4">
            <a:extLst>
              <a:ext uri="{FF2B5EF4-FFF2-40B4-BE49-F238E27FC236}">
                <a16:creationId xmlns:a16="http://schemas.microsoft.com/office/drawing/2014/main" id="{3D61328F-0E4D-4723-AB34-521BF5DB729A}"/>
              </a:ext>
            </a:extLst>
          </p:cNvPr>
          <p:cNvSpPr>
            <a:spLocks noChangeArrowheads="1"/>
          </p:cNvSpPr>
          <p:nvPr/>
        </p:nvSpPr>
        <p:spPr bwMode="auto">
          <a:xfrm>
            <a:off x="1090633" y="2778919"/>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D9CA7EB1-7FE5-483B-9DF3-E9A3AC01776C}"/>
              </a:ext>
            </a:extLst>
          </p:cNvPr>
          <p:cNvGraphicFramePr>
            <a:graphicFrameLocks noChangeAspect="1"/>
          </p:cNvGraphicFramePr>
          <p:nvPr>
            <p:extLst>
              <p:ext uri="{D42A27DB-BD31-4B8C-83A1-F6EECF244321}">
                <p14:modId xmlns:p14="http://schemas.microsoft.com/office/powerpoint/2010/main" val="2487220647"/>
              </p:ext>
            </p:extLst>
          </p:nvPr>
        </p:nvGraphicFramePr>
        <p:xfrm>
          <a:off x="501070" y="2778919"/>
          <a:ext cx="7422159" cy="3080002"/>
        </p:xfrm>
        <a:graphic>
          <a:graphicData uri="http://schemas.openxmlformats.org/presentationml/2006/ole">
            <mc:AlternateContent xmlns:mc="http://schemas.openxmlformats.org/markup-compatibility/2006">
              <mc:Choice xmlns:v="urn:schemas-microsoft-com:vml" Requires="v">
                <p:oleObj spid="_x0000_s171035" name="Visio" r:id="rId3" imgW="8945968" imgH="3710940" progId="Visio.Drawing.11">
                  <p:embed/>
                </p:oleObj>
              </mc:Choice>
              <mc:Fallback>
                <p:oleObj name="Visio" r:id="rId3" imgW="8945968" imgH="3710940"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70" y="2778919"/>
                        <a:ext cx="7422159" cy="3080002"/>
                      </a:xfrm>
                      <a:prstGeom prst="rect">
                        <a:avLst/>
                      </a:prstGeom>
                      <a:noFill/>
                    </p:spPr>
                  </p:pic>
                </p:oleObj>
              </mc:Fallback>
            </mc:AlternateContent>
          </a:graphicData>
        </a:graphic>
      </p:graphicFrame>
      <p:sp>
        <p:nvSpPr>
          <p:cNvPr id="8" name="Rectangle 7">
            <a:extLst>
              <a:ext uri="{FF2B5EF4-FFF2-40B4-BE49-F238E27FC236}">
                <a16:creationId xmlns:a16="http://schemas.microsoft.com/office/drawing/2014/main" id="{30C34647-32F2-4B54-BB0C-B4FF37C839AA}"/>
              </a:ext>
            </a:extLst>
          </p:cNvPr>
          <p:cNvSpPr/>
          <p:nvPr/>
        </p:nvSpPr>
        <p:spPr>
          <a:xfrm>
            <a:off x="1090633" y="1363482"/>
            <a:ext cx="7367567" cy="1200329"/>
          </a:xfrm>
          <a:prstGeom prst="rect">
            <a:avLst/>
          </a:prstGeom>
        </p:spPr>
        <p:txBody>
          <a:bodyPr wrap="square">
            <a:spAutoFit/>
          </a:bodyPr>
          <a:lstStyle/>
          <a:p>
            <a:pPr marL="0" marR="0">
              <a:spcBef>
                <a:spcPts val="0"/>
              </a:spcBef>
              <a:spcAft>
                <a:spcPts val="0"/>
              </a:spcAft>
            </a:pPr>
            <a:r>
              <a:rPr lang="en-US" dirty="0">
                <a:ea typeface="Times New Roman" panose="02020603050405020304" pitchFamily="18" charset="0"/>
              </a:rPr>
              <a:t>Our last case occurs when we want to add 15.  This is going to result in the root node being split.  The leaf node is full, as are the two index nodes above it.  This gives us:</a:t>
            </a:r>
          </a:p>
        </p:txBody>
      </p:sp>
    </p:spTree>
    <p:extLst>
      <p:ext uri="{BB962C8B-B14F-4D97-AF65-F5344CB8AC3E}">
        <p14:creationId xmlns:p14="http://schemas.microsoft.com/office/powerpoint/2010/main" val="802279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3F05D-3D7E-4C1F-9D25-B93D8141B9B5}"/>
              </a:ext>
            </a:extLst>
          </p:cNvPr>
          <p:cNvSpPr>
            <a:spLocks noGrp="1"/>
          </p:cNvSpPr>
          <p:nvPr>
            <p:ph type="title"/>
          </p:nvPr>
        </p:nvSpPr>
        <p:spPr/>
        <p:txBody>
          <a:bodyPr/>
          <a:lstStyle/>
          <a:p>
            <a:r>
              <a:rPr lang="en-US" dirty="0"/>
              <a:t>Delete Algorithm</a:t>
            </a:r>
          </a:p>
        </p:txBody>
      </p:sp>
      <p:sp>
        <p:nvSpPr>
          <p:cNvPr id="3" name="Slide Number Placeholder 2">
            <a:extLst>
              <a:ext uri="{FF2B5EF4-FFF2-40B4-BE49-F238E27FC236}">
                <a16:creationId xmlns:a16="http://schemas.microsoft.com/office/drawing/2014/main" id="{170CADD1-EF7F-4FAB-9F36-99A0A9EFA637}"/>
              </a:ext>
            </a:extLst>
          </p:cNvPr>
          <p:cNvSpPr>
            <a:spLocks noGrp="1"/>
          </p:cNvSpPr>
          <p:nvPr>
            <p:ph type="sldNum" sz="quarter" idx="11"/>
          </p:nvPr>
        </p:nvSpPr>
        <p:spPr/>
        <p:txBody>
          <a:bodyPr/>
          <a:lstStyle/>
          <a:p>
            <a:fld id="{04F3DEBB-E6F2-4954-977A-FE608B52E96A}" type="slidenum">
              <a:rPr lang="en-US" altLang="en-US" smtClean="0"/>
              <a:pPr/>
              <a:t>25</a:t>
            </a:fld>
            <a:endParaRPr lang="en-US" altLang="en-US"/>
          </a:p>
        </p:txBody>
      </p:sp>
      <p:graphicFrame>
        <p:nvGraphicFramePr>
          <p:cNvPr id="4" name="Table 3">
            <a:extLst>
              <a:ext uri="{FF2B5EF4-FFF2-40B4-BE49-F238E27FC236}">
                <a16:creationId xmlns:a16="http://schemas.microsoft.com/office/drawing/2014/main" id="{86BC1BA6-84BC-466A-8691-16CFA655317A}"/>
              </a:ext>
            </a:extLst>
          </p:cNvPr>
          <p:cNvGraphicFramePr>
            <a:graphicFrameLocks noGrp="1"/>
          </p:cNvGraphicFramePr>
          <p:nvPr>
            <p:extLst>
              <p:ext uri="{D42A27DB-BD31-4B8C-83A1-F6EECF244321}">
                <p14:modId xmlns:p14="http://schemas.microsoft.com/office/powerpoint/2010/main" val="2894281723"/>
              </p:ext>
            </p:extLst>
          </p:nvPr>
        </p:nvGraphicFramePr>
        <p:xfrm>
          <a:off x="846715" y="1508750"/>
          <a:ext cx="7450569" cy="4416575"/>
        </p:xfrm>
        <a:graphic>
          <a:graphicData uri="http://schemas.openxmlformats.org/drawingml/2006/table">
            <a:tbl>
              <a:tblPr firstRow="1" firstCol="1" bandRow="1">
                <a:tableStyleId>{5C22544A-7EE6-4342-B048-85BDC9FD1C3A}</a:tableStyleId>
              </a:tblPr>
              <a:tblGrid>
                <a:gridCol w="1382259">
                  <a:extLst>
                    <a:ext uri="{9D8B030D-6E8A-4147-A177-3AD203B41FA5}">
                      <a16:colId xmlns:a16="http://schemas.microsoft.com/office/drawing/2014/main" val="2988029454"/>
                    </a:ext>
                  </a:extLst>
                </a:gridCol>
                <a:gridCol w="1145843">
                  <a:extLst>
                    <a:ext uri="{9D8B030D-6E8A-4147-A177-3AD203B41FA5}">
                      <a16:colId xmlns:a16="http://schemas.microsoft.com/office/drawing/2014/main" val="1723863729"/>
                    </a:ext>
                  </a:extLst>
                </a:gridCol>
                <a:gridCol w="4922467">
                  <a:extLst>
                    <a:ext uri="{9D8B030D-6E8A-4147-A177-3AD203B41FA5}">
                      <a16:colId xmlns:a16="http://schemas.microsoft.com/office/drawing/2014/main" val="2364905859"/>
                    </a:ext>
                  </a:extLst>
                </a:gridCol>
              </a:tblGrid>
              <a:tr h="883315">
                <a:tc>
                  <a:txBody>
                    <a:bodyPr/>
                    <a:lstStyle/>
                    <a:p>
                      <a:pPr marL="0" marR="0">
                        <a:spcBef>
                          <a:spcPts val="0"/>
                        </a:spcBef>
                        <a:spcAft>
                          <a:spcPts val="0"/>
                        </a:spcAft>
                      </a:pPr>
                      <a:r>
                        <a:rPr lang="en-US" sz="1200" dirty="0">
                          <a:effectLst/>
                        </a:rPr>
                        <a:t>Leaf page less than 1/2?</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Index page less than 1/2?</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Action</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8116189"/>
                  </a:ext>
                </a:extLst>
              </a:tr>
              <a:tr h="1177754">
                <a:tc>
                  <a:txBody>
                    <a:bodyPr/>
                    <a:lstStyle/>
                    <a:p>
                      <a:pPr marL="0" marR="0">
                        <a:spcBef>
                          <a:spcPts val="0"/>
                        </a:spcBef>
                        <a:spcAft>
                          <a:spcPts val="0"/>
                        </a:spcAft>
                      </a:pPr>
                      <a:r>
                        <a:rPr lang="en-US" sz="1200">
                          <a:effectLst/>
                        </a:rPr>
                        <a:t>No</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No</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Delete the record from the leaf page. Arrange keys in ascending order to fill void. If the key of the deleted record appears in the index pages, use the next key to replace it.</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26321720"/>
                  </a:ext>
                </a:extLst>
              </a:tr>
              <a:tr h="588876">
                <a:tc>
                  <a:txBody>
                    <a:bodyPr/>
                    <a:lstStyle/>
                    <a:p>
                      <a:pPr marL="0" marR="0">
                        <a:spcBef>
                          <a:spcPts val="0"/>
                        </a:spcBef>
                        <a:spcAft>
                          <a:spcPts val="0"/>
                        </a:spcAft>
                      </a:pPr>
                      <a:r>
                        <a:rPr lang="en-US" sz="1200">
                          <a:effectLst/>
                        </a:rPr>
                        <a:t>Yes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No</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Combine the leaf page and its sibling. Change the index page to reflect the change.</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25576426"/>
                  </a:ext>
                </a:extLst>
              </a:tr>
              <a:tr h="1766630">
                <a:tc>
                  <a:txBody>
                    <a:bodyPr/>
                    <a:lstStyle/>
                    <a:p>
                      <a:pPr marL="0" marR="0">
                        <a:spcBef>
                          <a:spcPts val="0"/>
                        </a:spcBef>
                        <a:spcAft>
                          <a:spcPts val="0"/>
                        </a:spcAft>
                      </a:pPr>
                      <a:r>
                        <a:rPr lang="en-US" sz="1200">
                          <a:effectLst/>
                        </a:rPr>
                        <a:t>Yes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Yes</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1. Combine the leaf page and its sibling.</a:t>
                      </a:r>
                    </a:p>
                    <a:p>
                      <a:pPr marL="0" marR="0">
                        <a:spcBef>
                          <a:spcPts val="0"/>
                        </a:spcBef>
                        <a:spcAft>
                          <a:spcPts val="0"/>
                        </a:spcAft>
                      </a:pPr>
                      <a:r>
                        <a:rPr lang="en-US" sz="1200" dirty="0">
                          <a:effectLst/>
                        </a:rPr>
                        <a:t>2. Adjust the index page to reflect the change.</a:t>
                      </a:r>
                    </a:p>
                    <a:p>
                      <a:pPr marL="0" marR="0">
                        <a:spcBef>
                          <a:spcPts val="0"/>
                        </a:spcBef>
                        <a:spcAft>
                          <a:spcPts val="0"/>
                        </a:spcAft>
                      </a:pPr>
                      <a:r>
                        <a:rPr lang="en-US" sz="1200" dirty="0">
                          <a:effectLst/>
                        </a:rPr>
                        <a:t>3. Combine the index page with its sibling</a:t>
                      </a:r>
                    </a:p>
                    <a:p>
                      <a:pPr marL="0" marR="0">
                        <a:spcBef>
                          <a:spcPts val="0"/>
                        </a:spcBef>
                        <a:spcAft>
                          <a:spcPts val="0"/>
                        </a:spcAft>
                      </a:pPr>
                      <a:r>
                        <a:rPr lang="en-US" sz="1200" dirty="0">
                          <a:effectLst/>
                        </a:rPr>
                        <a:t>4. Delete entry from parent</a:t>
                      </a:r>
                    </a:p>
                    <a:p>
                      <a:pPr marL="0" marR="0">
                        <a:spcBef>
                          <a:spcPts val="0"/>
                        </a:spcBef>
                        <a:spcAft>
                          <a:spcPts val="0"/>
                        </a:spcAft>
                      </a:pPr>
                      <a:r>
                        <a:rPr lang="en-US" sz="1200" dirty="0">
                          <a:effectLst/>
                        </a:rPr>
                        <a:t> </a:t>
                      </a:r>
                    </a:p>
                    <a:p>
                      <a:pPr marL="0" marR="0">
                        <a:spcBef>
                          <a:spcPts val="0"/>
                        </a:spcBef>
                        <a:spcAft>
                          <a:spcPts val="0"/>
                        </a:spcAft>
                      </a:pPr>
                      <a:r>
                        <a:rPr lang="en-US" sz="1200" dirty="0">
                          <a:effectLst/>
                        </a:rPr>
                        <a:t>Continue combining index pages until you reach a page with </a:t>
                      </a:r>
                      <a:r>
                        <a:rPr lang="en-US" sz="1200" dirty="0" err="1">
                          <a:effectLst/>
                        </a:rPr>
                        <a:t>thecorrect</a:t>
                      </a:r>
                      <a:r>
                        <a:rPr lang="en-US" sz="1200" dirty="0">
                          <a:effectLst/>
                        </a:rPr>
                        <a:t> fill factor or you reach the root page.</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4335049"/>
                  </a:ext>
                </a:extLst>
              </a:tr>
            </a:tbl>
          </a:graphicData>
        </a:graphic>
      </p:graphicFrame>
    </p:spTree>
    <p:extLst>
      <p:ext uri="{BB962C8B-B14F-4D97-AF65-F5344CB8AC3E}">
        <p14:creationId xmlns:p14="http://schemas.microsoft.com/office/powerpoint/2010/main" val="267015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5898E-439B-4C4B-AF19-1927D298424E}"/>
              </a:ext>
            </a:extLst>
          </p:cNvPr>
          <p:cNvSpPr>
            <a:spLocks noGrp="1"/>
          </p:cNvSpPr>
          <p:nvPr>
            <p:ph type="title"/>
          </p:nvPr>
        </p:nvSpPr>
        <p:spPr/>
        <p:txBody>
          <a:bodyPr/>
          <a:lstStyle/>
          <a:p>
            <a:r>
              <a:rPr lang="en-US" dirty="0"/>
              <a:t>Delete</a:t>
            </a:r>
          </a:p>
        </p:txBody>
      </p:sp>
      <p:sp>
        <p:nvSpPr>
          <p:cNvPr id="3" name="Slide Number Placeholder 2">
            <a:extLst>
              <a:ext uri="{FF2B5EF4-FFF2-40B4-BE49-F238E27FC236}">
                <a16:creationId xmlns:a16="http://schemas.microsoft.com/office/drawing/2014/main" id="{ACCF3BDB-8727-4681-8797-36118EE8F291}"/>
              </a:ext>
            </a:extLst>
          </p:cNvPr>
          <p:cNvSpPr>
            <a:spLocks noGrp="1"/>
          </p:cNvSpPr>
          <p:nvPr>
            <p:ph type="sldNum" sz="quarter" idx="11"/>
          </p:nvPr>
        </p:nvSpPr>
        <p:spPr/>
        <p:txBody>
          <a:bodyPr/>
          <a:lstStyle/>
          <a:p>
            <a:fld id="{04F3DEBB-E6F2-4954-977A-FE608B52E96A}" type="slidenum">
              <a:rPr lang="en-US" altLang="en-US" smtClean="0"/>
              <a:pPr/>
              <a:t>26</a:t>
            </a:fld>
            <a:endParaRPr lang="en-US" altLang="en-US"/>
          </a:p>
        </p:txBody>
      </p:sp>
      <p:sp>
        <p:nvSpPr>
          <p:cNvPr id="4" name="Rectangle 2">
            <a:extLst>
              <a:ext uri="{FF2B5EF4-FFF2-40B4-BE49-F238E27FC236}">
                <a16:creationId xmlns:a16="http://schemas.microsoft.com/office/drawing/2014/main" id="{0A66A842-A407-49C0-A220-189284BF887C}"/>
              </a:ext>
            </a:extLst>
          </p:cNvPr>
          <p:cNvSpPr>
            <a:spLocks noChangeArrowheads="1"/>
          </p:cNvSpPr>
          <p:nvPr/>
        </p:nvSpPr>
        <p:spPr bwMode="auto">
          <a:xfrm>
            <a:off x="679381" y="2545685"/>
            <a:ext cx="12903010" cy="4571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E0628A8F-ADE2-4A8A-AA95-C0C84BACD949}"/>
              </a:ext>
            </a:extLst>
          </p:cNvPr>
          <p:cNvGraphicFramePr>
            <a:graphicFrameLocks noChangeAspect="1"/>
          </p:cNvGraphicFramePr>
          <p:nvPr>
            <p:extLst>
              <p:ext uri="{D42A27DB-BD31-4B8C-83A1-F6EECF244321}">
                <p14:modId xmlns:p14="http://schemas.microsoft.com/office/powerpoint/2010/main" val="3465998230"/>
              </p:ext>
            </p:extLst>
          </p:nvPr>
        </p:nvGraphicFramePr>
        <p:xfrm>
          <a:off x="577880" y="2776115"/>
          <a:ext cx="7719405" cy="2838215"/>
        </p:xfrm>
        <a:graphic>
          <a:graphicData uri="http://schemas.openxmlformats.org/presentationml/2006/ole">
            <mc:AlternateContent xmlns:mc="http://schemas.openxmlformats.org/markup-compatibility/2006">
              <mc:Choice xmlns:v="urn:schemas-microsoft-com:vml" Requires="v">
                <p:oleObj spid="_x0000_s173081" name="Visio" r:id="rId3" imgW="10081163" imgH="3710940" progId="Visio.Drawing.11">
                  <p:embed/>
                </p:oleObj>
              </mc:Choice>
              <mc:Fallback>
                <p:oleObj name="Visio" r:id="rId3" imgW="10081163" imgH="371094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80" y="2776115"/>
                        <a:ext cx="7719405" cy="2838215"/>
                      </a:xfrm>
                      <a:prstGeom prst="rect">
                        <a:avLst/>
                      </a:prstGeom>
                      <a:noFill/>
                    </p:spPr>
                  </p:pic>
                </p:oleObj>
              </mc:Fallback>
            </mc:AlternateContent>
          </a:graphicData>
        </a:graphic>
      </p:graphicFrame>
      <p:sp>
        <p:nvSpPr>
          <p:cNvPr id="6" name="Rectangle 5">
            <a:extLst>
              <a:ext uri="{FF2B5EF4-FFF2-40B4-BE49-F238E27FC236}">
                <a16:creationId xmlns:a16="http://schemas.microsoft.com/office/drawing/2014/main" id="{7CE2DB5F-D32A-4D58-BEFD-144A314A12C9}"/>
              </a:ext>
            </a:extLst>
          </p:cNvPr>
          <p:cNvSpPr/>
          <p:nvPr/>
        </p:nvSpPr>
        <p:spPr>
          <a:xfrm>
            <a:off x="846715" y="1344787"/>
            <a:ext cx="7778819" cy="1200329"/>
          </a:xfrm>
          <a:prstGeom prst="rect">
            <a:avLst/>
          </a:prstGeom>
        </p:spPr>
        <p:txBody>
          <a:bodyPr wrap="square">
            <a:spAutoFit/>
          </a:bodyPr>
          <a:lstStyle/>
          <a:p>
            <a:r>
              <a:rPr lang="en-US" dirty="0">
                <a:ea typeface="Times New Roman" panose="02020603050405020304" pitchFamily="18" charset="0"/>
              </a:rPr>
              <a:t>Let’s take our tree from the insert example with a minor modification (we have added 30 to give us an index node with 2 indexes in it:</a:t>
            </a:r>
            <a:endParaRPr lang="en-US" dirty="0"/>
          </a:p>
        </p:txBody>
      </p:sp>
    </p:spTree>
    <p:extLst>
      <p:ext uri="{BB962C8B-B14F-4D97-AF65-F5344CB8AC3E}">
        <p14:creationId xmlns:p14="http://schemas.microsoft.com/office/powerpoint/2010/main" val="1134572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5898E-439B-4C4B-AF19-1927D298424E}"/>
              </a:ext>
            </a:extLst>
          </p:cNvPr>
          <p:cNvSpPr>
            <a:spLocks noGrp="1"/>
          </p:cNvSpPr>
          <p:nvPr>
            <p:ph type="title"/>
          </p:nvPr>
        </p:nvSpPr>
        <p:spPr/>
        <p:txBody>
          <a:bodyPr/>
          <a:lstStyle/>
          <a:p>
            <a:r>
              <a:rPr lang="en-US" dirty="0"/>
              <a:t>Delete 18</a:t>
            </a:r>
          </a:p>
        </p:txBody>
      </p:sp>
      <p:sp>
        <p:nvSpPr>
          <p:cNvPr id="3" name="Slide Number Placeholder 2">
            <a:extLst>
              <a:ext uri="{FF2B5EF4-FFF2-40B4-BE49-F238E27FC236}">
                <a16:creationId xmlns:a16="http://schemas.microsoft.com/office/drawing/2014/main" id="{ACCF3BDB-8727-4681-8797-36118EE8F291}"/>
              </a:ext>
            </a:extLst>
          </p:cNvPr>
          <p:cNvSpPr>
            <a:spLocks noGrp="1"/>
          </p:cNvSpPr>
          <p:nvPr>
            <p:ph type="sldNum" sz="quarter" idx="11"/>
          </p:nvPr>
        </p:nvSpPr>
        <p:spPr/>
        <p:txBody>
          <a:bodyPr/>
          <a:lstStyle/>
          <a:p>
            <a:fld id="{04F3DEBB-E6F2-4954-977A-FE608B52E96A}" type="slidenum">
              <a:rPr lang="en-US" altLang="en-US" smtClean="0"/>
              <a:pPr/>
              <a:t>27</a:t>
            </a:fld>
            <a:endParaRPr lang="en-US" altLang="en-US"/>
          </a:p>
        </p:txBody>
      </p:sp>
      <p:sp>
        <p:nvSpPr>
          <p:cNvPr id="4" name="Rectangle 2">
            <a:extLst>
              <a:ext uri="{FF2B5EF4-FFF2-40B4-BE49-F238E27FC236}">
                <a16:creationId xmlns:a16="http://schemas.microsoft.com/office/drawing/2014/main" id="{0A66A842-A407-49C0-A220-189284BF887C}"/>
              </a:ext>
            </a:extLst>
          </p:cNvPr>
          <p:cNvSpPr>
            <a:spLocks noChangeArrowheads="1"/>
          </p:cNvSpPr>
          <p:nvPr/>
        </p:nvSpPr>
        <p:spPr bwMode="auto">
          <a:xfrm>
            <a:off x="679381" y="2545685"/>
            <a:ext cx="12903010" cy="4571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E0628A8F-ADE2-4A8A-AA95-C0C84BACD949}"/>
              </a:ext>
            </a:extLst>
          </p:cNvPr>
          <p:cNvGraphicFramePr>
            <a:graphicFrameLocks noChangeAspect="1"/>
          </p:cNvGraphicFramePr>
          <p:nvPr/>
        </p:nvGraphicFramePr>
        <p:xfrm>
          <a:off x="577880" y="2776115"/>
          <a:ext cx="7719405" cy="2838215"/>
        </p:xfrm>
        <a:graphic>
          <a:graphicData uri="http://schemas.openxmlformats.org/presentationml/2006/ole">
            <mc:AlternateContent xmlns:mc="http://schemas.openxmlformats.org/markup-compatibility/2006">
              <mc:Choice xmlns:v="urn:schemas-microsoft-com:vml" Requires="v">
                <p:oleObj spid="_x0000_s190480" name="Visio" r:id="rId3" imgW="10081163" imgH="3710940" progId="Visio.Drawing.11">
                  <p:embed/>
                </p:oleObj>
              </mc:Choice>
              <mc:Fallback>
                <p:oleObj name="Visio" r:id="rId3" imgW="10081163" imgH="3710940" progId="Visio.Drawing.11">
                  <p:embed/>
                  <p:pic>
                    <p:nvPicPr>
                      <p:cNvPr id="5" name="Object 4">
                        <a:extLst>
                          <a:ext uri="{FF2B5EF4-FFF2-40B4-BE49-F238E27FC236}">
                            <a16:creationId xmlns:a16="http://schemas.microsoft.com/office/drawing/2014/main" id="{E0628A8F-ADE2-4A8A-AA95-C0C84BACD9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80" y="2776115"/>
                        <a:ext cx="7719405" cy="2838215"/>
                      </a:xfrm>
                      <a:prstGeom prst="rect">
                        <a:avLst/>
                      </a:prstGeom>
                      <a:noFill/>
                    </p:spPr>
                  </p:pic>
                </p:oleObj>
              </mc:Fallback>
            </mc:AlternateContent>
          </a:graphicData>
        </a:graphic>
      </p:graphicFrame>
      <p:sp>
        <p:nvSpPr>
          <p:cNvPr id="6" name="Rectangle 5">
            <a:extLst>
              <a:ext uri="{FF2B5EF4-FFF2-40B4-BE49-F238E27FC236}">
                <a16:creationId xmlns:a16="http://schemas.microsoft.com/office/drawing/2014/main" id="{7CE2DB5F-D32A-4D58-BEFD-144A314A12C9}"/>
              </a:ext>
            </a:extLst>
          </p:cNvPr>
          <p:cNvSpPr/>
          <p:nvPr/>
        </p:nvSpPr>
        <p:spPr>
          <a:xfrm>
            <a:off x="846715" y="1344787"/>
            <a:ext cx="7778819" cy="461665"/>
          </a:xfrm>
          <a:prstGeom prst="rect">
            <a:avLst/>
          </a:prstGeom>
        </p:spPr>
        <p:txBody>
          <a:bodyPr wrap="square">
            <a:spAutoFit/>
          </a:bodyPr>
          <a:lstStyle/>
          <a:p>
            <a:r>
              <a:rPr lang="en-US" dirty="0">
                <a:ea typeface="Times New Roman" panose="02020603050405020304" pitchFamily="18" charset="0"/>
              </a:rPr>
              <a:t>Delete 18 from the below tree:</a:t>
            </a:r>
            <a:endParaRPr lang="en-US" dirty="0"/>
          </a:p>
        </p:txBody>
      </p:sp>
    </p:spTree>
    <p:extLst>
      <p:ext uri="{BB962C8B-B14F-4D97-AF65-F5344CB8AC3E}">
        <p14:creationId xmlns:p14="http://schemas.microsoft.com/office/powerpoint/2010/main" val="2026325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A93F-FE2F-49DE-8971-0CBB1FF0EBE8}"/>
              </a:ext>
            </a:extLst>
          </p:cNvPr>
          <p:cNvSpPr>
            <a:spLocks noGrp="1"/>
          </p:cNvSpPr>
          <p:nvPr>
            <p:ph type="title"/>
          </p:nvPr>
        </p:nvSpPr>
        <p:spPr>
          <a:xfrm>
            <a:off x="685800" y="285750"/>
            <a:ext cx="7772400" cy="1143000"/>
          </a:xfrm>
        </p:spPr>
        <p:txBody>
          <a:bodyPr/>
          <a:lstStyle/>
          <a:p>
            <a:r>
              <a:rPr lang="en-US" dirty="0"/>
              <a:t>Delete 18</a:t>
            </a:r>
          </a:p>
        </p:txBody>
      </p:sp>
      <p:sp>
        <p:nvSpPr>
          <p:cNvPr id="3" name="Slide Number Placeholder 2">
            <a:extLst>
              <a:ext uri="{FF2B5EF4-FFF2-40B4-BE49-F238E27FC236}">
                <a16:creationId xmlns:a16="http://schemas.microsoft.com/office/drawing/2014/main" id="{58C7167D-D5C5-43B5-BAE7-377549518E77}"/>
              </a:ext>
            </a:extLst>
          </p:cNvPr>
          <p:cNvSpPr>
            <a:spLocks noGrp="1"/>
          </p:cNvSpPr>
          <p:nvPr>
            <p:ph type="sldNum" sz="quarter" idx="11"/>
          </p:nvPr>
        </p:nvSpPr>
        <p:spPr/>
        <p:txBody>
          <a:bodyPr/>
          <a:lstStyle/>
          <a:p>
            <a:fld id="{04F3DEBB-E6F2-4954-977A-FE608B52E96A}" type="slidenum">
              <a:rPr lang="en-US" altLang="en-US" smtClean="0"/>
              <a:pPr/>
              <a:t>28</a:t>
            </a:fld>
            <a:endParaRPr lang="en-US" altLang="en-US"/>
          </a:p>
        </p:txBody>
      </p:sp>
      <p:sp>
        <p:nvSpPr>
          <p:cNvPr id="6" name="Rectangle 4">
            <a:extLst>
              <a:ext uri="{FF2B5EF4-FFF2-40B4-BE49-F238E27FC236}">
                <a16:creationId xmlns:a16="http://schemas.microsoft.com/office/drawing/2014/main" id="{53F23597-1380-4A64-949B-997EA7F068E9}"/>
              </a:ext>
            </a:extLst>
          </p:cNvPr>
          <p:cNvSpPr>
            <a:spLocks noChangeArrowheads="1"/>
          </p:cNvSpPr>
          <p:nvPr/>
        </p:nvSpPr>
        <p:spPr bwMode="auto">
          <a:xfrm>
            <a:off x="685799" y="2699304"/>
            <a:ext cx="10784605" cy="4571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1F3BF309-B831-45CA-88EB-1BB542BEF783}"/>
              </a:ext>
            </a:extLst>
          </p:cNvPr>
          <p:cNvGraphicFramePr>
            <a:graphicFrameLocks noChangeAspect="1"/>
          </p:cNvGraphicFramePr>
          <p:nvPr>
            <p:extLst>
              <p:ext uri="{D42A27DB-BD31-4B8C-83A1-F6EECF244321}">
                <p14:modId xmlns:p14="http://schemas.microsoft.com/office/powerpoint/2010/main" val="1800673854"/>
              </p:ext>
            </p:extLst>
          </p:nvPr>
        </p:nvGraphicFramePr>
        <p:xfrm>
          <a:off x="685800" y="2699305"/>
          <a:ext cx="7520710" cy="2765160"/>
        </p:xfrm>
        <a:graphic>
          <a:graphicData uri="http://schemas.openxmlformats.org/presentationml/2006/ole">
            <mc:AlternateContent xmlns:mc="http://schemas.openxmlformats.org/markup-compatibility/2006">
              <mc:Choice xmlns:v="urn:schemas-microsoft-com:vml" Requires="v">
                <p:oleObj spid="_x0000_s174107" name="Visio" r:id="rId3" imgW="10081163" imgH="3710940" progId="Visio.Drawing.11">
                  <p:embed/>
                </p:oleObj>
              </mc:Choice>
              <mc:Fallback>
                <p:oleObj name="Visio" r:id="rId3" imgW="10081163" imgH="3710940"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699305"/>
                        <a:ext cx="7520710" cy="2765160"/>
                      </a:xfrm>
                      <a:prstGeom prst="rect">
                        <a:avLst/>
                      </a:prstGeom>
                      <a:noFill/>
                    </p:spPr>
                  </p:pic>
                </p:oleObj>
              </mc:Fallback>
            </mc:AlternateContent>
          </a:graphicData>
        </a:graphic>
      </p:graphicFrame>
      <p:sp>
        <p:nvSpPr>
          <p:cNvPr id="8" name="Rectangle 7">
            <a:extLst>
              <a:ext uri="{FF2B5EF4-FFF2-40B4-BE49-F238E27FC236}">
                <a16:creationId xmlns:a16="http://schemas.microsoft.com/office/drawing/2014/main" id="{E9AAD86E-D17F-4256-8429-F196D5A88565}"/>
              </a:ext>
            </a:extLst>
          </p:cNvPr>
          <p:cNvSpPr/>
          <p:nvPr/>
        </p:nvSpPr>
        <p:spPr>
          <a:xfrm>
            <a:off x="934305" y="1322402"/>
            <a:ext cx="7520712" cy="1200329"/>
          </a:xfrm>
          <a:prstGeom prst="rect">
            <a:avLst/>
          </a:prstGeom>
        </p:spPr>
        <p:txBody>
          <a:bodyPr wrap="square">
            <a:spAutoFit/>
          </a:bodyPr>
          <a:lstStyle/>
          <a:p>
            <a:r>
              <a:rPr lang="en-US" dirty="0">
                <a:ea typeface="Times New Roman" panose="02020603050405020304" pitchFamily="18" charset="0"/>
              </a:rPr>
              <a:t>Our first delete is of 18.  Simplest case is that it is not an index and in a leaf node that deleting it will not take you below 1/2. </a:t>
            </a:r>
            <a:endParaRPr lang="en-US" dirty="0"/>
          </a:p>
        </p:txBody>
      </p:sp>
    </p:spTree>
    <p:extLst>
      <p:ext uri="{BB962C8B-B14F-4D97-AF65-F5344CB8AC3E}">
        <p14:creationId xmlns:p14="http://schemas.microsoft.com/office/powerpoint/2010/main" val="993826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A93F-FE2F-49DE-8971-0CBB1FF0EBE8}"/>
              </a:ext>
            </a:extLst>
          </p:cNvPr>
          <p:cNvSpPr>
            <a:spLocks noGrp="1"/>
          </p:cNvSpPr>
          <p:nvPr>
            <p:ph type="title"/>
          </p:nvPr>
        </p:nvSpPr>
        <p:spPr>
          <a:xfrm>
            <a:off x="685800" y="285750"/>
            <a:ext cx="7772400" cy="1143000"/>
          </a:xfrm>
        </p:spPr>
        <p:txBody>
          <a:bodyPr/>
          <a:lstStyle/>
          <a:p>
            <a:r>
              <a:rPr lang="en-US" dirty="0"/>
              <a:t>Delete 25</a:t>
            </a:r>
          </a:p>
        </p:txBody>
      </p:sp>
      <p:sp>
        <p:nvSpPr>
          <p:cNvPr id="3" name="Slide Number Placeholder 2">
            <a:extLst>
              <a:ext uri="{FF2B5EF4-FFF2-40B4-BE49-F238E27FC236}">
                <a16:creationId xmlns:a16="http://schemas.microsoft.com/office/drawing/2014/main" id="{58C7167D-D5C5-43B5-BAE7-377549518E77}"/>
              </a:ext>
            </a:extLst>
          </p:cNvPr>
          <p:cNvSpPr>
            <a:spLocks noGrp="1"/>
          </p:cNvSpPr>
          <p:nvPr>
            <p:ph type="sldNum" sz="quarter" idx="11"/>
          </p:nvPr>
        </p:nvSpPr>
        <p:spPr/>
        <p:txBody>
          <a:bodyPr/>
          <a:lstStyle/>
          <a:p>
            <a:fld id="{04F3DEBB-E6F2-4954-977A-FE608B52E96A}" type="slidenum">
              <a:rPr lang="en-US" altLang="en-US" smtClean="0"/>
              <a:pPr/>
              <a:t>29</a:t>
            </a:fld>
            <a:endParaRPr lang="en-US" altLang="en-US"/>
          </a:p>
        </p:txBody>
      </p:sp>
      <p:sp>
        <p:nvSpPr>
          <p:cNvPr id="6" name="Rectangle 4">
            <a:extLst>
              <a:ext uri="{FF2B5EF4-FFF2-40B4-BE49-F238E27FC236}">
                <a16:creationId xmlns:a16="http://schemas.microsoft.com/office/drawing/2014/main" id="{53F23597-1380-4A64-949B-997EA7F068E9}"/>
              </a:ext>
            </a:extLst>
          </p:cNvPr>
          <p:cNvSpPr>
            <a:spLocks noChangeArrowheads="1"/>
          </p:cNvSpPr>
          <p:nvPr/>
        </p:nvSpPr>
        <p:spPr bwMode="auto">
          <a:xfrm>
            <a:off x="685799" y="2699304"/>
            <a:ext cx="10784605" cy="4571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1F3BF309-B831-45CA-88EB-1BB542BEF783}"/>
              </a:ext>
            </a:extLst>
          </p:cNvPr>
          <p:cNvGraphicFramePr>
            <a:graphicFrameLocks noChangeAspect="1"/>
          </p:cNvGraphicFramePr>
          <p:nvPr>
            <p:extLst>
              <p:ext uri="{D42A27DB-BD31-4B8C-83A1-F6EECF244321}">
                <p14:modId xmlns:p14="http://schemas.microsoft.com/office/powerpoint/2010/main" val="3491319784"/>
              </p:ext>
            </p:extLst>
          </p:nvPr>
        </p:nvGraphicFramePr>
        <p:xfrm>
          <a:off x="685800" y="2737710"/>
          <a:ext cx="7520710" cy="2765160"/>
        </p:xfrm>
        <a:graphic>
          <a:graphicData uri="http://schemas.openxmlformats.org/presentationml/2006/ole">
            <mc:AlternateContent xmlns:mc="http://schemas.openxmlformats.org/markup-compatibility/2006">
              <mc:Choice xmlns:v="urn:schemas-microsoft-com:vml" Requires="v">
                <p:oleObj spid="_x0000_s191503" name="Visio" r:id="rId3" imgW="10081163" imgH="3710940" progId="Visio.Drawing.11">
                  <p:embed/>
                </p:oleObj>
              </mc:Choice>
              <mc:Fallback>
                <p:oleObj name="Visio" r:id="rId3" imgW="10081163" imgH="3710940" progId="Visio.Drawing.11">
                  <p:embed/>
                  <p:pic>
                    <p:nvPicPr>
                      <p:cNvPr id="7" name="Object 6">
                        <a:extLst>
                          <a:ext uri="{FF2B5EF4-FFF2-40B4-BE49-F238E27FC236}">
                            <a16:creationId xmlns:a16="http://schemas.microsoft.com/office/drawing/2014/main" id="{1F3BF309-B831-45CA-88EB-1BB542BEF7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37710"/>
                        <a:ext cx="7520710" cy="2765160"/>
                      </a:xfrm>
                      <a:prstGeom prst="rect">
                        <a:avLst/>
                      </a:prstGeom>
                      <a:noFill/>
                    </p:spPr>
                  </p:pic>
                </p:oleObj>
              </mc:Fallback>
            </mc:AlternateContent>
          </a:graphicData>
        </a:graphic>
      </p:graphicFrame>
      <p:sp>
        <p:nvSpPr>
          <p:cNvPr id="8" name="Rectangle 7">
            <a:extLst>
              <a:ext uri="{FF2B5EF4-FFF2-40B4-BE49-F238E27FC236}">
                <a16:creationId xmlns:a16="http://schemas.microsoft.com/office/drawing/2014/main" id="{E9AAD86E-D17F-4256-8429-F196D5A88565}"/>
              </a:ext>
            </a:extLst>
          </p:cNvPr>
          <p:cNvSpPr/>
          <p:nvPr/>
        </p:nvSpPr>
        <p:spPr>
          <a:xfrm>
            <a:off x="934305" y="1322402"/>
            <a:ext cx="7520712" cy="461665"/>
          </a:xfrm>
          <a:prstGeom prst="rect">
            <a:avLst/>
          </a:prstGeom>
        </p:spPr>
        <p:txBody>
          <a:bodyPr wrap="square">
            <a:spAutoFit/>
          </a:bodyPr>
          <a:lstStyle/>
          <a:p>
            <a:r>
              <a:rPr lang="en-US" dirty="0">
                <a:ea typeface="Times New Roman" panose="02020603050405020304" pitchFamily="18" charset="0"/>
              </a:rPr>
              <a:t>Delete 25 from the below tree:</a:t>
            </a:r>
            <a:endParaRPr lang="en-US" dirty="0"/>
          </a:p>
        </p:txBody>
      </p:sp>
    </p:spTree>
    <p:extLst>
      <p:ext uri="{BB962C8B-B14F-4D97-AF65-F5344CB8AC3E}">
        <p14:creationId xmlns:p14="http://schemas.microsoft.com/office/powerpoint/2010/main" val="304989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7A135-E058-4642-AD69-6FA9E7258E8F}"/>
              </a:ext>
            </a:extLst>
          </p:cNvPr>
          <p:cNvSpPr>
            <a:spLocks noGrp="1"/>
          </p:cNvSpPr>
          <p:nvPr>
            <p:ph type="title"/>
          </p:nvPr>
        </p:nvSpPr>
        <p:spPr/>
        <p:txBody>
          <a:bodyPr/>
          <a:lstStyle/>
          <a:p>
            <a:r>
              <a:rPr lang="en-US" dirty="0"/>
              <a:t>Differences between BST and B+</a:t>
            </a:r>
          </a:p>
        </p:txBody>
      </p:sp>
      <p:sp>
        <p:nvSpPr>
          <p:cNvPr id="3" name="Content Placeholder 2">
            <a:extLst>
              <a:ext uri="{FF2B5EF4-FFF2-40B4-BE49-F238E27FC236}">
                <a16:creationId xmlns:a16="http://schemas.microsoft.com/office/drawing/2014/main" id="{A9490518-9913-4F6C-B98E-491DBE5A4AE5}"/>
              </a:ext>
            </a:extLst>
          </p:cNvPr>
          <p:cNvSpPr>
            <a:spLocks noGrp="1"/>
          </p:cNvSpPr>
          <p:nvPr>
            <p:ph idx="1"/>
          </p:nvPr>
        </p:nvSpPr>
        <p:spPr/>
        <p:txBody>
          <a:bodyPr/>
          <a:lstStyle/>
          <a:p>
            <a:r>
              <a:rPr lang="en-US" dirty="0"/>
              <a:t>B+ is a balanced tree</a:t>
            </a:r>
          </a:p>
          <a:p>
            <a:pPr lvl="1"/>
            <a:r>
              <a:rPr lang="en-US" dirty="0"/>
              <a:t>Same distance for every path through the tree</a:t>
            </a:r>
          </a:p>
          <a:p>
            <a:pPr lvl="1"/>
            <a:r>
              <a:rPr lang="en-US" dirty="0"/>
              <a:t>Not true for BST</a:t>
            </a:r>
          </a:p>
          <a:p>
            <a:r>
              <a:rPr lang="en-US" dirty="0"/>
              <a:t>B+ tree keeps data only in the leaf nodes</a:t>
            </a:r>
          </a:p>
          <a:p>
            <a:pPr lvl="1"/>
            <a:r>
              <a:rPr lang="en-US" dirty="0"/>
              <a:t>The index nodes are simply for traffic control</a:t>
            </a:r>
          </a:p>
          <a:p>
            <a:pPr lvl="1"/>
            <a:r>
              <a:rPr lang="en-US" dirty="0"/>
              <a:t>BST has data with the keys</a:t>
            </a:r>
          </a:p>
          <a:p>
            <a:r>
              <a:rPr lang="en-US" dirty="0"/>
              <a:t>B+ tree has many keys per node</a:t>
            </a:r>
          </a:p>
          <a:p>
            <a:pPr lvl="1"/>
            <a:r>
              <a:rPr lang="en-US" dirty="0"/>
              <a:t>BST has 1</a:t>
            </a:r>
          </a:p>
        </p:txBody>
      </p:sp>
      <p:sp>
        <p:nvSpPr>
          <p:cNvPr id="4" name="Slide Number Placeholder 3">
            <a:extLst>
              <a:ext uri="{FF2B5EF4-FFF2-40B4-BE49-F238E27FC236}">
                <a16:creationId xmlns:a16="http://schemas.microsoft.com/office/drawing/2014/main" id="{588F55F3-8049-4AFF-BE7A-CFCB1EA94198}"/>
              </a:ext>
            </a:extLst>
          </p:cNvPr>
          <p:cNvSpPr>
            <a:spLocks noGrp="1"/>
          </p:cNvSpPr>
          <p:nvPr>
            <p:ph type="sldNum" sz="quarter" idx="11"/>
          </p:nvPr>
        </p:nvSpPr>
        <p:spPr/>
        <p:txBody>
          <a:bodyPr/>
          <a:lstStyle/>
          <a:p>
            <a:fld id="{B86E8078-D74B-4DB7-994C-25D47AF4689F}" type="slidenum">
              <a:rPr lang="en-US" altLang="en-US" smtClean="0"/>
              <a:pPr/>
              <a:t>3</a:t>
            </a:fld>
            <a:endParaRPr lang="en-US" altLang="en-US"/>
          </a:p>
        </p:txBody>
      </p:sp>
    </p:spTree>
    <p:extLst>
      <p:ext uri="{BB962C8B-B14F-4D97-AF65-F5344CB8AC3E}">
        <p14:creationId xmlns:p14="http://schemas.microsoft.com/office/powerpoint/2010/main" val="588174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92862-897A-433E-A67C-2271C07FA596}"/>
              </a:ext>
            </a:extLst>
          </p:cNvPr>
          <p:cNvSpPr>
            <a:spLocks noGrp="1"/>
          </p:cNvSpPr>
          <p:nvPr>
            <p:ph type="title"/>
          </p:nvPr>
        </p:nvSpPr>
        <p:spPr/>
        <p:txBody>
          <a:bodyPr/>
          <a:lstStyle/>
          <a:p>
            <a:r>
              <a:rPr lang="en-US" dirty="0"/>
              <a:t>Delete 25</a:t>
            </a:r>
          </a:p>
        </p:txBody>
      </p:sp>
      <p:sp>
        <p:nvSpPr>
          <p:cNvPr id="3" name="Slide Number Placeholder 2">
            <a:extLst>
              <a:ext uri="{FF2B5EF4-FFF2-40B4-BE49-F238E27FC236}">
                <a16:creationId xmlns:a16="http://schemas.microsoft.com/office/drawing/2014/main" id="{8590C499-8C78-44CB-A589-B91D6FB84B2D}"/>
              </a:ext>
            </a:extLst>
          </p:cNvPr>
          <p:cNvSpPr>
            <a:spLocks noGrp="1"/>
          </p:cNvSpPr>
          <p:nvPr>
            <p:ph type="sldNum" sz="quarter" idx="11"/>
          </p:nvPr>
        </p:nvSpPr>
        <p:spPr/>
        <p:txBody>
          <a:bodyPr/>
          <a:lstStyle/>
          <a:p>
            <a:fld id="{04F3DEBB-E6F2-4954-977A-FE608B52E96A}" type="slidenum">
              <a:rPr lang="en-US" altLang="en-US" smtClean="0"/>
              <a:pPr/>
              <a:t>30</a:t>
            </a:fld>
            <a:endParaRPr lang="en-US" altLang="en-US"/>
          </a:p>
        </p:txBody>
      </p:sp>
      <p:sp>
        <p:nvSpPr>
          <p:cNvPr id="4" name="Rectangle 2">
            <a:extLst>
              <a:ext uri="{FF2B5EF4-FFF2-40B4-BE49-F238E27FC236}">
                <a16:creationId xmlns:a16="http://schemas.microsoft.com/office/drawing/2014/main" id="{1453C64B-6516-4A48-A555-3475E572E9CA}"/>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1EE34C46-D901-4434-854C-FFAF0517D133}"/>
              </a:ext>
            </a:extLst>
          </p:cNvPr>
          <p:cNvGraphicFramePr>
            <a:graphicFrameLocks noChangeAspect="1"/>
          </p:cNvGraphicFramePr>
          <p:nvPr>
            <p:extLst>
              <p:ext uri="{D42A27DB-BD31-4B8C-83A1-F6EECF244321}">
                <p14:modId xmlns:p14="http://schemas.microsoft.com/office/powerpoint/2010/main" val="1780426070"/>
              </p:ext>
            </p:extLst>
          </p:nvPr>
        </p:nvGraphicFramePr>
        <p:xfrm>
          <a:off x="672857" y="2814520"/>
          <a:ext cx="7520710" cy="2765160"/>
        </p:xfrm>
        <a:graphic>
          <a:graphicData uri="http://schemas.openxmlformats.org/presentationml/2006/ole">
            <mc:AlternateContent xmlns:mc="http://schemas.openxmlformats.org/markup-compatibility/2006">
              <mc:Choice xmlns:v="urn:schemas-microsoft-com:vml" Requires="v">
                <p:oleObj spid="_x0000_s175129" name="Visio" r:id="rId3" imgW="10081163" imgH="3710940" progId="Visio.Drawing.11">
                  <p:embed/>
                </p:oleObj>
              </mc:Choice>
              <mc:Fallback>
                <p:oleObj name="Visio" r:id="rId3" imgW="10081163" imgH="371094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857" y="2814520"/>
                        <a:ext cx="7520710" cy="2765160"/>
                      </a:xfrm>
                      <a:prstGeom prst="rect">
                        <a:avLst/>
                      </a:prstGeom>
                      <a:noFill/>
                    </p:spPr>
                  </p:pic>
                </p:oleObj>
              </mc:Fallback>
            </mc:AlternateContent>
          </a:graphicData>
        </a:graphic>
      </p:graphicFrame>
      <p:sp>
        <p:nvSpPr>
          <p:cNvPr id="6" name="Rectangle 5">
            <a:extLst>
              <a:ext uri="{FF2B5EF4-FFF2-40B4-BE49-F238E27FC236}">
                <a16:creationId xmlns:a16="http://schemas.microsoft.com/office/drawing/2014/main" id="{CDA8D6A6-F88A-4F29-88E0-86E6BF2558FC}"/>
              </a:ext>
            </a:extLst>
          </p:cNvPr>
          <p:cNvSpPr/>
          <p:nvPr/>
        </p:nvSpPr>
        <p:spPr>
          <a:xfrm>
            <a:off x="672857" y="1257104"/>
            <a:ext cx="7649890" cy="1200329"/>
          </a:xfrm>
          <a:prstGeom prst="rect">
            <a:avLst/>
          </a:prstGeom>
        </p:spPr>
        <p:txBody>
          <a:bodyPr wrap="square">
            <a:spAutoFit/>
          </a:bodyPr>
          <a:lstStyle/>
          <a:p>
            <a:pPr marL="0" marR="0">
              <a:spcBef>
                <a:spcPts val="0"/>
              </a:spcBef>
              <a:spcAft>
                <a:spcPts val="0"/>
              </a:spcAft>
            </a:pPr>
            <a:r>
              <a:rPr lang="en-US" dirty="0">
                <a:ea typeface="Times New Roman" panose="02020603050405020304" pitchFamily="18" charset="0"/>
              </a:rPr>
              <a:t>Our next delete is similar, except the index appears in a index node.  In that case, the next index replaces the one in the index node.  Let’s delete 25 from the previous slide.</a:t>
            </a:r>
          </a:p>
        </p:txBody>
      </p:sp>
    </p:spTree>
    <p:extLst>
      <p:ext uri="{BB962C8B-B14F-4D97-AF65-F5344CB8AC3E}">
        <p14:creationId xmlns:p14="http://schemas.microsoft.com/office/powerpoint/2010/main" val="1926045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92862-897A-433E-A67C-2271C07FA596}"/>
              </a:ext>
            </a:extLst>
          </p:cNvPr>
          <p:cNvSpPr>
            <a:spLocks noGrp="1"/>
          </p:cNvSpPr>
          <p:nvPr>
            <p:ph type="title"/>
          </p:nvPr>
        </p:nvSpPr>
        <p:spPr/>
        <p:txBody>
          <a:bodyPr/>
          <a:lstStyle/>
          <a:p>
            <a:r>
              <a:rPr lang="en-US" dirty="0"/>
              <a:t>Delete 28</a:t>
            </a:r>
          </a:p>
        </p:txBody>
      </p:sp>
      <p:sp>
        <p:nvSpPr>
          <p:cNvPr id="3" name="Slide Number Placeholder 2">
            <a:extLst>
              <a:ext uri="{FF2B5EF4-FFF2-40B4-BE49-F238E27FC236}">
                <a16:creationId xmlns:a16="http://schemas.microsoft.com/office/drawing/2014/main" id="{8590C499-8C78-44CB-A589-B91D6FB84B2D}"/>
              </a:ext>
            </a:extLst>
          </p:cNvPr>
          <p:cNvSpPr>
            <a:spLocks noGrp="1"/>
          </p:cNvSpPr>
          <p:nvPr>
            <p:ph type="sldNum" sz="quarter" idx="11"/>
          </p:nvPr>
        </p:nvSpPr>
        <p:spPr/>
        <p:txBody>
          <a:bodyPr/>
          <a:lstStyle/>
          <a:p>
            <a:fld id="{04F3DEBB-E6F2-4954-977A-FE608B52E96A}" type="slidenum">
              <a:rPr lang="en-US" altLang="en-US" smtClean="0"/>
              <a:pPr/>
              <a:t>31</a:t>
            </a:fld>
            <a:endParaRPr lang="en-US" altLang="en-US"/>
          </a:p>
        </p:txBody>
      </p:sp>
      <p:sp>
        <p:nvSpPr>
          <p:cNvPr id="4" name="Rectangle 2">
            <a:extLst>
              <a:ext uri="{FF2B5EF4-FFF2-40B4-BE49-F238E27FC236}">
                <a16:creationId xmlns:a16="http://schemas.microsoft.com/office/drawing/2014/main" id="{1453C64B-6516-4A48-A555-3475E572E9CA}"/>
              </a:ext>
            </a:extLst>
          </p:cNvPr>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1EE34C46-D901-4434-854C-FFAF0517D133}"/>
              </a:ext>
            </a:extLst>
          </p:cNvPr>
          <p:cNvGraphicFramePr>
            <a:graphicFrameLocks noChangeAspect="1"/>
          </p:cNvGraphicFramePr>
          <p:nvPr/>
        </p:nvGraphicFramePr>
        <p:xfrm>
          <a:off x="672857" y="2814520"/>
          <a:ext cx="7520710" cy="2765160"/>
        </p:xfrm>
        <a:graphic>
          <a:graphicData uri="http://schemas.openxmlformats.org/presentationml/2006/ole">
            <mc:AlternateContent xmlns:mc="http://schemas.openxmlformats.org/markup-compatibility/2006">
              <mc:Choice xmlns:v="urn:schemas-microsoft-com:vml" Requires="v">
                <p:oleObj spid="_x0000_s192527" name="Visio" r:id="rId3" imgW="10081163" imgH="3710940" progId="Visio.Drawing.11">
                  <p:embed/>
                </p:oleObj>
              </mc:Choice>
              <mc:Fallback>
                <p:oleObj name="Visio" r:id="rId3" imgW="10081163" imgH="3710940" progId="Visio.Drawing.11">
                  <p:embed/>
                  <p:pic>
                    <p:nvPicPr>
                      <p:cNvPr id="5" name="Object 4">
                        <a:extLst>
                          <a:ext uri="{FF2B5EF4-FFF2-40B4-BE49-F238E27FC236}">
                            <a16:creationId xmlns:a16="http://schemas.microsoft.com/office/drawing/2014/main" id="{1EE34C46-D901-4434-854C-FFAF0517D1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857" y="2814520"/>
                        <a:ext cx="7520710" cy="2765160"/>
                      </a:xfrm>
                      <a:prstGeom prst="rect">
                        <a:avLst/>
                      </a:prstGeom>
                      <a:noFill/>
                    </p:spPr>
                  </p:pic>
                </p:oleObj>
              </mc:Fallback>
            </mc:AlternateContent>
          </a:graphicData>
        </a:graphic>
      </p:graphicFrame>
      <p:sp>
        <p:nvSpPr>
          <p:cNvPr id="6" name="Rectangle 5">
            <a:extLst>
              <a:ext uri="{FF2B5EF4-FFF2-40B4-BE49-F238E27FC236}">
                <a16:creationId xmlns:a16="http://schemas.microsoft.com/office/drawing/2014/main" id="{CDA8D6A6-F88A-4F29-88E0-86E6BF2558FC}"/>
              </a:ext>
            </a:extLst>
          </p:cNvPr>
          <p:cNvSpPr/>
          <p:nvPr/>
        </p:nvSpPr>
        <p:spPr>
          <a:xfrm>
            <a:off x="685800" y="1429642"/>
            <a:ext cx="7649890" cy="461665"/>
          </a:xfrm>
          <a:prstGeom prst="rect">
            <a:avLst/>
          </a:prstGeom>
        </p:spPr>
        <p:txBody>
          <a:bodyPr wrap="square">
            <a:spAutoFit/>
          </a:bodyPr>
          <a:lstStyle/>
          <a:p>
            <a:pPr marL="0" marR="0">
              <a:spcBef>
                <a:spcPts val="0"/>
              </a:spcBef>
              <a:spcAft>
                <a:spcPts val="0"/>
              </a:spcAft>
            </a:pPr>
            <a:r>
              <a:rPr lang="en-US" dirty="0">
                <a:ea typeface="Times New Roman" panose="02020603050405020304" pitchFamily="18" charset="0"/>
              </a:rPr>
              <a:t>Delete 28 from the below tree:</a:t>
            </a:r>
          </a:p>
        </p:txBody>
      </p:sp>
    </p:spTree>
    <p:extLst>
      <p:ext uri="{BB962C8B-B14F-4D97-AF65-F5344CB8AC3E}">
        <p14:creationId xmlns:p14="http://schemas.microsoft.com/office/powerpoint/2010/main" val="3734404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1B8BC-A2FF-48F4-96A7-33F3FBE9779C}"/>
              </a:ext>
            </a:extLst>
          </p:cNvPr>
          <p:cNvSpPr>
            <a:spLocks noGrp="1"/>
          </p:cNvSpPr>
          <p:nvPr>
            <p:ph type="title"/>
          </p:nvPr>
        </p:nvSpPr>
        <p:spPr/>
        <p:txBody>
          <a:bodyPr/>
          <a:lstStyle/>
          <a:p>
            <a:r>
              <a:rPr lang="en-US" dirty="0"/>
              <a:t>Delete 28</a:t>
            </a:r>
          </a:p>
        </p:txBody>
      </p:sp>
      <p:sp>
        <p:nvSpPr>
          <p:cNvPr id="3" name="Slide Number Placeholder 2">
            <a:extLst>
              <a:ext uri="{FF2B5EF4-FFF2-40B4-BE49-F238E27FC236}">
                <a16:creationId xmlns:a16="http://schemas.microsoft.com/office/drawing/2014/main" id="{1064F7A7-C60C-4BD2-8136-20D5E6C55989}"/>
              </a:ext>
            </a:extLst>
          </p:cNvPr>
          <p:cNvSpPr>
            <a:spLocks noGrp="1"/>
          </p:cNvSpPr>
          <p:nvPr>
            <p:ph type="sldNum" sz="quarter" idx="11"/>
          </p:nvPr>
        </p:nvSpPr>
        <p:spPr/>
        <p:txBody>
          <a:bodyPr/>
          <a:lstStyle/>
          <a:p>
            <a:fld id="{04F3DEBB-E6F2-4954-977A-FE608B52E96A}" type="slidenum">
              <a:rPr lang="en-US" altLang="en-US" smtClean="0"/>
              <a:pPr/>
              <a:t>32</a:t>
            </a:fld>
            <a:endParaRPr lang="en-US" altLang="en-US"/>
          </a:p>
        </p:txBody>
      </p:sp>
      <p:sp>
        <p:nvSpPr>
          <p:cNvPr id="4" name="Rectangle 2">
            <a:extLst>
              <a:ext uri="{FF2B5EF4-FFF2-40B4-BE49-F238E27FC236}">
                <a16:creationId xmlns:a16="http://schemas.microsoft.com/office/drawing/2014/main" id="{7CF41010-5930-4358-BAFB-BBB9ABD3EB7F}"/>
              </a:ext>
            </a:extLst>
          </p:cNvPr>
          <p:cNvSpPr>
            <a:spLocks noChangeArrowheads="1"/>
          </p:cNvSpPr>
          <p:nvPr/>
        </p:nvSpPr>
        <p:spPr bwMode="auto">
          <a:xfrm>
            <a:off x="501069" y="2622494"/>
            <a:ext cx="11053575" cy="4571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CB2E5E86-47AB-49CB-9F55-3C8EE616DE3F}"/>
              </a:ext>
            </a:extLst>
          </p:cNvPr>
          <p:cNvGraphicFramePr>
            <a:graphicFrameLocks noChangeAspect="1"/>
          </p:cNvGraphicFramePr>
          <p:nvPr>
            <p:extLst>
              <p:ext uri="{D42A27DB-BD31-4B8C-83A1-F6EECF244321}">
                <p14:modId xmlns:p14="http://schemas.microsoft.com/office/powerpoint/2010/main" val="1163289863"/>
              </p:ext>
            </p:extLst>
          </p:nvPr>
        </p:nvGraphicFramePr>
        <p:xfrm>
          <a:off x="501070" y="2622495"/>
          <a:ext cx="7541002" cy="3129319"/>
        </p:xfrm>
        <a:graphic>
          <a:graphicData uri="http://schemas.openxmlformats.org/presentationml/2006/ole">
            <mc:AlternateContent xmlns:mc="http://schemas.openxmlformats.org/markup-compatibility/2006">
              <mc:Choice xmlns:v="urn:schemas-microsoft-com:vml" Requires="v">
                <p:oleObj spid="_x0000_s176152" name="Visio" r:id="rId3" imgW="8945968" imgH="3710940" progId="Visio.Drawing.11">
                  <p:embed/>
                </p:oleObj>
              </mc:Choice>
              <mc:Fallback>
                <p:oleObj name="Visio" r:id="rId3" imgW="8945968" imgH="371094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70" y="2622495"/>
                        <a:ext cx="7541002" cy="3129319"/>
                      </a:xfrm>
                      <a:prstGeom prst="rect">
                        <a:avLst/>
                      </a:prstGeom>
                      <a:noFill/>
                    </p:spPr>
                  </p:pic>
                </p:oleObj>
              </mc:Fallback>
            </mc:AlternateContent>
          </a:graphicData>
        </a:graphic>
      </p:graphicFrame>
      <p:sp>
        <p:nvSpPr>
          <p:cNvPr id="6" name="Rectangle 5">
            <a:extLst>
              <a:ext uri="{FF2B5EF4-FFF2-40B4-BE49-F238E27FC236}">
                <a16:creationId xmlns:a16="http://schemas.microsoft.com/office/drawing/2014/main" id="{86250CDD-332F-45CC-AB32-E404CAE87D64}"/>
              </a:ext>
            </a:extLst>
          </p:cNvPr>
          <p:cNvSpPr/>
          <p:nvPr/>
        </p:nvSpPr>
        <p:spPr>
          <a:xfrm>
            <a:off x="944082" y="1291319"/>
            <a:ext cx="7527380" cy="1569660"/>
          </a:xfrm>
          <a:prstGeom prst="rect">
            <a:avLst/>
          </a:prstGeom>
        </p:spPr>
        <p:txBody>
          <a:bodyPr wrap="square">
            <a:spAutoFit/>
          </a:bodyPr>
          <a:lstStyle/>
          <a:p>
            <a:pPr marL="0" marR="0">
              <a:spcBef>
                <a:spcPts val="0"/>
              </a:spcBef>
              <a:spcAft>
                <a:spcPts val="0"/>
              </a:spcAft>
            </a:pPr>
            <a:r>
              <a:rPr lang="en-US" dirty="0">
                <a:ea typeface="Times New Roman" panose="02020603050405020304" pitchFamily="18" charset="0"/>
              </a:rPr>
              <a:t>Our next case takes the node below d.  Let’s delete 28.  For this one we combine the leaf page (in our case it is empty) with its sibling and update the index appropriately.  That gives us:</a:t>
            </a:r>
          </a:p>
        </p:txBody>
      </p:sp>
    </p:spTree>
    <p:extLst>
      <p:ext uri="{BB962C8B-B14F-4D97-AF65-F5344CB8AC3E}">
        <p14:creationId xmlns:p14="http://schemas.microsoft.com/office/powerpoint/2010/main" val="1902203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1B8BC-A2FF-48F4-96A7-33F3FBE9779C}"/>
              </a:ext>
            </a:extLst>
          </p:cNvPr>
          <p:cNvSpPr>
            <a:spLocks noGrp="1"/>
          </p:cNvSpPr>
          <p:nvPr>
            <p:ph type="title"/>
          </p:nvPr>
        </p:nvSpPr>
        <p:spPr/>
        <p:txBody>
          <a:bodyPr/>
          <a:lstStyle/>
          <a:p>
            <a:r>
              <a:rPr lang="en-US" dirty="0"/>
              <a:t>Delete 30</a:t>
            </a:r>
          </a:p>
        </p:txBody>
      </p:sp>
      <p:sp>
        <p:nvSpPr>
          <p:cNvPr id="3" name="Slide Number Placeholder 2">
            <a:extLst>
              <a:ext uri="{FF2B5EF4-FFF2-40B4-BE49-F238E27FC236}">
                <a16:creationId xmlns:a16="http://schemas.microsoft.com/office/drawing/2014/main" id="{1064F7A7-C60C-4BD2-8136-20D5E6C55989}"/>
              </a:ext>
            </a:extLst>
          </p:cNvPr>
          <p:cNvSpPr>
            <a:spLocks noGrp="1"/>
          </p:cNvSpPr>
          <p:nvPr>
            <p:ph type="sldNum" sz="quarter" idx="11"/>
          </p:nvPr>
        </p:nvSpPr>
        <p:spPr/>
        <p:txBody>
          <a:bodyPr/>
          <a:lstStyle/>
          <a:p>
            <a:fld id="{04F3DEBB-E6F2-4954-977A-FE608B52E96A}" type="slidenum">
              <a:rPr lang="en-US" altLang="en-US" smtClean="0"/>
              <a:pPr/>
              <a:t>33</a:t>
            </a:fld>
            <a:endParaRPr lang="en-US" altLang="en-US"/>
          </a:p>
        </p:txBody>
      </p:sp>
      <p:sp>
        <p:nvSpPr>
          <p:cNvPr id="4" name="Rectangle 2">
            <a:extLst>
              <a:ext uri="{FF2B5EF4-FFF2-40B4-BE49-F238E27FC236}">
                <a16:creationId xmlns:a16="http://schemas.microsoft.com/office/drawing/2014/main" id="{7CF41010-5930-4358-BAFB-BBB9ABD3EB7F}"/>
              </a:ext>
            </a:extLst>
          </p:cNvPr>
          <p:cNvSpPr>
            <a:spLocks noChangeArrowheads="1"/>
          </p:cNvSpPr>
          <p:nvPr/>
        </p:nvSpPr>
        <p:spPr bwMode="auto">
          <a:xfrm>
            <a:off x="501069" y="2622494"/>
            <a:ext cx="11053575" cy="4571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CB2E5E86-47AB-49CB-9F55-3C8EE616DE3F}"/>
              </a:ext>
            </a:extLst>
          </p:cNvPr>
          <p:cNvGraphicFramePr>
            <a:graphicFrameLocks noChangeAspect="1"/>
          </p:cNvGraphicFramePr>
          <p:nvPr/>
        </p:nvGraphicFramePr>
        <p:xfrm>
          <a:off x="501070" y="2622495"/>
          <a:ext cx="7541002" cy="3129319"/>
        </p:xfrm>
        <a:graphic>
          <a:graphicData uri="http://schemas.openxmlformats.org/presentationml/2006/ole">
            <mc:AlternateContent xmlns:mc="http://schemas.openxmlformats.org/markup-compatibility/2006">
              <mc:Choice xmlns:v="urn:schemas-microsoft-com:vml" Requires="v">
                <p:oleObj spid="_x0000_s193551" name="Visio" r:id="rId3" imgW="8945968" imgH="3710940" progId="Visio.Drawing.11">
                  <p:embed/>
                </p:oleObj>
              </mc:Choice>
              <mc:Fallback>
                <p:oleObj name="Visio" r:id="rId3" imgW="8945968" imgH="3710940" progId="Visio.Drawing.11">
                  <p:embed/>
                  <p:pic>
                    <p:nvPicPr>
                      <p:cNvPr id="5" name="Object 4">
                        <a:extLst>
                          <a:ext uri="{FF2B5EF4-FFF2-40B4-BE49-F238E27FC236}">
                            <a16:creationId xmlns:a16="http://schemas.microsoft.com/office/drawing/2014/main" id="{CB2E5E86-47AB-49CB-9F55-3C8EE616DE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70" y="2622495"/>
                        <a:ext cx="7541002" cy="3129319"/>
                      </a:xfrm>
                      <a:prstGeom prst="rect">
                        <a:avLst/>
                      </a:prstGeom>
                      <a:noFill/>
                    </p:spPr>
                  </p:pic>
                </p:oleObj>
              </mc:Fallback>
            </mc:AlternateContent>
          </a:graphicData>
        </a:graphic>
      </p:graphicFrame>
      <p:sp>
        <p:nvSpPr>
          <p:cNvPr id="6" name="Rectangle 5">
            <a:extLst>
              <a:ext uri="{FF2B5EF4-FFF2-40B4-BE49-F238E27FC236}">
                <a16:creationId xmlns:a16="http://schemas.microsoft.com/office/drawing/2014/main" id="{86250CDD-332F-45CC-AB32-E404CAE87D64}"/>
              </a:ext>
            </a:extLst>
          </p:cNvPr>
          <p:cNvSpPr/>
          <p:nvPr/>
        </p:nvSpPr>
        <p:spPr>
          <a:xfrm>
            <a:off x="927532" y="1513430"/>
            <a:ext cx="7527380" cy="461665"/>
          </a:xfrm>
          <a:prstGeom prst="rect">
            <a:avLst/>
          </a:prstGeom>
        </p:spPr>
        <p:txBody>
          <a:bodyPr wrap="square">
            <a:spAutoFit/>
          </a:bodyPr>
          <a:lstStyle/>
          <a:p>
            <a:pPr marL="0" marR="0">
              <a:spcBef>
                <a:spcPts val="0"/>
              </a:spcBef>
              <a:spcAft>
                <a:spcPts val="0"/>
              </a:spcAft>
            </a:pPr>
            <a:r>
              <a:rPr lang="en-US" dirty="0">
                <a:ea typeface="Times New Roman" panose="02020603050405020304" pitchFamily="18" charset="0"/>
              </a:rPr>
              <a:t>Delete 30 from the below tree:</a:t>
            </a:r>
          </a:p>
        </p:txBody>
      </p:sp>
    </p:spTree>
    <p:extLst>
      <p:ext uri="{BB962C8B-B14F-4D97-AF65-F5344CB8AC3E}">
        <p14:creationId xmlns:p14="http://schemas.microsoft.com/office/powerpoint/2010/main" val="2990026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1B16F-4FCB-4393-8952-06C4972C76BD}"/>
              </a:ext>
            </a:extLst>
          </p:cNvPr>
          <p:cNvSpPr>
            <a:spLocks noGrp="1"/>
          </p:cNvSpPr>
          <p:nvPr>
            <p:ph type="title"/>
          </p:nvPr>
        </p:nvSpPr>
        <p:spPr/>
        <p:txBody>
          <a:bodyPr/>
          <a:lstStyle/>
          <a:p>
            <a:r>
              <a:rPr lang="en-US" dirty="0"/>
              <a:t>Delete 30</a:t>
            </a:r>
          </a:p>
        </p:txBody>
      </p:sp>
      <p:sp>
        <p:nvSpPr>
          <p:cNvPr id="3" name="Slide Number Placeholder 2">
            <a:extLst>
              <a:ext uri="{FF2B5EF4-FFF2-40B4-BE49-F238E27FC236}">
                <a16:creationId xmlns:a16="http://schemas.microsoft.com/office/drawing/2014/main" id="{64230EA1-A24D-46E2-B700-0AAB702E9C76}"/>
              </a:ext>
            </a:extLst>
          </p:cNvPr>
          <p:cNvSpPr>
            <a:spLocks noGrp="1"/>
          </p:cNvSpPr>
          <p:nvPr>
            <p:ph type="sldNum" sz="quarter" idx="11"/>
          </p:nvPr>
        </p:nvSpPr>
        <p:spPr/>
        <p:txBody>
          <a:bodyPr/>
          <a:lstStyle/>
          <a:p>
            <a:fld id="{04F3DEBB-E6F2-4954-977A-FE608B52E96A}" type="slidenum">
              <a:rPr lang="en-US" altLang="en-US" smtClean="0"/>
              <a:pPr/>
              <a:t>34</a:t>
            </a:fld>
            <a:endParaRPr lang="en-US" altLang="en-US"/>
          </a:p>
        </p:txBody>
      </p:sp>
      <p:sp>
        <p:nvSpPr>
          <p:cNvPr id="4" name="Rectangle 2">
            <a:extLst>
              <a:ext uri="{FF2B5EF4-FFF2-40B4-BE49-F238E27FC236}">
                <a16:creationId xmlns:a16="http://schemas.microsoft.com/office/drawing/2014/main" id="{1AAB4C28-E38E-43F9-B679-A81E180C43FB}"/>
              </a:ext>
            </a:extLst>
          </p:cNvPr>
          <p:cNvSpPr>
            <a:spLocks noChangeArrowheads="1"/>
          </p:cNvSpPr>
          <p:nvPr/>
        </p:nvSpPr>
        <p:spPr bwMode="auto">
          <a:xfrm>
            <a:off x="577880" y="3275379"/>
            <a:ext cx="9436530" cy="4571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5226060F-27A7-4D7A-9288-CBF1E8DDD774}"/>
              </a:ext>
            </a:extLst>
          </p:cNvPr>
          <p:cNvGraphicFramePr>
            <a:graphicFrameLocks noChangeAspect="1"/>
          </p:cNvGraphicFramePr>
          <p:nvPr>
            <p:extLst>
              <p:ext uri="{D42A27DB-BD31-4B8C-83A1-F6EECF244321}">
                <p14:modId xmlns:p14="http://schemas.microsoft.com/office/powerpoint/2010/main" val="1984286716"/>
              </p:ext>
            </p:extLst>
          </p:nvPr>
        </p:nvGraphicFramePr>
        <p:xfrm>
          <a:off x="577880" y="3275380"/>
          <a:ext cx="7559170" cy="2496325"/>
        </p:xfrm>
        <a:graphic>
          <a:graphicData uri="http://schemas.openxmlformats.org/presentationml/2006/ole">
            <mc:AlternateContent xmlns:mc="http://schemas.openxmlformats.org/markup-compatibility/2006">
              <mc:Choice xmlns:v="urn:schemas-microsoft-com:vml" Requires="v">
                <p:oleObj spid="_x0000_s177176" name="Visio" r:id="rId3" imgW="7802880" imgH="2567940" progId="Visio.Drawing.11">
                  <p:embed/>
                </p:oleObj>
              </mc:Choice>
              <mc:Fallback>
                <p:oleObj name="Visio" r:id="rId3" imgW="7802880" imgH="256794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80" y="3275380"/>
                        <a:ext cx="7559170" cy="2496325"/>
                      </a:xfrm>
                      <a:prstGeom prst="rect">
                        <a:avLst/>
                      </a:prstGeom>
                      <a:noFill/>
                    </p:spPr>
                  </p:pic>
                </p:oleObj>
              </mc:Fallback>
            </mc:AlternateContent>
          </a:graphicData>
        </a:graphic>
      </p:graphicFrame>
      <p:sp>
        <p:nvSpPr>
          <p:cNvPr id="6" name="Rectangle 5">
            <a:extLst>
              <a:ext uri="{FF2B5EF4-FFF2-40B4-BE49-F238E27FC236}">
                <a16:creationId xmlns:a16="http://schemas.microsoft.com/office/drawing/2014/main" id="{379CC343-A4F1-4790-B671-7FB106D94D95}"/>
              </a:ext>
            </a:extLst>
          </p:cNvPr>
          <p:cNvSpPr/>
          <p:nvPr/>
        </p:nvSpPr>
        <p:spPr>
          <a:xfrm>
            <a:off x="685800" y="1481914"/>
            <a:ext cx="7649890" cy="1200329"/>
          </a:xfrm>
          <a:prstGeom prst="rect">
            <a:avLst/>
          </a:prstGeom>
        </p:spPr>
        <p:txBody>
          <a:bodyPr wrap="square">
            <a:spAutoFit/>
          </a:bodyPr>
          <a:lstStyle/>
          <a:p>
            <a:pPr marL="0" marR="0">
              <a:spcBef>
                <a:spcPts val="0"/>
              </a:spcBef>
              <a:spcAft>
                <a:spcPts val="0"/>
              </a:spcAft>
            </a:pPr>
            <a:r>
              <a:rPr lang="en-US" dirty="0">
                <a:ea typeface="Times New Roman" panose="02020603050405020304" pitchFamily="18" charset="0"/>
              </a:rPr>
              <a:t>Next we delete 30.  This takes us below d for the index.  We combine the indexes, which has the effect of taking the index above below d.  This continues to the root.</a:t>
            </a:r>
          </a:p>
        </p:txBody>
      </p:sp>
    </p:spTree>
    <p:extLst>
      <p:ext uri="{BB962C8B-B14F-4D97-AF65-F5344CB8AC3E}">
        <p14:creationId xmlns:p14="http://schemas.microsoft.com/office/powerpoint/2010/main" val="3781610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5252D-B3C4-4DDF-920E-9B8D2A68E506}"/>
              </a:ext>
            </a:extLst>
          </p:cNvPr>
          <p:cNvSpPr>
            <a:spLocks noGrp="1"/>
          </p:cNvSpPr>
          <p:nvPr>
            <p:ph type="title"/>
          </p:nvPr>
        </p:nvSpPr>
        <p:spPr/>
        <p:txBody>
          <a:bodyPr/>
          <a:lstStyle/>
          <a:p>
            <a:r>
              <a:rPr lang="en-US" dirty="0"/>
              <a:t>Delete 30 </a:t>
            </a:r>
          </a:p>
        </p:txBody>
      </p:sp>
      <p:sp>
        <p:nvSpPr>
          <p:cNvPr id="3" name="Slide Number Placeholder 2">
            <a:extLst>
              <a:ext uri="{FF2B5EF4-FFF2-40B4-BE49-F238E27FC236}">
                <a16:creationId xmlns:a16="http://schemas.microsoft.com/office/drawing/2014/main" id="{EC263D7F-2565-414A-A619-935A244DDF04}"/>
              </a:ext>
            </a:extLst>
          </p:cNvPr>
          <p:cNvSpPr>
            <a:spLocks noGrp="1"/>
          </p:cNvSpPr>
          <p:nvPr>
            <p:ph type="sldNum" sz="quarter" idx="11"/>
          </p:nvPr>
        </p:nvSpPr>
        <p:spPr/>
        <p:txBody>
          <a:bodyPr/>
          <a:lstStyle/>
          <a:p>
            <a:fld id="{04F3DEBB-E6F2-4954-977A-FE608B52E96A}" type="slidenum">
              <a:rPr lang="en-US" altLang="en-US" smtClean="0"/>
              <a:pPr/>
              <a:t>35</a:t>
            </a:fld>
            <a:endParaRPr lang="en-US" altLang="en-US"/>
          </a:p>
        </p:txBody>
      </p:sp>
      <p:sp>
        <p:nvSpPr>
          <p:cNvPr id="4" name="Rectangle 3">
            <a:extLst>
              <a:ext uri="{FF2B5EF4-FFF2-40B4-BE49-F238E27FC236}">
                <a16:creationId xmlns:a16="http://schemas.microsoft.com/office/drawing/2014/main" id="{08A64D45-1DB1-4E5C-95CC-BF7060A40E5A}"/>
              </a:ext>
            </a:extLst>
          </p:cNvPr>
          <p:cNvSpPr/>
          <p:nvPr/>
        </p:nvSpPr>
        <p:spPr>
          <a:xfrm>
            <a:off x="687497" y="1585560"/>
            <a:ext cx="7611485" cy="3785652"/>
          </a:xfrm>
          <a:prstGeom prst="rect">
            <a:avLst/>
          </a:prstGeom>
        </p:spPr>
        <p:txBody>
          <a:bodyPr wrap="square">
            <a:spAutoFit/>
          </a:bodyPr>
          <a:lstStyle/>
          <a:p>
            <a:pPr marL="0" marR="0">
              <a:spcBef>
                <a:spcPts val="0"/>
              </a:spcBef>
              <a:spcAft>
                <a:spcPts val="0"/>
              </a:spcAft>
            </a:pPr>
            <a:r>
              <a:rPr lang="en-US" dirty="0">
                <a:ea typeface="Times New Roman" panose="02020603050405020304" pitchFamily="18" charset="0"/>
              </a:rPr>
              <a:t>Woah.  That seemed like magic.  What process got us to that?</a:t>
            </a:r>
          </a:p>
          <a:p>
            <a:pPr marL="0" marR="0">
              <a:spcBef>
                <a:spcPts val="0"/>
              </a:spcBef>
              <a:spcAft>
                <a:spcPts val="0"/>
              </a:spcAft>
            </a:pPr>
            <a:r>
              <a:rPr lang="en-US" dirty="0">
                <a:ea typeface="Times New Roman" panose="02020603050405020304" pitchFamily="18" charset="0"/>
              </a:rPr>
              <a:t> </a:t>
            </a:r>
          </a:p>
          <a:p>
            <a:pPr marL="0" marR="0">
              <a:spcBef>
                <a:spcPts val="0"/>
              </a:spcBef>
              <a:spcAft>
                <a:spcPts val="0"/>
              </a:spcAft>
            </a:pPr>
            <a:r>
              <a:rPr lang="en-US" dirty="0">
                <a:ea typeface="Times New Roman" panose="02020603050405020304" pitchFamily="18" charset="0"/>
              </a:rPr>
              <a:t>Ok – let’s go through it.  When we deleted 30, which took the data entry node that 30 was in below d.  Now we have to merge with the sibling.  When we merge – it’s to the sibling on the left, which means pointer in the index above is no longer valid.  We remove it, (which leaves it less than d), pull down the index from above and merge the index node with its sibling.</a:t>
            </a:r>
          </a:p>
        </p:txBody>
      </p:sp>
    </p:spTree>
    <p:extLst>
      <p:ext uri="{BB962C8B-B14F-4D97-AF65-F5344CB8AC3E}">
        <p14:creationId xmlns:p14="http://schemas.microsoft.com/office/powerpoint/2010/main" val="3933316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30BAD-27DF-4CB2-9787-098BA2E89687}"/>
              </a:ext>
            </a:extLst>
          </p:cNvPr>
          <p:cNvSpPr>
            <a:spLocks noGrp="1"/>
          </p:cNvSpPr>
          <p:nvPr>
            <p:ph type="title"/>
          </p:nvPr>
        </p:nvSpPr>
        <p:spPr/>
        <p:txBody>
          <a:bodyPr/>
          <a:lstStyle/>
          <a:p>
            <a:r>
              <a:rPr lang="en-US" dirty="0"/>
              <a:t>Delete 30</a:t>
            </a:r>
          </a:p>
        </p:txBody>
      </p:sp>
      <p:sp>
        <p:nvSpPr>
          <p:cNvPr id="3" name="Slide Number Placeholder 2">
            <a:extLst>
              <a:ext uri="{FF2B5EF4-FFF2-40B4-BE49-F238E27FC236}">
                <a16:creationId xmlns:a16="http://schemas.microsoft.com/office/drawing/2014/main" id="{E64EF0BD-C2E5-410B-A6E3-CEAAB45F059A}"/>
              </a:ext>
            </a:extLst>
          </p:cNvPr>
          <p:cNvSpPr>
            <a:spLocks noGrp="1"/>
          </p:cNvSpPr>
          <p:nvPr>
            <p:ph type="sldNum" sz="quarter" idx="11"/>
          </p:nvPr>
        </p:nvSpPr>
        <p:spPr/>
        <p:txBody>
          <a:bodyPr/>
          <a:lstStyle/>
          <a:p>
            <a:fld id="{04F3DEBB-E6F2-4954-977A-FE608B52E96A}" type="slidenum">
              <a:rPr lang="en-US" altLang="en-US" smtClean="0"/>
              <a:pPr/>
              <a:t>36</a:t>
            </a:fld>
            <a:endParaRPr lang="en-US" altLang="en-US"/>
          </a:p>
        </p:txBody>
      </p:sp>
      <p:sp>
        <p:nvSpPr>
          <p:cNvPr id="4" name="Rectangle 2">
            <a:extLst>
              <a:ext uri="{FF2B5EF4-FFF2-40B4-BE49-F238E27FC236}">
                <a16:creationId xmlns:a16="http://schemas.microsoft.com/office/drawing/2014/main" id="{AE6B4836-C5A7-4F52-BD52-7FB4805EBC47}"/>
              </a:ext>
            </a:extLst>
          </p:cNvPr>
          <p:cNvSpPr>
            <a:spLocks noChangeArrowheads="1"/>
          </p:cNvSpPr>
          <p:nvPr/>
        </p:nvSpPr>
        <p:spPr bwMode="auto">
          <a:xfrm>
            <a:off x="501069" y="1854394"/>
            <a:ext cx="12261069" cy="4571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2E4D14D8-A408-49CD-9888-128E123209B5}"/>
              </a:ext>
            </a:extLst>
          </p:cNvPr>
          <p:cNvGraphicFramePr>
            <a:graphicFrameLocks noChangeAspect="1"/>
          </p:cNvGraphicFramePr>
          <p:nvPr>
            <p:extLst>
              <p:ext uri="{D42A27DB-BD31-4B8C-83A1-F6EECF244321}">
                <p14:modId xmlns:p14="http://schemas.microsoft.com/office/powerpoint/2010/main" val="3193143494"/>
              </p:ext>
            </p:extLst>
          </p:nvPr>
        </p:nvGraphicFramePr>
        <p:xfrm>
          <a:off x="309045" y="1892800"/>
          <a:ext cx="7889716" cy="3571665"/>
        </p:xfrm>
        <a:graphic>
          <a:graphicData uri="http://schemas.openxmlformats.org/presentationml/2006/ole">
            <mc:AlternateContent xmlns:mc="http://schemas.openxmlformats.org/markup-compatibility/2006">
              <mc:Choice xmlns:v="urn:schemas-microsoft-com:vml" Requires="v">
                <p:oleObj spid="_x0000_s178200" name="Visio" r:id="rId3" imgW="8191615" imgH="3710940" progId="Visio.Drawing.11">
                  <p:embed/>
                </p:oleObj>
              </mc:Choice>
              <mc:Fallback>
                <p:oleObj name="Visio" r:id="rId3" imgW="8191615" imgH="371094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45" y="1892800"/>
                        <a:ext cx="7889716" cy="3571665"/>
                      </a:xfrm>
                      <a:prstGeom prst="rect">
                        <a:avLst/>
                      </a:prstGeom>
                      <a:noFill/>
                    </p:spPr>
                  </p:pic>
                </p:oleObj>
              </mc:Fallback>
            </mc:AlternateContent>
          </a:graphicData>
        </a:graphic>
      </p:graphicFrame>
    </p:spTree>
    <p:extLst>
      <p:ext uri="{BB962C8B-B14F-4D97-AF65-F5344CB8AC3E}">
        <p14:creationId xmlns:p14="http://schemas.microsoft.com/office/powerpoint/2010/main" val="104935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154D0-9306-455C-A420-D1917B5C6EA9}"/>
              </a:ext>
            </a:extLst>
          </p:cNvPr>
          <p:cNvSpPr>
            <a:spLocks noGrp="1"/>
          </p:cNvSpPr>
          <p:nvPr>
            <p:ph type="title"/>
          </p:nvPr>
        </p:nvSpPr>
        <p:spPr/>
        <p:txBody>
          <a:bodyPr/>
          <a:lstStyle/>
          <a:p>
            <a:r>
              <a:rPr lang="en-US" dirty="0"/>
              <a:t>Delete 30</a:t>
            </a:r>
          </a:p>
        </p:txBody>
      </p:sp>
      <p:sp>
        <p:nvSpPr>
          <p:cNvPr id="3" name="Slide Number Placeholder 2">
            <a:extLst>
              <a:ext uri="{FF2B5EF4-FFF2-40B4-BE49-F238E27FC236}">
                <a16:creationId xmlns:a16="http://schemas.microsoft.com/office/drawing/2014/main" id="{67A45989-6916-40BD-B8D4-BD61880A7BAE}"/>
              </a:ext>
            </a:extLst>
          </p:cNvPr>
          <p:cNvSpPr>
            <a:spLocks noGrp="1"/>
          </p:cNvSpPr>
          <p:nvPr>
            <p:ph type="sldNum" sz="quarter" idx="11"/>
          </p:nvPr>
        </p:nvSpPr>
        <p:spPr/>
        <p:txBody>
          <a:bodyPr/>
          <a:lstStyle/>
          <a:p>
            <a:fld id="{04F3DEBB-E6F2-4954-977A-FE608B52E96A}" type="slidenum">
              <a:rPr lang="en-US" altLang="en-US" smtClean="0"/>
              <a:pPr/>
              <a:t>37</a:t>
            </a:fld>
            <a:endParaRPr lang="en-US" altLang="en-US"/>
          </a:p>
        </p:txBody>
      </p:sp>
      <p:sp>
        <p:nvSpPr>
          <p:cNvPr id="4" name="Rectangle 2">
            <a:extLst>
              <a:ext uri="{FF2B5EF4-FFF2-40B4-BE49-F238E27FC236}">
                <a16:creationId xmlns:a16="http://schemas.microsoft.com/office/drawing/2014/main" id="{7FB8BA91-F043-4FB3-9B9F-42615E671402}"/>
              </a:ext>
            </a:extLst>
          </p:cNvPr>
          <p:cNvSpPr>
            <a:spLocks noChangeArrowheads="1"/>
          </p:cNvSpPr>
          <p:nvPr/>
        </p:nvSpPr>
        <p:spPr bwMode="auto">
          <a:xfrm>
            <a:off x="501070" y="2776114"/>
            <a:ext cx="12967204" cy="4571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DBAFB663-54A1-42E4-AB51-54111AB510FD}"/>
              </a:ext>
            </a:extLst>
          </p:cNvPr>
          <p:cNvGraphicFramePr>
            <a:graphicFrameLocks noChangeAspect="1"/>
          </p:cNvGraphicFramePr>
          <p:nvPr>
            <p:extLst>
              <p:ext uri="{D42A27DB-BD31-4B8C-83A1-F6EECF244321}">
                <p14:modId xmlns:p14="http://schemas.microsoft.com/office/powerpoint/2010/main" val="4230948398"/>
              </p:ext>
            </p:extLst>
          </p:nvPr>
        </p:nvGraphicFramePr>
        <p:xfrm>
          <a:off x="501070" y="2776115"/>
          <a:ext cx="7791760" cy="2573135"/>
        </p:xfrm>
        <a:graphic>
          <a:graphicData uri="http://schemas.openxmlformats.org/presentationml/2006/ole">
            <mc:AlternateContent xmlns:mc="http://schemas.openxmlformats.org/markup-compatibility/2006">
              <mc:Choice xmlns:v="urn:schemas-microsoft-com:vml" Requires="v">
                <p:oleObj spid="_x0000_s179224" name="Visio" r:id="rId3" imgW="7802880" imgH="2567940" progId="Visio.Drawing.11">
                  <p:embed/>
                </p:oleObj>
              </mc:Choice>
              <mc:Fallback>
                <p:oleObj name="Visio" r:id="rId3" imgW="7802880" imgH="256794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70" y="2776115"/>
                        <a:ext cx="7791760" cy="2573135"/>
                      </a:xfrm>
                      <a:prstGeom prst="rect">
                        <a:avLst/>
                      </a:prstGeom>
                      <a:noFill/>
                    </p:spPr>
                  </p:pic>
                </p:oleObj>
              </mc:Fallback>
            </mc:AlternateContent>
          </a:graphicData>
        </a:graphic>
      </p:graphicFrame>
      <p:sp>
        <p:nvSpPr>
          <p:cNvPr id="6" name="Rectangle 5">
            <a:extLst>
              <a:ext uri="{FF2B5EF4-FFF2-40B4-BE49-F238E27FC236}">
                <a16:creationId xmlns:a16="http://schemas.microsoft.com/office/drawing/2014/main" id="{A0C94D69-B28D-4A4B-B723-3068E42A7433}"/>
              </a:ext>
            </a:extLst>
          </p:cNvPr>
          <p:cNvSpPr/>
          <p:nvPr/>
        </p:nvSpPr>
        <p:spPr>
          <a:xfrm>
            <a:off x="1544862" y="1789467"/>
            <a:ext cx="5972880" cy="461665"/>
          </a:xfrm>
          <a:prstGeom prst="rect">
            <a:avLst/>
          </a:prstGeom>
        </p:spPr>
        <p:txBody>
          <a:bodyPr wrap="square">
            <a:spAutoFit/>
          </a:bodyPr>
          <a:lstStyle/>
          <a:p>
            <a:pPr marL="0" marR="0">
              <a:spcBef>
                <a:spcPts val="0"/>
              </a:spcBef>
              <a:spcAft>
                <a:spcPts val="0"/>
              </a:spcAft>
            </a:pPr>
            <a:r>
              <a:rPr lang="en-US" dirty="0">
                <a:ea typeface="Times New Roman" panose="02020603050405020304" pitchFamily="18" charset="0"/>
              </a:rPr>
              <a:t>Repeating the process gets us back to </a:t>
            </a:r>
          </a:p>
        </p:txBody>
      </p:sp>
    </p:spTree>
    <p:extLst>
      <p:ext uri="{BB962C8B-B14F-4D97-AF65-F5344CB8AC3E}">
        <p14:creationId xmlns:p14="http://schemas.microsoft.com/office/powerpoint/2010/main" val="1813028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154D0-9306-455C-A420-D1917B5C6EA9}"/>
              </a:ext>
            </a:extLst>
          </p:cNvPr>
          <p:cNvSpPr>
            <a:spLocks noGrp="1"/>
          </p:cNvSpPr>
          <p:nvPr>
            <p:ph type="title"/>
          </p:nvPr>
        </p:nvSpPr>
        <p:spPr/>
        <p:txBody>
          <a:bodyPr/>
          <a:lstStyle/>
          <a:p>
            <a:r>
              <a:rPr lang="en-US" dirty="0"/>
              <a:t>Delete 5</a:t>
            </a:r>
          </a:p>
        </p:txBody>
      </p:sp>
      <p:sp>
        <p:nvSpPr>
          <p:cNvPr id="3" name="Slide Number Placeholder 2">
            <a:extLst>
              <a:ext uri="{FF2B5EF4-FFF2-40B4-BE49-F238E27FC236}">
                <a16:creationId xmlns:a16="http://schemas.microsoft.com/office/drawing/2014/main" id="{67A45989-6916-40BD-B8D4-BD61880A7BAE}"/>
              </a:ext>
            </a:extLst>
          </p:cNvPr>
          <p:cNvSpPr>
            <a:spLocks noGrp="1"/>
          </p:cNvSpPr>
          <p:nvPr>
            <p:ph type="sldNum" sz="quarter" idx="11"/>
          </p:nvPr>
        </p:nvSpPr>
        <p:spPr/>
        <p:txBody>
          <a:bodyPr/>
          <a:lstStyle/>
          <a:p>
            <a:fld id="{04F3DEBB-E6F2-4954-977A-FE608B52E96A}" type="slidenum">
              <a:rPr lang="en-US" altLang="en-US" smtClean="0"/>
              <a:pPr/>
              <a:t>38</a:t>
            </a:fld>
            <a:endParaRPr lang="en-US" altLang="en-US"/>
          </a:p>
        </p:txBody>
      </p:sp>
      <p:sp>
        <p:nvSpPr>
          <p:cNvPr id="4" name="Rectangle 2">
            <a:extLst>
              <a:ext uri="{FF2B5EF4-FFF2-40B4-BE49-F238E27FC236}">
                <a16:creationId xmlns:a16="http://schemas.microsoft.com/office/drawing/2014/main" id="{7FB8BA91-F043-4FB3-9B9F-42615E671402}"/>
              </a:ext>
            </a:extLst>
          </p:cNvPr>
          <p:cNvSpPr>
            <a:spLocks noChangeArrowheads="1"/>
          </p:cNvSpPr>
          <p:nvPr/>
        </p:nvSpPr>
        <p:spPr bwMode="auto">
          <a:xfrm>
            <a:off x="501070" y="2776114"/>
            <a:ext cx="12967204" cy="4571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DBAFB663-54A1-42E4-AB51-54111AB510FD}"/>
              </a:ext>
            </a:extLst>
          </p:cNvPr>
          <p:cNvGraphicFramePr>
            <a:graphicFrameLocks noChangeAspect="1"/>
          </p:cNvGraphicFramePr>
          <p:nvPr/>
        </p:nvGraphicFramePr>
        <p:xfrm>
          <a:off x="501070" y="2776115"/>
          <a:ext cx="7791760" cy="2573135"/>
        </p:xfrm>
        <a:graphic>
          <a:graphicData uri="http://schemas.openxmlformats.org/presentationml/2006/ole">
            <mc:AlternateContent xmlns:mc="http://schemas.openxmlformats.org/markup-compatibility/2006">
              <mc:Choice xmlns:v="urn:schemas-microsoft-com:vml" Requires="v">
                <p:oleObj spid="_x0000_s194575" name="Visio" r:id="rId3" imgW="7802880" imgH="2567940" progId="Visio.Drawing.11">
                  <p:embed/>
                </p:oleObj>
              </mc:Choice>
              <mc:Fallback>
                <p:oleObj name="Visio" r:id="rId3" imgW="7802880" imgH="2567940" progId="Visio.Drawing.11">
                  <p:embed/>
                  <p:pic>
                    <p:nvPicPr>
                      <p:cNvPr id="5" name="Object 4">
                        <a:extLst>
                          <a:ext uri="{FF2B5EF4-FFF2-40B4-BE49-F238E27FC236}">
                            <a16:creationId xmlns:a16="http://schemas.microsoft.com/office/drawing/2014/main" id="{DBAFB663-54A1-42E4-AB51-54111AB510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70" y="2776115"/>
                        <a:ext cx="7791760" cy="2573135"/>
                      </a:xfrm>
                      <a:prstGeom prst="rect">
                        <a:avLst/>
                      </a:prstGeom>
                      <a:noFill/>
                    </p:spPr>
                  </p:pic>
                </p:oleObj>
              </mc:Fallback>
            </mc:AlternateContent>
          </a:graphicData>
        </a:graphic>
      </p:graphicFrame>
      <p:sp>
        <p:nvSpPr>
          <p:cNvPr id="6" name="Rectangle 5">
            <a:extLst>
              <a:ext uri="{FF2B5EF4-FFF2-40B4-BE49-F238E27FC236}">
                <a16:creationId xmlns:a16="http://schemas.microsoft.com/office/drawing/2014/main" id="{A0C94D69-B28D-4A4B-B723-3068E42A7433}"/>
              </a:ext>
            </a:extLst>
          </p:cNvPr>
          <p:cNvSpPr/>
          <p:nvPr/>
        </p:nvSpPr>
        <p:spPr>
          <a:xfrm>
            <a:off x="1544862" y="1789467"/>
            <a:ext cx="5972880" cy="461665"/>
          </a:xfrm>
          <a:prstGeom prst="rect">
            <a:avLst/>
          </a:prstGeom>
        </p:spPr>
        <p:txBody>
          <a:bodyPr wrap="square">
            <a:spAutoFit/>
          </a:bodyPr>
          <a:lstStyle/>
          <a:p>
            <a:pPr marL="0" marR="0">
              <a:spcBef>
                <a:spcPts val="0"/>
              </a:spcBef>
              <a:spcAft>
                <a:spcPts val="0"/>
              </a:spcAft>
            </a:pPr>
            <a:r>
              <a:rPr lang="en-US" dirty="0">
                <a:ea typeface="Times New Roman" panose="02020603050405020304" pitchFamily="18" charset="0"/>
              </a:rPr>
              <a:t>Delete 5 from the below tree:</a:t>
            </a:r>
          </a:p>
        </p:txBody>
      </p:sp>
    </p:spTree>
    <p:extLst>
      <p:ext uri="{BB962C8B-B14F-4D97-AF65-F5344CB8AC3E}">
        <p14:creationId xmlns:p14="http://schemas.microsoft.com/office/powerpoint/2010/main" val="2490800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23A1-10FC-443F-B36C-56284B351CDB}"/>
              </a:ext>
            </a:extLst>
          </p:cNvPr>
          <p:cNvSpPr>
            <a:spLocks noGrp="1"/>
          </p:cNvSpPr>
          <p:nvPr>
            <p:ph type="title"/>
          </p:nvPr>
        </p:nvSpPr>
        <p:spPr/>
        <p:txBody>
          <a:bodyPr/>
          <a:lstStyle/>
          <a:p>
            <a:r>
              <a:rPr lang="en-US" dirty="0"/>
              <a:t>Delete 5</a:t>
            </a:r>
          </a:p>
        </p:txBody>
      </p:sp>
      <p:sp>
        <p:nvSpPr>
          <p:cNvPr id="3" name="Slide Number Placeholder 2">
            <a:extLst>
              <a:ext uri="{FF2B5EF4-FFF2-40B4-BE49-F238E27FC236}">
                <a16:creationId xmlns:a16="http://schemas.microsoft.com/office/drawing/2014/main" id="{8D0E3DA6-AF3D-4676-84C8-9F29BC0620E9}"/>
              </a:ext>
            </a:extLst>
          </p:cNvPr>
          <p:cNvSpPr>
            <a:spLocks noGrp="1"/>
          </p:cNvSpPr>
          <p:nvPr>
            <p:ph type="sldNum" sz="quarter" idx="11"/>
          </p:nvPr>
        </p:nvSpPr>
        <p:spPr/>
        <p:txBody>
          <a:bodyPr/>
          <a:lstStyle/>
          <a:p>
            <a:fld id="{04F3DEBB-E6F2-4954-977A-FE608B52E96A}" type="slidenum">
              <a:rPr lang="en-US" altLang="en-US" smtClean="0"/>
              <a:pPr/>
              <a:t>39</a:t>
            </a:fld>
            <a:endParaRPr lang="en-US" altLang="en-US"/>
          </a:p>
        </p:txBody>
      </p:sp>
      <p:sp>
        <p:nvSpPr>
          <p:cNvPr id="4" name="Rectangle 3">
            <a:extLst>
              <a:ext uri="{FF2B5EF4-FFF2-40B4-BE49-F238E27FC236}">
                <a16:creationId xmlns:a16="http://schemas.microsoft.com/office/drawing/2014/main" id="{CE136C30-59E5-447C-9F3E-6F649CC7C835}"/>
              </a:ext>
            </a:extLst>
          </p:cNvPr>
          <p:cNvSpPr/>
          <p:nvPr/>
        </p:nvSpPr>
        <p:spPr>
          <a:xfrm>
            <a:off x="846715" y="1435779"/>
            <a:ext cx="7719405" cy="1200329"/>
          </a:xfrm>
          <a:prstGeom prst="rect">
            <a:avLst/>
          </a:prstGeom>
        </p:spPr>
        <p:txBody>
          <a:bodyPr wrap="square">
            <a:spAutoFit/>
          </a:bodyPr>
          <a:lstStyle/>
          <a:p>
            <a:pPr marL="0" marR="0">
              <a:spcBef>
                <a:spcPts val="0"/>
              </a:spcBef>
              <a:spcAft>
                <a:spcPts val="0"/>
              </a:spcAft>
            </a:pPr>
            <a:r>
              <a:rPr lang="en-US" dirty="0">
                <a:ea typeface="Times New Roman" panose="02020603050405020304" pitchFamily="18" charset="0"/>
              </a:rPr>
              <a:t>Our last example deletes 5.  This takes the node and the index above it below d.  We remove the leaf node and combine the index with its neighbor.</a:t>
            </a:r>
          </a:p>
        </p:txBody>
      </p:sp>
      <p:sp>
        <p:nvSpPr>
          <p:cNvPr id="7" name="Rectangle 4">
            <a:extLst>
              <a:ext uri="{FF2B5EF4-FFF2-40B4-BE49-F238E27FC236}">
                <a16:creationId xmlns:a16="http://schemas.microsoft.com/office/drawing/2014/main" id="{EEBB1757-4575-44CE-B5DF-BA2C6E64EAC8}"/>
              </a:ext>
            </a:extLst>
          </p:cNvPr>
          <p:cNvSpPr>
            <a:spLocks noChangeArrowheads="1"/>
          </p:cNvSpPr>
          <p:nvPr/>
        </p:nvSpPr>
        <p:spPr bwMode="auto">
          <a:xfrm>
            <a:off x="846714" y="2814519"/>
            <a:ext cx="12339587" cy="4571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B72E4A70-EAA7-4B18-BA58-FBA7C7053C08}"/>
              </a:ext>
            </a:extLst>
          </p:cNvPr>
          <p:cNvGraphicFramePr>
            <a:graphicFrameLocks noChangeAspect="1"/>
          </p:cNvGraphicFramePr>
          <p:nvPr>
            <p:extLst>
              <p:ext uri="{D42A27DB-BD31-4B8C-83A1-F6EECF244321}">
                <p14:modId xmlns:p14="http://schemas.microsoft.com/office/powerpoint/2010/main" val="1521076060"/>
              </p:ext>
            </p:extLst>
          </p:nvPr>
        </p:nvGraphicFramePr>
        <p:xfrm>
          <a:off x="846715" y="2814520"/>
          <a:ext cx="7373760" cy="2827822"/>
        </p:xfrm>
        <a:graphic>
          <a:graphicData uri="http://schemas.openxmlformats.org/presentationml/2006/ole">
            <mc:AlternateContent xmlns:mc="http://schemas.openxmlformats.org/markup-compatibility/2006">
              <mc:Choice xmlns:v="urn:schemas-microsoft-com:vml" Requires="v">
                <p:oleObj spid="_x0000_s180250" name="Visio" r:id="rId3" imgW="6675014" imgH="2560320" progId="Visio.Drawing.11">
                  <p:embed/>
                </p:oleObj>
              </mc:Choice>
              <mc:Fallback>
                <p:oleObj name="Visio" r:id="rId3" imgW="6675014" imgH="2560320"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15" y="2814520"/>
                        <a:ext cx="7373760" cy="2827822"/>
                      </a:xfrm>
                      <a:prstGeom prst="rect">
                        <a:avLst/>
                      </a:prstGeom>
                      <a:noFill/>
                    </p:spPr>
                  </p:pic>
                </p:oleObj>
              </mc:Fallback>
            </mc:AlternateContent>
          </a:graphicData>
        </a:graphic>
      </p:graphicFrame>
    </p:spTree>
    <p:extLst>
      <p:ext uri="{BB962C8B-B14F-4D97-AF65-F5344CB8AC3E}">
        <p14:creationId xmlns:p14="http://schemas.microsoft.com/office/powerpoint/2010/main" val="78623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a:extLst>
              <a:ext uri="{FF2B5EF4-FFF2-40B4-BE49-F238E27FC236}">
                <a16:creationId xmlns:a16="http://schemas.microsoft.com/office/drawing/2014/main" id="{49C74071-FF14-4D6C-B0A7-6BE938BAB4F5}"/>
              </a:ext>
            </a:extLst>
          </p:cNvPr>
          <p:cNvSpPr>
            <a:spLocks noGrp="1" noChangeArrowheads="1"/>
          </p:cNvSpPr>
          <p:nvPr>
            <p:ph type="title"/>
          </p:nvPr>
        </p:nvSpPr>
        <p:spPr>
          <a:extLst>
            <a:ext uri="{FAA26D3D-D897-4be2-8F04-BA451C77F1D7}">
              <ma14:placeholderFlag xmlns="" xmlns:ma14="http://schemas.microsoft.com/office/mac/drawingml/2011/main" val="1"/>
            </a:ext>
          </a:extLst>
        </p:spPr>
        <p:txBody>
          <a:bodyPr/>
          <a:lstStyle/>
          <a:p>
            <a:pPr>
              <a:defRPr/>
            </a:pPr>
            <a:r>
              <a:rPr lang="en-US" altLang="en-US" sz="4000"/>
              <a:t>Objectives</a:t>
            </a:r>
          </a:p>
        </p:txBody>
      </p:sp>
      <p:sp>
        <p:nvSpPr>
          <p:cNvPr id="18434" name="Rectangle 36">
            <a:extLst>
              <a:ext uri="{FF2B5EF4-FFF2-40B4-BE49-F238E27FC236}">
                <a16:creationId xmlns:a16="http://schemas.microsoft.com/office/drawing/2014/main" id="{5A22BB19-757A-425C-A33B-17EEFD4CD7C5}"/>
              </a:ext>
            </a:extLst>
          </p:cNvPr>
          <p:cNvSpPr>
            <a:spLocks noGrp="1" noChangeArrowheads="1"/>
          </p:cNvSpPr>
          <p:nvPr>
            <p:ph type="sldNum" sz="quarter" idx="11"/>
          </p:nvPr>
        </p:nvSpPr>
        <p:spPr>
          <a:noFill/>
        </p:spPr>
        <p:txBody>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fld id="{DBB26E48-449E-4931-B4C1-1C36388E6AD8}" type="slidenum">
              <a:rPr lang="en-US" altLang="en-US" sz="1400"/>
              <a:pPr>
                <a:spcBef>
                  <a:spcPct val="0"/>
                </a:spcBef>
                <a:buClrTx/>
                <a:buSzTx/>
                <a:buFontTx/>
                <a:buNone/>
              </a:pPr>
              <a:t>4</a:t>
            </a:fld>
            <a:endParaRPr lang="en-US" altLang="en-US" sz="1400"/>
          </a:p>
        </p:txBody>
      </p:sp>
      <p:sp>
        <p:nvSpPr>
          <p:cNvPr id="5125" name="Rectangle 3">
            <a:extLst>
              <a:ext uri="{FF2B5EF4-FFF2-40B4-BE49-F238E27FC236}">
                <a16:creationId xmlns:a16="http://schemas.microsoft.com/office/drawing/2014/main" id="{27B3592E-75EC-4403-9C68-AAC2B9F615EE}"/>
              </a:ext>
            </a:extLst>
          </p:cNvPr>
          <p:cNvSpPr>
            <a:spLocks noChangeArrowheads="1"/>
          </p:cNvSpPr>
          <p:nvPr/>
        </p:nvSpPr>
        <p:spPr bwMode="auto">
          <a:xfrm>
            <a:off x="533400" y="1428750"/>
            <a:ext cx="86106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lvl1pPr marL="342900" indent="-342900">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lnSpc>
                <a:spcPct val="200000"/>
              </a:lnSpc>
              <a:spcBef>
                <a:spcPct val="0"/>
              </a:spcBef>
              <a:buClrTx/>
              <a:buSzTx/>
              <a:buFont typeface="Wingdings" panose="05000000000000000000" pitchFamily="2" charset="2"/>
              <a:buChar char="§"/>
            </a:pPr>
            <a:r>
              <a:rPr lang="en-US" altLang="en-US" sz="2000" dirty="0"/>
              <a:t>To understand the basic structure of a B+ Tree</a:t>
            </a:r>
          </a:p>
          <a:p>
            <a:pPr eaLnBrk="1" hangingPunct="1">
              <a:lnSpc>
                <a:spcPct val="200000"/>
              </a:lnSpc>
              <a:spcBef>
                <a:spcPct val="0"/>
              </a:spcBef>
              <a:buClrTx/>
              <a:buSzTx/>
              <a:buFont typeface="Wingdings" panose="05000000000000000000" pitchFamily="2" charset="2"/>
              <a:buChar char="§"/>
            </a:pPr>
            <a:r>
              <a:rPr lang="en-US" altLang="en-US" sz="2000" dirty="0"/>
              <a:t>Understanding how the way keys are stored allows for efficient searching</a:t>
            </a:r>
          </a:p>
          <a:p>
            <a:pPr eaLnBrk="1" hangingPunct="1">
              <a:lnSpc>
                <a:spcPct val="200000"/>
              </a:lnSpc>
              <a:spcBef>
                <a:spcPct val="0"/>
              </a:spcBef>
              <a:buClrTx/>
              <a:buSzTx/>
              <a:buFont typeface="Wingdings" panose="05000000000000000000" pitchFamily="2" charset="2"/>
              <a:buChar char="§"/>
            </a:pPr>
            <a:r>
              <a:rPr lang="en-US" altLang="en-US" sz="2000" dirty="0"/>
              <a:t>To understand the insertion algorithm</a:t>
            </a:r>
          </a:p>
          <a:p>
            <a:pPr eaLnBrk="1" hangingPunct="1">
              <a:lnSpc>
                <a:spcPct val="200000"/>
              </a:lnSpc>
              <a:spcBef>
                <a:spcPct val="0"/>
              </a:spcBef>
              <a:buClrTx/>
              <a:buSzTx/>
              <a:buFont typeface="Wingdings" panose="05000000000000000000" pitchFamily="2" charset="2"/>
              <a:buChar char="§"/>
            </a:pPr>
            <a:r>
              <a:rPr lang="en-US" altLang="en-US" sz="2000" dirty="0"/>
              <a:t>To understand the deletion algorithm</a:t>
            </a:r>
          </a:p>
          <a:p>
            <a:pPr eaLnBrk="1" hangingPunct="1">
              <a:lnSpc>
                <a:spcPct val="200000"/>
              </a:lnSpc>
              <a:spcBef>
                <a:spcPct val="0"/>
              </a:spcBef>
              <a:buClrTx/>
              <a:buSzTx/>
              <a:buFont typeface="Wingdings" panose="05000000000000000000" pitchFamily="2" charset="2"/>
              <a:buChar char="§"/>
            </a:pPr>
            <a:r>
              <a:rPr lang="en-US" altLang="en-US" sz="2000" dirty="0"/>
              <a:t>To see how rotation minimizes the cost of insertion and deletion algorithms</a:t>
            </a:r>
          </a:p>
          <a:p>
            <a:pPr eaLnBrk="1" hangingPunct="1">
              <a:spcBef>
                <a:spcPct val="0"/>
              </a:spcBef>
              <a:buClrTx/>
              <a:buSzTx/>
              <a:buFont typeface="Wingdings" panose="05000000000000000000" pitchFamily="2" charset="2"/>
              <a:buChar char="§"/>
            </a:pPr>
            <a:endParaRPr lang="en-US" altLang="en-US"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F4037-D5D9-4B58-B018-F176B8222B8A}"/>
              </a:ext>
            </a:extLst>
          </p:cNvPr>
          <p:cNvSpPr>
            <a:spLocks noGrp="1"/>
          </p:cNvSpPr>
          <p:nvPr>
            <p:ph type="title"/>
          </p:nvPr>
        </p:nvSpPr>
        <p:spPr/>
        <p:txBody>
          <a:bodyPr/>
          <a:lstStyle/>
          <a:p>
            <a:r>
              <a:rPr lang="en-US" dirty="0"/>
              <a:t>Rotation</a:t>
            </a:r>
          </a:p>
        </p:txBody>
      </p:sp>
      <p:sp>
        <p:nvSpPr>
          <p:cNvPr id="3" name="Slide Number Placeholder 2">
            <a:extLst>
              <a:ext uri="{FF2B5EF4-FFF2-40B4-BE49-F238E27FC236}">
                <a16:creationId xmlns:a16="http://schemas.microsoft.com/office/drawing/2014/main" id="{900FC2FC-F33B-4DA8-9B14-63730ADD5DCA}"/>
              </a:ext>
            </a:extLst>
          </p:cNvPr>
          <p:cNvSpPr>
            <a:spLocks noGrp="1"/>
          </p:cNvSpPr>
          <p:nvPr>
            <p:ph type="sldNum" sz="quarter" idx="11"/>
          </p:nvPr>
        </p:nvSpPr>
        <p:spPr/>
        <p:txBody>
          <a:bodyPr/>
          <a:lstStyle/>
          <a:p>
            <a:fld id="{04F3DEBB-E6F2-4954-977A-FE608B52E96A}" type="slidenum">
              <a:rPr lang="en-US" altLang="en-US" smtClean="0"/>
              <a:pPr/>
              <a:t>40</a:t>
            </a:fld>
            <a:endParaRPr lang="en-US" altLang="en-US"/>
          </a:p>
        </p:txBody>
      </p:sp>
      <p:sp>
        <p:nvSpPr>
          <p:cNvPr id="4" name="Rectangle 3">
            <a:extLst>
              <a:ext uri="{FF2B5EF4-FFF2-40B4-BE49-F238E27FC236}">
                <a16:creationId xmlns:a16="http://schemas.microsoft.com/office/drawing/2014/main" id="{98B8EBC5-BBB9-413D-B0F8-EE312A8D97B5}"/>
              </a:ext>
            </a:extLst>
          </p:cNvPr>
          <p:cNvSpPr/>
          <p:nvPr/>
        </p:nvSpPr>
        <p:spPr>
          <a:xfrm>
            <a:off x="885120" y="1905506"/>
            <a:ext cx="7573080" cy="1938992"/>
          </a:xfrm>
          <a:prstGeom prst="rect">
            <a:avLst/>
          </a:prstGeom>
        </p:spPr>
        <p:txBody>
          <a:bodyPr wrap="square">
            <a:spAutoFit/>
          </a:bodyPr>
          <a:lstStyle/>
          <a:p>
            <a:pPr marL="0" marR="0">
              <a:spcBef>
                <a:spcPts val="0"/>
              </a:spcBef>
              <a:spcAft>
                <a:spcPts val="0"/>
              </a:spcAft>
            </a:pPr>
            <a:r>
              <a:rPr lang="en-US" dirty="0">
                <a:ea typeface="Times New Roman" panose="02020603050405020304" pitchFamily="18" charset="0"/>
              </a:rPr>
              <a:t>It is also possible to rebalance a tree to reduce the number of splits – called rotation.  If you are trying to insert, and a leaf page is full, but its sibling isn’t – you can move an index to a sibling and avoid splitting.  Let’s go back to a tree from our insert example:</a:t>
            </a:r>
          </a:p>
        </p:txBody>
      </p:sp>
    </p:spTree>
    <p:extLst>
      <p:ext uri="{BB962C8B-B14F-4D97-AF65-F5344CB8AC3E}">
        <p14:creationId xmlns:p14="http://schemas.microsoft.com/office/powerpoint/2010/main" val="42515818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27B19-3A21-413B-BE47-369254298822}"/>
              </a:ext>
            </a:extLst>
          </p:cNvPr>
          <p:cNvSpPr>
            <a:spLocks noGrp="1"/>
          </p:cNvSpPr>
          <p:nvPr>
            <p:ph type="title"/>
          </p:nvPr>
        </p:nvSpPr>
        <p:spPr/>
        <p:txBody>
          <a:bodyPr/>
          <a:lstStyle/>
          <a:p>
            <a:r>
              <a:rPr lang="en-US" dirty="0"/>
              <a:t>Add 3</a:t>
            </a:r>
          </a:p>
        </p:txBody>
      </p:sp>
      <p:sp>
        <p:nvSpPr>
          <p:cNvPr id="3" name="Slide Number Placeholder 2">
            <a:extLst>
              <a:ext uri="{FF2B5EF4-FFF2-40B4-BE49-F238E27FC236}">
                <a16:creationId xmlns:a16="http://schemas.microsoft.com/office/drawing/2014/main" id="{335FF930-BCEE-404B-9A24-CB388D94874C}"/>
              </a:ext>
            </a:extLst>
          </p:cNvPr>
          <p:cNvSpPr>
            <a:spLocks noGrp="1"/>
          </p:cNvSpPr>
          <p:nvPr>
            <p:ph type="sldNum" sz="quarter" idx="11"/>
          </p:nvPr>
        </p:nvSpPr>
        <p:spPr/>
        <p:txBody>
          <a:bodyPr/>
          <a:lstStyle/>
          <a:p>
            <a:fld id="{04F3DEBB-E6F2-4954-977A-FE608B52E96A}" type="slidenum">
              <a:rPr lang="en-US" altLang="en-US" smtClean="0"/>
              <a:pPr/>
              <a:t>41</a:t>
            </a:fld>
            <a:endParaRPr lang="en-US" altLang="en-US"/>
          </a:p>
        </p:txBody>
      </p:sp>
      <p:sp>
        <p:nvSpPr>
          <p:cNvPr id="4" name="Rectangle 2">
            <a:extLst>
              <a:ext uri="{FF2B5EF4-FFF2-40B4-BE49-F238E27FC236}">
                <a16:creationId xmlns:a16="http://schemas.microsoft.com/office/drawing/2014/main" id="{15F63DF2-FB79-47FB-AED7-9A4E8602BDA3}"/>
              </a:ext>
            </a:extLst>
          </p:cNvPr>
          <p:cNvSpPr>
            <a:spLocks noChangeArrowheads="1"/>
          </p:cNvSpPr>
          <p:nvPr/>
        </p:nvSpPr>
        <p:spPr bwMode="auto">
          <a:xfrm>
            <a:off x="472933" y="2123229"/>
            <a:ext cx="9157465" cy="5113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CD363B20-AC9B-4F45-A25B-EE0B9C0C0547}"/>
              </a:ext>
            </a:extLst>
          </p:cNvPr>
          <p:cNvGraphicFramePr>
            <a:graphicFrameLocks noChangeAspect="1"/>
          </p:cNvGraphicFramePr>
          <p:nvPr>
            <p:extLst>
              <p:ext uri="{D42A27DB-BD31-4B8C-83A1-F6EECF244321}">
                <p14:modId xmlns:p14="http://schemas.microsoft.com/office/powerpoint/2010/main" val="2002801879"/>
              </p:ext>
            </p:extLst>
          </p:nvPr>
        </p:nvGraphicFramePr>
        <p:xfrm>
          <a:off x="472933" y="2123229"/>
          <a:ext cx="7866579" cy="3264425"/>
        </p:xfrm>
        <a:graphic>
          <a:graphicData uri="http://schemas.openxmlformats.org/presentationml/2006/ole">
            <mc:AlternateContent xmlns:mc="http://schemas.openxmlformats.org/markup-compatibility/2006">
              <mc:Choice xmlns:v="urn:schemas-microsoft-com:vml" Requires="v">
                <p:oleObj spid="_x0000_s182293" name="Visio" r:id="rId3" imgW="8945968" imgH="3710940" progId="Visio.Drawing.11">
                  <p:embed/>
                </p:oleObj>
              </mc:Choice>
              <mc:Fallback>
                <p:oleObj name="Visio" r:id="rId3" imgW="8945968" imgH="371094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933" y="2123229"/>
                        <a:ext cx="7866579" cy="3264425"/>
                      </a:xfrm>
                      <a:prstGeom prst="rect">
                        <a:avLst/>
                      </a:prstGeom>
                      <a:noFill/>
                    </p:spPr>
                  </p:pic>
                </p:oleObj>
              </mc:Fallback>
            </mc:AlternateContent>
          </a:graphicData>
        </a:graphic>
      </p:graphicFrame>
    </p:spTree>
    <p:extLst>
      <p:ext uri="{BB962C8B-B14F-4D97-AF65-F5344CB8AC3E}">
        <p14:creationId xmlns:p14="http://schemas.microsoft.com/office/powerpoint/2010/main" val="2682525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091C9-0EAF-4E1E-B431-B21797FC9F81}"/>
              </a:ext>
            </a:extLst>
          </p:cNvPr>
          <p:cNvSpPr>
            <a:spLocks noGrp="1"/>
          </p:cNvSpPr>
          <p:nvPr>
            <p:ph type="title"/>
          </p:nvPr>
        </p:nvSpPr>
        <p:spPr/>
        <p:txBody>
          <a:bodyPr/>
          <a:lstStyle/>
          <a:p>
            <a:r>
              <a:rPr lang="en-US" dirty="0"/>
              <a:t>Add 3 (Rotation)</a:t>
            </a:r>
          </a:p>
        </p:txBody>
      </p:sp>
      <p:sp>
        <p:nvSpPr>
          <p:cNvPr id="3" name="Slide Number Placeholder 2">
            <a:extLst>
              <a:ext uri="{FF2B5EF4-FFF2-40B4-BE49-F238E27FC236}">
                <a16:creationId xmlns:a16="http://schemas.microsoft.com/office/drawing/2014/main" id="{9A987743-4879-46EF-8A18-78AC9392A070}"/>
              </a:ext>
            </a:extLst>
          </p:cNvPr>
          <p:cNvSpPr>
            <a:spLocks noGrp="1"/>
          </p:cNvSpPr>
          <p:nvPr>
            <p:ph type="sldNum" sz="quarter" idx="11"/>
          </p:nvPr>
        </p:nvSpPr>
        <p:spPr/>
        <p:txBody>
          <a:bodyPr/>
          <a:lstStyle/>
          <a:p>
            <a:fld id="{04F3DEBB-E6F2-4954-977A-FE608B52E96A}" type="slidenum">
              <a:rPr lang="en-US" altLang="en-US" smtClean="0"/>
              <a:pPr/>
              <a:t>42</a:t>
            </a:fld>
            <a:endParaRPr lang="en-US" altLang="en-US"/>
          </a:p>
        </p:txBody>
      </p:sp>
      <p:sp>
        <p:nvSpPr>
          <p:cNvPr id="4" name="Rectangle 2">
            <a:extLst>
              <a:ext uri="{FF2B5EF4-FFF2-40B4-BE49-F238E27FC236}">
                <a16:creationId xmlns:a16="http://schemas.microsoft.com/office/drawing/2014/main" id="{754DA05F-B384-4CFF-834D-77FE0E8363E6}"/>
              </a:ext>
            </a:extLst>
          </p:cNvPr>
          <p:cNvSpPr>
            <a:spLocks noChangeArrowheads="1"/>
          </p:cNvSpPr>
          <p:nvPr/>
        </p:nvSpPr>
        <p:spPr bwMode="auto">
          <a:xfrm>
            <a:off x="232234" y="1854394"/>
            <a:ext cx="11301175" cy="4571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F7A7AADF-B73C-4C50-AC18-AC88912C211D}"/>
              </a:ext>
            </a:extLst>
          </p:cNvPr>
          <p:cNvGraphicFramePr>
            <a:graphicFrameLocks noChangeAspect="1"/>
          </p:cNvGraphicFramePr>
          <p:nvPr>
            <p:extLst>
              <p:ext uri="{D42A27DB-BD31-4B8C-83A1-F6EECF244321}">
                <p14:modId xmlns:p14="http://schemas.microsoft.com/office/powerpoint/2010/main" val="2836457386"/>
              </p:ext>
            </p:extLst>
          </p:nvPr>
        </p:nvGraphicFramePr>
        <p:xfrm>
          <a:off x="117020" y="2545685"/>
          <a:ext cx="8540815" cy="3544215"/>
        </p:xfrm>
        <a:graphic>
          <a:graphicData uri="http://schemas.openxmlformats.org/presentationml/2006/ole">
            <mc:AlternateContent xmlns:mc="http://schemas.openxmlformats.org/markup-compatibility/2006">
              <mc:Choice xmlns:v="urn:schemas-microsoft-com:vml" Requires="v">
                <p:oleObj spid="_x0000_s183317" name="Visio" r:id="rId3" imgW="8945968" imgH="3710940" progId="Visio.Drawing.11">
                  <p:embed/>
                </p:oleObj>
              </mc:Choice>
              <mc:Fallback>
                <p:oleObj name="Visio" r:id="rId3" imgW="8945968" imgH="371094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020" y="2545685"/>
                        <a:ext cx="8540815" cy="3544215"/>
                      </a:xfrm>
                      <a:prstGeom prst="rect">
                        <a:avLst/>
                      </a:prstGeom>
                      <a:noFill/>
                    </p:spPr>
                  </p:pic>
                </p:oleObj>
              </mc:Fallback>
            </mc:AlternateContent>
          </a:graphicData>
        </a:graphic>
      </p:graphicFrame>
      <p:sp>
        <p:nvSpPr>
          <p:cNvPr id="6" name="Rectangle 5">
            <a:extLst>
              <a:ext uri="{FF2B5EF4-FFF2-40B4-BE49-F238E27FC236}">
                <a16:creationId xmlns:a16="http://schemas.microsoft.com/office/drawing/2014/main" id="{8C07875D-FA56-4175-ADA1-59B5E52BC1FA}"/>
              </a:ext>
            </a:extLst>
          </p:cNvPr>
          <p:cNvSpPr/>
          <p:nvPr/>
        </p:nvSpPr>
        <p:spPr>
          <a:xfrm>
            <a:off x="539475" y="1622735"/>
            <a:ext cx="8118360" cy="1200329"/>
          </a:xfrm>
          <a:prstGeom prst="rect">
            <a:avLst/>
          </a:prstGeom>
        </p:spPr>
        <p:txBody>
          <a:bodyPr wrap="square">
            <a:spAutoFit/>
          </a:bodyPr>
          <a:lstStyle/>
          <a:p>
            <a:r>
              <a:rPr lang="en-US" dirty="0">
                <a:ea typeface="Times New Roman" panose="02020603050405020304" pitchFamily="18" charset="0"/>
              </a:rPr>
              <a:t>We want to add 3 – but in this case we check the sibling to see if it has room.  It does, so we move a record to it adjusting the index.  Now we have :</a:t>
            </a:r>
            <a:endParaRPr lang="en-US" dirty="0"/>
          </a:p>
        </p:txBody>
      </p:sp>
    </p:spTree>
    <p:extLst>
      <p:ext uri="{BB962C8B-B14F-4D97-AF65-F5344CB8AC3E}">
        <p14:creationId xmlns:p14="http://schemas.microsoft.com/office/powerpoint/2010/main" val="10066399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CF9A2-CB82-4A9C-B9CF-A177E7DA89A0}"/>
              </a:ext>
            </a:extLst>
          </p:cNvPr>
          <p:cNvSpPr>
            <a:spLocks noGrp="1"/>
          </p:cNvSpPr>
          <p:nvPr>
            <p:ph type="title"/>
          </p:nvPr>
        </p:nvSpPr>
        <p:spPr/>
        <p:txBody>
          <a:bodyPr/>
          <a:lstStyle/>
          <a:p>
            <a:r>
              <a:rPr lang="en-US" dirty="0"/>
              <a:t>Delete 13 (Rotation)</a:t>
            </a:r>
          </a:p>
        </p:txBody>
      </p:sp>
      <p:sp>
        <p:nvSpPr>
          <p:cNvPr id="3" name="Slide Number Placeholder 2">
            <a:extLst>
              <a:ext uri="{FF2B5EF4-FFF2-40B4-BE49-F238E27FC236}">
                <a16:creationId xmlns:a16="http://schemas.microsoft.com/office/drawing/2014/main" id="{24945014-4E49-4CB0-8A64-B404FB11B83C}"/>
              </a:ext>
            </a:extLst>
          </p:cNvPr>
          <p:cNvSpPr>
            <a:spLocks noGrp="1"/>
          </p:cNvSpPr>
          <p:nvPr>
            <p:ph type="sldNum" sz="quarter" idx="11"/>
          </p:nvPr>
        </p:nvSpPr>
        <p:spPr/>
        <p:txBody>
          <a:bodyPr/>
          <a:lstStyle/>
          <a:p>
            <a:fld id="{04F3DEBB-E6F2-4954-977A-FE608B52E96A}" type="slidenum">
              <a:rPr lang="en-US" altLang="en-US" smtClean="0"/>
              <a:pPr/>
              <a:t>43</a:t>
            </a:fld>
            <a:endParaRPr lang="en-US" altLang="en-US"/>
          </a:p>
        </p:txBody>
      </p:sp>
      <p:graphicFrame>
        <p:nvGraphicFramePr>
          <p:cNvPr id="4" name="Object 3">
            <a:extLst>
              <a:ext uri="{FF2B5EF4-FFF2-40B4-BE49-F238E27FC236}">
                <a16:creationId xmlns:a16="http://schemas.microsoft.com/office/drawing/2014/main" id="{AB439E82-067B-43D9-B300-DE029776E93E}"/>
              </a:ext>
            </a:extLst>
          </p:cNvPr>
          <p:cNvGraphicFramePr>
            <a:graphicFrameLocks noChangeAspect="1"/>
          </p:cNvGraphicFramePr>
          <p:nvPr>
            <p:extLst>
              <p:ext uri="{D42A27DB-BD31-4B8C-83A1-F6EECF244321}">
                <p14:modId xmlns:p14="http://schemas.microsoft.com/office/powerpoint/2010/main" val="491568606"/>
              </p:ext>
            </p:extLst>
          </p:nvPr>
        </p:nvGraphicFramePr>
        <p:xfrm>
          <a:off x="155425" y="2507280"/>
          <a:ext cx="8540815" cy="3544215"/>
        </p:xfrm>
        <a:graphic>
          <a:graphicData uri="http://schemas.openxmlformats.org/presentationml/2006/ole">
            <mc:AlternateContent xmlns:mc="http://schemas.openxmlformats.org/markup-compatibility/2006">
              <mc:Choice xmlns:v="urn:schemas-microsoft-com:vml" Requires="v">
                <p:oleObj spid="_x0000_s185363" name="Visio" r:id="rId3" imgW="8945968" imgH="3710940" progId="Visio.Drawing.11">
                  <p:embed/>
                </p:oleObj>
              </mc:Choice>
              <mc:Fallback>
                <p:oleObj name="Visio" r:id="rId3" imgW="8945968" imgH="3710940" progId="Visio.Drawing.11">
                  <p:embed/>
                  <p:pic>
                    <p:nvPicPr>
                      <p:cNvPr id="5" name="Object 4">
                        <a:extLst>
                          <a:ext uri="{FF2B5EF4-FFF2-40B4-BE49-F238E27FC236}">
                            <a16:creationId xmlns:a16="http://schemas.microsoft.com/office/drawing/2014/main" id="{F7A7AADF-B73C-4C50-AC18-AC88912C21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425" y="2507280"/>
                        <a:ext cx="8540815" cy="3544215"/>
                      </a:xfrm>
                      <a:prstGeom prst="rect">
                        <a:avLst/>
                      </a:prstGeom>
                      <a:noFill/>
                    </p:spPr>
                  </p:pic>
                </p:oleObj>
              </mc:Fallback>
            </mc:AlternateContent>
          </a:graphicData>
        </a:graphic>
      </p:graphicFrame>
      <p:sp>
        <p:nvSpPr>
          <p:cNvPr id="5" name="Rectangle 4">
            <a:extLst>
              <a:ext uri="{FF2B5EF4-FFF2-40B4-BE49-F238E27FC236}">
                <a16:creationId xmlns:a16="http://schemas.microsoft.com/office/drawing/2014/main" id="{2C59541B-E3FA-4859-9D14-0C4552A0BE72}"/>
              </a:ext>
            </a:extLst>
          </p:cNvPr>
          <p:cNvSpPr/>
          <p:nvPr/>
        </p:nvSpPr>
        <p:spPr>
          <a:xfrm>
            <a:off x="686915" y="1640924"/>
            <a:ext cx="6088095" cy="461665"/>
          </a:xfrm>
          <a:prstGeom prst="rect">
            <a:avLst/>
          </a:prstGeom>
        </p:spPr>
        <p:txBody>
          <a:bodyPr wrap="square">
            <a:spAutoFit/>
          </a:bodyPr>
          <a:lstStyle/>
          <a:p>
            <a:r>
              <a:rPr lang="en-US" dirty="0">
                <a:ea typeface="Times New Roman" panose="02020603050405020304" pitchFamily="18" charset="0"/>
              </a:rPr>
              <a:t>The same concept works with deletes.</a:t>
            </a:r>
            <a:endParaRPr lang="en-US" dirty="0"/>
          </a:p>
        </p:txBody>
      </p:sp>
    </p:spTree>
    <p:extLst>
      <p:ext uri="{BB962C8B-B14F-4D97-AF65-F5344CB8AC3E}">
        <p14:creationId xmlns:p14="http://schemas.microsoft.com/office/powerpoint/2010/main" val="2281931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F64D8-070A-4629-B934-D077421AC579}"/>
              </a:ext>
            </a:extLst>
          </p:cNvPr>
          <p:cNvSpPr>
            <a:spLocks noGrp="1"/>
          </p:cNvSpPr>
          <p:nvPr>
            <p:ph type="title"/>
          </p:nvPr>
        </p:nvSpPr>
        <p:spPr/>
        <p:txBody>
          <a:bodyPr/>
          <a:lstStyle/>
          <a:p>
            <a:r>
              <a:rPr lang="en-US" dirty="0"/>
              <a:t>Delete 13 (Rotation)</a:t>
            </a:r>
          </a:p>
        </p:txBody>
      </p:sp>
      <p:sp>
        <p:nvSpPr>
          <p:cNvPr id="3" name="Slide Number Placeholder 2">
            <a:extLst>
              <a:ext uri="{FF2B5EF4-FFF2-40B4-BE49-F238E27FC236}">
                <a16:creationId xmlns:a16="http://schemas.microsoft.com/office/drawing/2014/main" id="{3926CE18-F7A8-4495-9DC3-2CB9AAAFECB9}"/>
              </a:ext>
            </a:extLst>
          </p:cNvPr>
          <p:cNvSpPr>
            <a:spLocks noGrp="1"/>
          </p:cNvSpPr>
          <p:nvPr>
            <p:ph type="sldNum" sz="quarter" idx="11"/>
          </p:nvPr>
        </p:nvSpPr>
        <p:spPr/>
        <p:txBody>
          <a:bodyPr/>
          <a:lstStyle/>
          <a:p>
            <a:fld id="{04F3DEBB-E6F2-4954-977A-FE608B52E96A}" type="slidenum">
              <a:rPr lang="en-US" altLang="en-US" smtClean="0"/>
              <a:pPr/>
              <a:t>44</a:t>
            </a:fld>
            <a:endParaRPr lang="en-US" altLang="en-US"/>
          </a:p>
        </p:txBody>
      </p:sp>
      <p:sp>
        <p:nvSpPr>
          <p:cNvPr id="4" name="Rectangle 2">
            <a:extLst>
              <a:ext uri="{FF2B5EF4-FFF2-40B4-BE49-F238E27FC236}">
                <a16:creationId xmlns:a16="http://schemas.microsoft.com/office/drawing/2014/main" id="{1162B076-6767-4604-9B81-4497B1DCFD6E}"/>
              </a:ext>
            </a:extLst>
          </p:cNvPr>
          <p:cNvSpPr>
            <a:spLocks noChangeArrowheads="1"/>
          </p:cNvSpPr>
          <p:nvPr/>
        </p:nvSpPr>
        <p:spPr bwMode="auto">
          <a:xfrm>
            <a:off x="539475" y="2392064"/>
            <a:ext cx="7524407" cy="4571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965AC2F6-016C-4859-93EA-4E23653C163C}"/>
              </a:ext>
            </a:extLst>
          </p:cNvPr>
          <p:cNvGraphicFramePr>
            <a:graphicFrameLocks noChangeAspect="1"/>
          </p:cNvGraphicFramePr>
          <p:nvPr>
            <p:extLst>
              <p:ext uri="{D42A27DB-BD31-4B8C-83A1-F6EECF244321}">
                <p14:modId xmlns:p14="http://schemas.microsoft.com/office/powerpoint/2010/main" val="590689060"/>
              </p:ext>
            </p:extLst>
          </p:nvPr>
        </p:nvGraphicFramePr>
        <p:xfrm>
          <a:off x="539475" y="2392065"/>
          <a:ext cx="7448454" cy="3090914"/>
        </p:xfrm>
        <a:graphic>
          <a:graphicData uri="http://schemas.openxmlformats.org/presentationml/2006/ole">
            <mc:AlternateContent xmlns:mc="http://schemas.openxmlformats.org/markup-compatibility/2006">
              <mc:Choice xmlns:v="urn:schemas-microsoft-com:vml" Requires="v">
                <p:oleObj spid="_x0000_s184341" name="Visio" r:id="rId3" imgW="8945968" imgH="3710940" progId="Visio.Drawing.11">
                  <p:embed/>
                </p:oleObj>
              </mc:Choice>
              <mc:Fallback>
                <p:oleObj name="Visio" r:id="rId3" imgW="8945968" imgH="371094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75" y="2392065"/>
                        <a:ext cx="7448454" cy="3090914"/>
                      </a:xfrm>
                      <a:prstGeom prst="rect">
                        <a:avLst/>
                      </a:prstGeom>
                      <a:noFill/>
                    </p:spPr>
                  </p:pic>
                </p:oleObj>
              </mc:Fallback>
            </mc:AlternateContent>
          </a:graphicData>
        </a:graphic>
      </p:graphicFrame>
    </p:spTree>
    <p:extLst>
      <p:ext uri="{BB962C8B-B14F-4D97-AF65-F5344CB8AC3E}">
        <p14:creationId xmlns:p14="http://schemas.microsoft.com/office/powerpoint/2010/main" val="2439651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036" name="Rectangle 4"/>
          <p:cNvSpPr>
            <a:spLocks noGrp="1" noChangeArrowheads="1"/>
          </p:cNvSpPr>
          <p:nvPr>
            <p:ph type="title"/>
          </p:nvPr>
        </p:nvSpPr>
        <p:spPr>
          <a:noFill/>
          <a:ln/>
        </p:spPr>
        <p:txBody>
          <a:bodyPr/>
          <a:lstStyle/>
          <a:p>
            <a:r>
              <a:rPr lang="en-US"/>
              <a:t>Bulk Loading of a B+ Tree</a:t>
            </a:r>
          </a:p>
        </p:txBody>
      </p:sp>
      <p:sp>
        <p:nvSpPr>
          <p:cNvPr id="44037" name="Rectangle 5"/>
          <p:cNvSpPr>
            <a:spLocks noGrp="1" noChangeArrowheads="1"/>
          </p:cNvSpPr>
          <p:nvPr>
            <p:ph type="body" idx="1"/>
          </p:nvPr>
        </p:nvSpPr>
        <p:spPr>
          <a:xfrm>
            <a:off x="277812" y="1220788"/>
            <a:ext cx="8305800" cy="4024312"/>
          </a:xfrm>
          <a:noFill/>
          <a:ln/>
        </p:spPr>
        <p:txBody>
          <a:bodyPr/>
          <a:lstStyle/>
          <a:p>
            <a:r>
              <a:rPr lang="en-US" sz="2800" dirty="0"/>
              <a:t>If we have a large collection of records, and we want to create a B+ tree on some field, doing so by repeatedly inserting records is very slow.</a:t>
            </a:r>
          </a:p>
          <a:p>
            <a:r>
              <a:rPr lang="en-US" sz="2800" i="1" u="sng" dirty="0"/>
              <a:t>Bulk Loading</a:t>
            </a:r>
            <a:r>
              <a:rPr lang="en-US" sz="2800" i="1" dirty="0"/>
              <a:t> </a:t>
            </a:r>
            <a:r>
              <a:rPr lang="en-US" sz="2800" dirty="0"/>
              <a:t>can be done much more efficiently.</a:t>
            </a:r>
          </a:p>
          <a:p>
            <a:r>
              <a:rPr lang="en-US" sz="2800" i="1" dirty="0"/>
              <a:t>Initialization</a:t>
            </a:r>
            <a:r>
              <a:rPr lang="en-US" sz="2800" dirty="0"/>
              <a:t>:  Sort all data entries, insert pointer to first (leaf) page in a new (root) page.</a:t>
            </a:r>
          </a:p>
        </p:txBody>
      </p:sp>
      <p:sp>
        <p:nvSpPr>
          <p:cNvPr id="44038" name="Freeform 6"/>
          <p:cNvSpPr>
            <a:spLocks/>
          </p:cNvSpPr>
          <p:nvPr/>
        </p:nvSpPr>
        <p:spPr bwMode="auto">
          <a:xfrm>
            <a:off x="1473200" y="5899150"/>
            <a:ext cx="587375" cy="368300"/>
          </a:xfrm>
          <a:custGeom>
            <a:avLst/>
            <a:gdLst>
              <a:gd name="T0" fmla="*/ 0 w 370"/>
              <a:gd name="T1" fmla="*/ 231 h 232"/>
              <a:gd name="T2" fmla="*/ 0 w 370"/>
              <a:gd name="T3" fmla="*/ 0 h 232"/>
              <a:gd name="T4" fmla="*/ 369 w 370"/>
              <a:gd name="T5" fmla="*/ 0 h 232"/>
              <a:gd name="T6" fmla="*/ 369 w 370"/>
              <a:gd name="T7" fmla="*/ 231 h 232"/>
              <a:gd name="T8" fmla="*/ 0 w 370"/>
              <a:gd name="T9" fmla="*/ 231 h 232"/>
            </a:gdLst>
            <a:ahLst/>
            <a:cxnLst>
              <a:cxn ang="0">
                <a:pos x="T0" y="T1"/>
              </a:cxn>
              <a:cxn ang="0">
                <a:pos x="T2" y="T3"/>
              </a:cxn>
              <a:cxn ang="0">
                <a:pos x="T4" y="T5"/>
              </a:cxn>
              <a:cxn ang="0">
                <a:pos x="T6" y="T7"/>
              </a:cxn>
              <a:cxn ang="0">
                <a:pos x="T8" y="T9"/>
              </a:cxn>
            </a:cxnLst>
            <a:rect l="0" t="0" r="r" b="b"/>
            <a:pathLst>
              <a:path w="370" h="232">
                <a:moveTo>
                  <a:pt x="0" y="231"/>
                </a:moveTo>
                <a:lnTo>
                  <a:pt x="0" y="0"/>
                </a:lnTo>
                <a:lnTo>
                  <a:pt x="369" y="0"/>
                </a:lnTo>
                <a:lnTo>
                  <a:pt x="369" y="231"/>
                </a:lnTo>
                <a:lnTo>
                  <a:pt x="0"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9" name="Freeform 7"/>
          <p:cNvSpPr>
            <a:spLocks/>
          </p:cNvSpPr>
          <p:nvPr/>
        </p:nvSpPr>
        <p:spPr bwMode="auto">
          <a:xfrm>
            <a:off x="1765300" y="5899150"/>
            <a:ext cx="1588" cy="368300"/>
          </a:xfrm>
          <a:custGeom>
            <a:avLst/>
            <a:gdLst>
              <a:gd name="T0" fmla="*/ 0 w 1"/>
              <a:gd name="T1" fmla="*/ 0 h 232"/>
              <a:gd name="T2" fmla="*/ 0 w 1"/>
              <a:gd name="T3" fmla="*/ 231 h 232"/>
              <a:gd name="T4" fmla="*/ 0 w 1"/>
              <a:gd name="T5" fmla="*/ 0 h 232"/>
            </a:gdLst>
            <a:ahLst/>
            <a:cxnLst>
              <a:cxn ang="0">
                <a:pos x="T0" y="T1"/>
              </a:cxn>
              <a:cxn ang="0">
                <a:pos x="T2" y="T3"/>
              </a:cxn>
              <a:cxn ang="0">
                <a:pos x="T4" y="T5"/>
              </a:cxn>
            </a:cxnLst>
            <a:rect l="0" t="0" r="r" b="b"/>
            <a:pathLst>
              <a:path w="1" h="232">
                <a:moveTo>
                  <a:pt x="0" y="0"/>
                </a:moveTo>
                <a:lnTo>
                  <a:pt x="0" y="23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0" name="Freeform 8"/>
          <p:cNvSpPr>
            <a:spLocks/>
          </p:cNvSpPr>
          <p:nvPr/>
        </p:nvSpPr>
        <p:spPr bwMode="auto">
          <a:xfrm>
            <a:off x="2174875" y="5899150"/>
            <a:ext cx="587375" cy="368300"/>
          </a:xfrm>
          <a:custGeom>
            <a:avLst/>
            <a:gdLst>
              <a:gd name="T0" fmla="*/ 0 w 370"/>
              <a:gd name="T1" fmla="*/ 231 h 232"/>
              <a:gd name="T2" fmla="*/ 0 w 370"/>
              <a:gd name="T3" fmla="*/ 0 h 232"/>
              <a:gd name="T4" fmla="*/ 369 w 370"/>
              <a:gd name="T5" fmla="*/ 0 h 232"/>
              <a:gd name="T6" fmla="*/ 369 w 370"/>
              <a:gd name="T7" fmla="*/ 231 h 232"/>
              <a:gd name="T8" fmla="*/ 0 w 370"/>
              <a:gd name="T9" fmla="*/ 231 h 232"/>
            </a:gdLst>
            <a:ahLst/>
            <a:cxnLst>
              <a:cxn ang="0">
                <a:pos x="T0" y="T1"/>
              </a:cxn>
              <a:cxn ang="0">
                <a:pos x="T2" y="T3"/>
              </a:cxn>
              <a:cxn ang="0">
                <a:pos x="T4" y="T5"/>
              </a:cxn>
              <a:cxn ang="0">
                <a:pos x="T6" y="T7"/>
              </a:cxn>
              <a:cxn ang="0">
                <a:pos x="T8" y="T9"/>
              </a:cxn>
            </a:cxnLst>
            <a:rect l="0" t="0" r="r" b="b"/>
            <a:pathLst>
              <a:path w="370" h="232">
                <a:moveTo>
                  <a:pt x="0" y="231"/>
                </a:moveTo>
                <a:lnTo>
                  <a:pt x="0" y="0"/>
                </a:lnTo>
                <a:lnTo>
                  <a:pt x="369" y="0"/>
                </a:lnTo>
                <a:lnTo>
                  <a:pt x="369" y="231"/>
                </a:lnTo>
                <a:lnTo>
                  <a:pt x="0"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1" name="Freeform 9"/>
          <p:cNvSpPr>
            <a:spLocks/>
          </p:cNvSpPr>
          <p:nvPr/>
        </p:nvSpPr>
        <p:spPr bwMode="auto">
          <a:xfrm>
            <a:off x="2466975" y="5899150"/>
            <a:ext cx="1588" cy="368300"/>
          </a:xfrm>
          <a:custGeom>
            <a:avLst/>
            <a:gdLst>
              <a:gd name="T0" fmla="*/ 0 w 1"/>
              <a:gd name="T1" fmla="*/ 0 h 232"/>
              <a:gd name="T2" fmla="*/ 0 w 1"/>
              <a:gd name="T3" fmla="*/ 231 h 232"/>
              <a:gd name="T4" fmla="*/ 0 w 1"/>
              <a:gd name="T5" fmla="*/ 0 h 232"/>
            </a:gdLst>
            <a:ahLst/>
            <a:cxnLst>
              <a:cxn ang="0">
                <a:pos x="T0" y="T1"/>
              </a:cxn>
              <a:cxn ang="0">
                <a:pos x="T2" y="T3"/>
              </a:cxn>
              <a:cxn ang="0">
                <a:pos x="T4" y="T5"/>
              </a:cxn>
            </a:cxnLst>
            <a:rect l="0" t="0" r="r" b="b"/>
            <a:pathLst>
              <a:path w="1" h="232">
                <a:moveTo>
                  <a:pt x="0" y="0"/>
                </a:moveTo>
                <a:lnTo>
                  <a:pt x="0" y="23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2" name="Freeform 10"/>
          <p:cNvSpPr>
            <a:spLocks/>
          </p:cNvSpPr>
          <p:nvPr/>
        </p:nvSpPr>
        <p:spPr bwMode="auto">
          <a:xfrm>
            <a:off x="2878138" y="5899150"/>
            <a:ext cx="585787" cy="368300"/>
          </a:xfrm>
          <a:custGeom>
            <a:avLst/>
            <a:gdLst>
              <a:gd name="T0" fmla="*/ 0 w 369"/>
              <a:gd name="T1" fmla="*/ 231 h 232"/>
              <a:gd name="T2" fmla="*/ 0 w 369"/>
              <a:gd name="T3" fmla="*/ 0 h 232"/>
              <a:gd name="T4" fmla="*/ 368 w 369"/>
              <a:gd name="T5" fmla="*/ 0 h 232"/>
              <a:gd name="T6" fmla="*/ 368 w 369"/>
              <a:gd name="T7" fmla="*/ 231 h 232"/>
              <a:gd name="T8" fmla="*/ 0 w 369"/>
              <a:gd name="T9" fmla="*/ 231 h 232"/>
            </a:gdLst>
            <a:ahLst/>
            <a:cxnLst>
              <a:cxn ang="0">
                <a:pos x="T0" y="T1"/>
              </a:cxn>
              <a:cxn ang="0">
                <a:pos x="T2" y="T3"/>
              </a:cxn>
              <a:cxn ang="0">
                <a:pos x="T4" y="T5"/>
              </a:cxn>
              <a:cxn ang="0">
                <a:pos x="T6" y="T7"/>
              </a:cxn>
              <a:cxn ang="0">
                <a:pos x="T8" y="T9"/>
              </a:cxn>
            </a:cxnLst>
            <a:rect l="0" t="0" r="r" b="b"/>
            <a:pathLst>
              <a:path w="369" h="232">
                <a:moveTo>
                  <a:pt x="0" y="231"/>
                </a:moveTo>
                <a:lnTo>
                  <a:pt x="0" y="0"/>
                </a:lnTo>
                <a:lnTo>
                  <a:pt x="368" y="0"/>
                </a:lnTo>
                <a:lnTo>
                  <a:pt x="368" y="231"/>
                </a:lnTo>
                <a:lnTo>
                  <a:pt x="0"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3" name="Freeform 11"/>
          <p:cNvSpPr>
            <a:spLocks/>
          </p:cNvSpPr>
          <p:nvPr/>
        </p:nvSpPr>
        <p:spPr bwMode="auto">
          <a:xfrm>
            <a:off x="3170238" y="5899150"/>
            <a:ext cx="1587" cy="368300"/>
          </a:xfrm>
          <a:custGeom>
            <a:avLst/>
            <a:gdLst>
              <a:gd name="T0" fmla="*/ 0 w 1"/>
              <a:gd name="T1" fmla="*/ 0 h 232"/>
              <a:gd name="T2" fmla="*/ 0 w 1"/>
              <a:gd name="T3" fmla="*/ 231 h 232"/>
              <a:gd name="T4" fmla="*/ 0 w 1"/>
              <a:gd name="T5" fmla="*/ 0 h 232"/>
            </a:gdLst>
            <a:ahLst/>
            <a:cxnLst>
              <a:cxn ang="0">
                <a:pos x="T0" y="T1"/>
              </a:cxn>
              <a:cxn ang="0">
                <a:pos x="T2" y="T3"/>
              </a:cxn>
              <a:cxn ang="0">
                <a:pos x="T4" y="T5"/>
              </a:cxn>
            </a:cxnLst>
            <a:rect l="0" t="0" r="r" b="b"/>
            <a:pathLst>
              <a:path w="1" h="232">
                <a:moveTo>
                  <a:pt x="0" y="0"/>
                </a:moveTo>
                <a:lnTo>
                  <a:pt x="0" y="23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4" name="Freeform 12"/>
          <p:cNvSpPr>
            <a:spLocks/>
          </p:cNvSpPr>
          <p:nvPr/>
        </p:nvSpPr>
        <p:spPr bwMode="auto">
          <a:xfrm>
            <a:off x="3568700" y="5899150"/>
            <a:ext cx="585788" cy="368300"/>
          </a:xfrm>
          <a:custGeom>
            <a:avLst/>
            <a:gdLst>
              <a:gd name="T0" fmla="*/ 0 w 369"/>
              <a:gd name="T1" fmla="*/ 231 h 232"/>
              <a:gd name="T2" fmla="*/ 0 w 369"/>
              <a:gd name="T3" fmla="*/ 0 h 232"/>
              <a:gd name="T4" fmla="*/ 368 w 369"/>
              <a:gd name="T5" fmla="*/ 0 h 232"/>
              <a:gd name="T6" fmla="*/ 368 w 369"/>
              <a:gd name="T7" fmla="*/ 231 h 232"/>
              <a:gd name="T8" fmla="*/ 0 w 369"/>
              <a:gd name="T9" fmla="*/ 231 h 232"/>
            </a:gdLst>
            <a:ahLst/>
            <a:cxnLst>
              <a:cxn ang="0">
                <a:pos x="T0" y="T1"/>
              </a:cxn>
              <a:cxn ang="0">
                <a:pos x="T2" y="T3"/>
              </a:cxn>
              <a:cxn ang="0">
                <a:pos x="T4" y="T5"/>
              </a:cxn>
              <a:cxn ang="0">
                <a:pos x="T6" y="T7"/>
              </a:cxn>
              <a:cxn ang="0">
                <a:pos x="T8" y="T9"/>
              </a:cxn>
            </a:cxnLst>
            <a:rect l="0" t="0" r="r" b="b"/>
            <a:pathLst>
              <a:path w="369" h="232">
                <a:moveTo>
                  <a:pt x="0" y="231"/>
                </a:moveTo>
                <a:lnTo>
                  <a:pt x="0" y="0"/>
                </a:lnTo>
                <a:lnTo>
                  <a:pt x="368" y="0"/>
                </a:lnTo>
                <a:lnTo>
                  <a:pt x="368" y="231"/>
                </a:lnTo>
                <a:lnTo>
                  <a:pt x="0"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5" name="Freeform 13"/>
          <p:cNvSpPr>
            <a:spLocks/>
          </p:cNvSpPr>
          <p:nvPr/>
        </p:nvSpPr>
        <p:spPr bwMode="auto">
          <a:xfrm>
            <a:off x="3860800" y="5899150"/>
            <a:ext cx="1588" cy="368300"/>
          </a:xfrm>
          <a:custGeom>
            <a:avLst/>
            <a:gdLst>
              <a:gd name="T0" fmla="*/ 0 w 1"/>
              <a:gd name="T1" fmla="*/ 0 h 232"/>
              <a:gd name="T2" fmla="*/ 0 w 1"/>
              <a:gd name="T3" fmla="*/ 231 h 232"/>
              <a:gd name="T4" fmla="*/ 0 w 1"/>
              <a:gd name="T5" fmla="*/ 0 h 232"/>
            </a:gdLst>
            <a:ahLst/>
            <a:cxnLst>
              <a:cxn ang="0">
                <a:pos x="T0" y="T1"/>
              </a:cxn>
              <a:cxn ang="0">
                <a:pos x="T2" y="T3"/>
              </a:cxn>
              <a:cxn ang="0">
                <a:pos x="T4" y="T5"/>
              </a:cxn>
            </a:cxnLst>
            <a:rect l="0" t="0" r="r" b="b"/>
            <a:pathLst>
              <a:path w="1" h="232">
                <a:moveTo>
                  <a:pt x="0" y="0"/>
                </a:moveTo>
                <a:lnTo>
                  <a:pt x="0" y="23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6" name="Freeform 14"/>
          <p:cNvSpPr>
            <a:spLocks/>
          </p:cNvSpPr>
          <p:nvPr/>
        </p:nvSpPr>
        <p:spPr bwMode="auto">
          <a:xfrm>
            <a:off x="4268788" y="5899150"/>
            <a:ext cx="587375" cy="368300"/>
          </a:xfrm>
          <a:custGeom>
            <a:avLst/>
            <a:gdLst>
              <a:gd name="T0" fmla="*/ 0 w 370"/>
              <a:gd name="T1" fmla="*/ 231 h 232"/>
              <a:gd name="T2" fmla="*/ 0 w 370"/>
              <a:gd name="T3" fmla="*/ 0 h 232"/>
              <a:gd name="T4" fmla="*/ 369 w 370"/>
              <a:gd name="T5" fmla="*/ 0 h 232"/>
              <a:gd name="T6" fmla="*/ 369 w 370"/>
              <a:gd name="T7" fmla="*/ 231 h 232"/>
              <a:gd name="T8" fmla="*/ 0 w 370"/>
              <a:gd name="T9" fmla="*/ 231 h 232"/>
            </a:gdLst>
            <a:ahLst/>
            <a:cxnLst>
              <a:cxn ang="0">
                <a:pos x="T0" y="T1"/>
              </a:cxn>
              <a:cxn ang="0">
                <a:pos x="T2" y="T3"/>
              </a:cxn>
              <a:cxn ang="0">
                <a:pos x="T4" y="T5"/>
              </a:cxn>
              <a:cxn ang="0">
                <a:pos x="T6" y="T7"/>
              </a:cxn>
              <a:cxn ang="0">
                <a:pos x="T8" y="T9"/>
              </a:cxn>
            </a:cxnLst>
            <a:rect l="0" t="0" r="r" b="b"/>
            <a:pathLst>
              <a:path w="370" h="232">
                <a:moveTo>
                  <a:pt x="0" y="231"/>
                </a:moveTo>
                <a:lnTo>
                  <a:pt x="0" y="0"/>
                </a:lnTo>
                <a:lnTo>
                  <a:pt x="369" y="0"/>
                </a:lnTo>
                <a:lnTo>
                  <a:pt x="369" y="231"/>
                </a:lnTo>
                <a:lnTo>
                  <a:pt x="0"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7" name="Freeform 15"/>
          <p:cNvSpPr>
            <a:spLocks/>
          </p:cNvSpPr>
          <p:nvPr/>
        </p:nvSpPr>
        <p:spPr bwMode="auto">
          <a:xfrm>
            <a:off x="4564063" y="5899150"/>
            <a:ext cx="1587" cy="368300"/>
          </a:xfrm>
          <a:custGeom>
            <a:avLst/>
            <a:gdLst>
              <a:gd name="T0" fmla="*/ 0 w 1"/>
              <a:gd name="T1" fmla="*/ 0 h 232"/>
              <a:gd name="T2" fmla="*/ 0 w 1"/>
              <a:gd name="T3" fmla="*/ 231 h 232"/>
              <a:gd name="T4" fmla="*/ 0 w 1"/>
              <a:gd name="T5" fmla="*/ 0 h 232"/>
            </a:gdLst>
            <a:ahLst/>
            <a:cxnLst>
              <a:cxn ang="0">
                <a:pos x="T0" y="T1"/>
              </a:cxn>
              <a:cxn ang="0">
                <a:pos x="T2" y="T3"/>
              </a:cxn>
              <a:cxn ang="0">
                <a:pos x="T4" y="T5"/>
              </a:cxn>
            </a:cxnLst>
            <a:rect l="0" t="0" r="r" b="b"/>
            <a:pathLst>
              <a:path w="1" h="232">
                <a:moveTo>
                  <a:pt x="0" y="0"/>
                </a:moveTo>
                <a:lnTo>
                  <a:pt x="0" y="23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8" name="Freeform 16"/>
          <p:cNvSpPr>
            <a:spLocks/>
          </p:cNvSpPr>
          <p:nvPr/>
        </p:nvSpPr>
        <p:spPr bwMode="auto">
          <a:xfrm>
            <a:off x="4972050" y="5899150"/>
            <a:ext cx="587375" cy="368300"/>
          </a:xfrm>
          <a:custGeom>
            <a:avLst/>
            <a:gdLst>
              <a:gd name="T0" fmla="*/ 0 w 370"/>
              <a:gd name="T1" fmla="*/ 231 h 232"/>
              <a:gd name="T2" fmla="*/ 0 w 370"/>
              <a:gd name="T3" fmla="*/ 0 h 232"/>
              <a:gd name="T4" fmla="*/ 369 w 370"/>
              <a:gd name="T5" fmla="*/ 0 h 232"/>
              <a:gd name="T6" fmla="*/ 369 w 370"/>
              <a:gd name="T7" fmla="*/ 231 h 232"/>
              <a:gd name="T8" fmla="*/ 0 w 370"/>
              <a:gd name="T9" fmla="*/ 231 h 232"/>
            </a:gdLst>
            <a:ahLst/>
            <a:cxnLst>
              <a:cxn ang="0">
                <a:pos x="T0" y="T1"/>
              </a:cxn>
              <a:cxn ang="0">
                <a:pos x="T2" y="T3"/>
              </a:cxn>
              <a:cxn ang="0">
                <a:pos x="T4" y="T5"/>
              </a:cxn>
              <a:cxn ang="0">
                <a:pos x="T6" y="T7"/>
              </a:cxn>
              <a:cxn ang="0">
                <a:pos x="T8" y="T9"/>
              </a:cxn>
            </a:cxnLst>
            <a:rect l="0" t="0" r="r" b="b"/>
            <a:pathLst>
              <a:path w="370" h="232">
                <a:moveTo>
                  <a:pt x="0" y="231"/>
                </a:moveTo>
                <a:lnTo>
                  <a:pt x="0" y="0"/>
                </a:lnTo>
                <a:lnTo>
                  <a:pt x="369" y="0"/>
                </a:lnTo>
                <a:lnTo>
                  <a:pt x="369" y="231"/>
                </a:lnTo>
                <a:lnTo>
                  <a:pt x="0"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9" name="Freeform 17"/>
          <p:cNvSpPr>
            <a:spLocks/>
          </p:cNvSpPr>
          <p:nvPr/>
        </p:nvSpPr>
        <p:spPr bwMode="auto">
          <a:xfrm>
            <a:off x="5265738" y="5899150"/>
            <a:ext cx="1587" cy="368300"/>
          </a:xfrm>
          <a:custGeom>
            <a:avLst/>
            <a:gdLst>
              <a:gd name="T0" fmla="*/ 0 w 1"/>
              <a:gd name="T1" fmla="*/ 0 h 232"/>
              <a:gd name="T2" fmla="*/ 0 w 1"/>
              <a:gd name="T3" fmla="*/ 231 h 232"/>
              <a:gd name="T4" fmla="*/ 0 w 1"/>
              <a:gd name="T5" fmla="*/ 0 h 232"/>
            </a:gdLst>
            <a:ahLst/>
            <a:cxnLst>
              <a:cxn ang="0">
                <a:pos x="T0" y="T1"/>
              </a:cxn>
              <a:cxn ang="0">
                <a:pos x="T2" y="T3"/>
              </a:cxn>
              <a:cxn ang="0">
                <a:pos x="T4" y="T5"/>
              </a:cxn>
            </a:cxnLst>
            <a:rect l="0" t="0" r="r" b="b"/>
            <a:pathLst>
              <a:path w="1" h="232">
                <a:moveTo>
                  <a:pt x="0" y="0"/>
                </a:moveTo>
                <a:lnTo>
                  <a:pt x="0" y="23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0" name="Freeform 18"/>
          <p:cNvSpPr>
            <a:spLocks/>
          </p:cNvSpPr>
          <p:nvPr/>
        </p:nvSpPr>
        <p:spPr bwMode="auto">
          <a:xfrm>
            <a:off x="5675313" y="5899150"/>
            <a:ext cx="587375" cy="368300"/>
          </a:xfrm>
          <a:custGeom>
            <a:avLst/>
            <a:gdLst>
              <a:gd name="T0" fmla="*/ 0 w 370"/>
              <a:gd name="T1" fmla="*/ 231 h 232"/>
              <a:gd name="T2" fmla="*/ 0 w 370"/>
              <a:gd name="T3" fmla="*/ 0 h 232"/>
              <a:gd name="T4" fmla="*/ 369 w 370"/>
              <a:gd name="T5" fmla="*/ 0 h 232"/>
              <a:gd name="T6" fmla="*/ 369 w 370"/>
              <a:gd name="T7" fmla="*/ 231 h 232"/>
              <a:gd name="T8" fmla="*/ 0 w 370"/>
              <a:gd name="T9" fmla="*/ 231 h 232"/>
            </a:gdLst>
            <a:ahLst/>
            <a:cxnLst>
              <a:cxn ang="0">
                <a:pos x="T0" y="T1"/>
              </a:cxn>
              <a:cxn ang="0">
                <a:pos x="T2" y="T3"/>
              </a:cxn>
              <a:cxn ang="0">
                <a:pos x="T4" y="T5"/>
              </a:cxn>
              <a:cxn ang="0">
                <a:pos x="T6" y="T7"/>
              </a:cxn>
              <a:cxn ang="0">
                <a:pos x="T8" y="T9"/>
              </a:cxn>
            </a:cxnLst>
            <a:rect l="0" t="0" r="r" b="b"/>
            <a:pathLst>
              <a:path w="370" h="232">
                <a:moveTo>
                  <a:pt x="0" y="231"/>
                </a:moveTo>
                <a:lnTo>
                  <a:pt x="0" y="0"/>
                </a:lnTo>
                <a:lnTo>
                  <a:pt x="369" y="0"/>
                </a:lnTo>
                <a:lnTo>
                  <a:pt x="369" y="231"/>
                </a:lnTo>
                <a:lnTo>
                  <a:pt x="0"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1" name="Freeform 19"/>
          <p:cNvSpPr>
            <a:spLocks/>
          </p:cNvSpPr>
          <p:nvPr/>
        </p:nvSpPr>
        <p:spPr bwMode="auto">
          <a:xfrm>
            <a:off x="5969000" y="5899150"/>
            <a:ext cx="1588" cy="368300"/>
          </a:xfrm>
          <a:custGeom>
            <a:avLst/>
            <a:gdLst>
              <a:gd name="T0" fmla="*/ 0 w 1"/>
              <a:gd name="T1" fmla="*/ 0 h 232"/>
              <a:gd name="T2" fmla="*/ 0 w 1"/>
              <a:gd name="T3" fmla="*/ 231 h 232"/>
              <a:gd name="T4" fmla="*/ 0 w 1"/>
              <a:gd name="T5" fmla="*/ 0 h 232"/>
            </a:gdLst>
            <a:ahLst/>
            <a:cxnLst>
              <a:cxn ang="0">
                <a:pos x="T0" y="T1"/>
              </a:cxn>
              <a:cxn ang="0">
                <a:pos x="T2" y="T3"/>
              </a:cxn>
              <a:cxn ang="0">
                <a:pos x="T4" y="T5"/>
              </a:cxn>
            </a:cxnLst>
            <a:rect l="0" t="0" r="r" b="b"/>
            <a:pathLst>
              <a:path w="1" h="232">
                <a:moveTo>
                  <a:pt x="0" y="0"/>
                </a:moveTo>
                <a:lnTo>
                  <a:pt x="0" y="23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2" name="Freeform 20"/>
          <p:cNvSpPr>
            <a:spLocks/>
          </p:cNvSpPr>
          <p:nvPr/>
        </p:nvSpPr>
        <p:spPr bwMode="auto">
          <a:xfrm>
            <a:off x="6365875" y="5899150"/>
            <a:ext cx="585788" cy="368300"/>
          </a:xfrm>
          <a:custGeom>
            <a:avLst/>
            <a:gdLst>
              <a:gd name="T0" fmla="*/ 0 w 369"/>
              <a:gd name="T1" fmla="*/ 231 h 232"/>
              <a:gd name="T2" fmla="*/ 0 w 369"/>
              <a:gd name="T3" fmla="*/ 0 h 232"/>
              <a:gd name="T4" fmla="*/ 368 w 369"/>
              <a:gd name="T5" fmla="*/ 0 h 232"/>
              <a:gd name="T6" fmla="*/ 368 w 369"/>
              <a:gd name="T7" fmla="*/ 231 h 232"/>
              <a:gd name="T8" fmla="*/ 0 w 369"/>
              <a:gd name="T9" fmla="*/ 231 h 232"/>
            </a:gdLst>
            <a:ahLst/>
            <a:cxnLst>
              <a:cxn ang="0">
                <a:pos x="T0" y="T1"/>
              </a:cxn>
              <a:cxn ang="0">
                <a:pos x="T2" y="T3"/>
              </a:cxn>
              <a:cxn ang="0">
                <a:pos x="T4" y="T5"/>
              </a:cxn>
              <a:cxn ang="0">
                <a:pos x="T6" y="T7"/>
              </a:cxn>
              <a:cxn ang="0">
                <a:pos x="T8" y="T9"/>
              </a:cxn>
            </a:cxnLst>
            <a:rect l="0" t="0" r="r" b="b"/>
            <a:pathLst>
              <a:path w="369" h="232">
                <a:moveTo>
                  <a:pt x="0" y="231"/>
                </a:moveTo>
                <a:lnTo>
                  <a:pt x="0" y="0"/>
                </a:lnTo>
                <a:lnTo>
                  <a:pt x="368" y="0"/>
                </a:lnTo>
                <a:lnTo>
                  <a:pt x="368" y="231"/>
                </a:lnTo>
                <a:lnTo>
                  <a:pt x="0"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3" name="Freeform 21"/>
          <p:cNvSpPr>
            <a:spLocks/>
          </p:cNvSpPr>
          <p:nvPr/>
        </p:nvSpPr>
        <p:spPr bwMode="auto">
          <a:xfrm>
            <a:off x="6657975" y="5899150"/>
            <a:ext cx="1588" cy="368300"/>
          </a:xfrm>
          <a:custGeom>
            <a:avLst/>
            <a:gdLst>
              <a:gd name="T0" fmla="*/ 0 w 1"/>
              <a:gd name="T1" fmla="*/ 0 h 232"/>
              <a:gd name="T2" fmla="*/ 0 w 1"/>
              <a:gd name="T3" fmla="*/ 231 h 232"/>
              <a:gd name="T4" fmla="*/ 0 w 1"/>
              <a:gd name="T5" fmla="*/ 0 h 232"/>
            </a:gdLst>
            <a:ahLst/>
            <a:cxnLst>
              <a:cxn ang="0">
                <a:pos x="T0" y="T1"/>
              </a:cxn>
              <a:cxn ang="0">
                <a:pos x="T2" y="T3"/>
              </a:cxn>
              <a:cxn ang="0">
                <a:pos x="T4" y="T5"/>
              </a:cxn>
            </a:cxnLst>
            <a:rect l="0" t="0" r="r" b="b"/>
            <a:pathLst>
              <a:path w="1" h="232">
                <a:moveTo>
                  <a:pt x="0" y="0"/>
                </a:moveTo>
                <a:lnTo>
                  <a:pt x="0" y="23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4" name="Freeform 22"/>
          <p:cNvSpPr>
            <a:spLocks/>
          </p:cNvSpPr>
          <p:nvPr/>
        </p:nvSpPr>
        <p:spPr bwMode="auto">
          <a:xfrm>
            <a:off x="7045325" y="5899150"/>
            <a:ext cx="585788" cy="368300"/>
          </a:xfrm>
          <a:custGeom>
            <a:avLst/>
            <a:gdLst>
              <a:gd name="T0" fmla="*/ 0 w 369"/>
              <a:gd name="T1" fmla="*/ 231 h 232"/>
              <a:gd name="T2" fmla="*/ 0 w 369"/>
              <a:gd name="T3" fmla="*/ 0 h 232"/>
              <a:gd name="T4" fmla="*/ 368 w 369"/>
              <a:gd name="T5" fmla="*/ 0 h 232"/>
              <a:gd name="T6" fmla="*/ 368 w 369"/>
              <a:gd name="T7" fmla="*/ 231 h 232"/>
              <a:gd name="T8" fmla="*/ 0 w 369"/>
              <a:gd name="T9" fmla="*/ 231 h 232"/>
            </a:gdLst>
            <a:ahLst/>
            <a:cxnLst>
              <a:cxn ang="0">
                <a:pos x="T0" y="T1"/>
              </a:cxn>
              <a:cxn ang="0">
                <a:pos x="T2" y="T3"/>
              </a:cxn>
              <a:cxn ang="0">
                <a:pos x="T4" y="T5"/>
              </a:cxn>
              <a:cxn ang="0">
                <a:pos x="T6" y="T7"/>
              </a:cxn>
              <a:cxn ang="0">
                <a:pos x="T8" y="T9"/>
              </a:cxn>
            </a:cxnLst>
            <a:rect l="0" t="0" r="r" b="b"/>
            <a:pathLst>
              <a:path w="369" h="232">
                <a:moveTo>
                  <a:pt x="0" y="231"/>
                </a:moveTo>
                <a:lnTo>
                  <a:pt x="0" y="0"/>
                </a:lnTo>
                <a:lnTo>
                  <a:pt x="368" y="0"/>
                </a:lnTo>
                <a:lnTo>
                  <a:pt x="368" y="231"/>
                </a:lnTo>
                <a:lnTo>
                  <a:pt x="0" y="23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5" name="Freeform 23"/>
          <p:cNvSpPr>
            <a:spLocks/>
          </p:cNvSpPr>
          <p:nvPr/>
        </p:nvSpPr>
        <p:spPr bwMode="auto">
          <a:xfrm>
            <a:off x="7337425" y="5899150"/>
            <a:ext cx="1588" cy="368300"/>
          </a:xfrm>
          <a:custGeom>
            <a:avLst/>
            <a:gdLst>
              <a:gd name="T0" fmla="*/ 0 w 1"/>
              <a:gd name="T1" fmla="*/ 0 h 232"/>
              <a:gd name="T2" fmla="*/ 0 w 1"/>
              <a:gd name="T3" fmla="*/ 231 h 232"/>
              <a:gd name="T4" fmla="*/ 0 w 1"/>
              <a:gd name="T5" fmla="*/ 0 h 232"/>
            </a:gdLst>
            <a:ahLst/>
            <a:cxnLst>
              <a:cxn ang="0">
                <a:pos x="T0" y="T1"/>
              </a:cxn>
              <a:cxn ang="0">
                <a:pos x="T2" y="T3"/>
              </a:cxn>
              <a:cxn ang="0">
                <a:pos x="T4" y="T5"/>
              </a:cxn>
            </a:cxnLst>
            <a:rect l="0" t="0" r="r" b="b"/>
            <a:pathLst>
              <a:path w="1" h="232">
                <a:moveTo>
                  <a:pt x="0" y="0"/>
                </a:moveTo>
                <a:lnTo>
                  <a:pt x="0" y="23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6" name="Freeform 24"/>
          <p:cNvSpPr>
            <a:spLocks/>
          </p:cNvSpPr>
          <p:nvPr/>
        </p:nvSpPr>
        <p:spPr bwMode="auto">
          <a:xfrm>
            <a:off x="2105025" y="4657725"/>
            <a:ext cx="927100" cy="423863"/>
          </a:xfrm>
          <a:custGeom>
            <a:avLst/>
            <a:gdLst>
              <a:gd name="T0" fmla="*/ 0 w 584"/>
              <a:gd name="T1" fmla="*/ 266 h 267"/>
              <a:gd name="T2" fmla="*/ 0 w 584"/>
              <a:gd name="T3" fmla="*/ 0 h 267"/>
              <a:gd name="T4" fmla="*/ 583 w 584"/>
              <a:gd name="T5" fmla="*/ 0 h 267"/>
              <a:gd name="T6" fmla="*/ 583 w 584"/>
              <a:gd name="T7" fmla="*/ 266 h 267"/>
              <a:gd name="T8" fmla="*/ 0 w 584"/>
              <a:gd name="T9" fmla="*/ 266 h 267"/>
            </a:gdLst>
            <a:ahLst/>
            <a:cxnLst>
              <a:cxn ang="0">
                <a:pos x="T0" y="T1"/>
              </a:cxn>
              <a:cxn ang="0">
                <a:pos x="T2" y="T3"/>
              </a:cxn>
              <a:cxn ang="0">
                <a:pos x="T4" y="T5"/>
              </a:cxn>
              <a:cxn ang="0">
                <a:pos x="T6" y="T7"/>
              </a:cxn>
              <a:cxn ang="0">
                <a:pos x="T8" y="T9"/>
              </a:cxn>
            </a:cxnLst>
            <a:rect l="0" t="0" r="r" b="b"/>
            <a:pathLst>
              <a:path w="584" h="267">
                <a:moveTo>
                  <a:pt x="0" y="266"/>
                </a:moveTo>
                <a:lnTo>
                  <a:pt x="0" y="0"/>
                </a:lnTo>
                <a:lnTo>
                  <a:pt x="583" y="0"/>
                </a:lnTo>
                <a:lnTo>
                  <a:pt x="583" y="266"/>
                </a:lnTo>
                <a:lnTo>
                  <a:pt x="0" y="26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7" name="Freeform 25"/>
          <p:cNvSpPr>
            <a:spLocks/>
          </p:cNvSpPr>
          <p:nvPr/>
        </p:nvSpPr>
        <p:spPr bwMode="auto">
          <a:xfrm>
            <a:off x="2527300" y="4657725"/>
            <a:ext cx="1588" cy="409575"/>
          </a:xfrm>
          <a:custGeom>
            <a:avLst/>
            <a:gdLst>
              <a:gd name="T0" fmla="*/ 0 w 1"/>
              <a:gd name="T1" fmla="*/ 0 h 258"/>
              <a:gd name="T2" fmla="*/ 0 w 1"/>
              <a:gd name="T3" fmla="*/ 257 h 258"/>
              <a:gd name="T4" fmla="*/ 0 w 1"/>
              <a:gd name="T5" fmla="*/ 0 h 258"/>
            </a:gdLst>
            <a:ahLst/>
            <a:cxnLst>
              <a:cxn ang="0">
                <a:pos x="T0" y="T1"/>
              </a:cxn>
              <a:cxn ang="0">
                <a:pos x="T2" y="T3"/>
              </a:cxn>
              <a:cxn ang="0">
                <a:pos x="T4" y="T5"/>
              </a:cxn>
            </a:cxnLst>
            <a:rect l="0" t="0" r="r" b="b"/>
            <a:pathLst>
              <a:path w="1" h="258">
                <a:moveTo>
                  <a:pt x="0" y="0"/>
                </a:moveTo>
                <a:lnTo>
                  <a:pt x="0" y="257"/>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8" name="Freeform 26"/>
          <p:cNvSpPr>
            <a:spLocks/>
          </p:cNvSpPr>
          <p:nvPr/>
        </p:nvSpPr>
        <p:spPr bwMode="auto">
          <a:xfrm>
            <a:off x="2935288" y="4670425"/>
            <a:ext cx="1587" cy="411163"/>
          </a:xfrm>
          <a:custGeom>
            <a:avLst/>
            <a:gdLst>
              <a:gd name="T0" fmla="*/ 0 w 1"/>
              <a:gd name="T1" fmla="*/ 0 h 259"/>
              <a:gd name="T2" fmla="*/ 0 w 1"/>
              <a:gd name="T3" fmla="*/ 258 h 259"/>
              <a:gd name="T4" fmla="*/ 0 w 1"/>
              <a:gd name="T5" fmla="*/ 0 h 259"/>
            </a:gdLst>
            <a:ahLst/>
            <a:cxnLst>
              <a:cxn ang="0">
                <a:pos x="T0" y="T1"/>
              </a:cxn>
              <a:cxn ang="0">
                <a:pos x="T2" y="T3"/>
              </a:cxn>
              <a:cxn ang="0">
                <a:pos x="T4" y="T5"/>
              </a:cxn>
            </a:cxnLst>
            <a:rect l="0" t="0" r="r" b="b"/>
            <a:pathLst>
              <a:path w="1" h="259">
                <a:moveTo>
                  <a:pt x="0" y="0"/>
                </a:moveTo>
                <a:lnTo>
                  <a:pt x="0" y="258"/>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9" name="Freeform 27"/>
          <p:cNvSpPr>
            <a:spLocks/>
          </p:cNvSpPr>
          <p:nvPr/>
        </p:nvSpPr>
        <p:spPr bwMode="auto">
          <a:xfrm>
            <a:off x="2198688" y="4638675"/>
            <a:ext cx="1587" cy="428625"/>
          </a:xfrm>
          <a:custGeom>
            <a:avLst/>
            <a:gdLst>
              <a:gd name="T0" fmla="*/ 0 w 1"/>
              <a:gd name="T1" fmla="*/ 0 h 270"/>
              <a:gd name="T2" fmla="*/ 0 w 1"/>
              <a:gd name="T3" fmla="*/ 269 h 270"/>
              <a:gd name="T4" fmla="*/ 0 w 1"/>
              <a:gd name="T5" fmla="*/ 0 h 270"/>
            </a:gdLst>
            <a:ahLst/>
            <a:cxnLst>
              <a:cxn ang="0">
                <a:pos x="T0" y="T1"/>
              </a:cxn>
              <a:cxn ang="0">
                <a:pos x="T2" y="T3"/>
              </a:cxn>
              <a:cxn ang="0">
                <a:pos x="T4" y="T5"/>
              </a:cxn>
            </a:cxnLst>
            <a:rect l="0" t="0" r="r" b="b"/>
            <a:pathLst>
              <a:path w="1" h="270">
                <a:moveTo>
                  <a:pt x="0" y="0"/>
                </a:moveTo>
                <a:lnTo>
                  <a:pt x="0" y="269"/>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0" name="Freeform 28"/>
          <p:cNvSpPr>
            <a:spLocks/>
          </p:cNvSpPr>
          <p:nvPr/>
        </p:nvSpPr>
        <p:spPr bwMode="auto">
          <a:xfrm>
            <a:off x="2620963" y="4657725"/>
            <a:ext cx="1587" cy="409575"/>
          </a:xfrm>
          <a:custGeom>
            <a:avLst/>
            <a:gdLst>
              <a:gd name="T0" fmla="*/ 0 w 1"/>
              <a:gd name="T1" fmla="*/ 0 h 258"/>
              <a:gd name="T2" fmla="*/ 0 w 1"/>
              <a:gd name="T3" fmla="*/ 257 h 258"/>
              <a:gd name="T4" fmla="*/ 0 w 1"/>
              <a:gd name="T5" fmla="*/ 0 h 258"/>
            </a:gdLst>
            <a:ahLst/>
            <a:cxnLst>
              <a:cxn ang="0">
                <a:pos x="T0" y="T1"/>
              </a:cxn>
              <a:cxn ang="0">
                <a:pos x="T2" y="T3"/>
              </a:cxn>
              <a:cxn ang="0">
                <a:pos x="T4" y="T5"/>
              </a:cxn>
            </a:cxnLst>
            <a:rect l="0" t="0" r="r" b="b"/>
            <a:pathLst>
              <a:path w="1" h="258">
                <a:moveTo>
                  <a:pt x="0" y="0"/>
                </a:moveTo>
                <a:lnTo>
                  <a:pt x="0" y="257"/>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1" name="Freeform 29"/>
          <p:cNvSpPr>
            <a:spLocks/>
          </p:cNvSpPr>
          <p:nvPr/>
        </p:nvSpPr>
        <p:spPr bwMode="auto">
          <a:xfrm>
            <a:off x="1778000" y="5005388"/>
            <a:ext cx="363538" cy="825500"/>
          </a:xfrm>
          <a:custGeom>
            <a:avLst/>
            <a:gdLst>
              <a:gd name="T0" fmla="*/ 228 w 229"/>
              <a:gd name="T1" fmla="*/ 0 h 520"/>
              <a:gd name="T2" fmla="*/ 0 w 229"/>
              <a:gd name="T3" fmla="*/ 519 h 520"/>
              <a:gd name="T4" fmla="*/ 228 w 229"/>
              <a:gd name="T5" fmla="*/ 0 h 520"/>
            </a:gdLst>
            <a:ahLst/>
            <a:cxnLst>
              <a:cxn ang="0">
                <a:pos x="T0" y="T1"/>
              </a:cxn>
              <a:cxn ang="0">
                <a:pos x="T2" y="T3"/>
              </a:cxn>
              <a:cxn ang="0">
                <a:pos x="T4" y="T5"/>
              </a:cxn>
            </a:cxnLst>
            <a:rect l="0" t="0" r="r" b="b"/>
            <a:pathLst>
              <a:path w="229" h="520">
                <a:moveTo>
                  <a:pt x="228" y="0"/>
                </a:moveTo>
                <a:lnTo>
                  <a:pt x="0" y="519"/>
                </a:lnTo>
                <a:lnTo>
                  <a:pt x="228"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2" name="Freeform 30"/>
          <p:cNvSpPr>
            <a:spLocks/>
          </p:cNvSpPr>
          <p:nvPr/>
        </p:nvSpPr>
        <p:spPr bwMode="auto">
          <a:xfrm>
            <a:off x="1778000" y="5683250"/>
            <a:ext cx="84138" cy="147638"/>
          </a:xfrm>
          <a:custGeom>
            <a:avLst/>
            <a:gdLst>
              <a:gd name="T0" fmla="*/ 52 w 53"/>
              <a:gd name="T1" fmla="*/ 21 h 93"/>
              <a:gd name="T2" fmla="*/ 0 w 53"/>
              <a:gd name="T3" fmla="*/ 92 h 93"/>
              <a:gd name="T4" fmla="*/ 19 w 53"/>
              <a:gd name="T5" fmla="*/ 0 h 93"/>
              <a:gd name="T6" fmla="*/ 52 w 53"/>
              <a:gd name="T7" fmla="*/ 21 h 93"/>
            </a:gdLst>
            <a:ahLst/>
            <a:cxnLst>
              <a:cxn ang="0">
                <a:pos x="T0" y="T1"/>
              </a:cxn>
              <a:cxn ang="0">
                <a:pos x="T2" y="T3"/>
              </a:cxn>
              <a:cxn ang="0">
                <a:pos x="T4" y="T5"/>
              </a:cxn>
              <a:cxn ang="0">
                <a:pos x="T6" y="T7"/>
              </a:cxn>
            </a:cxnLst>
            <a:rect l="0" t="0" r="r" b="b"/>
            <a:pathLst>
              <a:path w="53" h="93">
                <a:moveTo>
                  <a:pt x="52" y="21"/>
                </a:moveTo>
                <a:lnTo>
                  <a:pt x="0" y="92"/>
                </a:lnTo>
                <a:lnTo>
                  <a:pt x="19" y="0"/>
                </a:lnTo>
                <a:lnTo>
                  <a:pt x="52" y="2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3" name="Freeform 31"/>
          <p:cNvSpPr>
            <a:spLocks/>
          </p:cNvSpPr>
          <p:nvPr/>
        </p:nvSpPr>
        <p:spPr bwMode="auto">
          <a:xfrm>
            <a:off x="2116138" y="5754688"/>
            <a:ext cx="5597525" cy="647700"/>
          </a:xfrm>
          <a:custGeom>
            <a:avLst/>
            <a:gdLst>
              <a:gd name="T0" fmla="*/ 0 w 3526"/>
              <a:gd name="T1" fmla="*/ 407 h 408"/>
              <a:gd name="T2" fmla="*/ 0 w 3526"/>
              <a:gd name="T3" fmla="*/ 0 h 408"/>
              <a:gd name="T4" fmla="*/ 3525 w 3526"/>
              <a:gd name="T5" fmla="*/ 0 h 408"/>
              <a:gd name="T6" fmla="*/ 3525 w 3526"/>
              <a:gd name="T7" fmla="*/ 407 h 408"/>
              <a:gd name="T8" fmla="*/ 0 w 3526"/>
              <a:gd name="T9" fmla="*/ 407 h 408"/>
            </a:gdLst>
            <a:ahLst/>
            <a:cxnLst>
              <a:cxn ang="0">
                <a:pos x="T0" y="T1"/>
              </a:cxn>
              <a:cxn ang="0">
                <a:pos x="T2" y="T3"/>
              </a:cxn>
              <a:cxn ang="0">
                <a:pos x="T4" y="T5"/>
              </a:cxn>
              <a:cxn ang="0">
                <a:pos x="T6" y="T7"/>
              </a:cxn>
              <a:cxn ang="0">
                <a:pos x="T8" y="T9"/>
              </a:cxn>
            </a:cxnLst>
            <a:rect l="0" t="0" r="r" b="b"/>
            <a:pathLst>
              <a:path w="3526" h="408">
                <a:moveTo>
                  <a:pt x="0" y="407"/>
                </a:moveTo>
                <a:lnTo>
                  <a:pt x="0" y="0"/>
                </a:lnTo>
                <a:lnTo>
                  <a:pt x="3525" y="0"/>
                </a:lnTo>
                <a:lnTo>
                  <a:pt x="3525" y="407"/>
                </a:lnTo>
                <a:lnTo>
                  <a:pt x="0" y="40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4081" name="Group 49"/>
          <p:cNvGrpSpPr>
            <a:grpSpLocks/>
          </p:cNvGrpSpPr>
          <p:nvPr/>
        </p:nvGrpSpPr>
        <p:grpSpPr bwMode="auto">
          <a:xfrm>
            <a:off x="1454150" y="5910263"/>
            <a:ext cx="5953125" cy="303212"/>
            <a:chOff x="916" y="3723"/>
            <a:chExt cx="3750" cy="191"/>
          </a:xfrm>
        </p:grpSpPr>
        <p:sp>
          <p:nvSpPr>
            <p:cNvPr id="44064" name="Rectangle 32"/>
            <p:cNvSpPr>
              <a:spLocks noChangeArrowheads="1"/>
            </p:cNvSpPr>
            <p:nvPr/>
          </p:nvSpPr>
          <p:spPr bwMode="auto">
            <a:xfrm>
              <a:off x="916" y="3723"/>
              <a:ext cx="21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3*</a:t>
              </a:r>
            </a:p>
          </p:txBody>
        </p:sp>
        <p:sp>
          <p:nvSpPr>
            <p:cNvPr id="44065" name="Rectangle 33"/>
            <p:cNvSpPr>
              <a:spLocks noChangeArrowheads="1"/>
            </p:cNvSpPr>
            <p:nvPr/>
          </p:nvSpPr>
          <p:spPr bwMode="auto">
            <a:xfrm>
              <a:off x="1098" y="3733"/>
              <a:ext cx="21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4*</a:t>
              </a:r>
            </a:p>
          </p:txBody>
        </p:sp>
        <p:sp>
          <p:nvSpPr>
            <p:cNvPr id="44066" name="Rectangle 34"/>
            <p:cNvSpPr>
              <a:spLocks noChangeArrowheads="1"/>
            </p:cNvSpPr>
            <p:nvPr/>
          </p:nvSpPr>
          <p:spPr bwMode="auto">
            <a:xfrm>
              <a:off x="1357" y="3723"/>
              <a:ext cx="21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6*</a:t>
              </a:r>
            </a:p>
          </p:txBody>
        </p:sp>
        <p:sp>
          <p:nvSpPr>
            <p:cNvPr id="44067" name="Rectangle 35"/>
            <p:cNvSpPr>
              <a:spLocks noChangeArrowheads="1"/>
            </p:cNvSpPr>
            <p:nvPr/>
          </p:nvSpPr>
          <p:spPr bwMode="auto">
            <a:xfrm>
              <a:off x="1542" y="3723"/>
              <a:ext cx="212"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9*</a:t>
              </a:r>
            </a:p>
          </p:txBody>
        </p:sp>
        <p:sp>
          <p:nvSpPr>
            <p:cNvPr id="44068" name="Rectangle 36"/>
            <p:cNvSpPr>
              <a:spLocks noChangeArrowheads="1"/>
            </p:cNvSpPr>
            <p:nvPr/>
          </p:nvSpPr>
          <p:spPr bwMode="auto">
            <a:xfrm>
              <a:off x="1771" y="3723"/>
              <a:ext cx="27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10*</a:t>
              </a:r>
            </a:p>
          </p:txBody>
        </p:sp>
        <p:sp>
          <p:nvSpPr>
            <p:cNvPr id="44069" name="Rectangle 37"/>
            <p:cNvSpPr>
              <a:spLocks noChangeArrowheads="1"/>
            </p:cNvSpPr>
            <p:nvPr/>
          </p:nvSpPr>
          <p:spPr bwMode="auto">
            <a:xfrm>
              <a:off x="1955" y="3723"/>
              <a:ext cx="27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11*</a:t>
              </a:r>
            </a:p>
          </p:txBody>
        </p:sp>
        <p:sp>
          <p:nvSpPr>
            <p:cNvPr id="44070" name="Rectangle 38"/>
            <p:cNvSpPr>
              <a:spLocks noChangeArrowheads="1"/>
            </p:cNvSpPr>
            <p:nvPr/>
          </p:nvSpPr>
          <p:spPr bwMode="auto">
            <a:xfrm>
              <a:off x="2213" y="3723"/>
              <a:ext cx="27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dirty="0">
                  <a:solidFill>
                    <a:srgbClr val="000000"/>
                  </a:solidFill>
                  <a:latin typeface="Arial" pitchFamily="34" charset="0"/>
                </a:rPr>
                <a:t>12*</a:t>
              </a:r>
            </a:p>
          </p:txBody>
        </p:sp>
        <p:sp>
          <p:nvSpPr>
            <p:cNvPr id="44071" name="Rectangle 39"/>
            <p:cNvSpPr>
              <a:spLocks noChangeArrowheads="1"/>
            </p:cNvSpPr>
            <p:nvPr/>
          </p:nvSpPr>
          <p:spPr bwMode="auto">
            <a:xfrm>
              <a:off x="2397" y="3723"/>
              <a:ext cx="27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13*</a:t>
              </a:r>
            </a:p>
          </p:txBody>
        </p:sp>
        <p:sp>
          <p:nvSpPr>
            <p:cNvPr id="44072" name="Rectangle 40"/>
            <p:cNvSpPr>
              <a:spLocks noChangeArrowheads="1"/>
            </p:cNvSpPr>
            <p:nvPr/>
          </p:nvSpPr>
          <p:spPr bwMode="auto">
            <a:xfrm>
              <a:off x="2656" y="3733"/>
              <a:ext cx="27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20*</a:t>
              </a:r>
            </a:p>
          </p:txBody>
        </p:sp>
        <p:sp>
          <p:nvSpPr>
            <p:cNvPr id="44073" name="Rectangle 41"/>
            <p:cNvSpPr>
              <a:spLocks noChangeArrowheads="1"/>
            </p:cNvSpPr>
            <p:nvPr/>
          </p:nvSpPr>
          <p:spPr bwMode="auto">
            <a:xfrm>
              <a:off x="2833" y="3733"/>
              <a:ext cx="27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22*</a:t>
              </a:r>
            </a:p>
          </p:txBody>
        </p:sp>
        <p:sp>
          <p:nvSpPr>
            <p:cNvPr id="44074" name="Rectangle 42"/>
            <p:cNvSpPr>
              <a:spLocks noChangeArrowheads="1"/>
            </p:cNvSpPr>
            <p:nvPr/>
          </p:nvSpPr>
          <p:spPr bwMode="auto">
            <a:xfrm>
              <a:off x="3091" y="3723"/>
              <a:ext cx="27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23*</a:t>
              </a:r>
            </a:p>
          </p:txBody>
        </p:sp>
        <p:sp>
          <p:nvSpPr>
            <p:cNvPr id="44075" name="Rectangle 43"/>
            <p:cNvSpPr>
              <a:spLocks noChangeArrowheads="1"/>
            </p:cNvSpPr>
            <p:nvPr/>
          </p:nvSpPr>
          <p:spPr bwMode="auto">
            <a:xfrm>
              <a:off x="3282" y="3723"/>
              <a:ext cx="27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31*</a:t>
              </a:r>
            </a:p>
          </p:txBody>
        </p:sp>
        <p:sp>
          <p:nvSpPr>
            <p:cNvPr id="44076" name="Rectangle 44"/>
            <p:cNvSpPr>
              <a:spLocks noChangeArrowheads="1"/>
            </p:cNvSpPr>
            <p:nvPr/>
          </p:nvSpPr>
          <p:spPr bwMode="auto">
            <a:xfrm>
              <a:off x="3532" y="3733"/>
              <a:ext cx="27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35*</a:t>
              </a:r>
            </a:p>
          </p:txBody>
        </p:sp>
        <p:sp>
          <p:nvSpPr>
            <p:cNvPr id="44077" name="Rectangle 45"/>
            <p:cNvSpPr>
              <a:spLocks noChangeArrowheads="1"/>
            </p:cNvSpPr>
            <p:nvPr/>
          </p:nvSpPr>
          <p:spPr bwMode="auto">
            <a:xfrm>
              <a:off x="3710" y="3723"/>
              <a:ext cx="27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36*</a:t>
              </a:r>
            </a:p>
          </p:txBody>
        </p:sp>
        <p:sp>
          <p:nvSpPr>
            <p:cNvPr id="44078" name="Rectangle 46"/>
            <p:cNvSpPr>
              <a:spLocks noChangeArrowheads="1"/>
            </p:cNvSpPr>
            <p:nvPr/>
          </p:nvSpPr>
          <p:spPr bwMode="auto">
            <a:xfrm>
              <a:off x="3975" y="3723"/>
              <a:ext cx="27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38*</a:t>
              </a:r>
            </a:p>
          </p:txBody>
        </p:sp>
        <p:sp>
          <p:nvSpPr>
            <p:cNvPr id="44079" name="Rectangle 47"/>
            <p:cNvSpPr>
              <a:spLocks noChangeArrowheads="1"/>
            </p:cNvSpPr>
            <p:nvPr/>
          </p:nvSpPr>
          <p:spPr bwMode="auto">
            <a:xfrm>
              <a:off x="4152" y="3723"/>
              <a:ext cx="27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41*</a:t>
              </a:r>
            </a:p>
          </p:txBody>
        </p:sp>
        <p:sp>
          <p:nvSpPr>
            <p:cNvPr id="44080" name="Rectangle 48"/>
            <p:cNvSpPr>
              <a:spLocks noChangeArrowheads="1"/>
            </p:cNvSpPr>
            <p:nvPr/>
          </p:nvSpPr>
          <p:spPr bwMode="auto">
            <a:xfrm>
              <a:off x="4396" y="3723"/>
              <a:ext cx="27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44*</a:t>
              </a:r>
            </a:p>
          </p:txBody>
        </p:sp>
      </p:grpSp>
      <p:sp>
        <p:nvSpPr>
          <p:cNvPr id="44082" name="Rectangle 50"/>
          <p:cNvSpPr>
            <a:spLocks noChangeArrowheads="1"/>
          </p:cNvSpPr>
          <p:nvPr/>
        </p:nvSpPr>
        <p:spPr bwMode="auto">
          <a:xfrm>
            <a:off x="3959225" y="4657725"/>
            <a:ext cx="41275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rgbClr val="000000"/>
                </a:solidFill>
                <a:latin typeface="Arial" pitchFamily="34" charset="0"/>
              </a:rPr>
              <a:t>Sorted pages of data entries; not yet in B+ tree</a:t>
            </a:r>
          </a:p>
        </p:txBody>
      </p:sp>
      <p:sp>
        <p:nvSpPr>
          <p:cNvPr id="44083" name="Rectangle 51"/>
          <p:cNvSpPr>
            <a:spLocks noChangeArrowheads="1"/>
          </p:cNvSpPr>
          <p:nvPr/>
        </p:nvSpPr>
        <p:spPr bwMode="auto">
          <a:xfrm>
            <a:off x="1346200" y="4510088"/>
            <a:ext cx="5857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rgbClr val="000000"/>
                </a:solidFill>
                <a:latin typeface="Arial" pitchFamily="34" charset="0"/>
              </a:rPr>
              <a:t>Root</a:t>
            </a:r>
          </a:p>
        </p:txBody>
      </p:sp>
      <p:sp>
        <p:nvSpPr>
          <p:cNvPr id="44084" name="Line 52"/>
          <p:cNvSpPr>
            <a:spLocks noChangeShapeType="1"/>
          </p:cNvSpPr>
          <p:nvPr/>
        </p:nvSpPr>
        <p:spPr bwMode="auto">
          <a:xfrm>
            <a:off x="1676400" y="4419600"/>
            <a:ext cx="381000" cy="3048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5" name="Arc 53"/>
          <p:cNvSpPr>
            <a:spLocks/>
          </p:cNvSpPr>
          <p:nvPr/>
        </p:nvSpPr>
        <p:spPr bwMode="auto">
          <a:xfrm>
            <a:off x="3355975" y="4960938"/>
            <a:ext cx="914400" cy="762000"/>
          </a:xfrm>
          <a:custGeom>
            <a:avLst/>
            <a:gdLst>
              <a:gd name="G0" fmla="+- 21599 0 0"/>
              <a:gd name="G1" fmla="+- 21600 0 0"/>
              <a:gd name="G2" fmla="+- 21600 0 0"/>
              <a:gd name="T0" fmla="*/ 0 w 21599"/>
              <a:gd name="T1" fmla="*/ 21420 h 21600"/>
              <a:gd name="T2" fmla="*/ 21561 w 21599"/>
              <a:gd name="T3" fmla="*/ 0 h 21600"/>
              <a:gd name="T4" fmla="*/ 21599 w 21599"/>
              <a:gd name="T5" fmla="*/ 21600 h 21600"/>
            </a:gdLst>
            <a:ahLst/>
            <a:cxnLst>
              <a:cxn ang="0">
                <a:pos x="T0" y="T1"/>
              </a:cxn>
              <a:cxn ang="0">
                <a:pos x="T2" y="T3"/>
              </a:cxn>
              <a:cxn ang="0">
                <a:pos x="T4" y="T5"/>
              </a:cxn>
            </a:cxnLst>
            <a:rect l="0" t="0" r="r" b="b"/>
            <a:pathLst>
              <a:path w="21599" h="21600" fill="none" extrusionOk="0">
                <a:moveTo>
                  <a:pt x="-1" y="21419"/>
                </a:moveTo>
                <a:cubicBezTo>
                  <a:pt x="98" y="9576"/>
                  <a:pt x="9716" y="20"/>
                  <a:pt x="21561" y="0"/>
                </a:cubicBezTo>
              </a:path>
              <a:path w="21599" h="21600" stroke="0" extrusionOk="0">
                <a:moveTo>
                  <a:pt x="-1" y="21419"/>
                </a:moveTo>
                <a:cubicBezTo>
                  <a:pt x="98" y="9576"/>
                  <a:pt x="9716" y="20"/>
                  <a:pt x="21561" y="0"/>
                </a:cubicBezTo>
                <a:lnTo>
                  <a:pt x="21599" y="21600"/>
                </a:lnTo>
                <a:close/>
              </a:path>
            </a:pathLst>
          </a:custGeom>
          <a:noFill/>
          <a:ln w="127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983398206"/>
      </p:ext>
    </p:extLst>
  </p:cSld>
  <p:clrMapOvr>
    <a:masterClrMapping/>
  </p:clrMapOvr>
  <p:transition>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4" name="Rectangle 4"/>
          <p:cNvSpPr>
            <a:spLocks noGrp="1" noChangeArrowheads="1"/>
          </p:cNvSpPr>
          <p:nvPr>
            <p:ph type="title"/>
          </p:nvPr>
        </p:nvSpPr>
        <p:spPr>
          <a:xfrm>
            <a:off x="838200" y="266700"/>
            <a:ext cx="7772400" cy="1104900"/>
          </a:xfrm>
          <a:noFill/>
          <a:ln/>
        </p:spPr>
        <p:txBody>
          <a:bodyPr/>
          <a:lstStyle/>
          <a:p>
            <a:r>
              <a:rPr lang="en-US"/>
              <a:t>Bulk Loading (Contd.)</a:t>
            </a:r>
          </a:p>
        </p:txBody>
      </p:sp>
      <p:sp>
        <p:nvSpPr>
          <p:cNvPr id="46085" name="Rectangle 5"/>
          <p:cNvSpPr>
            <a:spLocks noGrp="1" noChangeArrowheads="1"/>
          </p:cNvSpPr>
          <p:nvPr>
            <p:ph type="body" sz="half" idx="1"/>
          </p:nvPr>
        </p:nvSpPr>
        <p:spPr>
          <a:xfrm>
            <a:off x="0" y="1600200"/>
            <a:ext cx="3352800" cy="4724400"/>
          </a:xfrm>
          <a:noFill/>
          <a:ln/>
        </p:spPr>
        <p:txBody>
          <a:bodyPr/>
          <a:lstStyle/>
          <a:p>
            <a:r>
              <a:rPr lang="en-US" sz="2400" dirty="0"/>
              <a:t>Index entries for leaf pages always entered into right-most index page just above leaf level.  When this fills up, it splits.  (Split may go up right-most path to the root.)</a:t>
            </a:r>
          </a:p>
          <a:p>
            <a:r>
              <a:rPr lang="en-US" sz="2400" dirty="0"/>
              <a:t>Much faster than repeated inserts.</a:t>
            </a:r>
          </a:p>
        </p:txBody>
      </p:sp>
      <p:grpSp>
        <p:nvGrpSpPr>
          <p:cNvPr id="2" name="Group 1">
            <a:extLst>
              <a:ext uri="{FF2B5EF4-FFF2-40B4-BE49-F238E27FC236}">
                <a16:creationId xmlns:a16="http://schemas.microsoft.com/office/drawing/2014/main" id="{D38530CB-DE1E-4E2D-9380-D3AAC113509E}"/>
              </a:ext>
            </a:extLst>
          </p:cNvPr>
          <p:cNvGrpSpPr/>
          <p:nvPr/>
        </p:nvGrpSpPr>
        <p:grpSpPr>
          <a:xfrm>
            <a:off x="3151015" y="1470345"/>
            <a:ext cx="5526385" cy="4436680"/>
            <a:chOff x="2892425" y="1143000"/>
            <a:chExt cx="6169025" cy="5595938"/>
          </a:xfrm>
        </p:grpSpPr>
        <p:sp>
          <p:nvSpPr>
            <p:cNvPr id="4608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6" name="Freeform 6"/>
            <p:cNvSpPr>
              <a:spLocks/>
            </p:cNvSpPr>
            <p:nvPr/>
          </p:nvSpPr>
          <p:spPr bwMode="auto">
            <a:xfrm>
              <a:off x="3062288" y="3124200"/>
              <a:ext cx="534987" cy="290513"/>
            </a:xfrm>
            <a:custGeom>
              <a:avLst/>
              <a:gdLst>
                <a:gd name="T0" fmla="*/ 0 w 337"/>
                <a:gd name="T1" fmla="*/ 182 h 183"/>
                <a:gd name="T2" fmla="*/ 0 w 337"/>
                <a:gd name="T3" fmla="*/ 0 h 183"/>
                <a:gd name="T4" fmla="*/ 336 w 337"/>
                <a:gd name="T5" fmla="*/ 0 h 183"/>
                <a:gd name="T6" fmla="*/ 336 w 337"/>
                <a:gd name="T7" fmla="*/ 182 h 183"/>
                <a:gd name="T8" fmla="*/ 0 w 337"/>
                <a:gd name="T9" fmla="*/ 182 h 183"/>
              </a:gdLst>
              <a:ahLst/>
              <a:cxnLst>
                <a:cxn ang="0">
                  <a:pos x="T0" y="T1"/>
                </a:cxn>
                <a:cxn ang="0">
                  <a:pos x="T2" y="T3"/>
                </a:cxn>
                <a:cxn ang="0">
                  <a:pos x="T4" y="T5"/>
                </a:cxn>
                <a:cxn ang="0">
                  <a:pos x="T6" y="T7"/>
                </a:cxn>
                <a:cxn ang="0">
                  <a:pos x="T8" y="T9"/>
                </a:cxn>
              </a:cxnLst>
              <a:rect l="0" t="0" r="r" b="b"/>
              <a:pathLst>
                <a:path w="337" h="183">
                  <a:moveTo>
                    <a:pt x="0" y="182"/>
                  </a:moveTo>
                  <a:lnTo>
                    <a:pt x="0" y="0"/>
                  </a:lnTo>
                  <a:lnTo>
                    <a:pt x="336" y="0"/>
                  </a:lnTo>
                  <a:lnTo>
                    <a:pt x="336" y="182"/>
                  </a:lnTo>
                  <a:lnTo>
                    <a:pt x="0" y="18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7" name="Freeform 7"/>
            <p:cNvSpPr>
              <a:spLocks/>
            </p:cNvSpPr>
            <p:nvPr/>
          </p:nvSpPr>
          <p:spPr bwMode="auto">
            <a:xfrm>
              <a:off x="3328988" y="3124200"/>
              <a:ext cx="1587" cy="290513"/>
            </a:xfrm>
            <a:custGeom>
              <a:avLst/>
              <a:gdLst>
                <a:gd name="T0" fmla="*/ 0 w 1"/>
                <a:gd name="T1" fmla="*/ 0 h 183"/>
                <a:gd name="T2" fmla="*/ 0 w 1"/>
                <a:gd name="T3" fmla="*/ 182 h 183"/>
                <a:gd name="T4" fmla="*/ 0 w 1"/>
                <a:gd name="T5" fmla="*/ 0 h 183"/>
              </a:gdLst>
              <a:ahLst/>
              <a:cxnLst>
                <a:cxn ang="0">
                  <a:pos x="T0" y="T1"/>
                </a:cxn>
                <a:cxn ang="0">
                  <a:pos x="T2" y="T3"/>
                </a:cxn>
                <a:cxn ang="0">
                  <a:pos x="T4" y="T5"/>
                </a:cxn>
              </a:cxnLst>
              <a:rect l="0" t="0" r="r" b="b"/>
              <a:pathLst>
                <a:path w="1" h="183">
                  <a:moveTo>
                    <a:pt x="0" y="0"/>
                  </a:moveTo>
                  <a:lnTo>
                    <a:pt x="0" y="182"/>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8" name="Freeform 8"/>
            <p:cNvSpPr>
              <a:spLocks/>
            </p:cNvSpPr>
            <p:nvPr/>
          </p:nvSpPr>
          <p:spPr bwMode="auto">
            <a:xfrm>
              <a:off x="3702050" y="3124200"/>
              <a:ext cx="531813" cy="290513"/>
            </a:xfrm>
            <a:custGeom>
              <a:avLst/>
              <a:gdLst>
                <a:gd name="T0" fmla="*/ 0 w 335"/>
                <a:gd name="T1" fmla="*/ 182 h 183"/>
                <a:gd name="T2" fmla="*/ 0 w 335"/>
                <a:gd name="T3" fmla="*/ 0 h 183"/>
                <a:gd name="T4" fmla="*/ 334 w 335"/>
                <a:gd name="T5" fmla="*/ 0 h 183"/>
                <a:gd name="T6" fmla="*/ 334 w 335"/>
                <a:gd name="T7" fmla="*/ 182 h 183"/>
                <a:gd name="T8" fmla="*/ 0 w 335"/>
                <a:gd name="T9" fmla="*/ 182 h 183"/>
              </a:gdLst>
              <a:ahLst/>
              <a:cxnLst>
                <a:cxn ang="0">
                  <a:pos x="T0" y="T1"/>
                </a:cxn>
                <a:cxn ang="0">
                  <a:pos x="T2" y="T3"/>
                </a:cxn>
                <a:cxn ang="0">
                  <a:pos x="T4" y="T5"/>
                </a:cxn>
                <a:cxn ang="0">
                  <a:pos x="T6" y="T7"/>
                </a:cxn>
                <a:cxn ang="0">
                  <a:pos x="T8" y="T9"/>
                </a:cxn>
              </a:cxnLst>
              <a:rect l="0" t="0" r="r" b="b"/>
              <a:pathLst>
                <a:path w="335" h="183">
                  <a:moveTo>
                    <a:pt x="0" y="182"/>
                  </a:moveTo>
                  <a:lnTo>
                    <a:pt x="0" y="0"/>
                  </a:lnTo>
                  <a:lnTo>
                    <a:pt x="334" y="0"/>
                  </a:lnTo>
                  <a:lnTo>
                    <a:pt x="334" y="182"/>
                  </a:lnTo>
                  <a:lnTo>
                    <a:pt x="0" y="18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9" name="Freeform 9"/>
            <p:cNvSpPr>
              <a:spLocks/>
            </p:cNvSpPr>
            <p:nvPr/>
          </p:nvSpPr>
          <p:spPr bwMode="auto">
            <a:xfrm>
              <a:off x="3967163" y="3124200"/>
              <a:ext cx="1587" cy="290513"/>
            </a:xfrm>
            <a:custGeom>
              <a:avLst/>
              <a:gdLst>
                <a:gd name="T0" fmla="*/ 0 w 1"/>
                <a:gd name="T1" fmla="*/ 0 h 183"/>
                <a:gd name="T2" fmla="*/ 0 w 1"/>
                <a:gd name="T3" fmla="*/ 182 h 183"/>
                <a:gd name="T4" fmla="*/ 0 w 1"/>
                <a:gd name="T5" fmla="*/ 0 h 183"/>
              </a:gdLst>
              <a:ahLst/>
              <a:cxnLst>
                <a:cxn ang="0">
                  <a:pos x="T0" y="T1"/>
                </a:cxn>
                <a:cxn ang="0">
                  <a:pos x="T2" y="T3"/>
                </a:cxn>
                <a:cxn ang="0">
                  <a:pos x="T4" y="T5"/>
                </a:cxn>
              </a:cxnLst>
              <a:rect l="0" t="0" r="r" b="b"/>
              <a:pathLst>
                <a:path w="1" h="183">
                  <a:moveTo>
                    <a:pt x="0" y="0"/>
                  </a:moveTo>
                  <a:lnTo>
                    <a:pt x="0" y="182"/>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0" name="Freeform 10"/>
            <p:cNvSpPr>
              <a:spLocks/>
            </p:cNvSpPr>
            <p:nvPr/>
          </p:nvSpPr>
          <p:spPr bwMode="auto">
            <a:xfrm>
              <a:off x="4340225" y="3124200"/>
              <a:ext cx="534988" cy="290513"/>
            </a:xfrm>
            <a:custGeom>
              <a:avLst/>
              <a:gdLst>
                <a:gd name="T0" fmla="*/ 0 w 337"/>
                <a:gd name="T1" fmla="*/ 182 h 183"/>
                <a:gd name="T2" fmla="*/ 0 w 337"/>
                <a:gd name="T3" fmla="*/ 0 h 183"/>
                <a:gd name="T4" fmla="*/ 336 w 337"/>
                <a:gd name="T5" fmla="*/ 0 h 183"/>
                <a:gd name="T6" fmla="*/ 336 w 337"/>
                <a:gd name="T7" fmla="*/ 182 h 183"/>
                <a:gd name="T8" fmla="*/ 0 w 337"/>
                <a:gd name="T9" fmla="*/ 182 h 183"/>
              </a:gdLst>
              <a:ahLst/>
              <a:cxnLst>
                <a:cxn ang="0">
                  <a:pos x="T0" y="T1"/>
                </a:cxn>
                <a:cxn ang="0">
                  <a:pos x="T2" y="T3"/>
                </a:cxn>
                <a:cxn ang="0">
                  <a:pos x="T4" y="T5"/>
                </a:cxn>
                <a:cxn ang="0">
                  <a:pos x="T6" y="T7"/>
                </a:cxn>
                <a:cxn ang="0">
                  <a:pos x="T8" y="T9"/>
                </a:cxn>
              </a:cxnLst>
              <a:rect l="0" t="0" r="r" b="b"/>
              <a:pathLst>
                <a:path w="337" h="183">
                  <a:moveTo>
                    <a:pt x="0" y="182"/>
                  </a:moveTo>
                  <a:lnTo>
                    <a:pt x="0" y="0"/>
                  </a:lnTo>
                  <a:lnTo>
                    <a:pt x="336" y="0"/>
                  </a:lnTo>
                  <a:lnTo>
                    <a:pt x="336" y="182"/>
                  </a:lnTo>
                  <a:lnTo>
                    <a:pt x="0" y="18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1" name="Freeform 11"/>
            <p:cNvSpPr>
              <a:spLocks/>
            </p:cNvSpPr>
            <p:nvPr/>
          </p:nvSpPr>
          <p:spPr bwMode="auto">
            <a:xfrm>
              <a:off x="4605338" y="3124200"/>
              <a:ext cx="1587" cy="290513"/>
            </a:xfrm>
            <a:custGeom>
              <a:avLst/>
              <a:gdLst>
                <a:gd name="T0" fmla="*/ 0 w 1"/>
                <a:gd name="T1" fmla="*/ 0 h 183"/>
                <a:gd name="T2" fmla="*/ 0 w 1"/>
                <a:gd name="T3" fmla="*/ 182 h 183"/>
                <a:gd name="T4" fmla="*/ 0 w 1"/>
                <a:gd name="T5" fmla="*/ 0 h 183"/>
              </a:gdLst>
              <a:ahLst/>
              <a:cxnLst>
                <a:cxn ang="0">
                  <a:pos x="T0" y="T1"/>
                </a:cxn>
                <a:cxn ang="0">
                  <a:pos x="T2" y="T3"/>
                </a:cxn>
                <a:cxn ang="0">
                  <a:pos x="T4" y="T5"/>
                </a:cxn>
              </a:cxnLst>
              <a:rect l="0" t="0" r="r" b="b"/>
              <a:pathLst>
                <a:path w="1" h="183">
                  <a:moveTo>
                    <a:pt x="0" y="0"/>
                  </a:moveTo>
                  <a:lnTo>
                    <a:pt x="0" y="182"/>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2" name="Freeform 12"/>
            <p:cNvSpPr>
              <a:spLocks/>
            </p:cNvSpPr>
            <p:nvPr/>
          </p:nvSpPr>
          <p:spPr bwMode="auto">
            <a:xfrm>
              <a:off x="4967288" y="3124200"/>
              <a:ext cx="534987" cy="290513"/>
            </a:xfrm>
            <a:custGeom>
              <a:avLst/>
              <a:gdLst>
                <a:gd name="T0" fmla="*/ 0 w 337"/>
                <a:gd name="T1" fmla="*/ 182 h 183"/>
                <a:gd name="T2" fmla="*/ 0 w 337"/>
                <a:gd name="T3" fmla="*/ 0 h 183"/>
                <a:gd name="T4" fmla="*/ 336 w 337"/>
                <a:gd name="T5" fmla="*/ 0 h 183"/>
                <a:gd name="T6" fmla="*/ 336 w 337"/>
                <a:gd name="T7" fmla="*/ 182 h 183"/>
                <a:gd name="T8" fmla="*/ 0 w 337"/>
                <a:gd name="T9" fmla="*/ 182 h 183"/>
              </a:gdLst>
              <a:ahLst/>
              <a:cxnLst>
                <a:cxn ang="0">
                  <a:pos x="T0" y="T1"/>
                </a:cxn>
                <a:cxn ang="0">
                  <a:pos x="T2" y="T3"/>
                </a:cxn>
                <a:cxn ang="0">
                  <a:pos x="T4" y="T5"/>
                </a:cxn>
                <a:cxn ang="0">
                  <a:pos x="T6" y="T7"/>
                </a:cxn>
                <a:cxn ang="0">
                  <a:pos x="T8" y="T9"/>
                </a:cxn>
              </a:cxnLst>
              <a:rect l="0" t="0" r="r" b="b"/>
              <a:pathLst>
                <a:path w="337" h="183">
                  <a:moveTo>
                    <a:pt x="0" y="182"/>
                  </a:moveTo>
                  <a:lnTo>
                    <a:pt x="0" y="0"/>
                  </a:lnTo>
                  <a:lnTo>
                    <a:pt x="336" y="0"/>
                  </a:lnTo>
                  <a:lnTo>
                    <a:pt x="336" y="182"/>
                  </a:lnTo>
                  <a:lnTo>
                    <a:pt x="0" y="18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3" name="Freeform 13"/>
            <p:cNvSpPr>
              <a:spLocks/>
            </p:cNvSpPr>
            <p:nvPr/>
          </p:nvSpPr>
          <p:spPr bwMode="auto">
            <a:xfrm>
              <a:off x="5233988" y="3124200"/>
              <a:ext cx="1587" cy="290513"/>
            </a:xfrm>
            <a:custGeom>
              <a:avLst/>
              <a:gdLst>
                <a:gd name="T0" fmla="*/ 0 w 1"/>
                <a:gd name="T1" fmla="*/ 0 h 183"/>
                <a:gd name="T2" fmla="*/ 0 w 1"/>
                <a:gd name="T3" fmla="*/ 182 h 183"/>
                <a:gd name="T4" fmla="*/ 0 w 1"/>
                <a:gd name="T5" fmla="*/ 0 h 183"/>
              </a:gdLst>
              <a:ahLst/>
              <a:cxnLst>
                <a:cxn ang="0">
                  <a:pos x="T0" y="T1"/>
                </a:cxn>
                <a:cxn ang="0">
                  <a:pos x="T2" y="T3"/>
                </a:cxn>
                <a:cxn ang="0">
                  <a:pos x="T4" y="T5"/>
                </a:cxn>
              </a:cxnLst>
              <a:rect l="0" t="0" r="r" b="b"/>
              <a:pathLst>
                <a:path w="1" h="183">
                  <a:moveTo>
                    <a:pt x="0" y="0"/>
                  </a:moveTo>
                  <a:lnTo>
                    <a:pt x="0" y="182"/>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4" name="Freeform 14"/>
            <p:cNvSpPr>
              <a:spLocks/>
            </p:cNvSpPr>
            <p:nvPr/>
          </p:nvSpPr>
          <p:spPr bwMode="auto">
            <a:xfrm>
              <a:off x="5605463" y="3124200"/>
              <a:ext cx="533400" cy="290513"/>
            </a:xfrm>
            <a:custGeom>
              <a:avLst/>
              <a:gdLst>
                <a:gd name="T0" fmla="*/ 0 w 336"/>
                <a:gd name="T1" fmla="*/ 182 h 183"/>
                <a:gd name="T2" fmla="*/ 0 w 336"/>
                <a:gd name="T3" fmla="*/ 0 h 183"/>
                <a:gd name="T4" fmla="*/ 335 w 336"/>
                <a:gd name="T5" fmla="*/ 0 h 183"/>
                <a:gd name="T6" fmla="*/ 335 w 336"/>
                <a:gd name="T7" fmla="*/ 182 h 183"/>
                <a:gd name="T8" fmla="*/ 0 w 336"/>
                <a:gd name="T9" fmla="*/ 182 h 183"/>
              </a:gdLst>
              <a:ahLst/>
              <a:cxnLst>
                <a:cxn ang="0">
                  <a:pos x="T0" y="T1"/>
                </a:cxn>
                <a:cxn ang="0">
                  <a:pos x="T2" y="T3"/>
                </a:cxn>
                <a:cxn ang="0">
                  <a:pos x="T4" y="T5"/>
                </a:cxn>
                <a:cxn ang="0">
                  <a:pos x="T6" y="T7"/>
                </a:cxn>
                <a:cxn ang="0">
                  <a:pos x="T8" y="T9"/>
                </a:cxn>
              </a:cxnLst>
              <a:rect l="0" t="0" r="r" b="b"/>
              <a:pathLst>
                <a:path w="336" h="183">
                  <a:moveTo>
                    <a:pt x="0" y="182"/>
                  </a:moveTo>
                  <a:lnTo>
                    <a:pt x="0" y="0"/>
                  </a:lnTo>
                  <a:lnTo>
                    <a:pt x="335" y="0"/>
                  </a:lnTo>
                  <a:lnTo>
                    <a:pt x="335" y="182"/>
                  </a:lnTo>
                  <a:lnTo>
                    <a:pt x="0" y="18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5" name="Freeform 15"/>
            <p:cNvSpPr>
              <a:spLocks/>
            </p:cNvSpPr>
            <p:nvPr/>
          </p:nvSpPr>
          <p:spPr bwMode="auto">
            <a:xfrm>
              <a:off x="5872163" y="3124200"/>
              <a:ext cx="1587" cy="290513"/>
            </a:xfrm>
            <a:custGeom>
              <a:avLst/>
              <a:gdLst>
                <a:gd name="T0" fmla="*/ 0 w 1"/>
                <a:gd name="T1" fmla="*/ 0 h 183"/>
                <a:gd name="T2" fmla="*/ 0 w 1"/>
                <a:gd name="T3" fmla="*/ 182 h 183"/>
                <a:gd name="T4" fmla="*/ 0 w 1"/>
                <a:gd name="T5" fmla="*/ 0 h 183"/>
              </a:gdLst>
              <a:ahLst/>
              <a:cxnLst>
                <a:cxn ang="0">
                  <a:pos x="T0" y="T1"/>
                </a:cxn>
                <a:cxn ang="0">
                  <a:pos x="T2" y="T3"/>
                </a:cxn>
                <a:cxn ang="0">
                  <a:pos x="T4" y="T5"/>
                </a:cxn>
              </a:cxnLst>
              <a:rect l="0" t="0" r="r" b="b"/>
              <a:pathLst>
                <a:path w="1" h="183">
                  <a:moveTo>
                    <a:pt x="0" y="0"/>
                  </a:moveTo>
                  <a:lnTo>
                    <a:pt x="0" y="182"/>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6" name="Freeform 16"/>
            <p:cNvSpPr>
              <a:spLocks/>
            </p:cNvSpPr>
            <p:nvPr/>
          </p:nvSpPr>
          <p:spPr bwMode="auto">
            <a:xfrm>
              <a:off x="6243638" y="3124200"/>
              <a:ext cx="533400" cy="290513"/>
            </a:xfrm>
            <a:custGeom>
              <a:avLst/>
              <a:gdLst>
                <a:gd name="T0" fmla="*/ 0 w 336"/>
                <a:gd name="T1" fmla="*/ 182 h 183"/>
                <a:gd name="T2" fmla="*/ 0 w 336"/>
                <a:gd name="T3" fmla="*/ 0 h 183"/>
                <a:gd name="T4" fmla="*/ 335 w 336"/>
                <a:gd name="T5" fmla="*/ 0 h 183"/>
                <a:gd name="T6" fmla="*/ 335 w 336"/>
                <a:gd name="T7" fmla="*/ 182 h 183"/>
                <a:gd name="T8" fmla="*/ 0 w 336"/>
                <a:gd name="T9" fmla="*/ 182 h 183"/>
              </a:gdLst>
              <a:ahLst/>
              <a:cxnLst>
                <a:cxn ang="0">
                  <a:pos x="T0" y="T1"/>
                </a:cxn>
                <a:cxn ang="0">
                  <a:pos x="T2" y="T3"/>
                </a:cxn>
                <a:cxn ang="0">
                  <a:pos x="T4" y="T5"/>
                </a:cxn>
                <a:cxn ang="0">
                  <a:pos x="T6" y="T7"/>
                </a:cxn>
                <a:cxn ang="0">
                  <a:pos x="T8" y="T9"/>
                </a:cxn>
              </a:cxnLst>
              <a:rect l="0" t="0" r="r" b="b"/>
              <a:pathLst>
                <a:path w="336" h="183">
                  <a:moveTo>
                    <a:pt x="0" y="182"/>
                  </a:moveTo>
                  <a:lnTo>
                    <a:pt x="0" y="0"/>
                  </a:lnTo>
                  <a:lnTo>
                    <a:pt x="335" y="0"/>
                  </a:lnTo>
                  <a:lnTo>
                    <a:pt x="335" y="182"/>
                  </a:lnTo>
                  <a:lnTo>
                    <a:pt x="0" y="18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7" name="Freeform 17"/>
            <p:cNvSpPr>
              <a:spLocks/>
            </p:cNvSpPr>
            <p:nvPr/>
          </p:nvSpPr>
          <p:spPr bwMode="auto">
            <a:xfrm>
              <a:off x="6511925" y="3124200"/>
              <a:ext cx="1588" cy="290513"/>
            </a:xfrm>
            <a:custGeom>
              <a:avLst/>
              <a:gdLst>
                <a:gd name="T0" fmla="*/ 0 w 1"/>
                <a:gd name="T1" fmla="*/ 0 h 183"/>
                <a:gd name="T2" fmla="*/ 0 w 1"/>
                <a:gd name="T3" fmla="*/ 182 h 183"/>
                <a:gd name="T4" fmla="*/ 0 w 1"/>
                <a:gd name="T5" fmla="*/ 0 h 183"/>
              </a:gdLst>
              <a:ahLst/>
              <a:cxnLst>
                <a:cxn ang="0">
                  <a:pos x="T0" y="T1"/>
                </a:cxn>
                <a:cxn ang="0">
                  <a:pos x="T2" y="T3"/>
                </a:cxn>
                <a:cxn ang="0">
                  <a:pos x="T4" y="T5"/>
                </a:cxn>
              </a:cxnLst>
              <a:rect l="0" t="0" r="r" b="b"/>
              <a:pathLst>
                <a:path w="1" h="183">
                  <a:moveTo>
                    <a:pt x="0" y="0"/>
                  </a:moveTo>
                  <a:lnTo>
                    <a:pt x="0" y="182"/>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8" name="Freeform 18"/>
            <p:cNvSpPr>
              <a:spLocks/>
            </p:cNvSpPr>
            <p:nvPr/>
          </p:nvSpPr>
          <p:spPr bwMode="auto">
            <a:xfrm>
              <a:off x="6883400" y="3124200"/>
              <a:ext cx="534988" cy="290513"/>
            </a:xfrm>
            <a:custGeom>
              <a:avLst/>
              <a:gdLst>
                <a:gd name="T0" fmla="*/ 0 w 337"/>
                <a:gd name="T1" fmla="*/ 182 h 183"/>
                <a:gd name="T2" fmla="*/ 0 w 337"/>
                <a:gd name="T3" fmla="*/ 0 h 183"/>
                <a:gd name="T4" fmla="*/ 336 w 337"/>
                <a:gd name="T5" fmla="*/ 0 h 183"/>
                <a:gd name="T6" fmla="*/ 336 w 337"/>
                <a:gd name="T7" fmla="*/ 182 h 183"/>
                <a:gd name="T8" fmla="*/ 0 w 337"/>
                <a:gd name="T9" fmla="*/ 182 h 183"/>
              </a:gdLst>
              <a:ahLst/>
              <a:cxnLst>
                <a:cxn ang="0">
                  <a:pos x="T0" y="T1"/>
                </a:cxn>
                <a:cxn ang="0">
                  <a:pos x="T2" y="T3"/>
                </a:cxn>
                <a:cxn ang="0">
                  <a:pos x="T4" y="T5"/>
                </a:cxn>
                <a:cxn ang="0">
                  <a:pos x="T6" y="T7"/>
                </a:cxn>
                <a:cxn ang="0">
                  <a:pos x="T8" y="T9"/>
                </a:cxn>
              </a:cxnLst>
              <a:rect l="0" t="0" r="r" b="b"/>
              <a:pathLst>
                <a:path w="337" h="183">
                  <a:moveTo>
                    <a:pt x="0" y="182"/>
                  </a:moveTo>
                  <a:lnTo>
                    <a:pt x="0" y="0"/>
                  </a:lnTo>
                  <a:lnTo>
                    <a:pt x="336" y="0"/>
                  </a:lnTo>
                  <a:lnTo>
                    <a:pt x="336" y="182"/>
                  </a:lnTo>
                  <a:lnTo>
                    <a:pt x="0" y="18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9" name="Freeform 19"/>
            <p:cNvSpPr>
              <a:spLocks/>
            </p:cNvSpPr>
            <p:nvPr/>
          </p:nvSpPr>
          <p:spPr bwMode="auto">
            <a:xfrm>
              <a:off x="7150100" y="3124200"/>
              <a:ext cx="1588" cy="290513"/>
            </a:xfrm>
            <a:custGeom>
              <a:avLst/>
              <a:gdLst>
                <a:gd name="T0" fmla="*/ 0 w 1"/>
                <a:gd name="T1" fmla="*/ 0 h 183"/>
                <a:gd name="T2" fmla="*/ 0 w 1"/>
                <a:gd name="T3" fmla="*/ 182 h 183"/>
                <a:gd name="T4" fmla="*/ 0 w 1"/>
                <a:gd name="T5" fmla="*/ 0 h 183"/>
              </a:gdLst>
              <a:ahLst/>
              <a:cxnLst>
                <a:cxn ang="0">
                  <a:pos x="T0" y="T1"/>
                </a:cxn>
                <a:cxn ang="0">
                  <a:pos x="T2" y="T3"/>
                </a:cxn>
                <a:cxn ang="0">
                  <a:pos x="T4" y="T5"/>
                </a:cxn>
              </a:cxnLst>
              <a:rect l="0" t="0" r="r" b="b"/>
              <a:pathLst>
                <a:path w="1" h="183">
                  <a:moveTo>
                    <a:pt x="0" y="0"/>
                  </a:moveTo>
                  <a:lnTo>
                    <a:pt x="0" y="182"/>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0" name="Freeform 20"/>
            <p:cNvSpPr>
              <a:spLocks/>
            </p:cNvSpPr>
            <p:nvPr/>
          </p:nvSpPr>
          <p:spPr bwMode="auto">
            <a:xfrm>
              <a:off x="7512050" y="3124200"/>
              <a:ext cx="533400" cy="290513"/>
            </a:xfrm>
            <a:custGeom>
              <a:avLst/>
              <a:gdLst>
                <a:gd name="T0" fmla="*/ 0 w 336"/>
                <a:gd name="T1" fmla="*/ 182 h 183"/>
                <a:gd name="T2" fmla="*/ 0 w 336"/>
                <a:gd name="T3" fmla="*/ 0 h 183"/>
                <a:gd name="T4" fmla="*/ 335 w 336"/>
                <a:gd name="T5" fmla="*/ 0 h 183"/>
                <a:gd name="T6" fmla="*/ 335 w 336"/>
                <a:gd name="T7" fmla="*/ 182 h 183"/>
                <a:gd name="T8" fmla="*/ 0 w 336"/>
                <a:gd name="T9" fmla="*/ 182 h 183"/>
              </a:gdLst>
              <a:ahLst/>
              <a:cxnLst>
                <a:cxn ang="0">
                  <a:pos x="T0" y="T1"/>
                </a:cxn>
                <a:cxn ang="0">
                  <a:pos x="T2" y="T3"/>
                </a:cxn>
                <a:cxn ang="0">
                  <a:pos x="T4" y="T5"/>
                </a:cxn>
                <a:cxn ang="0">
                  <a:pos x="T6" y="T7"/>
                </a:cxn>
                <a:cxn ang="0">
                  <a:pos x="T8" y="T9"/>
                </a:cxn>
              </a:cxnLst>
              <a:rect l="0" t="0" r="r" b="b"/>
              <a:pathLst>
                <a:path w="336" h="183">
                  <a:moveTo>
                    <a:pt x="0" y="182"/>
                  </a:moveTo>
                  <a:lnTo>
                    <a:pt x="0" y="0"/>
                  </a:lnTo>
                  <a:lnTo>
                    <a:pt x="335" y="0"/>
                  </a:lnTo>
                  <a:lnTo>
                    <a:pt x="335" y="182"/>
                  </a:lnTo>
                  <a:lnTo>
                    <a:pt x="0" y="18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1" name="Freeform 21"/>
            <p:cNvSpPr>
              <a:spLocks/>
            </p:cNvSpPr>
            <p:nvPr/>
          </p:nvSpPr>
          <p:spPr bwMode="auto">
            <a:xfrm>
              <a:off x="7777163" y="3124200"/>
              <a:ext cx="1587" cy="290513"/>
            </a:xfrm>
            <a:custGeom>
              <a:avLst/>
              <a:gdLst>
                <a:gd name="T0" fmla="*/ 0 w 1"/>
                <a:gd name="T1" fmla="*/ 0 h 183"/>
                <a:gd name="T2" fmla="*/ 0 w 1"/>
                <a:gd name="T3" fmla="*/ 182 h 183"/>
                <a:gd name="T4" fmla="*/ 0 w 1"/>
                <a:gd name="T5" fmla="*/ 0 h 183"/>
              </a:gdLst>
              <a:ahLst/>
              <a:cxnLst>
                <a:cxn ang="0">
                  <a:pos x="T0" y="T1"/>
                </a:cxn>
                <a:cxn ang="0">
                  <a:pos x="T2" y="T3"/>
                </a:cxn>
                <a:cxn ang="0">
                  <a:pos x="T4" y="T5"/>
                </a:cxn>
              </a:cxnLst>
              <a:rect l="0" t="0" r="r" b="b"/>
              <a:pathLst>
                <a:path w="1" h="183">
                  <a:moveTo>
                    <a:pt x="0" y="0"/>
                  </a:moveTo>
                  <a:lnTo>
                    <a:pt x="0" y="182"/>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2" name="Freeform 22"/>
            <p:cNvSpPr>
              <a:spLocks/>
            </p:cNvSpPr>
            <p:nvPr/>
          </p:nvSpPr>
          <p:spPr bwMode="auto">
            <a:xfrm>
              <a:off x="8128000" y="3124200"/>
              <a:ext cx="534988" cy="290513"/>
            </a:xfrm>
            <a:custGeom>
              <a:avLst/>
              <a:gdLst>
                <a:gd name="T0" fmla="*/ 0 w 337"/>
                <a:gd name="T1" fmla="*/ 182 h 183"/>
                <a:gd name="T2" fmla="*/ 0 w 337"/>
                <a:gd name="T3" fmla="*/ 0 h 183"/>
                <a:gd name="T4" fmla="*/ 336 w 337"/>
                <a:gd name="T5" fmla="*/ 0 h 183"/>
                <a:gd name="T6" fmla="*/ 336 w 337"/>
                <a:gd name="T7" fmla="*/ 182 h 183"/>
                <a:gd name="T8" fmla="*/ 0 w 337"/>
                <a:gd name="T9" fmla="*/ 182 h 183"/>
              </a:gdLst>
              <a:ahLst/>
              <a:cxnLst>
                <a:cxn ang="0">
                  <a:pos x="T0" y="T1"/>
                </a:cxn>
                <a:cxn ang="0">
                  <a:pos x="T2" y="T3"/>
                </a:cxn>
                <a:cxn ang="0">
                  <a:pos x="T4" y="T5"/>
                </a:cxn>
                <a:cxn ang="0">
                  <a:pos x="T6" y="T7"/>
                </a:cxn>
                <a:cxn ang="0">
                  <a:pos x="T8" y="T9"/>
                </a:cxn>
              </a:cxnLst>
              <a:rect l="0" t="0" r="r" b="b"/>
              <a:pathLst>
                <a:path w="337" h="183">
                  <a:moveTo>
                    <a:pt x="0" y="182"/>
                  </a:moveTo>
                  <a:lnTo>
                    <a:pt x="0" y="0"/>
                  </a:lnTo>
                  <a:lnTo>
                    <a:pt x="336" y="0"/>
                  </a:lnTo>
                  <a:lnTo>
                    <a:pt x="336" y="182"/>
                  </a:lnTo>
                  <a:lnTo>
                    <a:pt x="0" y="18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3" name="Freeform 23"/>
            <p:cNvSpPr>
              <a:spLocks/>
            </p:cNvSpPr>
            <p:nvPr/>
          </p:nvSpPr>
          <p:spPr bwMode="auto">
            <a:xfrm>
              <a:off x="8394700" y="3124200"/>
              <a:ext cx="1588" cy="290513"/>
            </a:xfrm>
            <a:custGeom>
              <a:avLst/>
              <a:gdLst>
                <a:gd name="T0" fmla="*/ 0 w 1"/>
                <a:gd name="T1" fmla="*/ 0 h 183"/>
                <a:gd name="T2" fmla="*/ 0 w 1"/>
                <a:gd name="T3" fmla="*/ 182 h 183"/>
                <a:gd name="T4" fmla="*/ 0 w 1"/>
                <a:gd name="T5" fmla="*/ 0 h 183"/>
              </a:gdLst>
              <a:ahLst/>
              <a:cxnLst>
                <a:cxn ang="0">
                  <a:pos x="T0" y="T1"/>
                </a:cxn>
                <a:cxn ang="0">
                  <a:pos x="T2" y="T3"/>
                </a:cxn>
                <a:cxn ang="0">
                  <a:pos x="T4" y="T5"/>
                </a:cxn>
              </a:cxnLst>
              <a:rect l="0" t="0" r="r" b="b"/>
              <a:pathLst>
                <a:path w="1" h="183">
                  <a:moveTo>
                    <a:pt x="0" y="0"/>
                  </a:moveTo>
                  <a:lnTo>
                    <a:pt x="0" y="182"/>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4" name="Freeform 24"/>
            <p:cNvSpPr>
              <a:spLocks/>
            </p:cNvSpPr>
            <p:nvPr/>
          </p:nvSpPr>
          <p:spPr bwMode="auto">
            <a:xfrm>
              <a:off x="3638550" y="2146300"/>
              <a:ext cx="841375" cy="336550"/>
            </a:xfrm>
            <a:custGeom>
              <a:avLst/>
              <a:gdLst>
                <a:gd name="T0" fmla="*/ 0 w 530"/>
                <a:gd name="T1" fmla="*/ 211 h 212"/>
                <a:gd name="T2" fmla="*/ 0 w 530"/>
                <a:gd name="T3" fmla="*/ 0 h 212"/>
                <a:gd name="T4" fmla="*/ 529 w 530"/>
                <a:gd name="T5" fmla="*/ 0 h 212"/>
                <a:gd name="T6" fmla="*/ 529 w 530"/>
                <a:gd name="T7" fmla="*/ 211 h 212"/>
                <a:gd name="T8" fmla="*/ 0 w 530"/>
                <a:gd name="T9" fmla="*/ 211 h 212"/>
              </a:gdLst>
              <a:ahLst/>
              <a:cxnLst>
                <a:cxn ang="0">
                  <a:pos x="T0" y="T1"/>
                </a:cxn>
                <a:cxn ang="0">
                  <a:pos x="T2" y="T3"/>
                </a:cxn>
                <a:cxn ang="0">
                  <a:pos x="T4" y="T5"/>
                </a:cxn>
                <a:cxn ang="0">
                  <a:pos x="T6" y="T7"/>
                </a:cxn>
                <a:cxn ang="0">
                  <a:pos x="T8" y="T9"/>
                </a:cxn>
              </a:cxnLst>
              <a:rect l="0" t="0" r="r" b="b"/>
              <a:pathLst>
                <a:path w="530" h="212">
                  <a:moveTo>
                    <a:pt x="0" y="211"/>
                  </a:moveTo>
                  <a:lnTo>
                    <a:pt x="0" y="0"/>
                  </a:lnTo>
                  <a:lnTo>
                    <a:pt x="529" y="0"/>
                  </a:lnTo>
                  <a:lnTo>
                    <a:pt x="529" y="211"/>
                  </a:lnTo>
                  <a:lnTo>
                    <a:pt x="0" y="2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5" name="Freeform 25"/>
            <p:cNvSpPr>
              <a:spLocks/>
            </p:cNvSpPr>
            <p:nvPr/>
          </p:nvSpPr>
          <p:spPr bwMode="auto">
            <a:xfrm>
              <a:off x="4019550" y="2146300"/>
              <a:ext cx="1588" cy="323850"/>
            </a:xfrm>
            <a:custGeom>
              <a:avLst/>
              <a:gdLst>
                <a:gd name="T0" fmla="*/ 0 w 1"/>
                <a:gd name="T1" fmla="*/ 0 h 204"/>
                <a:gd name="T2" fmla="*/ 0 w 1"/>
                <a:gd name="T3" fmla="*/ 203 h 204"/>
                <a:gd name="T4" fmla="*/ 0 w 1"/>
                <a:gd name="T5" fmla="*/ 0 h 204"/>
              </a:gdLst>
              <a:ahLst/>
              <a:cxnLst>
                <a:cxn ang="0">
                  <a:pos x="T0" y="T1"/>
                </a:cxn>
                <a:cxn ang="0">
                  <a:pos x="T2" y="T3"/>
                </a:cxn>
                <a:cxn ang="0">
                  <a:pos x="T4" y="T5"/>
                </a:cxn>
              </a:cxnLst>
              <a:rect l="0" t="0" r="r" b="b"/>
              <a:pathLst>
                <a:path w="1" h="204">
                  <a:moveTo>
                    <a:pt x="0" y="0"/>
                  </a:moveTo>
                  <a:lnTo>
                    <a:pt x="0" y="203"/>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6" name="Freeform 26"/>
            <p:cNvSpPr>
              <a:spLocks/>
            </p:cNvSpPr>
            <p:nvPr/>
          </p:nvSpPr>
          <p:spPr bwMode="auto">
            <a:xfrm>
              <a:off x="4394200" y="2157413"/>
              <a:ext cx="1588" cy="325437"/>
            </a:xfrm>
            <a:custGeom>
              <a:avLst/>
              <a:gdLst>
                <a:gd name="T0" fmla="*/ 0 w 1"/>
                <a:gd name="T1" fmla="*/ 0 h 205"/>
                <a:gd name="T2" fmla="*/ 0 w 1"/>
                <a:gd name="T3" fmla="*/ 204 h 205"/>
                <a:gd name="T4" fmla="*/ 0 w 1"/>
                <a:gd name="T5" fmla="*/ 0 h 205"/>
              </a:gdLst>
              <a:ahLst/>
              <a:cxnLst>
                <a:cxn ang="0">
                  <a:pos x="T0" y="T1"/>
                </a:cxn>
                <a:cxn ang="0">
                  <a:pos x="T2" y="T3"/>
                </a:cxn>
                <a:cxn ang="0">
                  <a:pos x="T4" y="T5"/>
                </a:cxn>
              </a:cxnLst>
              <a:rect l="0" t="0" r="r" b="b"/>
              <a:pathLst>
                <a:path w="1" h="205">
                  <a:moveTo>
                    <a:pt x="0" y="0"/>
                  </a:moveTo>
                  <a:lnTo>
                    <a:pt x="0" y="20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7" name="Freeform 27"/>
            <p:cNvSpPr>
              <a:spLocks/>
            </p:cNvSpPr>
            <p:nvPr/>
          </p:nvSpPr>
          <p:spPr bwMode="auto">
            <a:xfrm>
              <a:off x="3721100" y="2133600"/>
              <a:ext cx="1588" cy="336550"/>
            </a:xfrm>
            <a:custGeom>
              <a:avLst/>
              <a:gdLst>
                <a:gd name="T0" fmla="*/ 0 w 1"/>
                <a:gd name="T1" fmla="*/ 0 h 212"/>
                <a:gd name="T2" fmla="*/ 0 w 1"/>
                <a:gd name="T3" fmla="*/ 211 h 212"/>
                <a:gd name="T4" fmla="*/ 0 w 1"/>
                <a:gd name="T5" fmla="*/ 0 h 212"/>
              </a:gdLst>
              <a:ahLst/>
              <a:cxnLst>
                <a:cxn ang="0">
                  <a:pos x="T0" y="T1"/>
                </a:cxn>
                <a:cxn ang="0">
                  <a:pos x="T2" y="T3"/>
                </a:cxn>
                <a:cxn ang="0">
                  <a:pos x="T4" y="T5"/>
                </a:cxn>
              </a:cxnLst>
              <a:rect l="0" t="0" r="r" b="b"/>
              <a:pathLst>
                <a:path w="1" h="212">
                  <a:moveTo>
                    <a:pt x="0" y="0"/>
                  </a:moveTo>
                  <a:lnTo>
                    <a:pt x="0" y="21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8" name="Freeform 28"/>
            <p:cNvSpPr>
              <a:spLocks/>
            </p:cNvSpPr>
            <p:nvPr/>
          </p:nvSpPr>
          <p:spPr bwMode="auto">
            <a:xfrm>
              <a:off x="4106863" y="2146300"/>
              <a:ext cx="1587" cy="323850"/>
            </a:xfrm>
            <a:custGeom>
              <a:avLst/>
              <a:gdLst>
                <a:gd name="T0" fmla="*/ 0 w 1"/>
                <a:gd name="T1" fmla="*/ 0 h 204"/>
                <a:gd name="T2" fmla="*/ 0 w 1"/>
                <a:gd name="T3" fmla="*/ 203 h 204"/>
                <a:gd name="T4" fmla="*/ 0 w 1"/>
                <a:gd name="T5" fmla="*/ 0 h 204"/>
              </a:gdLst>
              <a:ahLst/>
              <a:cxnLst>
                <a:cxn ang="0">
                  <a:pos x="T0" y="T1"/>
                </a:cxn>
                <a:cxn ang="0">
                  <a:pos x="T2" y="T3"/>
                </a:cxn>
                <a:cxn ang="0">
                  <a:pos x="T4" y="T5"/>
                </a:cxn>
              </a:cxnLst>
              <a:rect l="0" t="0" r="r" b="b"/>
              <a:pathLst>
                <a:path w="1" h="204">
                  <a:moveTo>
                    <a:pt x="0" y="0"/>
                  </a:moveTo>
                  <a:lnTo>
                    <a:pt x="0" y="203"/>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9" name="Freeform 29"/>
            <p:cNvSpPr>
              <a:spLocks/>
            </p:cNvSpPr>
            <p:nvPr/>
          </p:nvSpPr>
          <p:spPr bwMode="auto">
            <a:xfrm>
              <a:off x="3340100" y="2422525"/>
              <a:ext cx="331788" cy="646113"/>
            </a:xfrm>
            <a:custGeom>
              <a:avLst/>
              <a:gdLst>
                <a:gd name="T0" fmla="*/ 208 w 209"/>
                <a:gd name="T1" fmla="*/ 0 h 407"/>
                <a:gd name="T2" fmla="*/ 0 w 209"/>
                <a:gd name="T3" fmla="*/ 406 h 407"/>
                <a:gd name="T4" fmla="*/ 208 w 209"/>
                <a:gd name="T5" fmla="*/ 0 h 407"/>
              </a:gdLst>
              <a:ahLst/>
              <a:cxnLst>
                <a:cxn ang="0">
                  <a:pos x="T0" y="T1"/>
                </a:cxn>
                <a:cxn ang="0">
                  <a:pos x="T2" y="T3"/>
                </a:cxn>
                <a:cxn ang="0">
                  <a:pos x="T4" y="T5"/>
                </a:cxn>
              </a:cxnLst>
              <a:rect l="0" t="0" r="r" b="b"/>
              <a:pathLst>
                <a:path w="209" h="407">
                  <a:moveTo>
                    <a:pt x="208" y="0"/>
                  </a:moveTo>
                  <a:lnTo>
                    <a:pt x="0" y="406"/>
                  </a:lnTo>
                  <a:lnTo>
                    <a:pt x="208"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0" name="Freeform 30"/>
            <p:cNvSpPr>
              <a:spLocks/>
            </p:cNvSpPr>
            <p:nvPr/>
          </p:nvSpPr>
          <p:spPr bwMode="auto">
            <a:xfrm>
              <a:off x="3340100" y="2954338"/>
              <a:ext cx="74613" cy="114300"/>
            </a:xfrm>
            <a:custGeom>
              <a:avLst/>
              <a:gdLst>
                <a:gd name="T0" fmla="*/ 46 w 47"/>
                <a:gd name="T1" fmla="*/ 18 h 72"/>
                <a:gd name="T2" fmla="*/ 0 w 47"/>
                <a:gd name="T3" fmla="*/ 71 h 72"/>
                <a:gd name="T4" fmla="*/ 17 w 47"/>
                <a:gd name="T5" fmla="*/ 0 h 72"/>
                <a:gd name="T6" fmla="*/ 46 w 47"/>
                <a:gd name="T7" fmla="*/ 18 h 72"/>
              </a:gdLst>
              <a:ahLst/>
              <a:cxnLst>
                <a:cxn ang="0">
                  <a:pos x="T0" y="T1"/>
                </a:cxn>
                <a:cxn ang="0">
                  <a:pos x="T2" y="T3"/>
                </a:cxn>
                <a:cxn ang="0">
                  <a:pos x="T4" y="T5"/>
                </a:cxn>
                <a:cxn ang="0">
                  <a:pos x="T6" y="T7"/>
                </a:cxn>
              </a:cxnLst>
              <a:rect l="0" t="0" r="r" b="b"/>
              <a:pathLst>
                <a:path w="47" h="72">
                  <a:moveTo>
                    <a:pt x="46" y="18"/>
                  </a:moveTo>
                  <a:lnTo>
                    <a:pt x="0" y="71"/>
                  </a:lnTo>
                  <a:lnTo>
                    <a:pt x="17" y="0"/>
                  </a:lnTo>
                  <a:lnTo>
                    <a:pt x="46" y="1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1" name="Freeform 31"/>
            <p:cNvSpPr>
              <a:spLocks/>
            </p:cNvSpPr>
            <p:nvPr/>
          </p:nvSpPr>
          <p:spPr bwMode="auto">
            <a:xfrm>
              <a:off x="3978275" y="2435225"/>
              <a:ext cx="76200" cy="657225"/>
            </a:xfrm>
            <a:custGeom>
              <a:avLst/>
              <a:gdLst>
                <a:gd name="T0" fmla="*/ 47 w 48"/>
                <a:gd name="T1" fmla="*/ 0 h 414"/>
                <a:gd name="T2" fmla="*/ 0 w 48"/>
                <a:gd name="T3" fmla="*/ 413 h 414"/>
                <a:gd name="T4" fmla="*/ 47 w 48"/>
                <a:gd name="T5" fmla="*/ 0 h 414"/>
              </a:gdLst>
              <a:ahLst/>
              <a:cxnLst>
                <a:cxn ang="0">
                  <a:pos x="T0" y="T1"/>
                </a:cxn>
                <a:cxn ang="0">
                  <a:pos x="T2" y="T3"/>
                </a:cxn>
                <a:cxn ang="0">
                  <a:pos x="T4" y="T5"/>
                </a:cxn>
              </a:cxnLst>
              <a:rect l="0" t="0" r="r" b="b"/>
              <a:pathLst>
                <a:path w="48" h="414">
                  <a:moveTo>
                    <a:pt x="47" y="0"/>
                  </a:moveTo>
                  <a:lnTo>
                    <a:pt x="0" y="413"/>
                  </a:lnTo>
                  <a:lnTo>
                    <a:pt x="47"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2" name="Freeform 32"/>
            <p:cNvSpPr>
              <a:spLocks/>
            </p:cNvSpPr>
            <p:nvPr/>
          </p:nvSpPr>
          <p:spPr bwMode="auto">
            <a:xfrm>
              <a:off x="3963988" y="2973388"/>
              <a:ext cx="53975" cy="119062"/>
            </a:xfrm>
            <a:custGeom>
              <a:avLst/>
              <a:gdLst>
                <a:gd name="T0" fmla="*/ 33 w 34"/>
                <a:gd name="T1" fmla="*/ 5 h 75"/>
                <a:gd name="T2" fmla="*/ 8 w 34"/>
                <a:gd name="T3" fmla="*/ 74 h 75"/>
                <a:gd name="T4" fmla="*/ 0 w 34"/>
                <a:gd name="T5" fmla="*/ 0 h 75"/>
                <a:gd name="T6" fmla="*/ 33 w 34"/>
                <a:gd name="T7" fmla="*/ 5 h 75"/>
              </a:gdLst>
              <a:ahLst/>
              <a:cxnLst>
                <a:cxn ang="0">
                  <a:pos x="T0" y="T1"/>
                </a:cxn>
                <a:cxn ang="0">
                  <a:pos x="T2" y="T3"/>
                </a:cxn>
                <a:cxn ang="0">
                  <a:pos x="T4" y="T5"/>
                </a:cxn>
                <a:cxn ang="0">
                  <a:pos x="T6" y="T7"/>
                </a:cxn>
              </a:cxnLst>
              <a:rect l="0" t="0" r="r" b="b"/>
              <a:pathLst>
                <a:path w="34" h="75">
                  <a:moveTo>
                    <a:pt x="33" y="5"/>
                  </a:moveTo>
                  <a:lnTo>
                    <a:pt x="8" y="74"/>
                  </a:lnTo>
                  <a:lnTo>
                    <a:pt x="0" y="0"/>
                  </a:lnTo>
                  <a:lnTo>
                    <a:pt x="33" y="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3" name="Freeform 33"/>
            <p:cNvSpPr>
              <a:spLocks/>
            </p:cNvSpPr>
            <p:nvPr/>
          </p:nvSpPr>
          <p:spPr bwMode="auto">
            <a:xfrm>
              <a:off x="4616450" y="2435225"/>
              <a:ext cx="214313" cy="646113"/>
            </a:xfrm>
            <a:custGeom>
              <a:avLst/>
              <a:gdLst>
                <a:gd name="T0" fmla="*/ 134 w 135"/>
                <a:gd name="T1" fmla="*/ 0 h 407"/>
                <a:gd name="T2" fmla="*/ 0 w 135"/>
                <a:gd name="T3" fmla="*/ 406 h 407"/>
                <a:gd name="T4" fmla="*/ 134 w 135"/>
                <a:gd name="T5" fmla="*/ 0 h 407"/>
              </a:gdLst>
              <a:ahLst/>
              <a:cxnLst>
                <a:cxn ang="0">
                  <a:pos x="T0" y="T1"/>
                </a:cxn>
                <a:cxn ang="0">
                  <a:pos x="T2" y="T3"/>
                </a:cxn>
                <a:cxn ang="0">
                  <a:pos x="T4" y="T5"/>
                </a:cxn>
              </a:cxnLst>
              <a:rect l="0" t="0" r="r" b="b"/>
              <a:pathLst>
                <a:path w="135" h="407">
                  <a:moveTo>
                    <a:pt x="134" y="0"/>
                  </a:moveTo>
                  <a:lnTo>
                    <a:pt x="0" y="406"/>
                  </a:lnTo>
                  <a:lnTo>
                    <a:pt x="1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4" name="Freeform 34"/>
            <p:cNvSpPr>
              <a:spLocks/>
            </p:cNvSpPr>
            <p:nvPr/>
          </p:nvSpPr>
          <p:spPr bwMode="auto">
            <a:xfrm>
              <a:off x="4616450" y="2962275"/>
              <a:ext cx="61913" cy="119063"/>
            </a:xfrm>
            <a:custGeom>
              <a:avLst/>
              <a:gdLst>
                <a:gd name="T0" fmla="*/ 38 w 39"/>
                <a:gd name="T1" fmla="*/ 12 h 75"/>
                <a:gd name="T2" fmla="*/ 0 w 39"/>
                <a:gd name="T3" fmla="*/ 74 h 75"/>
                <a:gd name="T4" fmla="*/ 7 w 39"/>
                <a:gd name="T5" fmla="*/ 0 h 75"/>
                <a:gd name="T6" fmla="*/ 38 w 39"/>
                <a:gd name="T7" fmla="*/ 12 h 75"/>
              </a:gdLst>
              <a:ahLst/>
              <a:cxnLst>
                <a:cxn ang="0">
                  <a:pos x="T0" y="T1"/>
                </a:cxn>
                <a:cxn ang="0">
                  <a:pos x="T2" y="T3"/>
                </a:cxn>
                <a:cxn ang="0">
                  <a:pos x="T4" y="T5"/>
                </a:cxn>
                <a:cxn ang="0">
                  <a:pos x="T6" y="T7"/>
                </a:cxn>
              </a:cxnLst>
              <a:rect l="0" t="0" r="r" b="b"/>
              <a:pathLst>
                <a:path w="39" h="75">
                  <a:moveTo>
                    <a:pt x="38" y="12"/>
                  </a:moveTo>
                  <a:lnTo>
                    <a:pt x="0" y="74"/>
                  </a:lnTo>
                  <a:lnTo>
                    <a:pt x="7" y="0"/>
                  </a:lnTo>
                  <a:lnTo>
                    <a:pt x="38" y="12"/>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5" name="Freeform 35"/>
            <p:cNvSpPr>
              <a:spLocks/>
            </p:cNvSpPr>
            <p:nvPr/>
          </p:nvSpPr>
          <p:spPr bwMode="auto">
            <a:xfrm>
              <a:off x="5213350" y="2435225"/>
              <a:ext cx="1588" cy="646113"/>
            </a:xfrm>
            <a:custGeom>
              <a:avLst/>
              <a:gdLst>
                <a:gd name="T0" fmla="*/ 0 w 1"/>
                <a:gd name="T1" fmla="*/ 0 h 407"/>
                <a:gd name="T2" fmla="*/ 0 w 1"/>
                <a:gd name="T3" fmla="*/ 406 h 407"/>
                <a:gd name="T4" fmla="*/ 0 w 1"/>
                <a:gd name="T5" fmla="*/ 0 h 407"/>
              </a:gdLst>
              <a:ahLst/>
              <a:cxnLst>
                <a:cxn ang="0">
                  <a:pos x="T0" y="T1"/>
                </a:cxn>
                <a:cxn ang="0">
                  <a:pos x="T2" y="T3"/>
                </a:cxn>
                <a:cxn ang="0">
                  <a:pos x="T4" y="T5"/>
                </a:cxn>
              </a:cxnLst>
              <a:rect l="0" t="0" r="r" b="b"/>
              <a:pathLst>
                <a:path w="1" h="407">
                  <a:moveTo>
                    <a:pt x="0" y="0"/>
                  </a:moveTo>
                  <a:lnTo>
                    <a:pt x="0" y="406"/>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6" name="Freeform 36"/>
            <p:cNvSpPr>
              <a:spLocks/>
            </p:cNvSpPr>
            <p:nvPr/>
          </p:nvSpPr>
          <p:spPr bwMode="auto">
            <a:xfrm>
              <a:off x="5186363" y="2965450"/>
              <a:ext cx="53975" cy="115888"/>
            </a:xfrm>
            <a:custGeom>
              <a:avLst/>
              <a:gdLst>
                <a:gd name="T0" fmla="*/ 33 w 34"/>
                <a:gd name="T1" fmla="*/ 0 h 73"/>
                <a:gd name="T2" fmla="*/ 17 w 34"/>
                <a:gd name="T3" fmla="*/ 72 h 73"/>
                <a:gd name="T4" fmla="*/ 0 w 34"/>
                <a:gd name="T5" fmla="*/ 0 h 73"/>
                <a:gd name="T6" fmla="*/ 33 w 34"/>
                <a:gd name="T7" fmla="*/ 0 h 73"/>
              </a:gdLst>
              <a:ahLst/>
              <a:cxnLst>
                <a:cxn ang="0">
                  <a:pos x="T0" y="T1"/>
                </a:cxn>
                <a:cxn ang="0">
                  <a:pos x="T2" y="T3"/>
                </a:cxn>
                <a:cxn ang="0">
                  <a:pos x="T4" y="T5"/>
                </a:cxn>
                <a:cxn ang="0">
                  <a:pos x="T6" y="T7"/>
                </a:cxn>
              </a:cxnLst>
              <a:rect l="0" t="0" r="r" b="b"/>
              <a:pathLst>
                <a:path w="34" h="73">
                  <a:moveTo>
                    <a:pt x="33" y="0"/>
                  </a:moveTo>
                  <a:lnTo>
                    <a:pt x="17" y="72"/>
                  </a:lnTo>
                  <a:lnTo>
                    <a:pt x="0" y="0"/>
                  </a:lnTo>
                  <a:lnTo>
                    <a:pt x="33"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7" name="Freeform 37"/>
            <p:cNvSpPr>
              <a:spLocks/>
            </p:cNvSpPr>
            <p:nvPr/>
          </p:nvSpPr>
          <p:spPr bwMode="auto">
            <a:xfrm>
              <a:off x="4764088" y="1319213"/>
              <a:ext cx="842962" cy="333375"/>
            </a:xfrm>
            <a:custGeom>
              <a:avLst/>
              <a:gdLst>
                <a:gd name="T0" fmla="*/ 0 w 531"/>
                <a:gd name="T1" fmla="*/ 209 h 210"/>
                <a:gd name="T2" fmla="*/ 0 w 531"/>
                <a:gd name="T3" fmla="*/ 0 h 210"/>
                <a:gd name="T4" fmla="*/ 530 w 531"/>
                <a:gd name="T5" fmla="*/ 0 h 210"/>
                <a:gd name="T6" fmla="*/ 530 w 531"/>
                <a:gd name="T7" fmla="*/ 209 h 210"/>
                <a:gd name="T8" fmla="*/ 0 w 531"/>
                <a:gd name="T9" fmla="*/ 209 h 210"/>
              </a:gdLst>
              <a:ahLst/>
              <a:cxnLst>
                <a:cxn ang="0">
                  <a:pos x="T0" y="T1"/>
                </a:cxn>
                <a:cxn ang="0">
                  <a:pos x="T2" y="T3"/>
                </a:cxn>
                <a:cxn ang="0">
                  <a:pos x="T4" y="T5"/>
                </a:cxn>
                <a:cxn ang="0">
                  <a:pos x="T6" y="T7"/>
                </a:cxn>
                <a:cxn ang="0">
                  <a:pos x="T8" y="T9"/>
                </a:cxn>
              </a:cxnLst>
              <a:rect l="0" t="0" r="r" b="b"/>
              <a:pathLst>
                <a:path w="531" h="210">
                  <a:moveTo>
                    <a:pt x="0" y="209"/>
                  </a:moveTo>
                  <a:lnTo>
                    <a:pt x="0" y="0"/>
                  </a:lnTo>
                  <a:lnTo>
                    <a:pt x="530" y="0"/>
                  </a:lnTo>
                  <a:lnTo>
                    <a:pt x="530" y="209"/>
                  </a:lnTo>
                  <a:lnTo>
                    <a:pt x="0" y="20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8" name="Freeform 38"/>
            <p:cNvSpPr>
              <a:spLocks/>
            </p:cNvSpPr>
            <p:nvPr/>
          </p:nvSpPr>
          <p:spPr bwMode="auto">
            <a:xfrm>
              <a:off x="5148263" y="1319213"/>
              <a:ext cx="1587" cy="322262"/>
            </a:xfrm>
            <a:custGeom>
              <a:avLst/>
              <a:gdLst>
                <a:gd name="T0" fmla="*/ 0 w 1"/>
                <a:gd name="T1" fmla="*/ 0 h 203"/>
                <a:gd name="T2" fmla="*/ 0 w 1"/>
                <a:gd name="T3" fmla="*/ 202 h 203"/>
                <a:gd name="T4" fmla="*/ 0 w 1"/>
                <a:gd name="T5" fmla="*/ 0 h 203"/>
              </a:gdLst>
              <a:ahLst/>
              <a:cxnLst>
                <a:cxn ang="0">
                  <a:pos x="T0" y="T1"/>
                </a:cxn>
                <a:cxn ang="0">
                  <a:pos x="T2" y="T3"/>
                </a:cxn>
                <a:cxn ang="0">
                  <a:pos x="T4" y="T5"/>
                </a:cxn>
              </a:cxnLst>
              <a:rect l="0" t="0" r="r" b="b"/>
              <a:pathLst>
                <a:path w="1" h="203">
                  <a:moveTo>
                    <a:pt x="0" y="0"/>
                  </a:moveTo>
                  <a:lnTo>
                    <a:pt x="0" y="202"/>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9" name="Freeform 39"/>
            <p:cNvSpPr>
              <a:spLocks/>
            </p:cNvSpPr>
            <p:nvPr/>
          </p:nvSpPr>
          <p:spPr bwMode="auto">
            <a:xfrm>
              <a:off x="5521325" y="1330325"/>
              <a:ext cx="1588" cy="322263"/>
            </a:xfrm>
            <a:custGeom>
              <a:avLst/>
              <a:gdLst>
                <a:gd name="T0" fmla="*/ 0 w 1"/>
                <a:gd name="T1" fmla="*/ 0 h 203"/>
                <a:gd name="T2" fmla="*/ 0 w 1"/>
                <a:gd name="T3" fmla="*/ 202 h 203"/>
                <a:gd name="T4" fmla="*/ 0 w 1"/>
                <a:gd name="T5" fmla="*/ 0 h 203"/>
              </a:gdLst>
              <a:ahLst/>
              <a:cxnLst>
                <a:cxn ang="0">
                  <a:pos x="T0" y="T1"/>
                </a:cxn>
                <a:cxn ang="0">
                  <a:pos x="T2" y="T3"/>
                </a:cxn>
                <a:cxn ang="0">
                  <a:pos x="T4" y="T5"/>
                </a:cxn>
              </a:cxnLst>
              <a:rect l="0" t="0" r="r" b="b"/>
              <a:pathLst>
                <a:path w="1" h="203">
                  <a:moveTo>
                    <a:pt x="0" y="0"/>
                  </a:moveTo>
                  <a:lnTo>
                    <a:pt x="0" y="202"/>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0" name="Freeform 40"/>
            <p:cNvSpPr>
              <a:spLocks/>
            </p:cNvSpPr>
            <p:nvPr/>
          </p:nvSpPr>
          <p:spPr bwMode="auto">
            <a:xfrm>
              <a:off x="4851400" y="1304925"/>
              <a:ext cx="1588" cy="336550"/>
            </a:xfrm>
            <a:custGeom>
              <a:avLst/>
              <a:gdLst>
                <a:gd name="T0" fmla="*/ 0 w 1"/>
                <a:gd name="T1" fmla="*/ 0 h 212"/>
                <a:gd name="T2" fmla="*/ 0 w 1"/>
                <a:gd name="T3" fmla="*/ 211 h 212"/>
                <a:gd name="T4" fmla="*/ 0 w 1"/>
                <a:gd name="T5" fmla="*/ 0 h 212"/>
              </a:gdLst>
              <a:ahLst/>
              <a:cxnLst>
                <a:cxn ang="0">
                  <a:pos x="T0" y="T1"/>
                </a:cxn>
                <a:cxn ang="0">
                  <a:pos x="T2" y="T3"/>
                </a:cxn>
                <a:cxn ang="0">
                  <a:pos x="T4" y="T5"/>
                </a:cxn>
              </a:cxnLst>
              <a:rect l="0" t="0" r="r" b="b"/>
              <a:pathLst>
                <a:path w="1" h="212">
                  <a:moveTo>
                    <a:pt x="0" y="0"/>
                  </a:moveTo>
                  <a:lnTo>
                    <a:pt x="0" y="21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1" name="Freeform 41"/>
            <p:cNvSpPr>
              <a:spLocks/>
            </p:cNvSpPr>
            <p:nvPr/>
          </p:nvSpPr>
          <p:spPr bwMode="auto">
            <a:xfrm>
              <a:off x="5233988" y="1319213"/>
              <a:ext cx="1587" cy="322262"/>
            </a:xfrm>
            <a:custGeom>
              <a:avLst/>
              <a:gdLst>
                <a:gd name="T0" fmla="*/ 0 w 1"/>
                <a:gd name="T1" fmla="*/ 0 h 203"/>
                <a:gd name="T2" fmla="*/ 0 w 1"/>
                <a:gd name="T3" fmla="*/ 202 h 203"/>
                <a:gd name="T4" fmla="*/ 0 w 1"/>
                <a:gd name="T5" fmla="*/ 0 h 203"/>
              </a:gdLst>
              <a:ahLst/>
              <a:cxnLst>
                <a:cxn ang="0">
                  <a:pos x="T0" y="T1"/>
                </a:cxn>
                <a:cxn ang="0">
                  <a:pos x="T2" y="T3"/>
                </a:cxn>
                <a:cxn ang="0">
                  <a:pos x="T4" y="T5"/>
                </a:cxn>
              </a:cxnLst>
              <a:rect l="0" t="0" r="r" b="b"/>
              <a:pathLst>
                <a:path w="1" h="203">
                  <a:moveTo>
                    <a:pt x="0" y="0"/>
                  </a:moveTo>
                  <a:lnTo>
                    <a:pt x="0" y="202"/>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2" name="Freeform 42"/>
            <p:cNvSpPr>
              <a:spLocks/>
            </p:cNvSpPr>
            <p:nvPr/>
          </p:nvSpPr>
          <p:spPr bwMode="auto">
            <a:xfrm>
              <a:off x="4787900" y="2157413"/>
              <a:ext cx="841375" cy="336550"/>
            </a:xfrm>
            <a:custGeom>
              <a:avLst/>
              <a:gdLst>
                <a:gd name="T0" fmla="*/ 0 w 530"/>
                <a:gd name="T1" fmla="*/ 211 h 212"/>
                <a:gd name="T2" fmla="*/ 0 w 530"/>
                <a:gd name="T3" fmla="*/ 0 h 212"/>
                <a:gd name="T4" fmla="*/ 529 w 530"/>
                <a:gd name="T5" fmla="*/ 0 h 212"/>
                <a:gd name="T6" fmla="*/ 529 w 530"/>
                <a:gd name="T7" fmla="*/ 211 h 212"/>
                <a:gd name="T8" fmla="*/ 0 w 530"/>
                <a:gd name="T9" fmla="*/ 211 h 212"/>
              </a:gdLst>
              <a:ahLst/>
              <a:cxnLst>
                <a:cxn ang="0">
                  <a:pos x="T0" y="T1"/>
                </a:cxn>
                <a:cxn ang="0">
                  <a:pos x="T2" y="T3"/>
                </a:cxn>
                <a:cxn ang="0">
                  <a:pos x="T4" y="T5"/>
                </a:cxn>
                <a:cxn ang="0">
                  <a:pos x="T6" y="T7"/>
                </a:cxn>
                <a:cxn ang="0">
                  <a:pos x="T8" y="T9"/>
                </a:cxn>
              </a:cxnLst>
              <a:rect l="0" t="0" r="r" b="b"/>
              <a:pathLst>
                <a:path w="530" h="212">
                  <a:moveTo>
                    <a:pt x="0" y="211"/>
                  </a:moveTo>
                  <a:lnTo>
                    <a:pt x="0" y="0"/>
                  </a:lnTo>
                  <a:lnTo>
                    <a:pt x="529" y="0"/>
                  </a:lnTo>
                  <a:lnTo>
                    <a:pt x="529" y="211"/>
                  </a:lnTo>
                  <a:lnTo>
                    <a:pt x="0" y="2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3" name="Freeform 43"/>
            <p:cNvSpPr>
              <a:spLocks/>
            </p:cNvSpPr>
            <p:nvPr/>
          </p:nvSpPr>
          <p:spPr bwMode="auto">
            <a:xfrm>
              <a:off x="5170488" y="2157413"/>
              <a:ext cx="1587" cy="325437"/>
            </a:xfrm>
            <a:custGeom>
              <a:avLst/>
              <a:gdLst>
                <a:gd name="T0" fmla="*/ 0 w 1"/>
                <a:gd name="T1" fmla="*/ 0 h 205"/>
                <a:gd name="T2" fmla="*/ 0 w 1"/>
                <a:gd name="T3" fmla="*/ 204 h 205"/>
                <a:gd name="T4" fmla="*/ 0 w 1"/>
                <a:gd name="T5" fmla="*/ 0 h 205"/>
              </a:gdLst>
              <a:ahLst/>
              <a:cxnLst>
                <a:cxn ang="0">
                  <a:pos x="T0" y="T1"/>
                </a:cxn>
                <a:cxn ang="0">
                  <a:pos x="T2" y="T3"/>
                </a:cxn>
                <a:cxn ang="0">
                  <a:pos x="T4" y="T5"/>
                </a:cxn>
              </a:cxnLst>
              <a:rect l="0" t="0" r="r" b="b"/>
              <a:pathLst>
                <a:path w="1" h="205">
                  <a:moveTo>
                    <a:pt x="0" y="0"/>
                  </a:moveTo>
                  <a:lnTo>
                    <a:pt x="0" y="20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4" name="Freeform 44"/>
            <p:cNvSpPr>
              <a:spLocks/>
            </p:cNvSpPr>
            <p:nvPr/>
          </p:nvSpPr>
          <p:spPr bwMode="auto">
            <a:xfrm>
              <a:off x="5541963" y="2170113"/>
              <a:ext cx="1587" cy="323850"/>
            </a:xfrm>
            <a:custGeom>
              <a:avLst/>
              <a:gdLst>
                <a:gd name="T0" fmla="*/ 0 w 1"/>
                <a:gd name="T1" fmla="*/ 0 h 204"/>
                <a:gd name="T2" fmla="*/ 0 w 1"/>
                <a:gd name="T3" fmla="*/ 203 h 204"/>
                <a:gd name="T4" fmla="*/ 0 w 1"/>
                <a:gd name="T5" fmla="*/ 0 h 204"/>
              </a:gdLst>
              <a:ahLst/>
              <a:cxnLst>
                <a:cxn ang="0">
                  <a:pos x="T0" y="T1"/>
                </a:cxn>
                <a:cxn ang="0">
                  <a:pos x="T2" y="T3"/>
                </a:cxn>
                <a:cxn ang="0">
                  <a:pos x="T4" y="T5"/>
                </a:cxn>
              </a:cxnLst>
              <a:rect l="0" t="0" r="r" b="b"/>
              <a:pathLst>
                <a:path w="1" h="204">
                  <a:moveTo>
                    <a:pt x="0" y="0"/>
                  </a:moveTo>
                  <a:lnTo>
                    <a:pt x="0" y="203"/>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5" name="Freeform 45"/>
            <p:cNvSpPr>
              <a:spLocks/>
            </p:cNvSpPr>
            <p:nvPr/>
          </p:nvSpPr>
          <p:spPr bwMode="auto">
            <a:xfrm>
              <a:off x="4873625" y="2146300"/>
              <a:ext cx="1588" cy="336550"/>
            </a:xfrm>
            <a:custGeom>
              <a:avLst/>
              <a:gdLst>
                <a:gd name="T0" fmla="*/ 0 w 1"/>
                <a:gd name="T1" fmla="*/ 0 h 212"/>
                <a:gd name="T2" fmla="*/ 0 w 1"/>
                <a:gd name="T3" fmla="*/ 211 h 212"/>
                <a:gd name="T4" fmla="*/ 0 w 1"/>
                <a:gd name="T5" fmla="*/ 0 h 212"/>
              </a:gdLst>
              <a:ahLst/>
              <a:cxnLst>
                <a:cxn ang="0">
                  <a:pos x="T0" y="T1"/>
                </a:cxn>
                <a:cxn ang="0">
                  <a:pos x="T2" y="T3"/>
                </a:cxn>
                <a:cxn ang="0">
                  <a:pos x="T4" y="T5"/>
                </a:cxn>
              </a:cxnLst>
              <a:rect l="0" t="0" r="r" b="b"/>
              <a:pathLst>
                <a:path w="1" h="212">
                  <a:moveTo>
                    <a:pt x="0" y="0"/>
                  </a:moveTo>
                  <a:lnTo>
                    <a:pt x="0" y="21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6" name="Freeform 46"/>
            <p:cNvSpPr>
              <a:spLocks/>
            </p:cNvSpPr>
            <p:nvPr/>
          </p:nvSpPr>
          <p:spPr bwMode="auto">
            <a:xfrm>
              <a:off x="5254625" y="2157413"/>
              <a:ext cx="1588" cy="325437"/>
            </a:xfrm>
            <a:custGeom>
              <a:avLst/>
              <a:gdLst>
                <a:gd name="T0" fmla="*/ 0 w 1"/>
                <a:gd name="T1" fmla="*/ 0 h 205"/>
                <a:gd name="T2" fmla="*/ 0 w 1"/>
                <a:gd name="T3" fmla="*/ 204 h 205"/>
                <a:gd name="T4" fmla="*/ 0 w 1"/>
                <a:gd name="T5" fmla="*/ 0 h 205"/>
              </a:gdLst>
              <a:ahLst/>
              <a:cxnLst>
                <a:cxn ang="0">
                  <a:pos x="T0" y="T1"/>
                </a:cxn>
                <a:cxn ang="0">
                  <a:pos x="T2" y="T3"/>
                </a:cxn>
                <a:cxn ang="0">
                  <a:pos x="T4" y="T5"/>
                </a:cxn>
              </a:cxnLst>
              <a:rect l="0" t="0" r="r" b="b"/>
              <a:pathLst>
                <a:path w="1" h="205">
                  <a:moveTo>
                    <a:pt x="0" y="0"/>
                  </a:moveTo>
                  <a:lnTo>
                    <a:pt x="0" y="20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7" name="Freeform 47"/>
            <p:cNvSpPr>
              <a:spLocks/>
            </p:cNvSpPr>
            <p:nvPr/>
          </p:nvSpPr>
          <p:spPr bwMode="auto">
            <a:xfrm>
              <a:off x="7459663" y="3022600"/>
              <a:ext cx="1266825" cy="484188"/>
            </a:xfrm>
            <a:custGeom>
              <a:avLst/>
              <a:gdLst>
                <a:gd name="T0" fmla="*/ 0 w 798"/>
                <a:gd name="T1" fmla="*/ 304 h 305"/>
                <a:gd name="T2" fmla="*/ 0 w 798"/>
                <a:gd name="T3" fmla="*/ 0 h 305"/>
                <a:gd name="T4" fmla="*/ 797 w 798"/>
                <a:gd name="T5" fmla="*/ 0 h 305"/>
                <a:gd name="T6" fmla="*/ 797 w 798"/>
                <a:gd name="T7" fmla="*/ 304 h 305"/>
                <a:gd name="T8" fmla="*/ 0 w 798"/>
                <a:gd name="T9" fmla="*/ 304 h 305"/>
              </a:gdLst>
              <a:ahLst/>
              <a:cxnLst>
                <a:cxn ang="0">
                  <a:pos x="T0" y="T1"/>
                </a:cxn>
                <a:cxn ang="0">
                  <a:pos x="T2" y="T3"/>
                </a:cxn>
                <a:cxn ang="0">
                  <a:pos x="T4" y="T5"/>
                </a:cxn>
                <a:cxn ang="0">
                  <a:pos x="T6" y="T7"/>
                </a:cxn>
                <a:cxn ang="0">
                  <a:pos x="T8" y="T9"/>
                </a:cxn>
              </a:cxnLst>
              <a:rect l="0" t="0" r="r" b="b"/>
              <a:pathLst>
                <a:path w="798" h="305">
                  <a:moveTo>
                    <a:pt x="0" y="304"/>
                  </a:moveTo>
                  <a:lnTo>
                    <a:pt x="0" y="0"/>
                  </a:lnTo>
                  <a:lnTo>
                    <a:pt x="797" y="0"/>
                  </a:lnTo>
                  <a:lnTo>
                    <a:pt x="797" y="304"/>
                  </a:lnTo>
                  <a:lnTo>
                    <a:pt x="0" y="30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8" name="Freeform 48"/>
            <p:cNvSpPr>
              <a:spLocks/>
            </p:cNvSpPr>
            <p:nvPr/>
          </p:nvSpPr>
          <p:spPr bwMode="auto">
            <a:xfrm>
              <a:off x="5946775" y="2146300"/>
              <a:ext cx="841375" cy="336550"/>
            </a:xfrm>
            <a:custGeom>
              <a:avLst/>
              <a:gdLst>
                <a:gd name="T0" fmla="*/ 0 w 530"/>
                <a:gd name="T1" fmla="*/ 211 h 212"/>
                <a:gd name="T2" fmla="*/ 0 w 530"/>
                <a:gd name="T3" fmla="*/ 0 h 212"/>
                <a:gd name="T4" fmla="*/ 529 w 530"/>
                <a:gd name="T5" fmla="*/ 0 h 212"/>
                <a:gd name="T6" fmla="*/ 529 w 530"/>
                <a:gd name="T7" fmla="*/ 211 h 212"/>
                <a:gd name="T8" fmla="*/ 0 w 530"/>
                <a:gd name="T9" fmla="*/ 211 h 212"/>
              </a:gdLst>
              <a:ahLst/>
              <a:cxnLst>
                <a:cxn ang="0">
                  <a:pos x="T0" y="T1"/>
                </a:cxn>
                <a:cxn ang="0">
                  <a:pos x="T2" y="T3"/>
                </a:cxn>
                <a:cxn ang="0">
                  <a:pos x="T4" y="T5"/>
                </a:cxn>
                <a:cxn ang="0">
                  <a:pos x="T6" y="T7"/>
                </a:cxn>
                <a:cxn ang="0">
                  <a:pos x="T8" y="T9"/>
                </a:cxn>
              </a:cxnLst>
              <a:rect l="0" t="0" r="r" b="b"/>
              <a:pathLst>
                <a:path w="530" h="212">
                  <a:moveTo>
                    <a:pt x="0" y="211"/>
                  </a:moveTo>
                  <a:lnTo>
                    <a:pt x="0" y="0"/>
                  </a:lnTo>
                  <a:lnTo>
                    <a:pt x="529" y="0"/>
                  </a:lnTo>
                  <a:lnTo>
                    <a:pt x="529" y="211"/>
                  </a:lnTo>
                  <a:lnTo>
                    <a:pt x="0" y="2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9" name="Freeform 49"/>
            <p:cNvSpPr>
              <a:spLocks/>
            </p:cNvSpPr>
            <p:nvPr/>
          </p:nvSpPr>
          <p:spPr bwMode="auto">
            <a:xfrm>
              <a:off x="6330950" y="2146300"/>
              <a:ext cx="1588" cy="323850"/>
            </a:xfrm>
            <a:custGeom>
              <a:avLst/>
              <a:gdLst>
                <a:gd name="T0" fmla="*/ 0 w 1"/>
                <a:gd name="T1" fmla="*/ 0 h 204"/>
                <a:gd name="T2" fmla="*/ 0 w 1"/>
                <a:gd name="T3" fmla="*/ 203 h 204"/>
                <a:gd name="T4" fmla="*/ 0 w 1"/>
                <a:gd name="T5" fmla="*/ 0 h 204"/>
              </a:gdLst>
              <a:ahLst/>
              <a:cxnLst>
                <a:cxn ang="0">
                  <a:pos x="T0" y="T1"/>
                </a:cxn>
                <a:cxn ang="0">
                  <a:pos x="T2" y="T3"/>
                </a:cxn>
                <a:cxn ang="0">
                  <a:pos x="T4" y="T5"/>
                </a:cxn>
              </a:cxnLst>
              <a:rect l="0" t="0" r="r" b="b"/>
              <a:pathLst>
                <a:path w="1" h="204">
                  <a:moveTo>
                    <a:pt x="0" y="0"/>
                  </a:moveTo>
                  <a:lnTo>
                    <a:pt x="0" y="203"/>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0" name="Freeform 50"/>
            <p:cNvSpPr>
              <a:spLocks/>
            </p:cNvSpPr>
            <p:nvPr/>
          </p:nvSpPr>
          <p:spPr bwMode="auto">
            <a:xfrm>
              <a:off x="6702425" y="2157413"/>
              <a:ext cx="1588" cy="325437"/>
            </a:xfrm>
            <a:custGeom>
              <a:avLst/>
              <a:gdLst>
                <a:gd name="T0" fmla="*/ 0 w 1"/>
                <a:gd name="T1" fmla="*/ 0 h 205"/>
                <a:gd name="T2" fmla="*/ 0 w 1"/>
                <a:gd name="T3" fmla="*/ 204 h 205"/>
                <a:gd name="T4" fmla="*/ 0 w 1"/>
                <a:gd name="T5" fmla="*/ 0 h 205"/>
              </a:gdLst>
              <a:ahLst/>
              <a:cxnLst>
                <a:cxn ang="0">
                  <a:pos x="T0" y="T1"/>
                </a:cxn>
                <a:cxn ang="0">
                  <a:pos x="T2" y="T3"/>
                </a:cxn>
                <a:cxn ang="0">
                  <a:pos x="T4" y="T5"/>
                </a:cxn>
              </a:cxnLst>
              <a:rect l="0" t="0" r="r" b="b"/>
              <a:pathLst>
                <a:path w="1" h="205">
                  <a:moveTo>
                    <a:pt x="0" y="0"/>
                  </a:moveTo>
                  <a:lnTo>
                    <a:pt x="0" y="20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1" name="Freeform 51"/>
            <p:cNvSpPr>
              <a:spLocks/>
            </p:cNvSpPr>
            <p:nvPr/>
          </p:nvSpPr>
          <p:spPr bwMode="auto">
            <a:xfrm>
              <a:off x="6032500" y="2133600"/>
              <a:ext cx="1588" cy="336550"/>
            </a:xfrm>
            <a:custGeom>
              <a:avLst/>
              <a:gdLst>
                <a:gd name="T0" fmla="*/ 0 w 1"/>
                <a:gd name="T1" fmla="*/ 0 h 212"/>
                <a:gd name="T2" fmla="*/ 0 w 1"/>
                <a:gd name="T3" fmla="*/ 211 h 212"/>
                <a:gd name="T4" fmla="*/ 0 w 1"/>
                <a:gd name="T5" fmla="*/ 0 h 212"/>
              </a:gdLst>
              <a:ahLst/>
              <a:cxnLst>
                <a:cxn ang="0">
                  <a:pos x="T0" y="T1"/>
                </a:cxn>
                <a:cxn ang="0">
                  <a:pos x="T2" y="T3"/>
                </a:cxn>
                <a:cxn ang="0">
                  <a:pos x="T4" y="T5"/>
                </a:cxn>
              </a:cxnLst>
              <a:rect l="0" t="0" r="r" b="b"/>
              <a:pathLst>
                <a:path w="1" h="212">
                  <a:moveTo>
                    <a:pt x="0" y="0"/>
                  </a:moveTo>
                  <a:lnTo>
                    <a:pt x="0" y="21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2" name="Freeform 52"/>
            <p:cNvSpPr>
              <a:spLocks/>
            </p:cNvSpPr>
            <p:nvPr/>
          </p:nvSpPr>
          <p:spPr bwMode="auto">
            <a:xfrm>
              <a:off x="6415088" y="2146300"/>
              <a:ext cx="1587" cy="323850"/>
            </a:xfrm>
            <a:custGeom>
              <a:avLst/>
              <a:gdLst>
                <a:gd name="T0" fmla="*/ 0 w 1"/>
                <a:gd name="T1" fmla="*/ 0 h 204"/>
                <a:gd name="T2" fmla="*/ 0 w 1"/>
                <a:gd name="T3" fmla="*/ 203 h 204"/>
                <a:gd name="T4" fmla="*/ 0 w 1"/>
                <a:gd name="T5" fmla="*/ 0 h 204"/>
              </a:gdLst>
              <a:ahLst/>
              <a:cxnLst>
                <a:cxn ang="0">
                  <a:pos x="T0" y="T1"/>
                </a:cxn>
                <a:cxn ang="0">
                  <a:pos x="T2" y="T3"/>
                </a:cxn>
                <a:cxn ang="0">
                  <a:pos x="T4" y="T5"/>
                </a:cxn>
              </a:cxnLst>
              <a:rect l="0" t="0" r="r" b="b"/>
              <a:pathLst>
                <a:path w="1" h="204">
                  <a:moveTo>
                    <a:pt x="0" y="0"/>
                  </a:moveTo>
                  <a:lnTo>
                    <a:pt x="0" y="203"/>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3" name="Freeform 53"/>
            <p:cNvSpPr>
              <a:spLocks/>
            </p:cNvSpPr>
            <p:nvPr/>
          </p:nvSpPr>
          <p:spPr bwMode="auto">
            <a:xfrm>
              <a:off x="5851525" y="2435225"/>
              <a:ext cx="130175" cy="668338"/>
            </a:xfrm>
            <a:custGeom>
              <a:avLst/>
              <a:gdLst>
                <a:gd name="T0" fmla="*/ 81 w 82"/>
                <a:gd name="T1" fmla="*/ 0 h 421"/>
                <a:gd name="T2" fmla="*/ 0 w 82"/>
                <a:gd name="T3" fmla="*/ 420 h 421"/>
                <a:gd name="T4" fmla="*/ 81 w 82"/>
                <a:gd name="T5" fmla="*/ 0 h 421"/>
              </a:gdLst>
              <a:ahLst/>
              <a:cxnLst>
                <a:cxn ang="0">
                  <a:pos x="T0" y="T1"/>
                </a:cxn>
                <a:cxn ang="0">
                  <a:pos x="T2" y="T3"/>
                </a:cxn>
                <a:cxn ang="0">
                  <a:pos x="T4" y="T5"/>
                </a:cxn>
              </a:cxnLst>
              <a:rect l="0" t="0" r="r" b="b"/>
              <a:pathLst>
                <a:path w="82" h="421">
                  <a:moveTo>
                    <a:pt x="81" y="0"/>
                  </a:moveTo>
                  <a:lnTo>
                    <a:pt x="0" y="420"/>
                  </a:lnTo>
                  <a:lnTo>
                    <a:pt x="81"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4" name="Freeform 54"/>
            <p:cNvSpPr>
              <a:spLocks/>
            </p:cNvSpPr>
            <p:nvPr/>
          </p:nvSpPr>
          <p:spPr bwMode="auto">
            <a:xfrm>
              <a:off x="5846763" y="2984500"/>
              <a:ext cx="53975" cy="119063"/>
            </a:xfrm>
            <a:custGeom>
              <a:avLst/>
              <a:gdLst>
                <a:gd name="T0" fmla="*/ 33 w 34"/>
                <a:gd name="T1" fmla="*/ 7 h 75"/>
                <a:gd name="T2" fmla="*/ 3 w 34"/>
                <a:gd name="T3" fmla="*/ 74 h 75"/>
                <a:gd name="T4" fmla="*/ 0 w 34"/>
                <a:gd name="T5" fmla="*/ 0 h 75"/>
                <a:gd name="T6" fmla="*/ 33 w 34"/>
                <a:gd name="T7" fmla="*/ 7 h 75"/>
              </a:gdLst>
              <a:ahLst/>
              <a:cxnLst>
                <a:cxn ang="0">
                  <a:pos x="T0" y="T1"/>
                </a:cxn>
                <a:cxn ang="0">
                  <a:pos x="T2" y="T3"/>
                </a:cxn>
                <a:cxn ang="0">
                  <a:pos x="T4" y="T5"/>
                </a:cxn>
                <a:cxn ang="0">
                  <a:pos x="T6" y="T7"/>
                </a:cxn>
              </a:cxnLst>
              <a:rect l="0" t="0" r="r" b="b"/>
              <a:pathLst>
                <a:path w="34" h="75">
                  <a:moveTo>
                    <a:pt x="33" y="7"/>
                  </a:moveTo>
                  <a:lnTo>
                    <a:pt x="3" y="74"/>
                  </a:lnTo>
                  <a:lnTo>
                    <a:pt x="0" y="0"/>
                  </a:lnTo>
                  <a:lnTo>
                    <a:pt x="33" y="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5" name="Freeform 55"/>
            <p:cNvSpPr>
              <a:spLocks/>
            </p:cNvSpPr>
            <p:nvPr/>
          </p:nvSpPr>
          <p:spPr bwMode="auto">
            <a:xfrm>
              <a:off x="6373813" y="2422525"/>
              <a:ext cx="1587" cy="669925"/>
            </a:xfrm>
            <a:custGeom>
              <a:avLst/>
              <a:gdLst>
                <a:gd name="T0" fmla="*/ 0 w 1"/>
                <a:gd name="T1" fmla="*/ 0 h 422"/>
                <a:gd name="T2" fmla="*/ 0 w 1"/>
                <a:gd name="T3" fmla="*/ 421 h 422"/>
                <a:gd name="T4" fmla="*/ 0 w 1"/>
                <a:gd name="T5" fmla="*/ 0 h 422"/>
              </a:gdLst>
              <a:ahLst/>
              <a:cxnLst>
                <a:cxn ang="0">
                  <a:pos x="T0" y="T1"/>
                </a:cxn>
                <a:cxn ang="0">
                  <a:pos x="T2" y="T3"/>
                </a:cxn>
                <a:cxn ang="0">
                  <a:pos x="T4" y="T5"/>
                </a:cxn>
              </a:cxnLst>
              <a:rect l="0" t="0" r="r" b="b"/>
              <a:pathLst>
                <a:path w="1" h="422">
                  <a:moveTo>
                    <a:pt x="0" y="0"/>
                  </a:moveTo>
                  <a:lnTo>
                    <a:pt x="0" y="42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6" name="Freeform 56"/>
            <p:cNvSpPr>
              <a:spLocks/>
            </p:cNvSpPr>
            <p:nvPr/>
          </p:nvSpPr>
          <p:spPr bwMode="auto">
            <a:xfrm>
              <a:off x="6346825" y="2976563"/>
              <a:ext cx="53975" cy="115887"/>
            </a:xfrm>
            <a:custGeom>
              <a:avLst/>
              <a:gdLst>
                <a:gd name="T0" fmla="*/ 33 w 34"/>
                <a:gd name="T1" fmla="*/ 0 h 73"/>
                <a:gd name="T2" fmla="*/ 17 w 34"/>
                <a:gd name="T3" fmla="*/ 72 h 73"/>
                <a:gd name="T4" fmla="*/ 0 w 34"/>
                <a:gd name="T5" fmla="*/ 0 h 73"/>
                <a:gd name="T6" fmla="*/ 33 w 34"/>
                <a:gd name="T7" fmla="*/ 0 h 73"/>
              </a:gdLst>
              <a:ahLst/>
              <a:cxnLst>
                <a:cxn ang="0">
                  <a:pos x="T0" y="T1"/>
                </a:cxn>
                <a:cxn ang="0">
                  <a:pos x="T2" y="T3"/>
                </a:cxn>
                <a:cxn ang="0">
                  <a:pos x="T4" y="T5"/>
                </a:cxn>
                <a:cxn ang="0">
                  <a:pos x="T6" y="T7"/>
                </a:cxn>
              </a:cxnLst>
              <a:rect l="0" t="0" r="r" b="b"/>
              <a:pathLst>
                <a:path w="34" h="73">
                  <a:moveTo>
                    <a:pt x="33" y="0"/>
                  </a:moveTo>
                  <a:lnTo>
                    <a:pt x="17" y="72"/>
                  </a:lnTo>
                  <a:lnTo>
                    <a:pt x="0" y="0"/>
                  </a:lnTo>
                  <a:lnTo>
                    <a:pt x="33"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7" name="Freeform 57"/>
            <p:cNvSpPr>
              <a:spLocks/>
            </p:cNvSpPr>
            <p:nvPr/>
          </p:nvSpPr>
          <p:spPr bwMode="auto">
            <a:xfrm>
              <a:off x="6745288" y="2422525"/>
              <a:ext cx="225425" cy="658813"/>
            </a:xfrm>
            <a:custGeom>
              <a:avLst/>
              <a:gdLst>
                <a:gd name="T0" fmla="*/ 0 w 142"/>
                <a:gd name="T1" fmla="*/ 0 h 415"/>
                <a:gd name="T2" fmla="*/ 141 w 142"/>
                <a:gd name="T3" fmla="*/ 414 h 415"/>
                <a:gd name="T4" fmla="*/ 0 w 142"/>
                <a:gd name="T5" fmla="*/ 0 h 415"/>
              </a:gdLst>
              <a:ahLst/>
              <a:cxnLst>
                <a:cxn ang="0">
                  <a:pos x="T0" y="T1"/>
                </a:cxn>
                <a:cxn ang="0">
                  <a:pos x="T2" y="T3"/>
                </a:cxn>
                <a:cxn ang="0">
                  <a:pos x="T4" y="T5"/>
                </a:cxn>
              </a:cxnLst>
              <a:rect l="0" t="0" r="r" b="b"/>
              <a:pathLst>
                <a:path w="142" h="415">
                  <a:moveTo>
                    <a:pt x="0" y="0"/>
                  </a:moveTo>
                  <a:lnTo>
                    <a:pt x="141" y="414"/>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8" name="Freeform 58"/>
            <p:cNvSpPr>
              <a:spLocks/>
            </p:cNvSpPr>
            <p:nvPr/>
          </p:nvSpPr>
          <p:spPr bwMode="auto">
            <a:xfrm>
              <a:off x="6907213" y="2962275"/>
              <a:ext cx="63500" cy="119063"/>
            </a:xfrm>
            <a:custGeom>
              <a:avLst/>
              <a:gdLst>
                <a:gd name="T0" fmla="*/ 31 w 40"/>
                <a:gd name="T1" fmla="*/ 0 h 75"/>
                <a:gd name="T2" fmla="*/ 39 w 40"/>
                <a:gd name="T3" fmla="*/ 74 h 75"/>
                <a:gd name="T4" fmla="*/ 0 w 40"/>
                <a:gd name="T5" fmla="*/ 13 h 75"/>
                <a:gd name="T6" fmla="*/ 31 w 40"/>
                <a:gd name="T7" fmla="*/ 0 h 75"/>
              </a:gdLst>
              <a:ahLst/>
              <a:cxnLst>
                <a:cxn ang="0">
                  <a:pos x="T0" y="T1"/>
                </a:cxn>
                <a:cxn ang="0">
                  <a:pos x="T2" y="T3"/>
                </a:cxn>
                <a:cxn ang="0">
                  <a:pos x="T4" y="T5"/>
                </a:cxn>
                <a:cxn ang="0">
                  <a:pos x="T6" y="T7"/>
                </a:cxn>
              </a:cxnLst>
              <a:rect l="0" t="0" r="r" b="b"/>
              <a:pathLst>
                <a:path w="40" h="75">
                  <a:moveTo>
                    <a:pt x="31" y="0"/>
                  </a:moveTo>
                  <a:lnTo>
                    <a:pt x="39" y="74"/>
                  </a:lnTo>
                  <a:lnTo>
                    <a:pt x="0" y="13"/>
                  </a:lnTo>
                  <a:lnTo>
                    <a:pt x="31"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9" name="Freeform 59"/>
            <p:cNvSpPr>
              <a:spLocks/>
            </p:cNvSpPr>
            <p:nvPr/>
          </p:nvSpPr>
          <p:spPr bwMode="auto">
            <a:xfrm>
              <a:off x="4095750" y="1582738"/>
              <a:ext cx="703263" cy="541337"/>
            </a:xfrm>
            <a:custGeom>
              <a:avLst/>
              <a:gdLst>
                <a:gd name="T0" fmla="*/ 442 w 443"/>
                <a:gd name="T1" fmla="*/ 0 h 341"/>
                <a:gd name="T2" fmla="*/ 0 w 443"/>
                <a:gd name="T3" fmla="*/ 340 h 341"/>
                <a:gd name="T4" fmla="*/ 442 w 443"/>
                <a:gd name="T5" fmla="*/ 0 h 341"/>
              </a:gdLst>
              <a:ahLst/>
              <a:cxnLst>
                <a:cxn ang="0">
                  <a:pos x="T0" y="T1"/>
                </a:cxn>
                <a:cxn ang="0">
                  <a:pos x="T2" y="T3"/>
                </a:cxn>
                <a:cxn ang="0">
                  <a:pos x="T4" y="T5"/>
                </a:cxn>
              </a:cxnLst>
              <a:rect l="0" t="0" r="r" b="b"/>
              <a:pathLst>
                <a:path w="443" h="341">
                  <a:moveTo>
                    <a:pt x="442" y="0"/>
                  </a:moveTo>
                  <a:lnTo>
                    <a:pt x="0" y="340"/>
                  </a:lnTo>
                  <a:lnTo>
                    <a:pt x="44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0" name="Freeform 60"/>
            <p:cNvSpPr>
              <a:spLocks/>
            </p:cNvSpPr>
            <p:nvPr/>
          </p:nvSpPr>
          <p:spPr bwMode="auto">
            <a:xfrm>
              <a:off x="4095750" y="2033588"/>
              <a:ext cx="103188" cy="90487"/>
            </a:xfrm>
            <a:custGeom>
              <a:avLst/>
              <a:gdLst>
                <a:gd name="T0" fmla="*/ 64 w 65"/>
                <a:gd name="T1" fmla="*/ 29 h 57"/>
                <a:gd name="T2" fmla="*/ 0 w 65"/>
                <a:gd name="T3" fmla="*/ 56 h 57"/>
                <a:gd name="T4" fmla="*/ 45 w 65"/>
                <a:gd name="T5" fmla="*/ 0 h 57"/>
                <a:gd name="T6" fmla="*/ 64 w 65"/>
                <a:gd name="T7" fmla="*/ 29 h 57"/>
              </a:gdLst>
              <a:ahLst/>
              <a:cxnLst>
                <a:cxn ang="0">
                  <a:pos x="T0" y="T1"/>
                </a:cxn>
                <a:cxn ang="0">
                  <a:pos x="T2" y="T3"/>
                </a:cxn>
                <a:cxn ang="0">
                  <a:pos x="T4" y="T5"/>
                </a:cxn>
                <a:cxn ang="0">
                  <a:pos x="T6" y="T7"/>
                </a:cxn>
              </a:cxnLst>
              <a:rect l="0" t="0" r="r" b="b"/>
              <a:pathLst>
                <a:path w="65" h="57">
                  <a:moveTo>
                    <a:pt x="64" y="29"/>
                  </a:moveTo>
                  <a:lnTo>
                    <a:pt x="0" y="56"/>
                  </a:lnTo>
                  <a:lnTo>
                    <a:pt x="45" y="0"/>
                  </a:lnTo>
                  <a:lnTo>
                    <a:pt x="64" y="29"/>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1" name="Freeform 61"/>
            <p:cNvSpPr>
              <a:spLocks/>
            </p:cNvSpPr>
            <p:nvPr/>
          </p:nvSpPr>
          <p:spPr bwMode="auto">
            <a:xfrm>
              <a:off x="5181600" y="1604963"/>
              <a:ext cx="1588" cy="519112"/>
            </a:xfrm>
            <a:custGeom>
              <a:avLst/>
              <a:gdLst>
                <a:gd name="T0" fmla="*/ 0 w 1"/>
                <a:gd name="T1" fmla="*/ 0 h 327"/>
                <a:gd name="T2" fmla="*/ 0 w 1"/>
                <a:gd name="T3" fmla="*/ 326 h 327"/>
                <a:gd name="T4" fmla="*/ 0 w 1"/>
                <a:gd name="T5" fmla="*/ 0 h 327"/>
              </a:gdLst>
              <a:ahLst/>
              <a:cxnLst>
                <a:cxn ang="0">
                  <a:pos x="T0" y="T1"/>
                </a:cxn>
                <a:cxn ang="0">
                  <a:pos x="T2" y="T3"/>
                </a:cxn>
                <a:cxn ang="0">
                  <a:pos x="T4" y="T5"/>
                </a:cxn>
              </a:cxnLst>
              <a:rect l="0" t="0" r="r" b="b"/>
              <a:pathLst>
                <a:path w="1" h="327">
                  <a:moveTo>
                    <a:pt x="0" y="0"/>
                  </a:moveTo>
                  <a:lnTo>
                    <a:pt x="0" y="326"/>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2" name="Freeform 62"/>
            <p:cNvSpPr>
              <a:spLocks/>
            </p:cNvSpPr>
            <p:nvPr/>
          </p:nvSpPr>
          <p:spPr bwMode="auto">
            <a:xfrm>
              <a:off x="5153025" y="2008188"/>
              <a:ext cx="55563" cy="115887"/>
            </a:xfrm>
            <a:custGeom>
              <a:avLst/>
              <a:gdLst>
                <a:gd name="T0" fmla="*/ 34 w 35"/>
                <a:gd name="T1" fmla="*/ 0 h 73"/>
                <a:gd name="T2" fmla="*/ 18 w 35"/>
                <a:gd name="T3" fmla="*/ 72 h 73"/>
                <a:gd name="T4" fmla="*/ 0 w 35"/>
                <a:gd name="T5" fmla="*/ 0 h 73"/>
                <a:gd name="T6" fmla="*/ 34 w 35"/>
                <a:gd name="T7" fmla="*/ 0 h 73"/>
              </a:gdLst>
              <a:ahLst/>
              <a:cxnLst>
                <a:cxn ang="0">
                  <a:pos x="T0" y="T1"/>
                </a:cxn>
                <a:cxn ang="0">
                  <a:pos x="T2" y="T3"/>
                </a:cxn>
                <a:cxn ang="0">
                  <a:pos x="T4" y="T5"/>
                </a:cxn>
                <a:cxn ang="0">
                  <a:pos x="T6" y="T7"/>
                </a:cxn>
              </a:cxnLst>
              <a:rect l="0" t="0" r="r" b="b"/>
              <a:pathLst>
                <a:path w="35" h="73">
                  <a:moveTo>
                    <a:pt x="34" y="0"/>
                  </a:moveTo>
                  <a:lnTo>
                    <a:pt x="18" y="72"/>
                  </a:lnTo>
                  <a:lnTo>
                    <a:pt x="0" y="0"/>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3" name="Freeform 63"/>
            <p:cNvSpPr>
              <a:spLocks/>
            </p:cNvSpPr>
            <p:nvPr/>
          </p:nvSpPr>
          <p:spPr bwMode="auto">
            <a:xfrm>
              <a:off x="5562600" y="1604963"/>
              <a:ext cx="769938" cy="530225"/>
            </a:xfrm>
            <a:custGeom>
              <a:avLst/>
              <a:gdLst>
                <a:gd name="T0" fmla="*/ 0 w 485"/>
                <a:gd name="T1" fmla="*/ 0 h 334"/>
                <a:gd name="T2" fmla="*/ 484 w 485"/>
                <a:gd name="T3" fmla="*/ 333 h 334"/>
                <a:gd name="T4" fmla="*/ 0 w 485"/>
                <a:gd name="T5" fmla="*/ 0 h 334"/>
              </a:gdLst>
              <a:ahLst/>
              <a:cxnLst>
                <a:cxn ang="0">
                  <a:pos x="T0" y="T1"/>
                </a:cxn>
                <a:cxn ang="0">
                  <a:pos x="T2" y="T3"/>
                </a:cxn>
                <a:cxn ang="0">
                  <a:pos x="T4" y="T5"/>
                </a:cxn>
              </a:cxnLst>
              <a:rect l="0" t="0" r="r" b="b"/>
              <a:pathLst>
                <a:path w="485" h="334">
                  <a:moveTo>
                    <a:pt x="0" y="0"/>
                  </a:moveTo>
                  <a:lnTo>
                    <a:pt x="484" y="333"/>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4" name="Freeform 64"/>
            <p:cNvSpPr>
              <a:spLocks/>
            </p:cNvSpPr>
            <p:nvPr/>
          </p:nvSpPr>
          <p:spPr bwMode="auto">
            <a:xfrm>
              <a:off x="6226175" y="2047875"/>
              <a:ext cx="106363" cy="87313"/>
            </a:xfrm>
            <a:custGeom>
              <a:avLst/>
              <a:gdLst>
                <a:gd name="T0" fmla="*/ 17 w 67"/>
                <a:gd name="T1" fmla="*/ 0 h 55"/>
                <a:gd name="T2" fmla="*/ 66 w 67"/>
                <a:gd name="T3" fmla="*/ 54 h 55"/>
                <a:gd name="T4" fmla="*/ 0 w 67"/>
                <a:gd name="T5" fmla="*/ 31 h 55"/>
                <a:gd name="T6" fmla="*/ 17 w 67"/>
                <a:gd name="T7" fmla="*/ 0 h 55"/>
              </a:gdLst>
              <a:ahLst/>
              <a:cxnLst>
                <a:cxn ang="0">
                  <a:pos x="T0" y="T1"/>
                </a:cxn>
                <a:cxn ang="0">
                  <a:pos x="T2" y="T3"/>
                </a:cxn>
                <a:cxn ang="0">
                  <a:pos x="T4" y="T5"/>
                </a:cxn>
                <a:cxn ang="0">
                  <a:pos x="T6" y="T7"/>
                </a:cxn>
              </a:cxnLst>
              <a:rect l="0" t="0" r="r" b="b"/>
              <a:pathLst>
                <a:path w="67" h="55">
                  <a:moveTo>
                    <a:pt x="17" y="0"/>
                  </a:moveTo>
                  <a:lnTo>
                    <a:pt x="66" y="54"/>
                  </a:lnTo>
                  <a:lnTo>
                    <a:pt x="0" y="31"/>
                  </a:lnTo>
                  <a:lnTo>
                    <a:pt x="17"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5" name="Freeform 65"/>
            <p:cNvSpPr>
              <a:spLocks/>
            </p:cNvSpPr>
            <p:nvPr/>
          </p:nvSpPr>
          <p:spPr bwMode="auto">
            <a:xfrm>
              <a:off x="3535363" y="3033713"/>
              <a:ext cx="85725" cy="93662"/>
            </a:xfrm>
            <a:custGeom>
              <a:avLst/>
              <a:gdLst>
                <a:gd name="T0" fmla="*/ 53 w 54"/>
                <a:gd name="T1" fmla="*/ 23 h 59"/>
                <a:gd name="T2" fmla="*/ 0 w 54"/>
                <a:gd name="T3" fmla="*/ 58 h 59"/>
                <a:gd name="T4" fmla="*/ 32 w 54"/>
                <a:gd name="T5" fmla="*/ 0 h 59"/>
              </a:gdLst>
              <a:ahLst/>
              <a:cxnLst>
                <a:cxn ang="0">
                  <a:pos x="T0" y="T1"/>
                </a:cxn>
                <a:cxn ang="0">
                  <a:pos x="T2" y="T3"/>
                </a:cxn>
                <a:cxn ang="0">
                  <a:pos x="T4" y="T5"/>
                </a:cxn>
              </a:cxnLst>
              <a:rect l="0" t="0" r="r" b="b"/>
              <a:pathLst>
                <a:path w="54" h="59">
                  <a:moveTo>
                    <a:pt x="53" y="23"/>
                  </a:moveTo>
                  <a:lnTo>
                    <a:pt x="0" y="58"/>
                  </a:lnTo>
                  <a:lnTo>
                    <a:pt x="3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6" name="Line 66"/>
            <p:cNvSpPr>
              <a:spLocks noChangeShapeType="1"/>
            </p:cNvSpPr>
            <p:nvPr/>
          </p:nvSpPr>
          <p:spPr bwMode="auto">
            <a:xfrm flipV="1">
              <a:off x="3529013" y="3054350"/>
              <a:ext cx="58737" cy="650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7" name="Line 67"/>
            <p:cNvSpPr>
              <a:spLocks noChangeShapeType="1"/>
            </p:cNvSpPr>
            <p:nvPr/>
          </p:nvSpPr>
          <p:spPr bwMode="auto">
            <a:xfrm flipV="1">
              <a:off x="3587750" y="3030538"/>
              <a:ext cx="30163" cy="2381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8" name="Line 68"/>
            <p:cNvSpPr>
              <a:spLocks noChangeShapeType="1"/>
            </p:cNvSpPr>
            <p:nvPr/>
          </p:nvSpPr>
          <p:spPr bwMode="auto">
            <a:xfrm flipV="1">
              <a:off x="3624263" y="3022600"/>
              <a:ext cx="31750" cy="79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9" name="Line 69"/>
            <p:cNvSpPr>
              <a:spLocks noChangeShapeType="1"/>
            </p:cNvSpPr>
            <p:nvPr/>
          </p:nvSpPr>
          <p:spPr bwMode="auto">
            <a:xfrm>
              <a:off x="3656013" y="3028950"/>
              <a:ext cx="26987" cy="79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0" name="Line 70"/>
            <p:cNvSpPr>
              <a:spLocks noChangeShapeType="1"/>
            </p:cNvSpPr>
            <p:nvPr/>
          </p:nvSpPr>
          <p:spPr bwMode="auto">
            <a:xfrm>
              <a:off x="3683000" y="3036888"/>
              <a:ext cx="31750" cy="2381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1" name="Line 71"/>
            <p:cNvSpPr>
              <a:spLocks noChangeShapeType="1"/>
            </p:cNvSpPr>
            <p:nvPr/>
          </p:nvSpPr>
          <p:spPr bwMode="auto">
            <a:xfrm>
              <a:off x="3714750" y="3060700"/>
              <a:ext cx="60325" cy="650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2" name="Freeform 72"/>
            <p:cNvSpPr>
              <a:spLocks/>
            </p:cNvSpPr>
            <p:nvPr/>
          </p:nvSpPr>
          <p:spPr bwMode="auto">
            <a:xfrm>
              <a:off x="3690938" y="3033713"/>
              <a:ext cx="85725" cy="93662"/>
            </a:xfrm>
            <a:custGeom>
              <a:avLst/>
              <a:gdLst>
                <a:gd name="T0" fmla="*/ 21 w 54"/>
                <a:gd name="T1" fmla="*/ 0 h 59"/>
                <a:gd name="T2" fmla="*/ 53 w 54"/>
                <a:gd name="T3" fmla="*/ 58 h 59"/>
                <a:gd name="T4" fmla="*/ 0 w 54"/>
                <a:gd name="T5" fmla="*/ 23 h 59"/>
              </a:gdLst>
              <a:ahLst/>
              <a:cxnLst>
                <a:cxn ang="0">
                  <a:pos x="T0" y="T1"/>
                </a:cxn>
                <a:cxn ang="0">
                  <a:pos x="T2" y="T3"/>
                </a:cxn>
                <a:cxn ang="0">
                  <a:pos x="T4" y="T5"/>
                </a:cxn>
              </a:cxnLst>
              <a:rect l="0" t="0" r="r" b="b"/>
              <a:pathLst>
                <a:path w="54" h="59">
                  <a:moveTo>
                    <a:pt x="21" y="0"/>
                  </a:moveTo>
                  <a:lnTo>
                    <a:pt x="53" y="58"/>
                  </a:lnTo>
                  <a:lnTo>
                    <a:pt x="0" y="2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3" name="Freeform 73"/>
            <p:cNvSpPr>
              <a:spLocks/>
            </p:cNvSpPr>
            <p:nvPr/>
          </p:nvSpPr>
          <p:spPr bwMode="auto">
            <a:xfrm>
              <a:off x="4195763" y="3033713"/>
              <a:ext cx="85725" cy="93662"/>
            </a:xfrm>
            <a:custGeom>
              <a:avLst/>
              <a:gdLst>
                <a:gd name="T0" fmla="*/ 53 w 54"/>
                <a:gd name="T1" fmla="*/ 23 h 59"/>
                <a:gd name="T2" fmla="*/ 0 w 54"/>
                <a:gd name="T3" fmla="*/ 58 h 59"/>
                <a:gd name="T4" fmla="*/ 32 w 54"/>
                <a:gd name="T5" fmla="*/ 0 h 59"/>
              </a:gdLst>
              <a:ahLst/>
              <a:cxnLst>
                <a:cxn ang="0">
                  <a:pos x="T0" y="T1"/>
                </a:cxn>
                <a:cxn ang="0">
                  <a:pos x="T2" y="T3"/>
                </a:cxn>
                <a:cxn ang="0">
                  <a:pos x="T4" y="T5"/>
                </a:cxn>
              </a:cxnLst>
              <a:rect l="0" t="0" r="r" b="b"/>
              <a:pathLst>
                <a:path w="54" h="59">
                  <a:moveTo>
                    <a:pt x="53" y="23"/>
                  </a:moveTo>
                  <a:lnTo>
                    <a:pt x="0" y="58"/>
                  </a:lnTo>
                  <a:lnTo>
                    <a:pt x="3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4" name="Line 74"/>
            <p:cNvSpPr>
              <a:spLocks noChangeShapeType="1"/>
            </p:cNvSpPr>
            <p:nvPr/>
          </p:nvSpPr>
          <p:spPr bwMode="auto">
            <a:xfrm flipV="1">
              <a:off x="4195763" y="3054350"/>
              <a:ext cx="60325" cy="650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5" name="Line 75"/>
            <p:cNvSpPr>
              <a:spLocks noChangeShapeType="1"/>
            </p:cNvSpPr>
            <p:nvPr/>
          </p:nvSpPr>
          <p:spPr bwMode="auto">
            <a:xfrm flipV="1">
              <a:off x="4249738" y="3030538"/>
              <a:ext cx="30162" cy="2381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6" name="Line 76"/>
            <p:cNvSpPr>
              <a:spLocks noChangeShapeType="1"/>
            </p:cNvSpPr>
            <p:nvPr/>
          </p:nvSpPr>
          <p:spPr bwMode="auto">
            <a:xfrm flipV="1">
              <a:off x="4286250" y="3022600"/>
              <a:ext cx="28575" cy="79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7" name="Line 77"/>
            <p:cNvSpPr>
              <a:spLocks noChangeShapeType="1"/>
            </p:cNvSpPr>
            <p:nvPr/>
          </p:nvSpPr>
          <p:spPr bwMode="auto">
            <a:xfrm>
              <a:off x="4314825" y="3028950"/>
              <a:ext cx="31750" cy="79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8" name="Line 78"/>
            <p:cNvSpPr>
              <a:spLocks noChangeShapeType="1"/>
            </p:cNvSpPr>
            <p:nvPr/>
          </p:nvSpPr>
          <p:spPr bwMode="auto">
            <a:xfrm>
              <a:off x="4346575" y="3036888"/>
              <a:ext cx="30163" cy="2381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9" name="Line 79"/>
            <p:cNvSpPr>
              <a:spLocks noChangeShapeType="1"/>
            </p:cNvSpPr>
            <p:nvPr/>
          </p:nvSpPr>
          <p:spPr bwMode="auto">
            <a:xfrm>
              <a:off x="4376738" y="3060700"/>
              <a:ext cx="58737" cy="650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0" name="Freeform 80"/>
            <p:cNvSpPr>
              <a:spLocks/>
            </p:cNvSpPr>
            <p:nvPr/>
          </p:nvSpPr>
          <p:spPr bwMode="auto">
            <a:xfrm>
              <a:off x="4349750" y="3033713"/>
              <a:ext cx="87313" cy="93662"/>
            </a:xfrm>
            <a:custGeom>
              <a:avLst/>
              <a:gdLst>
                <a:gd name="T0" fmla="*/ 21 w 55"/>
                <a:gd name="T1" fmla="*/ 0 h 59"/>
                <a:gd name="T2" fmla="*/ 54 w 55"/>
                <a:gd name="T3" fmla="*/ 58 h 59"/>
                <a:gd name="T4" fmla="*/ 0 w 55"/>
                <a:gd name="T5" fmla="*/ 23 h 59"/>
              </a:gdLst>
              <a:ahLst/>
              <a:cxnLst>
                <a:cxn ang="0">
                  <a:pos x="T0" y="T1"/>
                </a:cxn>
                <a:cxn ang="0">
                  <a:pos x="T2" y="T3"/>
                </a:cxn>
                <a:cxn ang="0">
                  <a:pos x="T4" y="T5"/>
                </a:cxn>
              </a:cxnLst>
              <a:rect l="0" t="0" r="r" b="b"/>
              <a:pathLst>
                <a:path w="55" h="59">
                  <a:moveTo>
                    <a:pt x="21" y="0"/>
                  </a:moveTo>
                  <a:lnTo>
                    <a:pt x="54" y="58"/>
                  </a:lnTo>
                  <a:lnTo>
                    <a:pt x="0" y="2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1" name="Freeform 81"/>
            <p:cNvSpPr>
              <a:spLocks/>
            </p:cNvSpPr>
            <p:nvPr/>
          </p:nvSpPr>
          <p:spPr bwMode="auto">
            <a:xfrm>
              <a:off x="4797425" y="3033713"/>
              <a:ext cx="85725" cy="93662"/>
            </a:xfrm>
            <a:custGeom>
              <a:avLst/>
              <a:gdLst>
                <a:gd name="T0" fmla="*/ 53 w 54"/>
                <a:gd name="T1" fmla="*/ 23 h 59"/>
                <a:gd name="T2" fmla="*/ 0 w 54"/>
                <a:gd name="T3" fmla="*/ 58 h 59"/>
                <a:gd name="T4" fmla="*/ 31 w 54"/>
                <a:gd name="T5" fmla="*/ 0 h 59"/>
              </a:gdLst>
              <a:ahLst/>
              <a:cxnLst>
                <a:cxn ang="0">
                  <a:pos x="T0" y="T1"/>
                </a:cxn>
                <a:cxn ang="0">
                  <a:pos x="T2" y="T3"/>
                </a:cxn>
                <a:cxn ang="0">
                  <a:pos x="T4" y="T5"/>
                </a:cxn>
              </a:cxnLst>
              <a:rect l="0" t="0" r="r" b="b"/>
              <a:pathLst>
                <a:path w="54" h="59">
                  <a:moveTo>
                    <a:pt x="53" y="23"/>
                  </a:moveTo>
                  <a:lnTo>
                    <a:pt x="0" y="58"/>
                  </a:lnTo>
                  <a:lnTo>
                    <a:pt x="31"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2" name="Line 82"/>
            <p:cNvSpPr>
              <a:spLocks noChangeShapeType="1"/>
            </p:cNvSpPr>
            <p:nvPr/>
          </p:nvSpPr>
          <p:spPr bwMode="auto">
            <a:xfrm flipV="1">
              <a:off x="4791075" y="3054350"/>
              <a:ext cx="58738" cy="650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3" name="Line 83"/>
            <p:cNvSpPr>
              <a:spLocks noChangeShapeType="1"/>
            </p:cNvSpPr>
            <p:nvPr/>
          </p:nvSpPr>
          <p:spPr bwMode="auto">
            <a:xfrm flipV="1">
              <a:off x="4849813" y="3030538"/>
              <a:ext cx="30162" cy="2381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4" name="Line 84"/>
            <p:cNvSpPr>
              <a:spLocks noChangeShapeType="1"/>
            </p:cNvSpPr>
            <p:nvPr/>
          </p:nvSpPr>
          <p:spPr bwMode="auto">
            <a:xfrm flipV="1">
              <a:off x="4879975" y="3022600"/>
              <a:ext cx="30163" cy="79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5" name="Line 85"/>
            <p:cNvSpPr>
              <a:spLocks noChangeShapeType="1"/>
            </p:cNvSpPr>
            <p:nvPr/>
          </p:nvSpPr>
          <p:spPr bwMode="auto">
            <a:xfrm>
              <a:off x="4916488" y="3028950"/>
              <a:ext cx="30162" cy="79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6" name="Line 86"/>
            <p:cNvSpPr>
              <a:spLocks noChangeShapeType="1"/>
            </p:cNvSpPr>
            <p:nvPr/>
          </p:nvSpPr>
          <p:spPr bwMode="auto">
            <a:xfrm>
              <a:off x="4946650" y="3036888"/>
              <a:ext cx="30163" cy="2381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7" name="Line 87"/>
            <p:cNvSpPr>
              <a:spLocks noChangeShapeType="1"/>
            </p:cNvSpPr>
            <p:nvPr/>
          </p:nvSpPr>
          <p:spPr bwMode="auto">
            <a:xfrm>
              <a:off x="4976813" y="3060700"/>
              <a:ext cx="58737" cy="650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8" name="Freeform 88"/>
            <p:cNvSpPr>
              <a:spLocks/>
            </p:cNvSpPr>
            <p:nvPr/>
          </p:nvSpPr>
          <p:spPr bwMode="auto">
            <a:xfrm>
              <a:off x="4951413" y="3033713"/>
              <a:ext cx="85725" cy="93662"/>
            </a:xfrm>
            <a:custGeom>
              <a:avLst/>
              <a:gdLst>
                <a:gd name="T0" fmla="*/ 22 w 54"/>
                <a:gd name="T1" fmla="*/ 0 h 59"/>
                <a:gd name="T2" fmla="*/ 53 w 54"/>
                <a:gd name="T3" fmla="*/ 58 h 59"/>
                <a:gd name="T4" fmla="*/ 0 w 54"/>
                <a:gd name="T5" fmla="*/ 23 h 59"/>
              </a:gdLst>
              <a:ahLst/>
              <a:cxnLst>
                <a:cxn ang="0">
                  <a:pos x="T0" y="T1"/>
                </a:cxn>
                <a:cxn ang="0">
                  <a:pos x="T2" y="T3"/>
                </a:cxn>
                <a:cxn ang="0">
                  <a:pos x="T4" y="T5"/>
                </a:cxn>
              </a:cxnLst>
              <a:rect l="0" t="0" r="r" b="b"/>
              <a:pathLst>
                <a:path w="54" h="59">
                  <a:moveTo>
                    <a:pt x="22" y="0"/>
                  </a:moveTo>
                  <a:lnTo>
                    <a:pt x="53" y="58"/>
                  </a:lnTo>
                  <a:lnTo>
                    <a:pt x="0" y="2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69" name="Freeform 89"/>
            <p:cNvSpPr>
              <a:spLocks/>
            </p:cNvSpPr>
            <p:nvPr/>
          </p:nvSpPr>
          <p:spPr bwMode="auto">
            <a:xfrm>
              <a:off x="5457825" y="3033713"/>
              <a:ext cx="85725" cy="93662"/>
            </a:xfrm>
            <a:custGeom>
              <a:avLst/>
              <a:gdLst>
                <a:gd name="T0" fmla="*/ 53 w 54"/>
                <a:gd name="T1" fmla="*/ 23 h 59"/>
                <a:gd name="T2" fmla="*/ 0 w 54"/>
                <a:gd name="T3" fmla="*/ 58 h 59"/>
                <a:gd name="T4" fmla="*/ 32 w 54"/>
                <a:gd name="T5" fmla="*/ 0 h 59"/>
              </a:gdLst>
              <a:ahLst/>
              <a:cxnLst>
                <a:cxn ang="0">
                  <a:pos x="T0" y="T1"/>
                </a:cxn>
                <a:cxn ang="0">
                  <a:pos x="T2" y="T3"/>
                </a:cxn>
                <a:cxn ang="0">
                  <a:pos x="T4" y="T5"/>
                </a:cxn>
              </a:cxnLst>
              <a:rect l="0" t="0" r="r" b="b"/>
              <a:pathLst>
                <a:path w="54" h="59">
                  <a:moveTo>
                    <a:pt x="53" y="23"/>
                  </a:moveTo>
                  <a:lnTo>
                    <a:pt x="0" y="58"/>
                  </a:lnTo>
                  <a:lnTo>
                    <a:pt x="3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0" name="Line 90"/>
            <p:cNvSpPr>
              <a:spLocks noChangeShapeType="1"/>
            </p:cNvSpPr>
            <p:nvPr/>
          </p:nvSpPr>
          <p:spPr bwMode="auto">
            <a:xfrm flipV="1">
              <a:off x="5457825" y="3054350"/>
              <a:ext cx="60325" cy="650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1" name="Line 91"/>
            <p:cNvSpPr>
              <a:spLocks noChangeShapeType="1"/>
            </p:cNvSpPr>
            <p:nvPr/>
          </p:nvSpPr>
          <p:spPr bwMode="auto">
            <a:xfrm flipV="1">
              <a:off x="5511800" y="3030538"/>
              <a:ext cx="30163" cy="2381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2" name="Line 92"/>
            <p:cNvSpPr>
              <a:spLocks noChangeShapeType="1"/>
            </p:cNvSpPr>
            <p:nvPr/>
          </p:nvSpPr>
          <p:spPr bwMode="auto">
            <a:xfrm flipV="1">
              <a:off x="5541963" y="3022600"/>
              <a:ext cx="30162" cy="79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3" name="Line 93"/>
            <p:cNvSpPr>
              <a:spLocks noChangeShapeType="1"/>
            </p:cNvSpPr>
            <p:nvPr/>
          </p:nvSpPr>
          <p:spPr bwMode="auto">
            <a:xfrm>
              <a:off x="5578475" y="3028950"/>
              <a:ext cx="28575" cy="79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4" name="Line 94"/>
            <p:cNvSpPr>
              <a:spLocks noChangeShapeType="1"/>
            </p:cNvSpPr>
            <p:nvPr/>
          </p:nvSpPr>
          <p:spPr bwMode="auto">
            <a:xfrm>
              <a:off x="5607050" y="3036888"/>
              <a:ext cx="31750" cy="2381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5" name="Line 95"/>
            <p:cNvSpPr>
              <a:spLocks noChangeShapeType="1"/>
            </p:cNvSpPr>
            <p:nvPr/>
          </p:nvSpPr>
          <p:spPr bwMode="auto">
            <a:xfrm>
              <a:off x="5638800" y="3060700"/>
              <a:ext cx="60325" cy="650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6" name="Freeform 96"/>
            <p:cNvSpPr>
              <a:spLocks/>
            </p:cNvSpPr>
            <p:nvPr/>
          </p:nvSpPr>
          <p:spPr bwMode="auto">
            <a:xfrm>
              <a:off x="5613400" y="3033713"/>
              <a:ext cx="87313" cy="93662"/>
            </a:xfrm>
            <a:custGeom>
              <a:avLst/>
              <a:gdLst>
                <a:gd name="T0" fmla="*/ 21 w 55"/>
                <a:gd name="T1" fmla="*/ 0 h 59"/>
                <a:gd name="T2" fmla="*/ 54 w 55"/>
                <a:gd name="T3" fmla="*/ 58 h 59"/>
                <a:gd name="T4" fmla="*/ 0 w 55"/>
                <a:gd name="T5" fmla="*/ 23 h 59"/>
              </a:gdLst>
              <a:ahLst/>
              <a:cxnLst>
                <a:cxn ang="0">
                  <a:pos x="T0" y="T1"/>
                </a:cxn>
                <a:cxn ang="0">
                  <a:pos x="T2" y="T3"/>
                </a:cxn>
                <a:cxn ang="0">
                  <a:pos x="T4" y="T5"/>
                </a:cxn>
              </a:cxnLst>
              <a:rect l="0" t="0" r="r" b="b"/>
              <a:pathLst>
                <a:path w="55" h="59">
                  <a:moveTo>
                    <a:pt x="21" y="0"/>
                  </a:moveTo>
                  <a:lnTo>
                    <a:pt x="54" y="58"/>
                  </a:lnTo>
                  <a:lnTo>
                    <a:pt x="0" y="2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7" name="Freeform 97"/>
            <p:cNvSpPr>
              <a:spLocks/>
            </p:cNvSpPr>
            <p:nvPr/>
          </p:nvSpPr>
          <p:spPr bwMode="auto">
            <a:xfrm>
              <a:off x="6059488" y="3033713"/>
              <a:ext cx="85725" cy="93662"/>
            </a:xfrm>
            <a:custGeom>
              <a:avLst/>
              <a:gdLst>
                <a:gd name="T0" fmla="*/ 53 w 54"/>
                <a:gd name="T1" fmla="*/ 23 h 59"/>
                <a:gd name="T2" fmla="*/ 0 w 54"/>
                <a:gd name="T3" fmla="*/ 58 h 59"/>
                <a:gd name="T4" fmla="*/ 32 w 54"/>
                <a:gd name="T5" fmla="*/ 0 h 59"/>
              </a:gdLst>
              <a:ahLst/>
              <a:cxnLst>
                <a:cxn ang="0">
                  <a:pos x="T0" y="T1"/>
                </a:cxn>
                <a:cxn ang="0">
                  <a:pos x="T2" y="T3"/>
                </a:cxn>
                <a:cxn ang="0">
                  <a:pos x="T4" y="T5"/>
                </a:cxn>
              </a:cxnLst>
              <a:rect l="0" t="0" r="r" b="b"/>
              <a:pathLst>
                <a:path w="54" h="59">
                  <a:moveTo>
                    <a:pt x="53" y="23"/>
                  </a:moveTo>
                  <a:lnTo>
                    <a:pt x="0" y="58"/>
                  </a:lnTo>
                  <a:lnTo>
                    <a:pt x="3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8" name="Line 98"/>
            <p:cNvSpPr>
              <a:spLocks noChangeShapeType="1"/>
            </p:cNvSpPr>
            <p:nvPr/>
          </p:nvSpPr>
          <p:spPr bwMode="auto">
            <a:xfrm flipV="1">
              <a:off x="6053138" y="3054350"/>
              <a:ext cx="58737" cy="650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79" name="Line 99"/>
            <p:cNvSpPr>
              <a:spLocks noChangeShapeType="1"/>
            </p:cNvSpPr>
            <p:nvPr/>
          </p:nvSpPr>
          <p:spPr bwMode="auto">
            <a:xfrm flipV="1">
              <a:off x="6118225" y="3030538"/>
              <a:ext cx="31750" cy="2381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0" name="Line 100"/>
            <p:cNvSpPr>
              <a:spLocks noChangeShapeType="1"/>
            </p:cNvSpPr>
            <p:nvPr/>
          </p:nvSpPr>
          <p:spPr bwMode="auto">
            <a:xfrm flipV="1">
              <a:off x="6143625" y="3022600"/>
              <a:ext cx="30163" cy="79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1" name="Line 101"/>
            <p:cNvSpPr>
              <a:spLocks noChangeShapeType="1"/>
            </p:cNvSpPr>
            <p:nvPr/>
          </p:nvSpPr>
          <p:spPr bwMode="auto">
            <a:xfrm>
              <a:off x="6180138" y="3028950"/>
              <a:ext cx="28575" cy="79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2" name="Line 102"/>
            <p:cNvSpPr>
              <a:spLocks noChangeShapeType="1"/>
            </p:cNvSpPr>
            <p:nvPr/>
          </p:nvSpPr>
          <p:spPr bwMode="auto">
            <a:xfrm>
              <a:off x="6208713" y="3036888"/>
              <a:ext cx="30162" cy="2381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3" name="Line 103"/>
            <p:cNvSpPr>
              <a:spLocks noChangeShapeType="1"/>
            </p:cNvSpPr>
            <p:nvPr/>
          </p:nvSpPr>
          <p:spPr bwMode="auto">
            <a:xfrm>
              <a:off x="6238875" y="3060700"/>
              <a:ext cx="61913" cy="650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4" name="Freeform 104"/>
            <p:cNvSpPr>
              <a:spLocks/>
            </p:cNvSpPr>
            <p:nvPr/>
          </p:nvSpPr>
          <p:spPr bwMode="auto">
            <a:xfrm>
              <a:off x="6215063" y="3033713"/>
              <a:ext cx="87312" cy="93662"/>
            </a:xfrm>
            <a:custGeom>
              <a:avLst/>
              <a:gdLst>
                <a:gd name="T0" fmla="*/ 21 w 55"/>
                <a:gd name="T1" fmla="*/ 0 h 59"/>
                <a:gd name="T2" fmla="*/ 54 w 55"/>
                <a:gd name="T3" fmla="*/ 58 h 59"/>
                <a:gd name="T4" fmla="*/ 0 w 55"/>
                <a:gd name="T5" fmla="*/ 23 h 59"/>
              </a:gdLst>
              <a:ahLst/>
              <a:cxnLst>
                <a:cxn ang="0">
                  <a:pos x="T0" y="T1"/>
                </a:cxn>
                <a:cxn ang="0">
                  <a:pos x="T2" y="T3"/>
                </a:cxn>
                <a:cxn ang="0">
                  <a:pos x="T4" y="T5"/>
                </a:cxn>
              </a:cxnLst>
              <a:rect l="0" t="0" r="r" b="b"/>
              <a:pathLst>
                <a:path w="55" h="59">
                  <a:moveTo>
                    <a:pt x="21" y="0"/>
                  </a:moveTo>
                  <a:lnTo>
                    <a:pt x="54" y="58"/>
                  </a:lnTo>
                  <a:lnTo>
                    <a:pt x="0" y="2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5" name="Freeform 105"/>
            <p:cNvSpPr>
              <a:spLocks/>
            </p:cNvSpPr>
            <p:nvPr/>
          </p:nvSpPr>
          <p:spPr bwMode="auto">
            <a:xfrm>
              <a:off x="6719888" y="3033713"/>
              <a:ext cx="87312" cy="93662"/>
            </a:xfrm>
            <a:custGeom>
              <a:avLst/>
              <a:gdLst>
                <a:gd name="T0" fmla="*/ 54 w 55"/>
                <a:gd name="T1" fmla="*/ 23 h 59"/>
                <a:gd name="T2" fmla="*/ 0 w 55"/>
                <a:gd name="T3" fmla="*/ 58 h 59"/>
                <a:gd name="T4" fmla="*/ 32 w 55"/>
                <a:gd name="T5" fmla="*/ 0 h 59"/>
              </a:gdLst>
              <a:ahLst/>
              <a:cxnLst>
                <a:cxn ang="0">
                  <a:pos x="T0" y="T1"/>
                </a:cxn>
                <a:cxn ang="0">
                  <a:pos x="T2" y="T3"/>
                </a:cxn>
                <a:cxn ang="0">
                  <a:pos x="T4" y="T5"/>
                </a:cxn>
              </a:cxnLst>
              <a:rect l="0" t="0" r="r" b="b"/>
              <a:pathLst>
                <a:path w="55" h="59">
                  <a:moveTo>
                    <a:pt x="54" y="23"/>
                  </a:moveTo>
                  <a:lnTo>
                    <a:pt x="0" y="58"/>
                  </a:lnTo>
                  <a:lnTo>
                    <a:pt x="3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6" name="Line 106"/>
            <p:cNvSpPr>
              <a:spLocks noChangeShapeType="1"/>
            </p:cNvSpPr>
            <p:nvPr/>
          </p:nvSpPr>
          <p:spPr bwMode="auto">
            <a:xfrm flipV="1">
              <a:off x="6719888" y="3054350"/>
              <a:ext cx="60325" cy="650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7" name="Line 107"/>
            <p:cNvSpPr>
              <a:spLocks noChangeShapeType="1"/>
            </p:cNvSpPr>
            <p:nvPr/>
          </p:nvSpPr>
          <p:spPr bwMode="auto">
            <a:xfrm flipV="1">
              <a:off x="6773863" y="3030538"/>
              <a:ext cx="30162" cy="2381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8" name="Line 108"/>
            <p:cNvSpPr>
              <a:spLocks noChangeShapeType="1"/>
            </p:cNvSpPr>
            <p:nvPr/>
          </p:nvSpPr>
          <p:spPr bwMode="auto">
            <a:xfrm flipV="1">
              <a:off x="6804025" y="3022600"/>
              <a:ext cx="30163" cy="79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89" name="Line 109"/>
            <p:cNvSpPr>
              <a:spLocks noChangeShapeType="1"/>
            </p:cNvSpPr>
            <p:nvPr/>
          </p:nvSpPr>
          <p:spPr bwMode="auto">
            <a:xfrm>
              <a:off x="6840538" y="3028950"/>
              <a:ext cx="31750" cy="793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90" name="Line 110"/>
            <p:cNvSpPr>
              <a:spLocks noChangeShapeType="1"/>
            </p:cNvSpPr>
            <p:nvPr/>
          </p:nvSpPr>
          <p:spPr bwMode="auto">
            <a:xfrm>
              <a:off x="6872288" y="3036888"/>
              <a:ext cx="28575" cy="2381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91" name="Line 111"/>
            <p:cNvSpPr>
              <a:spLocks noChangeShapeType="1"/>
            </p:cNvSpPr>
            <p:nvPr/>
          </p:nvSpPr>
          <p:spPr bwMode="auto">
            <a:xfrm>
              <a:off x="6900863" y="3060700"/>
              <a:ext cx="60325" cy="6508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92" name="Freeform 112"/>
            <p:cNvSpPr>
              <a:spLocks/>
            </p:cNvSpPr>
            <p:nvPr/>
          </p:nvSpPr>
          <p:spPr bwMode="auto">
            <a:xfrm>
              <a:off x="6875463" y="3033713"/>
              <a:ext cx="87312" cy="93662"/>
            </a:xfrm>
            <a:custGeom>
              <a:avLst/>
              <a:gdLst>
                <a:gd name="T0" fmla="*/ 21 w 55"/>
                <a:gd name="T1" fmla="*/ 0 h 59"/>
                <a:gd name="T2" fmla="*/ 54 w 55"/>
                <a:gd name="T3" fmla="*/ 58 h 59"/>
                <a:gd name="T4" fmla="*/ 0 w 55"/>
                <a:gd name="T5" fmla="*/ 23 h 59"/>
              </a:gdLst>
              <a:ahLst/>
              <a:cxnLst>
                <a:cxn ang="0">
                  <a:pos x="T0" y="T1"/>
                </a:cxn>
                <a:cxn ang="0">
                  <a:pos x="T2" y="T3"/>
                </a:cxn>
                <a:cxn ang="0">
                  <a:pos x="T4" y="T5"/>
                </a:cxn>
              </a:cxnLst>
              <a:rect l="0" t="0" r="r" b="b"/>
              <a:pathLst>
                <a:path w="55" h="59">
                  <a:moveTo>
                    <a:pt x="21" y="0"/>
                  </a:moveTo>
                  <a:lnTo>
                    <a:pt x="54" y="58"/>
                  </a:lnTo>
                  <a:lnTo>
                    <a:pt x="0" y="23"/>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93" name="Rectangle 113"/>
            <p:cNvSpPr>
              <a:spLocks noChangeArrowheads="1"/>
            </p:cNvSpPr>
            <p:nvPr/>
          </p:nvSpPr>
          <p:spPr bwMode="auto">
            <a:xfrm>
              <a:off x="3035300" y="3105150"/>
              <a:ext cx="33655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3*</a:t>
              </a:r>
            </a:p>
          </p:txBody>
        </p:sp>
        <p:sp>
          <p:nvSpPr>
            <p:cNvPr id="46194" name="Rectangle 114"/>
            <p:cNvSpPr>
              <a:spLocks noChangeArrowheads="1"/>
            </p:cNvSpPr>
            <p:nvPr/>
          </p:nvSpPr>
          <p:spPr bwMode="auto">
            <a:xfrm>
              <a:off x="3302000" y="3114675"/>
              <a:ext cx="33655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4*</a:t>
              </a:r>
            </a:p>
          </p:txBody>
        </p:sp>
        <p:sp>
          <p:nvSpPr>
            <p:cNvPr id="46195" name="Rectangle 115"/>
            <p:cNvSpPr>
              <a:spLocks noChangeArrowheads="1"/>
            </p:cNvSpPr>
            <p:nvPr/>
          </p:nvSpPr>
          <p:spPr bwMode="auto">
            <a:xfrm>
              <a:off x="3673475" y="3105150"/>
              <a:ext cx="33655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6*</a:t>
              </a:r>
            </a:p>
          </p:txBody>
        </p:sp>
        <p:sp>
          <p:nvSpPr>
            <p:cNvPr id="46196" name="Rectangle 116"/>
            <p:cNvSpPr>
              <a:spLocks noChangeArrowheads="1"/>
            </p:cNvSpPr>
            <p:nvPr/>
          </p:nvSpPr>
          <p:spPr bwMode="auto">
            <a:xfrm>
              <a:off x="3940175" y="3105150"/>
              <a:ext cx="33655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9*</a:t>
              </a:r>
            </a:p>
          </p:txBody>
        </p:sp>
        <p:sp>
          <p:nvSpPr>
            <p:cNvPr id="46197" name="Rectangle 117"/>
            <p:cNvSpPr>
              <a:spLocks noChangeArrowheads="1"/>
            </p:cNvSpPr>
            <p:nvPr/>
          </p:nvSpPr>
          <p:spPr bwMode="auto">
            <a:xfrm>
              <a:off x="4270375" y="3105150"/>
              <a:ext cx="4286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10*</a:t>
              </a:r>
            </a:p>
          </p:txBody>
        </p:sp>
        <p:sp>
          <p:nvSpPr>
            <p:cNvPr id="46198" name="Rectangle 118"/>
            <p:cNvSpPr>
              <a:spLocks noChangeArrowheads="1"/>
            </p:cNvSpPr>
            <p:nvPr/>
          </p:nvSpPr>
          <p:spPr bwMode="auto">
            <a:xfrm>
              <a:off x="4537075" y="3105150"/>
              <a:ext cx="4286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11*</a:t>
              </a:r>
            </a:p>
          </p:txBody>
        </p:sp>
        <p:sp>
          <p:nvSpPr>
            <p:cNvPr id="46199" name="Rectangle 119"/>
            <p:cNvSpPr>
              <a:spLocks noChangeArrowheads="1"/>
            </p:cNvSpPr>
            <p:nvPr/>
          </p:nvSpPr>
          <p:spPr bwMode="auto">
            <a:xfrm>
              <a:off x="4908550" y="3105150"/>
              <a:ext cx="4286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12*</a:t>
              </a:r>
            </a:p>
          </p:txBody>
        </p:sp>
        <p:sp>
          <p:nvSpPr>
            <p:cNvPr id="46200" name="Rectangle 120"/>
            <p:cNvSpPr>
              <a:spLocks noChangeArrowheads="1"/>
            </p:cNvSpPr>
            <p:nvPr/>
          </p:nvSpPr>
          <p:spPr bwMode="auto">
            <a:xfrm>
              <a:off x="5175250" y="3105150"/>
              <a:ext cx="4286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13*</a:t>
              </a:r>
            </a:p>
          </p:txBody>
        </p:sp>
        <p:sp>
          <p:nvSpPr>
            <p:cNvPr id="46201" name="Rectangle 121"/>
            <p:cNvSpPr>
              <a:spLocks noChangeArrowheads="1"/>
            </p:cNvSpPr>
            <p:nvPr/>
          </p:nvSpPr>
          <p:spPr bwMode="auto">
            <a:xfrm>
              <a:off x="5548313" y="3114675"/>
              <a:ext cx="4286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20*</a:t>
              </a:r>
            </a:p>
          </p:txBody>
        </p:sp>
        <p:sp>
          <p:nvSpPr>
            <p:cNvPr id="46202" name="Rectangle 122"/>
            <p:cNvSpPr>
              <a:spLocks noChangeArrowheads="1"/>
            </p:cNvSpPr>
            <p:nvPr/>
          </p:nvSpPr>
          <p:spPr bwMode="auto">
            <a:xfrm>
              <a:off x="5803900" y="3114675"/>
              <a:ext cx="4286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22*</a:t>
              </a:r>
            </a:p>
          </p:txBody>
        </p:sp>
        <p:sp>
          <p:nvSpPr>
            <p:cNvPr id="46203" name="Rectangle 123"/>
            <p:cNvSpPr>
              <a:spLocks noChangeArrowheads="1"/>
            </p:cNvSpPr>
            <p:nvPr/>
          </p:nvSpPr>
          <p:spPr bwMode="auto">
            <a:xfrm>
              <a:off x="6175375" y="3105150"/>
              <a:ext cx="4286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23*</a:t>
              </a:r>
            </a:p>
          </p:txBody>
        </p:sp>
        <p:sp>
          <p:nvSpPr>
            <p:cNvPr id="46204" name="Rectangle 124"/>
            <p:cNvSpPr>
              <a:spLocks noChangeArrowheads="1"/>
            </p:cNvSpPr>
            <p:nvPr/>
          </p:nvSpPr>
          <p:spPr bwMode="auto">
            <a:xfrm>
              <a:off x="6453188" y="3105150"/>
              <a:ext cx="4286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31*</a:t>
              </a:r>
            </a:p>
          </p:txBody>
        </p:sp>
        <p:sp>
          <p:nvSpPr>
            <p:cNvPr id="46205" name="Rectangle 125"/>
            <p:cNvSpPr>
              <a:spLocks noChangeArrowheads="1"/>
            </p:cNvSpPr>
            <p:nvPr/>
          </p:nvSpPr>
          <p:spPr bwMode="auto">
            <a:xfrm>
              <a:off x="6815138" y="3114675"/>
              <a:ext cx="4286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35*</a:t>
              </a:r>
            </a:p>
          </p:txBody>
        </p:sp>
        <p:sp>
          <p:nvSpPr>
            <p:cNvPr id="46206" name="Rectangle 126"/>
            <p:cNvSpPr>
              <a:spLocks noChangeArrowheads="1"/>
            </p:cNvSpPr>
            <p:nvPr/>
          </p:nvSpPr>
          <p:spPr bwMode="auto">
            <a:xfrm>
              <a:off x="7070725" y="3105150"/>
              <a:ext cx="4286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36*</a:t>
              </a:r>
            </a:p>
          </p:txBody>
        </p:sp>
        <p:sp>
          <p:nvSpPr>
            <p:cNvPr id="46207" name="Rectangle 127"/>
            <p:cNvSpPr>
              <a:spLocks noChangeArrowheads="1"/>
            </p:cNvSpPr>
            <p:nvPr/>
          </p:nvSpPr>
          <p:spPr bwMode="auto">
            <a:xfrm>
              <a:off x="7453313" y="3105150"/>
              <a:ext cx="4286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38*</a:t>
              </a:r>
            </a:p>
          </p:txBody>
        </p:sp>
        <p:sp>
          <p:nvSpPr>
            <p:cNvPr id="46208" name="Rectangle 128"/>
            <p:cNvSpPr>
              <a:spLocks noChangeArrowheads="1"/>
            </p:cNvSpPr>
            <p:nvPr/>
          </p:nvSpPr>
          <p:spPr bwMode="auto">
            <a:xfrm>
              <a:off x="7708900" y="3105150"/>
              <a:ext cx="4286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41*</a:t>
              </a:r>
            </a:p>
          </p:txBody>
        </p:sp>
        <p:sp>
          <p:nvSpPr>
            <p:cNvPr id="46209" name="Rectangle 129"/>
            <p:cNvSpPr>
              <a:spLocks noChangeArrowheads="1"/>
            </p:cNvSpPr>
            <p:nvPr/>
          </p:nvSpPr>
          <p:spPr bwMode="auto">
            <a:xfrm>
              <a:off x="8061325" y="3105150"/>
              <a:ext cx="4286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44*</a:t>
              </a:r>
            </a:p>
          </p:txBody>
        </p:sp>
        <p:sp>
          <p:nvSpPr>
            <p:cNvPr id="46210" name="Rectangle 130"/>
            <p:cNvSpPr>
              <a:spLocks noChangeArrowheads="1"/>
            </p:cNvSpPr>
            <p:nvPr/>
          </p:nvSpPr>
          <p:spPr bwMode="auto">
            <a:xfrm>
              <a:off x="4100513" y="1260475"/>
              <a:ext cx="585787"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rgbClr val="000000"/>
                  </a:solidFill>
                  <a:latin typeface="Arial" pitchFamily="34" charset="0"/>
                </a:rPr>
                <a:t>Root</a:t>
              </a:r>
            </a:p>
          </p:txBody>
        </p:sp>
        <p:sp>
          <p:nvSpPr>
            <p:cNvPr id="46211" name="Rectangle 131"/>
            <p:cNvSpPr>
              <a:spLocks noChangeArrowheads="1"/>
            </p:cNvSpPr>
            <p:nvPr/>
          </p:nvSpPr>
          <p:spPr bwMode="auto">
            <a:xfrm>
              <a:off x="7346950" y="1985963"/>
              <a:ext cx="16637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rgbClr val="000000"/>
                  </a:solidFill>
                  <a:latin typeface="Arial" pitchFamily="34" charset="0"/>
                </a:rPr>
                <a:t>Data entry pages </a:t>
              </a:r>
            </a:p>
          </p:txBody>
        </p:sp>
        <p:sp>
          <p:nvSpPr>
            <p:cNvPr id="46212" name="Rectangle 132"/>
            <p:cNvSpPr>
              <a:spLocks noChangeArrowheads="1"/>
            </p:cNvSpPr>
            <p:nvPr/>
          </p:nvSpPr>
          <p:spPr bwMode="auto">
            <a:xfrm>
              <a:off x="7388225" y="2262188"/>
              <a:ext cx="16287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rgbClr val="000000"/>
                  </a:solidFill>
                  <a:latin typeface="Arial" pitchFamily="34" charset="0"/>
                </a:rPr>
                <a:t>not yet in B+ tree</a:t>
              </a:r>
            </a:p>
          </p:txBody>
        </p:sp>
        <p:sp>
          <p:nvSpPr>
            <p:cNvPr id="46213" name="Rectangle 133"/>
            <p:cNvSpPr>
              <a:spLocks noChangeArrowheads="1"/>
            </p:cNvSpPr>
            <p:nvPr/>
          </p:nvSpPr>
          <p:spPr bwMode="auto">
            <a:xfrm>
              <a:off x="6389688" y="2163763"/>
              <a:ext cx="36512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chemeClr val="tx2"/>
                  </a:solidFill>
                  <a:latin typeface="Arial" pitchFamily="34" charset="0"/>
                </a:rPr>
                <a:t>35</a:t>
              </a:r>
            </a:p>
          </p:txBody>
        </p:sp>
        <p:sp>
          <p:nvSpPr>
            <p:cNvPr id="46214" name="Rectangle 134"/>
            <p:cNvSpPr>
              <a:spLocks noChangeArrowheads="1"/>
            </p:cNvSpPr>
            <p:nvPr/>
          </p:nvSpPr>
          <p:spPr bwMode="auto">
            <a:xfrm>
              <a:off x="6027738" y="2163763"/>
              <a:ext cx="36512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23</a:t>
              </a:r>
            </a:p>
          </p:txBody>
        </p:sp>
        <p:sp>
          <p:nvSpPr>
            <p:cNvPr id="46215" name="Rectangle 135"/>
            <p:cNvSpPr>
              <a:spLocks noChangeArrowheads="1"/>
            </p:cNvSpPr>
            <p:nvPr/>
          </p:nvSpPr>
          <p:spPr bwMode="auto">
            <a:xfrm>
              <a:off x="4826000" y="2163763"/>
              <a:ext cx="36512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12</a:t>
              </a:r>
            </a:p>
          </p:txBody>
        </p:sp>
        <p:sp>
          <p:nvSpPr>
            <p:cNvPr id="46216" name="Rectangle 136"/>
            <p:cNvSpPr>
              <a:spLocks noChangeArrowheads="1"/>
            </p:cNvSpPr>
            <p:nvPr/>
          </p:nvSpPr>
          <p:spPr bwMode="auto">
            <a:xfrm>
              <a:off x="3744913" y="2163763"/>
              <a:ext cx="2730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6</a:t>
              </a:r>
            </a:p>
          </p:txBody>
        </p:sp>
        <p:sp>
          <p:nvSpPr>
            <p:cNvPr id="46217" name="Rectangle 137"/>
            <p:cNvSpPr>
              <a:spLocks noChangeArrowheads="1"/>
            </p:cNvSpPr>
            <p:nvPr/>
          </p:nvSpPr>
          <p:spPr bwMode="auto">
            <a:xfrm>
              <a:off x="4826000" y="1316038"/>
              <a:ext cx="36512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10</a:t>
              </a:r>
            </a:p>
          </p:txBody>
        </p:sp>
        <p:sp>
          <p:nvSpPr>
            <p:cNvPr id="46218" name="Rectangle 138"/>
            <p:cNvSpPr>
              <a:spLocks noChangeArrowheads="1"/>
            </p:cNvSpPr>
            <p:nvPr/>
          </p:nvSpPr>
          <p:spPr bwMode="auto">
            <a:xfrm>
              <a:off x="5187950" y="1316038"/>
              <a:ext cx="36512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20</a:t>
              </a:r>
            </a:p>
          </p:txBody>
        </p:sp>
        <p:sp>
          <p:nvSpPr>
            <p:cNvPr id="46219" name="Line 139"/>
            <p:cNvSpPr>
              <a:spLocks noChangeShapeType="1"/>
            </p:cNvSpPr>
            <p:nvPr/>
          </p:nvSpPr>
          <p:spPr bwMode="auto">
            <a:xfrm>
              <a:off x="4267200" y="1143000"/>
              <a:ext cx="457200" cy="2286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20" name="Arc 140"/>
            <p:cNvSpPr>
              <a:spLocks/>
            </p:cNvSpPr>
            <p:nvPr/>
          </p:nvSpPr>
          <p:spPr bwMode="auto">
            <a:xfrm>
              <a:off x="7546975" y="2593975"/>
              <a:ext cx="228600" cy="457200"/>
            </a:xfrm>
            <a:custGeom>
              <a:avLst/>
              <a:gdLst>
                <a:gd name="G0" fmla="+- 21598 0 0"/>
                <a:gd name="G1" fmla="+- 21599 0 0"/>
                <a:gd name="G2" fmla="+- 21600 0 0"/>
                <a:gd name="T0" fmla="*/ 0 w 21598"/>
                <a:gd name="T1" fmla="*/ 21299 h 21599"/>
                <a:gd name="T2" fmla="*/ 21448 w 21598"/>
                <a:gd name="T3" fmla="*/ 0 h 21599"/>
                <a:gd name="T4" fmla="*/ 21598 w 21598"/>
                <a:gd name="T5" fmla="*/ 21599 h 21599"/>
              </a:gdLst>
              <a:ahLst/>
              <a:cxnLst>
                <a:cxn ang="0">
                  <a:pos x="T0" y="T1"/>
                </a:cxn>
                <a:cxn ang="0">
                  <a:pos x="T2" y="T3"/>
                </a:cxn>
                <a:cxn ang="0">
                  <a:pos x="T4" y="T5"/>
                </a:cxn>
              </a:cxnLst>
              <a:rect l="0" t="0" r="r" b="b"/>
              <a:pathLst>
                <a:path w="21598" h="21599" fill="none" extrusionOk="0">
                  <a:moveTo>
                    <a:pt x="0" y="21299"/>
                  </a:moveTo>
                  <a:cubicBezTo>
                    <a:pt x="163" y="9546"/>
                    <a:pt x="9694" y="81"/>
                    <a:pt x="21447" y="-1"/>
                  </a:cubicBezTo>
                </a:path>
                <a:path w="21598" h="21599" stroke="0" extrusionOk="0">
                  <a:moveTo>
                    <a:pt x="0" y="21299"/>
                  </a:moveTo>
                  <a:cubicBezTo>
                    <a:pt x="163" y="9546"/>
                    <a:pt x="9694" y="81"/>
                    <a:pt x="21447" y="-1"/>
                  </a:cubicBezTo>
                  <a:lnTo>
                    <a:pt x="21598" y="21599"/>
                  </a:lnTo>
                  <a:close/>
                </a:path>
              </a:pathLst>
            </a:custGeom>
            <a:noFill/>
            <a:ln w="127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21" name="Freeform 141"/>
            <p:cNvSpPr>
              <a:spLocks/>
            </p:cNvSpPr>
            <p:nvPr/>
          </p:nvSpPr>
          <p:spPr bwMode="auto">
            <a:xfrm>
              <a:off x="2917825" y="6410325"/>
              <a:ext cx="542925" cy="257175"/>
            </a:xfrm>
            <a:custGeom>
              <a:avLst/>
              <a:gdLst>
                <a:gd name="T0" fmla="*/ 0 w 342"/>
                <a:gd name="T1" fmla="*/ 161 h 162"/>
                <a:gd name="T2" fmla="*/ 0 w 342"/>
                <a:gd name="T3" fmla="*/ 0 h 162"/>
                <a:gd name="T4" fmla="*/ 341 w 342"/>
                <a:gd name="T5" fmla="*/ 0 h 162"/>
                <a:gd name="T6" fmla="*/ 341 w 342"/>
                <a:gd name="T7" fmla="*/ 161 h 162"/>
                <a:gd name="T8" fmla="*/ 0 w 342"/>
                <a:gd name="T9" fmla="*/ 161 h 162"/>
              </a:gdLst>
              <a:ahLst/>
              <a:cxnLst>
                <a:cxn ang="0">
                  <a:pos x="T0" y="T1"/>
                </a:cxn>
                <a:cxn ang="0">
                  <a:pos x="T2" y="T3"/>
                </a:cxn>
                <a:cxn ang="0">
                  <a:pos x="T4" y="T5"/>
                </a:cxn>
                <a:cxn ang="0">
                  <a:pos x="T6" y="T7"/>
                </a:cxn>
                <a:cxn ang="0">
                  <a:pos x="T8" y="T9"/>
                </a:cxn>
              </a:cxnLst>
              <a:rect l="0" t="0" r="r" b="b"/>
              <a:pathLst>
                <a:path w="342" h="162">
                  <a:moveTo>
                    <a:pt x="0" y="161"/>
                  </a:moveTo>
                  <a:lnTo>
                    <a:pt x="0" y="0"/>
                  </a:lnTo>
                  <a:lnTo>
                    <a:pt x="341" y="0"/>
                  </a:lnTo>
                  <a:lnTo>
                    <a:pt x="341" y="161"/>
                  </a:lnTo>
                  <a:lnTo>
                    <a:pt x="0" y="16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22" name="Freeform 142"/>
            <p:cNvSpPr>
              <a:spLocks/>
            </p:cNvSpPr>
            <p:nvPr/>
          </p:nvSpPr>
          <p:spPr bwMode="auto">
            <a:xfrm>
              <a:off x="3189288" y="6410325"/>
              <a:ext cx="1587" cy="257175"/>
            </a:xfrm>
            <a:custGeom>
              <a:avLst/>
              <a:gdLst>
                <a:gd name="T0" fmla="*/ 0 w 1"/>
                <a:gd name="T1" fmla="*/ 0 h 162"/>
                <a:gd name="T2" fmla="*/ 0 w 1"/>
                <a:gd name="T3" fmla="*/ 161 h 162"/>
                <a:gd name="T4" fmla="*/ 0 w 1"/>
                <a:gd name="T5" fmla="*/ 0 h 162"/>
              </a:gdLst>
              <a:ahLst/>
              <a:cxnLst>
                <a:cxn ang="0">
                  <a:pos x="T0" y="T1"/>
                </a:cxn>
                <a:cxn ang="0">
                  <a:pos x="T2" y="T3"/>
                </a:cxn>
                <a:cxn ang="0">
                  <a:pos x="T4" y="T5"/>
                </a:cxn>
              </a:cxnLst>
              <a:rect l="0" t="0" r="r" b="b"/>
              <a:pathLst>
                <a:path w="1" h="162">
                  <a:moveTo>
                    <a:pt x="0" y="0"/>
                  </a:moveTo>
                  <a:lnTo>
                    <a:pt x="0" y="16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23" name="Freeform 143"/>
            <p:cNvSpPr>
              <a:spLocks/>
            </p:cNvSpPr>
            <p:nvPr/>
          </p:nvSpPr>
          <p:spPr bwMode="auto">
            <a:xfrm>
              <a:off x="3567113" y="6410325"/>
              <a:ext cx="542925" cy="257175"/>
            </a:xfrm>
            <a:custGeom>
              <a:avLst/>
              <a:gdLst>
                <a:gd name="T0" fmla="*/ 0 w 342"/>
                <a:gd name="T1" fmla="*/ 161 h 162"/>
                <a:gd name="T2" fmla="*/ 0 w 342"/>
                <a:gd name="T3" fmla="*/ 0 h 162"/>
                <a:gd name="T4" fmla="*/ 341 w 342"/>
                <a:gd name="T5" fmla="*/ 0 h 162"/>
                <a:gd name="T6" fmla="*/ 341 w 342"/>
                <a:gd name="T7" fmla="*/ 161 h 162"/>
                <a:gd name="T8" fmla="*/ 0 w 342"/>
                <a:gd name="T9" fmla="*/ 161 h 162"/>
              </a:gdLst>
              <a:ahLst/>
              <a:cxnLst>
                <a:cxn ang="0">
                  <a:pos x="T0" y="T1"/>
                </a:cxn>
                <a:cxn ang="0">
                  <a:pos x="T2" y="T3"/>
                </a:cxn>
                <a:cxn ang="0">
                  <a:pos x="T4" y="T5"/>
                </a:cxn>
                <a:cxn ang="0">
                  <a:pos x="T6" y="T7"/>
                </a:cxn>
                <a:cxn ang="0">
                  <a:pos x="T8" y="T9"/>
                </a:cxn>
              </a:cxnLst>
              <a:rect l="0" t="0" r="r" b="b"/>
              <a:pathLst>
                <a:path w="342" h="162">
                  <a:moveTo>
                    <a:pt x="0" y="161"/>
                  </a:moveTo>
                  <a:lnTo>
                    <a:pt x="0" y="0"/>
                  </a:lnTo>
                  <a:lnTo>
                    <a:pt x="341" y="0"/>
                  </a:lnTo>
                  <a:lnTo>
                    <a:pt x="341" y="161"/>
                  </a:lnTo>
                  <a:lnTo>
                    <a:pt x="0" y="16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24" name="Freeform 144"/>
            <p:cNvSpPr>
              <a:spLocks/>
            </p:cNvSpPr>
            <p:nvPr/>
          </p:nvSpPr>
          <p:spPr bwMode="auto">
            <a:xfrm>
              <a:off x="3838575" y="6410325"/>
              <a:ext cx="1588" cy="257175"/>
            </a:xfrm>
            <a:custGeom>
              <a:avLst/>
              <a:gdLst>
                <a:gd name="T0" fmla="*/ 0 w 1"/>
                <a:gd name="T1" fmla="*/ 0 h 162"/>
                <a:gd name="T2" fmla="*/ 0 w 1"/>
                <a:gd name="T3" fmla="*/ 161 h 162"/>
                <a:gd name="T4" fmla="*/ 0 w 1"/>
                <a:gd name="T5" fmla="*/ 0 h 162"/>
              </a:gdLst>
              <a:ahLst/>
              <a:cxnLst>
                <a:cxn ang="0">
                  <a:pos x="T0" y="T1"/>
                </a:cxn>
                <a:cxn ang="0">
                  <a:pos x="T2" y="T3"/>
                </a:cxn>
                <a:cxn ang="0">
                  <a:pos x="T4" y="T5"/>
                </a:cxn>
              </a:cxnLst>
              <a:rect l="0" t="0" r="r" b="b"/>
              <a:pathLst>
                <a:path w="1" h="162">
                  <a:moveTo>
                    <a:pt x="0" y="0"/>
                  </a:moveTo>
                  <a:lnTo>
                    <a:pt x="0" y="16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25" name="Freeform 145"/>
            <p:cNvSpPr>
              <a:spLocks/>
            </p:cNvSpPr>
            <p:nvPr/>
          </p:nvSpPr>
          <p:spPr bwMode="auto">
            <a:xfrm>
              <a:off x="4214813" y="6410325"/>
              <a:ext cx="544512" cy="257175"/>
            </a:xfrm>
            <a:custGeom>
              <a:avLst/>
              <a:gdLst>
                <a:gd name="T0" fmla="*/ 0 w 343"/>
                <a:gd name="T1" fmla="*/ 161 h 162"/>
                <a:gd name="T2" fmla="*/ 0 w 343"/>
                <a:gd name="T3" fmla="*/ 0 h 162"/>
                <a:gd name="T4" fmla="*/ 342 w 343"/>
                <a:gd name="T5" fmla="*/ 0 h 162"/>
                <a:gd name="T6" fmla="*/ 342 w 343"/>
                <a:gd name="T7" fmla="*/ 161 h 162"/>
                <a:gd name="T8" fmla="*/ 0 w 343"/>
                <a:gd name="T9" fmla="*/ 161 h 162"/>
              </a:gdLst>
              <a:ahLst/>
              <a:cxnLst>
                <a:cxn ang="0">
                  <a:pos x="T0" y="T1"/>
                </a:cxn>
                <a:cxn ang="0">
                  <a:pos x="T2" y="T3"/>
                </a:cxn>
                <a:cxn ang="0">
                  <a:pos x="T4" y="T5"/>
                </a:cxn>
                <a:cxn ang="0">
                  <a:pos x="T6" y="T7"/>
                </a:cxn>
                <a:cxn ang="0">
                  <a:pos x="T8" y="T9"/>
                </a:cxn>
              </a:cxnLst>
              <a:rect l="0" t="0" r="r" b="b"/>
              <a:pathLst>
                <a:path w="343" h="162">
                  <a:moveTo>
                    <a:pt x="0" y="161"/>
                  </a:moveTo>
                  <a:lnTo>
                    <a:pt x="0" y="0"/>
                  </a:lnTo>
                  <a:lnTo>
                    <a:pt x="342" y="0"/>
                  </a:lnTo>
                  <a:lnTo>
                    <a:pt x="342" y="161"/>
                  </a:lnTo>
                  <a:lnTo>
                    <a:pt x="0" y="16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26" name="Freeform 146"/>
            <p:cNvSpPr>
              <a:spLocks/>
            </p:cNvSpPr>
            <p:nvPr/>
          </p:nvSpPr>
          <p:spPr bwMode="auto">
            <a:xfrm>
              <a:off x="4487863" y="6410325"/>
              <a:ext cx="1587" cy="257175"/>
            </a:xfrm>
            <a:custGeom>
              <a:avLst/>
              <a:gdLst>
                <a:gd name="T0" fmla="*/ 0 w 1"/>
                <a:gd name="T1" fmla="*/ 0 h 162"/>
                <a:gd name="T2" fmla="*/ 0 w 1"/>
                <a:gd name="T3" fmla="*/ 161 h 162"/>
                <a:gd name="T4" fmla="*/ 0 w 1"/>
                <a:gd name="T5" fmla="*/ 0 h 162"/>
              </a:gdLst>
              <a:ahLst/>
              <a:cxnLst>
                <a:cxn ang="0">
                  <a:pos x="T0" y="T1"/>
                </a:cxn>
                <a:cxn ang="0">
                  <a:pos x="T2" y="T3"/>
                </a:cxn>
                <a:cxn ang="0">
                  <a:pos x="T4" y="T5"/>
                </a:cxn>
              </a:cxnLst>
              <a:rect l="0" t="0" r="r" b="b"/>
              <a:pathLst>
                <a:path w="1" h="162">
                  <a:moveTo>
                    <a:pt x="0" y="0"/>
                  </a:moveTo>
                  <a:lnTo>
                    <a:pt x="0" y="16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27" name="Freeform 147"/>
            <p:cNvSpPr>
              <a:spLocks/>
            </p:cNvSpPr>
            <p:nvPr/>
          </p:nvSpPr>
          <p:spPr bwMode="auto">
            <a:xfrm>
              <a:off x="4854575" y="6410325"/>
              <a:ext cx="541338" cy="257175"/>
            </a:xfrm>
            <a:custGeom>
              <a:avLst/>
              <a:gdLst>
                <a:gd name="T0" fmla="*/ 0 w 341"/>
                <a:gd name="T1" fmla="*/ 161 h 162"/>
                <a:gd name="T2" fmla="*/ 0 w 341"/>
                <a:gd name="T3" fmla="*/ 0 h 162"/>
                <a:gd name="T4" fmla="*/ 340 w 341"/>
                <a:gd name="T5" fmla="*/ 0 h 162"/>
                <a:gd name="T6" fmla="*/ 340 w 341"/>
                <a:gd name="T7" fmla="*/ 161 h 162"/>
                <a:gd name="T8" fmla="*/ 0 w 341"/>
                <a:gd name="T9" fmla="*/ 161 h 162"/>
              </a:gdLst>
              <a:ahLst/>
              <a:cxnLst>
                <a:cxn ang="0">
                  <a:pos x="T0" y="T1"/>
                </a:cxn>
                <a:cxn ang="0">
                  <a:pos x="T2" y="T3"/>
                </a:cxn>
                <a:cxn ang="0">
                  <a:pos x="T4" y="T5"/>
                </a:cxn>
                <a:cxn ang="0">
                  <a:pos x="T6" y="T7"/>
                </a:cxn>
                <a:cxn ang="0">
                  <a:pos x="T8" y="T9"/>
                </a:cxn>
              </a:cxnLst>
              <a:rect l="0" t="0" r="r" b="b"/>
              <a:pathLst>
                <a:path w="341" h="162">
                  <a:moveTo>
                    <a:pt x="0" y="161"/>
                  </a:moveTo>
                  <a:lnTo>
                    <a:pt x="0" y="0"/>
                  </a:lnTo>
                  <a:lnTo>
                    <a:pt x="340" y="0"/>
                  </a:lnTo>
                  <a:lnTo>
                    <a:pt x="340" y="161"/>
                  </a:lnTo>
                  <a:lnTo>
                    <a:pt x="0" y="16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28" name="Freeform 148"/>
            <p:cNvSpPr>
              <a:spLocks/>
            </p:cNvSpPr>
            <p:nvPr/>
          </p:nvSpPr>
          <p:spPr bwMode="auto">
            <a:xfrm>
              <a:off x="5124450" y="6410325"/>
              <a:ext cx="1588" cy="257175"/>
            </a:xfrm>
            <a:custGeom>
              <a:avLst/>
              <a:gdLst>
                <a:gd name="T0" fmla="*/ 0 w 1"/>
                <a:gd name="T1" fmla="*/ 0 h 162"/>
                <a:gd name="T2" fmla="*/ 0 w 1"/>
                <a:gd name="T3" fmla="*/ 161 h 162"/>
                <a:gd name="T4" fmla="*/ 0 w 1"/>
                <a:gd name="T5" fmla="*/ 0 h 162"/>
              </a:gdLst>
              <a:ahLst/>
              <a:cxnLst>
                <a:cxn ang="0">
                  <a:pos x="T0" y="T1"/>
                </a:cxn>
                <a:cxn ang="0">
                  <a:pos x="T2" y="T3"/>
                </a:cxn>
                <a:cxn ang="0">
                  <a:pos x="T4" y="T5"/>
                </a:cxn>
              </a:cxnLst>
              <a:rect l="0" t="0" r="r" b="b"/>
              <a:pathLst>
                <a:path w="1" h="162">
                  <a:moveTo>
                    <a:pt x="0" y="0"/>
                  </a:moveTo>
                  <a:lnTo>
                    <a:pt x="0" y="16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29" name="Freeform 149"/>
            <p:cNvSpPr>
              <a:spLocks/>
            </p:cNvSpPr>
            <p:nvPr/>
          </p:nvSpPr>
          <p:spPr bwMode="auto">
            <a:xfrm>
              <a:off x="5503863" y="6410325"/>
              <a:ext cx="541337" cy="257175"/>
            </a:xfrm>
            <a:custGeom>
              <a:avLst/>
              <a:gdLst>
                <a:gd name="T0" fmla="*/ 0 w 341"/>
                <a:gd name="T1" fmla="*/ 161 h 162"/>
                <a:gd name="T2" fmla="*/ 0 w 341"/>
                <a:gd name="T3" fmla="*/ 0 h 162"/>
                <a:gd name="T4" fmla="*/ 340 w 341"/>
                <a:gd name="T5" fmla="*/ 0 h 162"/>
                <a:gd name="T6" fmla="*/ 340 w 341"/>
                <a:gd name="T7" fmla="*/ 161 h 162"/>
                <a:gd name="T8" fmla="*/ 0 w 341"/>
                <a:gd name="T9" fmla="*/ 161 h 162"/>
              </a:gdLst>
              <a:ahLst/>
              <a:cxnLst>
                <a:cxn ang="0">
                  <a:pos x="T0" y="T1"/>
                </a:cxn>
                <a:cxn ang="0">
                  <a:pos x="T2" y="T3"/>
                </a:cxn>
                <a:cxn ang="0">
                  <a:pos x="T4" y="T5"/>
                </a:cxn>
                <a:cxn ang="0">
                  <a:pos x="T6" y="T7"/>
                </a:cxn>
                <a:cxn ang="0">
                  <a:pos x="T8" y="T9"/>
                </a:cxn>
              </a:cxnLst>
              <a:rect l="0" t="0" r="r" b="b"/>
              <a:pathLst>
                <a:path w="341" h="162">
                  <a:moveTo>
                    <a:pt x="0" y="161"/>
                  </a:moveTo>
                  <a:lnTo>
                    <a:pt x="0" y="0"/>
                  </a:lnTo>
                  <a:lnTo>
                    <a:pt x="340" y="0"/>
                  </a:lnTo>
                  <a:lnTo>
                    <a:pt x="340" y="161"/>
                  </a:lnTo>
                  <a:lnTo>
                    <a:pt x="0" y="16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30" name="Freeform 150"/>
            <p:cNvSpPr>
              <a:spLocks/>
            </p:cNvSpPr>
            <p:nvPr/>
          </p:nvSpPr>
          <p:spPr bwMode="auto">
            <a:xfrm>
              <a:off x="5773738" y="6410325"/>
              <a:ext cx="1587" cy="257175"/>
            </a:xfrm>
            <a:custGeom>
              <a:avLst/>
              <a:gdLst>
                <a:gd name="T0" fmla="*/ 0 w 1"/>
                <a:gd name="T1" fmla="*/ 0 h 162"/>
                <a:gd name="T2" fmla="*/ 0 w 1"/>
                <a:gd name="T3" fmla="*/ 161 h 162"/>
                <a:gd name="T4" fmla="*/ 0 w 1"/>
                <a:gd name="T5" fmla="*/ 0 h 162"/>
              </a:gdLst>
              <a:ahLst/>
              <a:cxnLst>
                <a:cxn ang="0">
                  <a:pos x="T0" y="T1"/>
                </a:cxn>
                <a:cxn ang="0">
                  <a:pos x="T2" y="T3"/>
                </a:cxn>
                <a:cxn ang="0">
                  <a:pos x="T4" y="T5"/>
                </a:cxn>
              </a:cxnLst>
              <a:rect l="0" t="0" r="r" b="b"/>
              <a:pathLst>
                <a:path w="1" h="162">
                  <a:moveTo>
                    <a:pt x="0" y="0"/>
                  </a:moveTo>
                  <a:lnTo>
                    <a:pt x="0" y="16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31" name="Freeform 151"/>
            <p:cNvSpPr>
              <a:spLocks/>
            </p:cNvSpPr>
            <p:nvPr/>
          </p:nvSpPr>
          <p:spPr bwMode="auto">
            <a:xfrm>
              <a:off x="6151563" y="6410325"/>
              <a:ext cx="541337" cy="257175"/>
            </a:xfrm>
            <a:custGeom>
              <a:avLst/>
              <a:gdLst>
                <a:gd name="T0" fmla="*/ 0 w 341"/>
                <a:gd name="T1" fmla="*/ 161 h 162"/>
                <a:gd name="T2" fmla="*/ 0 w 341"/>
                <a:gd name="T3" fmla="*/ 0 h 162"/>
                <a:gd name="T4" fmla="*/ 340 w 341"/>
                <a:gd name="T5" fmla="*/ 0 h 162"/>
                <a:gd name="T6" fmla="*/ 340 w 341"/>
                <a:gd name="T7" fmla="*/ 161 h 162"/>
                <a:gd name="T8" fmla="*/ 0 w 341"/>
                <a:gd name="T9" fmla="*/ 161 h 162"/>
              </a:gdLst>
              <a:ahLst/>
              <a:cxnLst>
                <a:cxn ang="0">
                  <a:pos x="T0" y="T1"/>
                </a:cxn>
                <a:cxn ang="0">
                  <a:pos x="T2" y="T3"/>
                </a:cxn>
                <a:cxn ang="0">
                  <a:pos x="T4" y="T5"/>
                </a:cxn>
                <a:cxn ang="0">
                  <a:pos x="T6" y="T7"/>
                </a:cxn>
                <a:cxn ang="0">
                  <a:pos x="T8" y="T9"/>
                </a:cxn>
              </a:cxnLst>
              <a:rect l="0" t="0" r="r" b="b"/>
              <a:pathLst>
                <a:path w="341" h="162">
                  <a:moveTo>
                    <a:pt x="0" y="161"/>
                  </a:moveTo>
                  <a:lnTo>
                    <a:pt x="0" y="0"/>
                  </a:lnTo>
                  <a:lnTo>
                    <a:pt x="340" y="0"/>
                  </a:lnTo>
                  <a:lnTo>
                    <a:pt x="340" y="161"/>
                  </a:lnTo>
                  <a:lnTo>
                    <a:pt x="0" y="16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32" name="Freeform 152"/>
            <p:cNvSpPr>
              <a:spLocks/>
            </p:cNvSpPr>
            <p:nvPr/>
          </p:nvSpPr>
          <p:spPr bwMode="auto">
            <a:xfrm>
              <a:off x="6421438" y="6410325"/>
              <a:ext cx="1587" cy="257175"/>
            </a:xfrm>
            <a:custGeom>
              <a:avLst/>
              <a:gdLst>
                <a:gd name="T0" fmla="*/ 0 w 1"/>
                <a:gd name="T1" fmla="*/ 0 h 162"/>
                <a:gd name="T2" fmla="*/ 0 w 1"/>
                <a:gd name="T3" fmla="*/ 161 h 162"/>
                <a:gd name="T4" fmla="*/ 0 w 1"/>
                <a:gd name="T5" fmla="*/ 0 h 162"/>
              </a:gdLst>
              <a:ahLst/>
              <a:cxnLst>
                <a:cxn ang="0">
                  <a:pos x="T0" y="T1"/>
                </a:cxn>
                <a:cxn ang="0">
                  <a:pos x="T2" y="T3"/>
                </a:cxn>
                <a:cxn ang="0">
                  <a:pos x="T4" y="T5"/>
                </a:cxn>
              </a:cxnLst>
              <a:rect l="0" t="0" r="r" b="b"/>
              <a:pathLst>
                <a:path w="1" h="162">
                  <a:moveTo>
                    <a:pt x="0" y="0"/>
                  </a:moveTo>
                  <a:lnTo>
                    <a:pt x="0" y="16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33" name="Freeform 153"/>
            <p:cNvSpPr>
              <a:spLocks/>
            </p:cNvSpPr>
            <p:nvPr/>
          </p:nvSpPr>
          <p:spPr bwMode="auto">
            <a:xfrm>
              <a:off x="6802438" y="6410325"/>
              <a:ext cx="541337" cy="257175"/>
            </a:xfrm>
            <a:custGeom>
              <a:avLst/>
              <a:gdLst>
                <a:gd name="T0" fmla="*/ 0 w 341"/>
                <a:gd name="T1" fmla="*/ 161 h 162"/>
                <a:gd name="T2" fmla="*/ 0 w 341"/>
                <a:gd name="T3" fmla="*/ 0 h 162"/>
                <a:gd name="T4" fmla="*/ 340 w 341"/>
                <a:gd name="T5" fmla="*/ 0 h 162"/>
                <a:gd name="T6" fmla="*/ 340 w 341"/>
                <a:gd name="T7" fmla="*/ 161 h 162"/>
                <a:gd name="T8" fmla="*/ 0 w 341"/>
                <a:gd name="T9" fmla="*/ 161 h 162"/>
              </a:gdLst>
              <a:ahLst/>
              <a:cxnLst>
                <a:cxn ang="0">
                  <a:pos x="T0" y="T1"/>
                </a:cxn>
                <a:cxn ang="0">
                  <a:pos x="T2" y="T3"/>
                </a:cxn>
                <a:cxn ang="0">
                  <a:pos x="T4" y="T5"/>
                </a:cxn>
                <a:cxn ang="0">
                  <a:pos x="T6" y="T7"/>
                </a:cxn>
                <a:cxn ang="0">
                  <a:pos x="T8" y="T9"/>
                </a:cxn>
              </a:cxnLst>
              <a:rect l="0" t="0" r="r" b="b"/>
              <a:pathLst>
                <a:path w="341" h="162">
                  <a:moveTo>
                    <a:pt x="0" y="161"/>
                  </a:moveTo>
                  <a:lnTo>
                    <a:pt x="0" y="0"/>
                  </a:lnTo>
                  <a:lnTo>
                    <a:pt x="340" y="0"/>
                  </a:lnTo>
                  <a:lnTo>
                    <a:pt x="340" y="161"/>
                  </a:lnTo>
                  <a:lnTo>
                    <a:pt x="0" y="16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34" name="Freeform 154"/>
            <p:cNvSpPr>
              <a:spLocks/>
            </p:cNvSpPr>
            <p:nvPr/>
          </p:nvSpPr>
          <p:spPr bwMode="auto">
            <a:xfrm>
              <a:off x="7070725" y="6410325"/>
              <a:ext cx="1588" cy="257175"/>
            </a:xfrm>
            <a:custGeom>
              <a:avLst/>
              <a:gdLst>
                <a:gd name="T0" fmla="*/ 0 w 1"/>
                <a:gd name="T1" fmla="*/ 0 h 162"/>
                <a:gd name="T2" fmla="*/ 0 w 1"/>
                <a:gd name="T3" fmla="*/ 161 h 162"/>
                <a:gd name="T4" fmla="*/ 0 w 1"/>
                <a:gd name="T5" fmla="*/ 0 h 162"/>
              </a:gdLst>
              <a:ahLst/>
              <a:cxnLst>
                <a:cxn ang="0">
                  <a:pos x="T0" y="T1"/>
                </a:cxn>
                <a:cxn ang="0">
                  <a:pos x="T2" y="T3"/>
                </a:cxn>
                <a:cxn ang="0">
                  <a:pos x="T4" y="T5"/>
                </a:cxn>
              </a:cxnLst>
              <a:rect l="0" t="0" r="r" b="b"/>
              <a:pathLst>
                <a:path w="1" h="162">
                  <a:moveTo>
                    <a:pt x="0" y="0"/>
                  </a:moveTo>
                  <a:lnTo>
                    <a:pt x="0" y="16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35" name="Freeform 155"/>
            <p:cNvSpPr>
              <a:spLocks/>
            </p:cNvSpPr>
            <p:nvPr/>
          </p:nvSpPr>
          <p:spPr bwMode="auto">
            <a:xfrm>
              <a:off x="7439025" y="6410325"/>
              <a:ext cx="542925" cy="257175"/>
            </a:xfrm>
            <a:custGeom>
              <a:avLst/>
              <a:gdLst>
                <a:gd name="T0" fmla="*/ 0 w 342"/>
                <a:gd name="T1" fmla="*/ 161 h 162"/>
                <a:gd name="T2" fmla="*/ 0 w 342"/>
                <a:gd name="T3" fmla="*/ 0 h 162"/>
                <a:gd name="T4" fmla="*/ 341 w 342"/>
                <a:gd name="T5" fmla="*/ 0 h 162"/>
                <a:gd name="T6" fmla="*/ 341 w 342"/>
                <a:gd name="T7" fmla="*/ 161 h 162"/>
                <a:gd name="T8" fmla="*/ 0 w 342"/>
                <a:gd name="T9" fmla="*/ 161 h 162"/>
              </a:gdLst>
              <a:ahLst/>
              <a:cxnLst>
                <a:cxn ang="0">
                  <a:pos x="T0" y="T1"/>
                </a:cxn>
                <a:cxn ang="0">
                  <a:pos x="T2" y="T3"/>
                </a:cxn>
                <a:cxn ang="0">
                  <a:pos x="T4" y="T5"/>
                </a:cxn>
                <a:cxn ang="0">
                  <a:pos x="T6" y="T7"/>
                </a:cxn>
                <a:cxn ang="0">
                  <a:pos x="T8" y="T9"/>
                </a:cxn>
              </a:cxnLst>
              <a:rect l="0" t="0" r="r" b="b"/>
              <a:pathLst>
                <a:path w="342" h="162">
                  <a:moveTo>
                    <a:pt x="0" y="161"/>
                  </a:moveTo>
                  <a:lnTo>
                    <a:pt x="0" y="0"/>
                  </a:lnTo>
                  <a:lnTo>
                    <a:pt x="341" y="0"/>
                  </a:lnTo>
                  <a:lnTo>
                    <a:pt x="341" y="161"/>
                  </a:lnTo>
                  <a:lnTo>
                    <a:pt x="0" y="16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36" name="Freeform 156"/>
            <p:cNvSpPr>
              <a:spLocks/>
            </p:cNvSpPr>
            <p:nvPr/>
          </p:nvSpPr>
          <p:spPr bwMode="auto">
            <a:xfrm>
              <a:off x="7707313" y="6410325"/>
              <a:ext cx="1587" cy="257175"/>
            </a:xfrm>
            <a:custGeom>
              <a:avLst/>
              <a:gdLst>
                <a:gd name="T0" fmla="*/ 0 w 1"/>
                <a:gd name="T1" fmla="*/ 0 h 162"/>
                <a:gd name="T2" fmla="*/ 0 w 1"/>
                <a:gd name="T3" fmla="*/ 161 h 162"/>
                <a:gd name="T4" fmla="*/ 0 w 1"/>
                <a:gd name="T5" fmla="*/ 0 h 162"/>
              </a:gdLst>
              <a:ahLst/>
              <a:cxnLst>
                <a:cxn ang="0">
                  <a:pos x="T0" y="T1"/>
                </a:cxn>
                <a:cxn ang="0">
                  <a:pos x="T2" y="T3"/>
                </a:cxn>
                <a:cxn ang="0">
                  <a:pos x="T4" y="T5"/>
                </a:cxn>
              </a:cxnLst>
              <a:rect l="0" t="0" r="r" b="b"/>
              <a:pathLst>
                <a:path w="1" h="162">
                  <a:moveTo>
                    <a:pt x="0" y="0"/>
                  </a:moveTo>
                  <a:lnTo>
                    <a:pt x="0" y="16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37" name="Freeform 157"/>
            <p:cNvSpPr>
              <a:spLocks/>
            </p:cNvSpPr>
            <p:nvPr/>
          </p:nvSpPr>
          <p:spPr bwMode="auto">
            <a:xfrm>
              <a:off x="8066088" y="6410325"/>
              <a:ext cx="541337" cy="257175"/>
            </a:xfrm>
            <a:custGeom>
              <a:avLst/>
              <a:gdLst>
                <a:gd name="T0" fmla="*/ 0 w 341"/>
                <a:gd name="T1" fmla="*/ 161 h 162"/>
                <a:gd name="T2" fmla="*/ 0 w 341"/>
                <a:gd name="T3" fmla="*/ 0 h 162"/>
                <a:gd name="T4" fmla="*/ 340 w 341"/>
                <a:gd name="T5" fmla="*/ 0 h 162"/>
                <a:gd name="T6" fmla="*/ 340 w 341"/>
                <a:gd name="T7" fmla="*/ 161 h 162"/>
                <a:gd name="T8" fmla="*/ 0 w 341"/>
                <a:gd name="T9" fmla="*/ 161 h 162"/>
              </a:gdLst>
              <a:ahLst/>
              <a:cxnLst>
                <a:cxn ang="0">
                  <a:pos x="T0" y="T1"/>
                </a:cxn>
                <a:cxn ang="0">
                  <a:pos x="T2" y="T3"/>
                </a:cxn>
                <a:cxn ang="0">
                  <a:pos x="T4" y="T5"/>
                </a:cxn>
                <a:cxn ang="0">
                  <a:pos x="T6" y="T7"/>
                </a:cxn>
                <a:cxn ang="0">
                  <a:pos x="T8" y="T9"/>
                </a:cxn>
              </a:cxnLst>
              <a:rect l="0" t="0" r="r" b="b"/>
              <a:pathLst>
                <a:path w="341" h="162">
                  <a:moveTo>
                    <a:pt x="0" y="161"/>
                  </a:moveTo>
                  <a:lnTo>
                    <a:pt x="0" y="0"/>
                  </a:lnTo>
                  <a:lnTo>
                    <a:pt x="340" y="0"/>
                  </a:lnTo>
                  <a:lnTo>
                    <a:pt x="340" y="161"/>
                  </a:lnTo>
                  <a:lnTo>
                    <a:pt x="0" y="16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38" name="Freeform 158"/>
            <p:cNvSpPr>
              <a:spLocks/>
            </p:cNvSpPr>
            <p:nvPr/>
          </p:nvSpPr>
          <p:spPr bwMode="auto">
            <a:xfrm>
              <a:off x="8335963" y="6410325"/>
              <a:ext cx="1587" cy="257175"/>
            </a:xfrm>
            <a:custGeom>
              <a:avLst/>
              <a:gdLst>
                <a:gd name="T0" fmla="*/ 0 w 1"/>
                <a:gd name="T1" fmla="*/ 0 h 162"/>
                <a:gd name="T2" fmla="*/ 0 w 1"/>
                <a:gd name="T3" fmla="*/ 161 h 162"/>
                <a:gd name="T4" fmla="*/ 0 w 1"/>
                <a:gd name="T5" fmla="*/ 0 h 162"/>
              </a:gdLst>
              <a:ahLst/>
              <a:cxnLst>
                <a:cxn ang="0">
                  <a:pos x="T0" y="T1"/>
                </a:cxn>
                <a:cxn ang="0">
                  <a:pos x="T2" y="T3"/>
                </a:cxn>
                <a:cxn ang="0">
                  <a:pos x="T4" y="T5"/>
                </a:cxn>
              </a:cxnLst>
              <a:rect l="0" t="0" r="r" b="b"/>
              <a:pathLst>
                <a:path w="1" h="162">
                  <a:moveTo>
                    <a:pt x="0" y="0"/>
                  </a:moveTo>
                  <a:lnTo>
                    <a:pt x="0" y="16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39" name="Freeform 159"/>
            <p:cNvSpPr>
              <a:spLocks/>
            </p:cNvSpPr>
            <p:nvPr/>
          </p:nvSpPr>
          <p:spPr bwMode="auto">
            <a:xfrm>
              <a:off x="3502025" y="5541963"/>
              <a:ext cx="855663" cy="296862"/>
            </a:xfrm>
            <a:custGeom>
              <a:avLst/>
              <a:gdLst>
                <a:gd name="T0" fmla="*/ 0 w 539"/>
                <a:gd name="T1" fmla="*/ 186 h 187"/>
                <a:gd name="T2" fmla="*/ 0 w 539"/>
                <a:gd name="T3" fmla="*/ 0 h 187"/>
                <a:gd name="T4" fmla="*/ 538 w 539"/>
                <a:gd name="T5" fmla="*/ 0 h 187"/>
                <a:gd name="T6" fmla="*/ 538 w 539"/>
                <a:gd name="T7" fmla="*/ 186 h 187"/>
                <a:gd name="T8" fmla="*/ 0 w 539"/>
                <a:gd name="T9" fmla="*/ 186 h 187"/>
              </a:gdLst>
              <a:ahLst/>
              <a:cxnLst>
                <a:cxn ang="0">
                  <a:pos x="T0" y="T1"/>
                </a:cxn>
                <a:cxn ang="0">
                  <a:pos x="T2" y="T3"/>
                </a:cxn>
                <a:cxn ang="0">
                  <a:pos x="T4" y="T5"/>
                </a:cxn>
                <a:cxn ang="0">
                  <a:pos x="T6" y="T7"/>
                </a:cxn>
                <a:cxn ang="0">
                  <a:pos x="T8" y="T9"/>
                </a:cxn>
              </a:cxnLst>
              <a:rect l="0" t="0" r="r" b="b"/>
              <a:pathLst>
                <a:path w="539" h="187">
                  <a:moveTo>
                    <a:pt x="0" y="186"/>
                  </a:moveTo>
                  <a:lnTo>
                    <a:pt x="0" y="0"/>
                  </a:lnTo>
                  <a:lnTo>
                    <a:pt x="538" y="0"/>
                  </a:lnTo>
                  <a:lnTo>
                    <a:pt x="538" y="186"/>
                  </a:lnTo>
                  <a:lnTo>
                    <a:pt x="0" y="18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40" name="Freeform 160"/>
            <p:cNvSpPr>
              <a:spLocks/>
            </p:cNvSpPr>
            <p:nvPr/>
          </p:nvSpPr>
          <p:spPr bwMode="auto">
            <a:xfrm>
              <a:off x="3890963" y="5541963"/>
              <a:ext cx="1587" cy="285750"/>
            </a:xfrm>
            <a:custGeom>
              <a:avLst/>
              <a:gdLst>
                <a:gd name="T0" fmla="*/ 0 w 1"/>
                <a:gd name="T1" fmla="*/ 0 h 180"/>
                <a:gd name="T2" fmla="*/ 0 w 1"/>
                <a:gd name="T3" fmla="*/ 179 h 180"/>
                <a:gd name="T4" fmla="*/ 0 w 1"/>
                <a:gd name="T5" fmla="*/ 0 h 180"/>
              </a:gdLst>
              <a:ahLst/>
              <a:cxnLst>
                <a:cxn ang="0">
                  <a:pos x="T0" y="T1"/>
                </a:cxn>
                <a:cxn ang="0">
                  <a:pos x="T2" y="T3"/>
                </a:cxn>
                <a:cxn ang="0">
                  <a:pos x="T4" y="T5"/>
                </a:cxn>
              </a:cxnLst>
              <a:rect l="0" t="0" r="r" b="b"/>
              <a:pathLst>
                <a:path w="1" h="180">
                  <a:moveTo>
                    <a:pt x="0" y="0"/>
                  </a:moveTo>
                  <a:lnTo>
                    <a:pt x="0" y="179"/>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41" name="Freeform 161"/>
            <p:cNvSpPr>
              <a:spLocks/>
            </p:cNvSpPr>
            <p:nvPr/>
          </p:nvSpPr>
          <p:spPr bwMode="auto">
            <a:xfrm>
              <a:off x="4270375" y="5551488"/>
              <a:ext cx="1588" cy="287337"/>
            </a:xfrm>
            <a:custGeom>
              <a:avLst/>
              <a:gdLst>
                <a:gd name="T0" fmla="*/ 0 w 1"/>
                <a:gd name="T1" fmla="*/ 0 h 181"/>
                <a:gd name="T2" fmla="*/ 0 w 1"/>
                <a:gd name="T3" fmla="*/ 180 h 181"/>
                <a:gd name="T4" fmla="*/ 0 w 1"/>
                <a:gd name="T5" fmla="*/ 0 h 181"/>
              </a:gdLst>
              <a:ahLst/>
              <a:cxnLst>
                <a:cxn ang="0">
                  <a:pos x="T0" y="T1"/>
                </a:cxn>
                <a:cxn ang="0">
                  <a:pos x="T2" y="T3"/>
                </a:cxn>
                <a:cxn ang="0">
                  <a:pos x="T4" y="T5"/>
                </a:cxn>
              </a:cxnLst>
              <a:rect l="0" t="0" r="r" b="b"/>
              <a:pathLst>
                <a:path w="1" h="181">
                  <a:moveTo>
                    <a:pt x="0" y="0"/>
                  </a:moveTo>
                  <a:lnTo>
                    <a:pt x="0" y="180"/>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42" name="Freeform 162"/>
            <p:cNvSpPr>
              <a:spLocks/>
            </p:cNvSpPr>
            <p:nvPr/>
          </p:nvSpPr>
          <p:spPr bwMode="auto">
            <a:xfrm>
              <a:off x="3589338" y="5532438"/>
              <a:ext cx="1587" cy="295275"/>
            </a:xfrm>
            <a:custGeom>
              <a:avLst/>
              <a:gdLst>
                <a:gd name="T0" fmla="*/ 0 w 1"/>
                <a:gd name="T1" fmla="*/ 0 h 186"/>
                <a:gd name="T2" fmla="*/ 0 w 1"/>
                <a:gd name="T3" fmla="*/ 185 h 186"/>
                <a:gd name="T4" fmla="*/ 0 w 1"/>
                <a:gd name="T5" fmla="*/ 0 h 186"/>
              </a:gdLst>
              <a:ahLst/>
              <a:cxnLst>
                <a:cxn ang="0">
                  <a:pos x="T0" y="T1"/>
                </a:cxn>
                <a:cxn ang="0">
                  <a:pos x="T2" y="T3"/>
                </a:cxn>
                <a:cxn ang="0">
                  <a:pos x="T4" y="T5"/>
                </a:cxn>
              </a:cxnLst>
              <a:rect l="0" t="0" r="r" b="b"/>
              <a:pathLst>
                <a:path w="1" h="186">
                  <a:moveTo>
                    <a:pt x="0" y="0"/>
                  </a:moveTo>
                  <a:lnTo>
                    <a:pt x="0" y="185"/>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43" name="Freeform 163"/>
            <p:cNvSpPr>
              <a:spLocks/>
            </p:cNvSpPr>
            <p:nvPr/>
          </p:nvSpPr>
          <p:spPr bwMode="auto">
            <a:xfrm>
              <a:off x="3978275" y="5541963"/>
              <a:ext cx="1588" cy="285750"/>
            </a:xfrm>
            <a:custGeom>
              <a:avLst/>
              <a:gdLst>
                <a:gd name="T0" fmla="*/ 0 w 1"/>
                <a:gd name="T1" fmla="*/ 0 h 180"/>
                <a:gd name="T2" fmla="*/ 0 w 1"/>
                <a:gd name="T3" fmla="*/ 179 h 180"/>
                <a:gd name="T4" fmla="*/ 0 w 1"/>
                <a:gd name="T5" fmla="*/ 0 h 180"/>
              </a:gdLst>
              <a:ahLst/>
              <a:cxnLst>
                <a:cxn ang="0">
                  <a:pos x="T0" y="T1"/>
                </a:cxn>
                <a:cxn ang="0">
                  <a:pos x="T2" y="T3"/>
                </a:cxn>
                <a:cxn ang="0">
                  <a:pos x="T4" y="T5"/>
                </a:cxn>
              </a:cxnLst>
              <a:rect l="0" t="0" r="r" b="b"/>
              <a:pathLst>
                <a:path w="1" h="180">
                  <a:moveTo>
                    <a:pt x="0" y="0"/>
                  </a:moveTo>
                  <a:lnTo>
                    <a:pt x="0" y="179"/>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44" name="Freeform 164"/>
            <p:cNvSpPr>
              <a:spLocks/>
            </p:cNvSpPr>
            <p:nvPr/>
          </p:nvSpPr>
          <p:spPr bwMode="auto">
            <a:xfrm>
              <a:off x="3198813" y="5786438"/>
              <a:ext cx="338137" cy="573087"/>
            </a:xfrm>
            <a:custGeom>
              <a:avLst/>
              <a:gdLst>
                <a:gd name="T0" fmla="*/ 212 w 213"/>
                <a:gd name="T1" fmla="*/ 0 h 361"/>
                <a:gd name="T2" fmla="*/ 0 w 213"/>
                <a:gd name="T3" fmla="*/ 360 h 361"/>
                <a:gd name="T4" fmla="*/ 212 w 213"/>
                <a:gd name="T5" fmla="*/ 0 h 361"/>
              </a:gdLst>
              <a:ahLst/>
              <a:cxnLst>
                <a:cxn ang="0">
                  <a:pos x="T0" y="T1"/>
                </a:cxn>
                <a:cxn ang="0">
                  <a:pos x="T2" y="T3"/>
                </a:cxn>
                <a:cxn ang="0">
                  <a:pos x="T4" y="T5"/>
                </a:cxn>
              </a:cxnLst>
              <a:rect l="0" t="0" r="r" b="b"/>
              <a:pathLst>
                <a:path w="213" h="361">
                  <a:moveTo>
                    <a:pt x="212" y="0"/>
                  </a:moveTo>
                  <a:lnTo>
                    <a:pt x="0" y="360"/>
                  </a:lnTo>
                  <a:lnTo>
                    <a:pt x="21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45" name="Freeform 165"/>
            <p:cNvSpPr>
              <a:spLocks/>
            </p:cNvSpPr>
            <p:nvPr/>
          </p:nvSpPr>
          <p:spPr bwMode="auto">
            <a:xfrm>
              <a:off x="3198813" y="6257925"/>
              <a:ext cx="77787" cy="101600"/>
            </a:xfrm>
            <a:custGeom>
              <a:avLst/>
              <a:gdLst>
                <a:gd name="T0" fmla="*/ 48 w 49"/>
                <a:gd name="T1" fmla="*/ 16 h 64"/>
                <a:gd name="T2" fmla="*/ 0 w 49"/>
                <a:gd name="T3" fmla="*/ 63 h 64"/>
                <a:gd name="T4" fmla="*/ 18 w 49"/>
                <a:gd name="T5" fmla="*/ 0 h 64"/>
                <a:gd name="T6" fmla="*/ 48 w 49"/>
                <a:gd name="T7" fmla="*/ 16 h 64"/>
              </a:gdLst>
              <a:ahLst/>
              <a:cxnLst>
                <a:cxn ang="0">
                  <a:pos x="T0" y="T1"/>
                </a:cxn>
                <a:cxn ang="0">
                  <a:pos x="T2" y="T3"/>
                </a:cxn>
                <a:cxn ang="0">
                  <a:pos x="T4" y="T5"/>
                </a:cxn>
                <a:cxn ang="0">
                  <a:pos x="T6" y="T7"/>
                </a:cxn>
              </a:cxnLst>
              <a:rect l="0" t="0" r="r" b="b"/>
              <a:pathLst>
                <a:path w="49" h="64">
                  <a:moveTo>
                    <a:pt x="48" y="16"/>
                  </a:moveTo>
                  <a:lnTo>
                    <a:pt x="0" y="63"/>
                  </a:lnTo>
                  <a:lnTo>
                    <a:pt x="18" y="0"/>
                  </a:lnTo>
                  <a:lnTo>
                    <a:pt x="48" y="1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46" name="Freeform 166"/>
            <p:cNvSpPr>
              <a:spLocks/>
            </p:cNvSpPr>
            <p:nvPr/>
          </p:nvSpPr>
          <p:spPr bwMode="auto">
            <a:xfrm>
              <a:off x="3848100" y="5795963"/>
              <a:ext cx="77788" cy="584200"/>
            </a:xfrm>
            <a:custGeom>
              <a:avLst/>
              <a:gdLst>
                <a:gd name="T0" fmla="*/ 48 w 49"/>
                <a:gd name="T1" fmla="*/ 0 h 368"/>
                <a:gd name="T2" fmla="*/ 0 w 49"/>
                <a:gd name="T3" fmla="*/ 367 h 368"/>
                <a:gd name="T4" fmla="*/ 48 w 49"/>
                <a:gd name="T5" fmla="*/ 0 h 368"/>
              </a:gdLst>
              <a:ahLst/>
              <a:cxnLst>
                <a:cxn ang="0">
                  <a:pos x="T0" y="T1"/>
                </a:cxn>
                <a:cxn ang="0">
                  <a:pos x="T2" y="T3"/>
                </a:cxn>
                <a:cxn ang="0">
                  <a:pos x="T4" y="T5"/>
                </a:cxn>
              </a:cxnLst>
              <a:rect l="0" t="0" r="r" b="b"/>
              <a:pathLst>
                <a:path w="49" h="368">
                  <a:moveTo>
                    <a:pt x="48" y="0"/>
                  </a:moveTo>
                  <a:lnTo>
                    <a:pt x="0" y="367"/>
                  </a:lnTo>
                  <a:lnTo>
                    <a:pt x="48"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47" name="Freeform 167"/>
            <p:cNvSpPr>
              <a:spLocks/>
            </p:cNvSpPr>
            <p:nvPr/>
          </p:nvSpPr>
          <p:spPr bwMode="auto">
            <a:xfrm>
              <a:off x="3833813" y="6273800"/>
              <a:ext cx="55562" cy="106363"/>
            </a:xfrm>
            <a:custGeom>
              <a:avLst/>
              <a:gdLst>
                <a:gd name="T0" fmla="*/ 34 w 35"/>
                <a:gd name="T1" fmla="*/ 4 h 67"/>
                <a:gd name="T2" fmla="*/ 10 w 35"/>
                <a:gd name="T3" fmla="*/ 66 h 67"/>
                <a:gd name="T4" fmla="*/ 0 w 35"/>
                <a:gd name="T5" fmla="*/ 0 h 67"/>
                <a:gd name="T6" fmla="*/ 34 w 35"/>
                <a:gd name="T7" fmla="*/ 4 h 67"/>
              </a:gdLst>
              <a:ahLst/>
              <a:cxnLst>
                <a:cxn ang="0">
                  <a:pos x="T0" y="T1"/>
                </a:cxn>
                <a:cxn ang="0">
                  <a:pos x="T2" y="T3"/>
                </a:cxn>
                <a:cxn ang="0">
                  <a:pos x="T4" y="T5"/>
                </a:cxn>
                <a:cxn ang="0">
                  <a:pos x="T6" y="T7"/>
                </a:cxn>
              </a:cxnLst>
              <a:rect l="0" t="0" r="r" b="b"/>
              <a:pathLst>
                <a:path w="35" h="67">
                  <a:moveTo>
                    <a:pt x="34" y="4"/>
                  </a:moveTo>
                  <a:lnTo>
                    <a:pt x="10" y="66"/>
                  </a:lnTo>
                  <a:lnTo>
                    <a:pt x="0" y="0"/>
                  </a:lnTo>
                  <a:lnTo>
                    <a:pt x="34" y="4"/>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48" name="Freeform 168"/>
            <p:cNvSpPr>
              <a:spLocks/>
            </p:cNvSpPr>
            <p:nvPr/>
          </p:nvSpPr>
          <p:spPr bwMode="auto">
            <a:xfrm>
              <a:off x="4495800" y="5795963"/>
              <a:ext cx="219075" cy="573087"/>
            </a:xfrm>
            <a:custGeom>
              <a:avLst/>
              <a:gdLst>
                <a:gd name="T0" fmla="*/ 137 w 138"/>
                <a:gd name="T1" fmla="*/ 0 h 361"/>
                <a:gd name="T2" fmla="*/ 0 w 138"/>
                <a:gd name="T3" fmla="*/ 360 h 361"/>
                <a:gd name="T4" fmla="*/ 137 w 138"/>
                <a:gd name="T5" fmla="*/ 0 h 361"/>
              </a:gdLst>
              <a:ahLst/>
              <a:cxnLst>
                <a:cxn ang="0">
                  <a:pos x="T0" y="T1"/>
                </a:cxn>
                <a:cxn ang="0">
                  <a:pos x="T2" y="T3"/>
                </a:cxn>
                <a:cxn ang="0">
                  <a:pos x="T4" y="T5"/>
                </a:cxn>
              </a:cxnLst>
              <a:rect l="0" t="0" r="r" b="b"/>
              <a:pathLst>
                <a:path w="138" h="361">
                  <a:moveTo>
                    <a:pt x="137" y="0"/>
                  </a:moveTo>
                  <a:lnTo>
                    <a:pt x="0" y="360"/>
                  </a:lnTo>
                  <a:lnTo>
                    <a:pt x="137"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49" name="Freeform 169"/>
            <p:cNvSpPr>
              <a:spLocks/>
            </p:cNvSpPr>
            <p:nvPr/>
          </p:nvSpPr>
          <p:spPr bwMode="auto">
            <a:xfrm>
              <a:off x="4495800" y="6264275"/>
              <a:ext cx="63500" cy="104775"/>
            </a:xfrm>
            <a:custGeom>
              <a:avLst/>
              <a:gdLst>
                <a:gd name="T0" fmla="*/ 39 w 40"/>
                <a:gd name="T1" fmla="*/ 11 h 66"/>
                <a:gd name="T2" fmla="*/ 0 w 40"/>
                <a:gd name="T3" fmla="*/ 65 h 66"/>
                <a:gd name="T4" fmla="*/ 8 w 40"/>
                <a:gd name="T5" fmla="*/ 0 h 66"/>
                <a:gd name="T6" fmla="*/ 39 w 40"/>
                <a:gd name="T7" fmla="*/ 11 h 66"/>
              </a:gdLst>
              <a:ahLst/>
              <a:cxnLst>
                <a:cxn ang="0">
                  <a:pos x="T0" y="T1"/>
                </a:cxn>
                <a:cxn ang="0">
                  <a:pos x="T2" y="T3"/>
                </a:cxn>
                <a:cxn ang="0">
                  <a:pos x="T4" y="T5"/>
                </a:cxn>
                <a:cxn ang="0">
                  <a:pos x="T6" y="T7"/>
                </a:cxn>
              </a:cxnLst>
              <a:rect l="0" t="0" r="r" b="b"/>
              <a:pathLst>
                <a:path w="40" h="66">
                  <a:moveTo>
                    <a:pt x="39" y="11"/>
                  </a:moveTo>
                  <a:lnTo>
                    <a:pt x="0" y="65"/>
                  </a:lnTo>
                  <a:lnTo>
                    <a:pt x="8" y="0"/>
                  </a:lnTo>
                  <a:lnTo>
                    <a:pt x="39" y="1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50" name="Freeform 170"/>
            <p:cNvSpPr>
              <a:spLocks/>
            </p:cNvSpPr>
            <p:nvPr/>
          </p:nvSpPr>
          <p:spPr bwMode="auto">
            <a:xfrm>
              <a:off x="5102225" y="5795963"/>
              <a:ext cx="1588" cy="573087"/>
            </a:xfrm>
            <a:custGeom>
              <a:avLst/>
              <a:gdLst>
                <a:gd name="T0" fmla="*/ 0 w 1"/>
                <a:gd name="T1" fmla="*/ 0 h 361"/>
                <a:gd name="T2" fmla="*/ 0 w 1"/>
                <a:gd name="T3" fmla="*/ 360 h 361"/>
                <a:gd name="T4" fmla="*/ 0 w 1"/>
                <a:gd name="T5" fmla="*/ 0 h 361"/>
              </a:gdLst>
              <a:ahLst/>
              <a:cxnLst>
                <a:cxn ang="0">
                  <a:pos x="T0" y="T1"/>
                </a:cxn>
                <a:cxn ang="0">
                  <a:pos x="T2" y="T3"/>
                </a:cxn>
                <a:cxn ang="0">
                  <a:pos x="T4" y="T5"/>
                </a:cxn>
              </a:cxnLst>
              <a:rect l="0" t="0" r="r" b="b"/>
              <a:pathLst>
                <a:path w="1" h="361">
                  <a:moveTo>
                    <a:pt x="0" y="0"/>
                  </a:moveTo>
                  <a:lnTo>
                    <a:pt x="0" y="360"/>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51" name="Freeform 171"/>
            <p:cNvSpPr>
              <a:spLocks/>
            </p:cNvSpPr>
            <p:nvPr/>
          </p:nvSpPr>
          <p:spPr bwMode="auto">
            <a:xfrm>
              <a:off x="5075238" y="6267450"/>
              <a:ext cx="57150" cy="101600"/>
            </a:xfrm>
            <a:custGeom>
              <a:avLst/>
              <a:gdLst>
                <a:gd name="T0" fmla="*/ 35 w 36"/>
                <a:gd name="T1" fmla="*/ 0 h 64"/>
                <a:gd name="T2" fmla="*/ 17 w 36"/>
                <a:gd name="T3" fmla="*/ 63 h 64"/>
                <a:gd name="T4" fmla="*/ 0 w 36"/>
                <a:gd name="T5" fmla="*/ 0 h 64"/>
                <a:gd name="T6" fmla="*/ 35 w 36"/>
                <a:gd name="T7" fmla="*/ 0 h 64"/>
              </a:gdLst>
              <a:ahLst/>
              <a:cxnLst>
                <a:cxn ang="0">
                  <a:pos x="T0" y="T1"/>
                </a:cxn>
                <a:cxn ang="0">
                  <a:pos x="T2" y="T3"/>
                </a:cxn>
                <a:cxn ang="0">
                  <a:pos x="T4" y="T5"/>
                </a:cxn>
                <a:cxn ang="0">
                  <a:pos x="T6" y="T7"/>
                </a:cxn>
              </a:cxnLst>
              <a:rect l="0" t="0" r="r" b="b"/>
              <a:pathLst>
                <a:path w="36" h="64">
                  <a:moveTo>
                    <a:pt x="35" y="0"/>
                  </a:moveTo>
                  <a:lnTo>
                    <a:pt x="17" y="63"/>
                  </a:lnTo>
                  <a:lnTo>
                    <a:pt x="0" y="0"/>
                  </a:lnTo>
                  <a:lnTo>
                    <a:pt x="35"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52" name="Freeform 172"/>
            <p:cNvSpPr>
              <a:spLocks/>
            </p:cNvSpPr>
            <p:nvPr/>
          </p:nvSpPr>
          <p:spPr bwMode="auto">
            <a:xfrm>
              <a:off x="4508500" y="4805363"/>
              <a:ext cx="854075" cy="298450"/>
            </a:xfrm>
            <a:custGeom>
              <a:avLst/>
              <a:gdLst>
                <a:gd name="T0" fmla="*/ 0 w 538"/>
                <a:gd name="T1" fmla="*/ 187 h 188"/>
                <a:gd name="T2" fmla="*/ 0 w 538"/>
                <a:gd name="T3" fmla="*/ 0 h 188"/>
                <a:gd name="T4" fmla="*/ 537 w 538"/>
                <a:gd name="T5" fmla="*/ 0 h 188"/>
                <a:gd name="T6" fmla="*/ 537 w 538"/>
                <a:gd name="T7" fmla="*/ 187 h 188"/>
                <a:gd name="T8" fmla="*/ 0 w 538"/>
                <a:gd name="T9" fmla="*/ 187 h 188"/>
              </a:gdLst>
              <a:ahLst/>
              <a:cxnLst>
                <a:cxn ang="0">
                  <a:pos x="T0" y="T1"/>
                </a:cxn>
                <a:cxn ang="0">
                  <a:pos x="T2" y="T3"/>
                </a:cxn>
                <a:cxn ang="0">
                  <a:pos x="T4" y="T5"/>
                </a:cxn>
                <a:cxn ang="0">
                  <a:pos x="T6" y="T7"/>
                </a:cxn>
                <a:cxn ang="0">
                  <a:pos x="T8" y="T9"/>
                </a:cxn>
              </a:cxnLst>
              <a:rect l="0" t="0" r="r" b="b"/>
              <a:pathLst>
                <a:path w="538" h="188">
                  <a:moveTo>
                    <a:pt x="0" y="187"/>
                  </a:moveTo>
                  <a:lnTo>
                    <a:pt x="0" y="0"/>
                  </a:lnTo>
                  <a:lnTo>
                    <a:pt x="537" y="0"/>
                  </a:lnTo>
                  <a:lnTo>
                    <a:pt x="537" y="187"/>
                  </a:lnTo>
                  <a:lnTo>
                    <a:pt x="0" y="18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53" name="Freeform 173"/>
            <p:cNvSpPr>
              <a:spLocks/>
            </p:cNvSpPr>
            <p:nvPr/>
          </p:nvSpPr>
          <p:spPr bwMode="auto">
            <a:xfrm>
              <a:off x="4895850" y="4805363"/>
              <a:ext cx="1588" cy="288925"/>
            </a:xfrm>
            <a:custGeom>
              <a:avLst/>
              <a:gdLst>
                <a:gd name="T0" fmla="*/ 0 w 1"/>
                <a:gd name="T1" fmla="*/ 0 h 182"/>
                <a:gd name="T2" fmla="*/ 0 w 1"/>
                <a:gd name="T3" fmla="*/ 181 h 182"/>
                <a:gd name="T4" fmla="*/ 0 w 1"/>
                <a:gd name="T5" fmla="*/ 0 h 182"/>
              </a:gdLst>
              <a:ahLst/>
              <a:cxnLst>
                <a:cxn ang="0">
                  <a:pos x="T0" y="T1"/>
                </a:cxn>
                <a:cxn ang="0">
                  <a:pos x="T2" y="T3"/>
                </a:cxn>
                <a:cxn ang="0">
                  <a:pos x="T4" y="T5"/>
                </a:cxn>
              </a:cxnLst>
              <a:rect l="0" t="0" r="r" b="b"/>
              <a:pathLst>
                <a:path w="1" h="182">
                  <a:moveTo>
                    <a:pt x="0" y="0"/>
                  </a:moveTo>
                  <a:lnTo>
                    <a:pt x="0" y="18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54" name="Freeform 174"/>
            <p:cNvSpPr>
              <a:spLocks/>
            </p:cNvSpPr>
            <p:nvPr/>
          </p:nvSpPr>
          <p:spPr bwMode="auto">
            <a:xfrm>
              <a:off x="5276850" y="4814888"/>
              <a:ext cx="1588" cy="288925"/>
            </a:xfrm>
            <a:custGeom>
              <a:avLst/>
              <a:gdLst>
                <a:gd name="T0" fmla="*/ 0 w 1"/>
                <a:gd name="T1" fmla="*/ 0 h 182"/>
                <a:gd name="T2" fmla="*/ 0 w 1"/>
                <a:gd name="T3" fmla="*/ 181 h 182"/>
                <a:gd name="T4" fmla="*/ 0 w 1"/>
                <a:gd name="T5" fmla="*/ 0 h 182"/>
              </a:gdLst>
              <a:ahLst/>
              <a:cxnLst>
                <a:cxn ang="0">
                  <a:pos x="T0" y="T1"/>
                </a:cxn>
                <a:cxn ang="0">
                  <a:pos x="T2" y="T3"/>
                </a:cxn>
                <a:cxn ang="0">
                  <a:pos x="T4" y="T5"/>
                </a:cxn>
              </a:cxnLst>
              <a:rect l="0" t="0" r="r" b="b"/>
              <a:pathLst>
                <a:path w="1" h="182">
                  <a:moveTo>
                    <a:pt x="0" y="0"/>
                  </a:moveTo>
                  <a:lnTo>
                    <a:pt x="0" y="18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55" name="Freeform 175"/>
            <p:cNvSpPr>
              <a:spLocks/>
            </p:cNvSpPr>
            <p:nvPr/>
          </p:nvSpPr>
          <p:spPr bwMode="auto">
            <a:xfrm>
              <a:off x="4594225" y="4794250"/>
              <a:ext cx="1588" cy="300038"/>
            </a:xfrm>
            <a:custGeom>
              <a:avLst/>
              <a:gdLst>
                <a:gd name="T0" fmla="*/ 0 w 1"/>
                <a:gd name="T1" fmla="*/ 0 h 189"/>
                <a:gd name="T2" fmla="*/ 0 w 1"/>
                <a:gd name="T3" fmla="*/ 188 h 189"/>
                <a:gd name="T4" fmla="*/ 0 w 1"/>
                <a:gd name="T5" fmla="*/ 0 h 189"/>
              </a:gdLst>
              <a:ahLst/>
              <a:cxnLst>
                <a:cxn ang="0">
                  <a:pos x="T0" y="T1"/>
                </a:cxn>
                <a:cxn ang="0">
                  <a:pos x="T2" y="T3"/>
                </a:cxn>
                <a:cxn ang="0">
                  <a:pos x="T4" y="T5"/>
                </a:cxn>
              </a:cxnLst>
              <a:rect l="0" t="0" r="r" b="b"/>
              <a:pathLst>
                <a:path w="1" h="189">
                  <a:moveTo>
                    <a:pt x="0" y="0"/>
                  </a:moveTo>
                  <a:lnTo>
                    <a:pt x="0" y="188"/>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56" name="Freeform 176"/>
            <p:cNvSpPr>
              <a:spLocks/>
            </p:cNvSpPr>
            <p:nvPr/>
          </p:nvSpPr>
          <p:spPr bwMode="auto">
            <a:xfrm>
              <a:off x="4983163" y="4805363"/>
              <a:ext cx="1587" cy="288925"/>
            </a:xfrm>
            <a:custGeom>
              <a:avLst/>
              <a:gdLst>
                <a:gd name="T0" fmla="*/ 0 w 1"/>
                <a:gd name="T1" fmla="*/ 0 h 182"/>
                <a:gd name="T2" fmla="*/ 0 w 1"/>
                <a:gd name="T3" fmla="*/ 181 h 182"/>
                <a:gd name="T4" fmla="*/ 0 w 1"/>
                <a:gd name="T5" fmla="*/ 0 h 182"/>
              </a:gdLst>
              <a:ahLst/>
              <a:cxnLst>
                <a:cxn ang="0">
                  <a:pos x="T0" y="T1"/>
                </a:cxn>
                <a:cxn ang="0">
                  <a:pos x="T2" y="T3"/>
                </a:cxn>
                <a:cxn ang="0">
                  <a:pos x="T4" y="T5"/>
                </a:cxn>
              </a:cxnLst>
              <a:rect l="0" t="0" r="r" b="b"/>
              <a:pathLst>
                <a:path w="1" h="182">
                  <a:moveTo>
                    <a:pt x="0" y="0"/>
                  </a:moveTo>
                  <a:lnTo>
                    <a:pt x="0" y="18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57" name="Freeform 177"/>
            <p:cNvSpPr>
              <a:spLocks/>
            </p:cNvSpPr>
            <p:nvPr/>
          </p:nvSpPr>
          <p:spPr bwMode="auto">
            <a:xfrm>
              <a:off x="4672013" y="5551488"/>
              <a:ext cx="854075" cy="298450"/>
            </a:xfrm>
            <a:custGeom>
              <a:avLst/>
              <a:gdLst>
                <a:gd name="T0" fmla="*/ 0 w 538"/>
                <a:gd name="T1" fmla="*/ 187 h 188"/>
                <a:gd name="T2" fmla="*/ 0 w 538"/>
                <a:gd name="T3" fmla="*/ 0 h 188"/>
                <a:gd name="T4" fmla="*/ 537 w 538"/>
                <a:gd name="T5" fmla="*/ 0 h 188"/>
                <a:gd name="T6" fmla="*/ 537 w 538"/>
                <a:gd name="T7" fmla="*/ 187 h 188"/>
                <a:gd name="T8" fmla="*/ 0 w 538"/>
                <a:gd name="T9" fmla="*/ 187 h 188"/>
              </a:gdLst>
              <a:ahLst/>
              <a:cxnLst>
                <a:cxn ang="0">
                  <a:pos x="T0" y="T1"/>
                </a:cxn>
                <a:cxn ang="0">
                  <a:pos x="T2" y="T3"/>
                </a:cxn>
                <a:cxn ang="0">
                  <a:pos x="T4" y="T5"/>
                </a:cxn>
                <a:cxn ang="0">
                  <a:pos x="T6" y="T7"/>
                </a:cxn>
                <a:cxn ang="0">
                  <a:pos x="T8" y="T9"/>
                </a:cxn>
              </a:cxnLst>
              <a:rect l="0" t="0" r="r" b="b"/>
              <a:pathLst>
                <a:path w="538" h="188">
                  <a:moveTo>
                    <a:pt x="0" y="187"/>
                  </a:moveTo>
                  <a:lnTo>
                    <a:pt x="0" y="0"/>
                  </a:lnTo>
                  <a:lnTo>
                    <a:pt x="537" y="0"/>
                  </a:lnTo>
                  <a:lnTo>
                    <a:pt x="537" y="187"/>
                  </a:lnTo>
                  <a:lnTo>
                    <a:pt x="0" y="18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58" name="Freeform 178"/>
            <p:cNvSpPr>
              <a:spLocks/>
            </p:cNvSpPr>
            <p:nvPr/>
          </p:nvSpPr>
          <p:spPr bwMode="auto">
            <a:xfrm>
              <a:off x="5059363" y="5551488"/>
              <a:ext cx="1587" cy="287337"/>
            </a:xfrm>
            <a:custGeom>
              <a:avLst/>
              <a:gdLst>
                <a:gd name="T0" fmla="*/ 0 w 1"/>
                <a:gd name="T1" fmla="*/ 0 h 181"/>
                <a:gd name="T2" fmla="*/ 0 w 1"/>
                <a:gd name="T3" fmla="*/ 180 h 181"/>
                <a:gd name="T4" fmla="*/ 0 w 1"/>
                <a:gd name="T5" fmla="*/ 0 h 181"/>
              </a:gdLst>
              <a:ahLst/>
              <a:cxnLst>
                <a:cxn ang="0">
                  <a:pos x="T0" y="T1"/>
                </a:cxn>
                <a:cxn ang="0">
                  <a:pos x="T2" y="T3"/>
                </a:cxn>
                <a:cxn ang="0">
                  <a:pos x="T4" y="T5"/>
                </a:cxn>
              </a:cxnLst>
              <a:rect l="0" t="0" r="r" b="b"/>
              <a:pathLst>
                <a:path w="1" h="181">
                  <a:moveTo>
                    <a:pt x="0" y="0"/>
                  </a:moveTo>
                  <a:lnTo>
                    <a:pt x="0" y="180"/>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59" name="Freeform 179"/>
            <p:cNvSpPr>
              <a:spLocks/>
            </p:cNvSpPr>
            <p:nvPr/>
          </p:nvSpPr>
          <p:spPr bwMode="auto">
            <a:xfrm>
              <a:off x="5437188" y="5562600"/>
              <a:ext cx="1587" cy="287338"/>
            </a:xfrm>
            <a:custGeom>
              <a:avLst/>
              <a:gdLst>
                <a:gd name="T0" fmla="*/ 0 w 1"/>
                <a:gd name="T1" fmla="*/ 0 h 181"/>
                <a:gd name="T2" fmla="*/ 0 w 1"/>
                <a:gd name="T3" fmla="*/ 180 h 181"/>
                <a:gd name="T4" fmla="*/ 0 w 1"/>
                <a:gd name="T5" fmla="*/ 0 h 181"/>
              </a:gdLst>
              <a:ahLst/>
              <a:cxnLst>
                <a:cxn ang="0">
                  <a:pos x="T0" y="T1"/>
                </a:cxn>
                <a:cxn ang="0">
                  <a:pos x="T2" y="T3"/>
                </a:cxn>
                <a:cxn ang="0">
                  <a:pos x="T4" y="T5"/>
                </a:cxn>
              </a:cxnLst>
              <a:rect l="0" t="0" r="r" b="b"/>
              <a:pathLst>
                <a:path w="1" h="181">
                  <a:moveTo>
                    <a:pt x="0" y="0"/>
                  </a:moveTo>
                  <a:lnTo>
                    <a:pt x="0" y="180"/>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60" name="Freeform 180"/>
            <p:cNvSpPr>
              <a:spLocks/>
            </p:cNvSpPr>
            <p:nvPr/>
          </p:nvSpPr>
          <p:spPr bwMode="auto">
            <a:xfrm>
              <a:off x="4757738" y="5541963"/>
              <a:ext cx="1587" cy="296862"/>
            </a:xfrm>
            <a:custGeom>
              <a:avLst/>
              <a:gdLst>
                <a:gd name="T0" fmla="*/ 0 w 1"/>
                <a:gd name="T1" fmla="*/ 0 h 187"/>
                <a:gd name="T2" fmla="*/ 0 w 1"/>
                <a:gd name="T3" fmla="*/ 186 h 187"/>
                <a:gd name="T4" fmla="*/ 0 w 1"/>
                <a:gd name="T5" fmla="*/ 0 h 187"/>
              </a:gdLst>
              <a:ahLst/>
              <a:cxnLst>
                <a:cxn ang="0">
                  <a:pos x="T0" y="T1"/>
                </a:cxn>
                <a:cxn ang="0">
                  <a:pos x="T2" y="T3"/>
                </a:cxn>
                <a:cxn ang="0">
                  <a:pos x="T4" y="T5"/>
                </a:cxn>
              </a:cxnLst>
              <a:rect l="0" t="0" r="r" b="b"/>
              <a:pathLst>
                <a:path w="1" h="187">
                  <a:moveTo>
                    <a:pt x="0" y="0"/>
                  </a:moveTo>
                  <a:lnTo>
                    <a:pt x="0" y="186"/>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61" name="Freeform 181"/>
            <p:cNvSpPr>
              <a:spLocks/>
            </p:cNvSpPr>
            <p:nvPr/>
          </p:nvSpPr>
          <p:spPr bwMode="auto">
            <a:xfrm>
              <a:off x="5146675" y="5551488"/>
              <a:ext cx="1588" cy="287337"/>
            </a:xfrm>
            <a:custGeom>
              <a:avLst/>
              <a:gdLst>
                <a:gd name="T0" fmla="*/ 0 w 1"/>
                <a:gd name="T1" fmla="*/ 0 h 181"/>
                <a:gd name="T2" fmla="*/ 0 w 1"/>
                <a:gd name="T3" fmla="*/ 180 h 181"/>
                <a:gd name="T4" fmla="*/ 0 w 1"/>
                <a:gd name="T5" fmla="*/ 0 h 181"/>
              </a:gdLst>
              <a:ahLst/>
              <a:cxnLst>
                <a:cxn ang="0">
                  <a:pos x="T0" y="T1"/>
                </a:cxn>
                <a:cxn ang="0">
                  <a:pos x="T2" y="T3"/>
                </a:cxn>
                <a:cxn ang="0">
                  <a:pos x="T4" y="T5"/>
                </a:cxn>
              </a:cxnLst>
              <a:rect l="0" t="0" r="r" b="b"/>
              <a:pathLst>
                <a:path w="1" h="181">
                  <a:moveTo>
                    <a:pt x="0" y="0"/>
                  </a:moveTo>
                  <a:lnTo>
                    <a:pt x="0" y="180"/>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62" name="Freeform 182"/>
            <p:cNvSpPr>
              <a:spLocks/>
            </p:cNvSpPr>
            <p:nvPr/>
          </p:nvSpPr>
          <p:spPr bwMode="auto">
            <a:xfrm>
              <a:off x="5753100" y="5795963"/>
              <a:ext cx="128588" cy="593725"/>
            </a:xfrm>
            <a:custGeom>
              <a:avLst/>
              <a:gdLst>
                <a:gd name="T0" fmla="*/ 80 w 81"/>
                <a:gd name="T1" fmla="*/ 0 h 374"/>
                <a:gd name="T2" fmla="*/ 0 w 81"/>
                <a:gd name="T3" fmla="*/ 373 h 374"/>
                <a:gd name="T4" fmla="*/ 80 w 81"/>
                <a:gd name="T5" fmla="*/ 0 h 374"/>
              </a:gdLst>
              <a:ahLst/>
              <a:cxnLst>
                <a:cxn ang="0">
                  <a:pos x="T0" y="T1"/>
                </a:cxn>
                <a:cxn ang="0">
                  <a:pos x="T2" y="T3"/>
                </a:cxn>
                <a:cxn ang="0">
                  <a:pos x="T4" y="T5"/>
                </a:cxn>
              </a:cxnLst>
              <a:rect l="0" t="0" r="r" b="b"/>
              <a:pathLst>
                <a:path w="81" h="374">
                  <a:moveTo>
                    <a:pt x="80" y="0"/>
                  </a:moveTo>
                  <a:lnTo>
                    <a:pt x="0" y="373"/>
                  </a:lnTo>
                  <a:lnTo>
                    <a:pt x="8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63" name="Freeform 183"/>
            <p:cNvSpPr>
              <a:spLocks/>
            </p:cNvSpPr>
            <p:nvPr/>
          </p:nvSpPr>
          <p:spPr bwMode="auto">
            <a:xfrm>
              <a:off x="5746750" y="6283325"/>
              <a:ext cx="53975" cy="106363"/>
            </a:xfrm>
            <a:custGeom>
              <a:avLst/>
              <a:gdLst>
                <a:gd name="T0" fmla="*/ 33 w 34"/>
                <a:gd name="T1" fmla="*/ 7 h 67"/>
                <a:gd name="T2" fmla="*/ 3 w 34"/>
                <a:gd name="T3" fmla="*/ 66 h 67"/>
                <a:gd name="T4" fmla="*/ 0 w 34"/>
                <a:gd name="T5" fmla="*/ 0 h 67"/>
                <a:gd name="T6" fmla="*/ 33 w 34"/>
                <a:gd name="T7" fmla="*/ 7 h 67"/>
              </a:gdLst>
              <a:ahLst/>
              <a:cxnLst>
                <a:cxn ang="0">
                  <a:pos x="T0" y="T1"/>
                </a:cxn>
                <a:cxn ang="0">
                  <a:pos x="T2" y="T3"/>
                </a:cxn>
                <a:cxn ang="0">
                  <a:pos x="T4" y="T5"/>
                </a:cxn>
                <a:cxn ang="0">
                  <a:pos x="T6" y="T7"/>
                </a:cxn>
              </a:cxnLst>
              <a:rect l="0" t="0" r="r" b="b"/>
              <a:pathLst>
                <a:path w="34" h="67">
                  <a:moveTo>
                    <a:pt x="33" y="7"/>
                  </a:moveTo>
                  <a:lnTo>
                    <a:pt x="3" y="66"/>
                  </a:lnTo>
                  <a:lnTo>
                    <a:pt x="0" y="0"/>
                  </a:lnTo>
                  <a:lnTo>
                    <a:pt x="33" y="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64" name="Freeform 184"/>
            <p:cNvSpPr>
              <a:spLocks/>
            </p:cNvSpPr>
            <p:nvPr/>
          </p:nvSpPr>
          <p:spPr bwMode="auto">
            <a:xfrm>
              <a:off x="6281738" y="5786438"/>
              <a:ext cx="1587" cy="593725"/>
            </a:xfrm>
            <a:custGeom>
              <a:avLst/>
              <a:gdLst>
                <a:gd name="T0" fmla="*/ 0 w 1"/>
                <a:gd name="T1" fmla="*/ 0 h 374"/>
                <a:gd name="T2" fmla="*/ 0 w 1"/>
                <a:gd name="T3" fmla="*/ 373 h 374"/>
                <a:gd name="T4" fmla="*/ 0 w 1"/>
                <a:gd name="T5" fmla="*/ 0 h 374"/>
              </a:gdLst>
              <a:ahLst/>
              <a:cxnLst>
                <a:cxn ang="0">
                  <a:pos x="T0" y="T1"/>
                </a:cxn>
                <a:cxn ang="0">
                  <a:pos x="T2" y="T3"/>
                </a:cxn>
                <a:cxn ang="0">
                  <a:pos x="T4" y="T5"/>
                </a:cxn>
              </a:cxnLst>
              <a:rect l="0" t="0" r="r" b="b"/>
              <a:pathLst>
                <a:path w="1" h="374">
                  <a:moveTo>
                    <a:pt x="0" y="0"/>
                  </a:moveTo>
                  <a:lnTo>
                    <a:pt x="0" y="373"/>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65" name="Freeform 185"/>
            <p:cNvSpPr>
              <a:spLocks/>
            </p:cNvSpPr>
            <p:nvPr/>
          </p:nvSpPr>
          <p:spPr bwMode="auto">
            <a:xfrm>
              <a:off x="6254750" y="6276975"/>
              <a:ext cx="55563" cy="103188"/>
            </a:xfrm>
            <a:custGeom>
              <a:avLst/>
              <a:gdLst>
                <a:gd name="T0" fmla="*/ 34 w 35"/>
                <a:gd name="T1" fmla="*/ 0 h 65"/>
                <a:gd name="T2" fmla="*/ 17 w 35"/>
                <a:gd name="T3" fmla="*/ 64 h 65"/>
                <a:gd name="T4" fmla="*/ 0 w 35"/>
                <a:gd name="T5" fmla="*/ 0 h 65"/>
                <a:gd name="T6" fmla="*/ 34 w 35"/>
                <a:gd name="T7" fmla="*/ 0 h 65"/>
              </a:gdLst>
              <a:ahLst/>
              <a:cxnLst>
                <a:cxn ang="0">
                  <a:pos x="T0" y="T1"/>
                </a:cxn>
                <a:cxn ang="0">
                  <a:pos x="T2" y="T3"/>
                </a:cxn>
                <a:cxn ang="0">
                  <a:pos x="T4" y="T5"/>
                </a:cxn>
                <a:cxn ang="0">
                  <a:pos x="T6" y="T7"/>
                </a:cxn>
              </a:cxnLst>
              <a:rect l="0" t="0" r="r" b="b"/>
              <a:pathLst>
                <a:path w="35" h="65">
                  <a:moveTo>
                    <a:pt x="34" y="0"/>
                  </a:moveTo>
                  <a:lnTo>
                    <a:pt x="17" y="64"/>
                  </a:lnTo>
                  <a:lnTo>
                    <a:pt x="0" y="0"/>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66" name="Freeform 186"/>
            <p:cNvSpPr>
              <a:spLocks/>
            </p:cNvSpPr>
            <p:nvPr/>
          </p:nvSpPr>
          <p:spPr bwMode="auto">
            <a:xfrm>
              <a:off x="5848350" y="5541963"/>
              <a:ext cx="855663" cy="296862"/>
            </a:xfrm>
            <a:custGeom>
              <a:avLst/>
              <a:gdLst>
                <a:gd name="T0" fmla="*/ 0 w 539"/>
                <a:gd name="T1" fmla="*/ 186 h 187"/>
                <a:gd name="T2" fmla="*/ 0 w 539"/>
                <a:gd name="T3" fmla="*/ 0 h 187"/>
                <a:gd name="T4" fmla="*/ 538 w 539"/>
                <a:gd name="T5" fmla="*/ 0 h 187"/>
                <a:gd name="T6" fmla="*/ 538 w 539"/>
                <a:gd name="T7" fmla="*/ 186 h 187"/>
                <a:gd name="T8" fmla="*/ 0 w 539"/>
                <a:gd name="T9" fmla="*/ 186 h 187"/>
              </a:gdLst>
              <a:ahLst/>
              <a:cxnLst>
                <a:cxn ang="0">
                  <a:pos x="T0" y="T1"/>
                </a:cxn>
                <a:cxn ang="0">
                  <a:pos x="T2" y="T3"/>
                </a:cxn>
                <a:cxn ang="0">
                  <a:pos x="T4" y="T5"/>
                </a:cxn>
                <a:cxn ang="0">
                  <a:pos x="T6" y="T7"/>
                </a:cxn>
                <a:cxn ang="0">
                  <a:pos x="T8" y="T9"/>
                </a:cxn>
              </a:cxnLst>
              <a:rect l="0" t="0" r="r" b="b"/>
              <a:pathLst>
                <a:path w="539" h="187">
                  <a:moveTo>
                    <a:pt x="0" y="186"/>
                  </a:moveTo>
                  <a:lnTo>
                    <a:pt x="0" y="0"/>
                  </a:lnTo>
                  <a:lnTo>
                    <a:pt x="538" y="0"/>
                  </a:lnTo>
                  <a:lnTo>
                    <a:pt x="538" y="186"/>
                  </a:lnTo>
                  <a:lnTo>
                    <a:pt x="0" y="18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67" name="Freeform 187"/>
            <p:cNvSpPr>
              <a:spLocks/>
            </p:cNvSpPr>
            <p:nvPr/>
          </p:nvSpPr>
          <p:spPr bwMode="auto">
            <a:xfrm>
              <a:off x="6238875" y="5541963"/>
              <a:ext cx="1588" cy="285750"/>
            </a:xfrm>
            <a:custGeom>
              <a:avLst/>
              <a:gdLst>
                <a:gd name="T0" fmla="*/ 0 w 1"/>
                <a:gd name="T1" fmla="*/ 0 h 180"/>
                <a:gd name="T2" fmla="*/ 0 w 1"/>
                <a:gd name="T3" fmla="*/ 179 h 180"/>
                <a:gd name="T4" fmla="*/ 0 w 1"/>
                <a:gd name="T5" fmla="*/ 0 h 180"/>
              </a:gdLst>
              <a:ahLst/>
              <a:cxnLst>
                <a:cxn ang="0">
                  <a:pos x="T0" y="T1"/>
                </a:cxn>
                <a:cxn ang="0">
                  <a:pos x="T2" y="T3"/>
                </a:cxn>
                <a:cxn ang="0">
                  <a:pos x="T4" y="T5"/>
                </a:cxn>
              </a:cxnLst>
              <a:rect l="0" t="0" r="r" b="b"/>
              <a:pathLst>
                <a:path w="1" h="180">
                  <a:moveTo>
                    <a:pt x="0" y="0"/>
                  </a:moveTo>
                  <a:lnTo>
                    <a:pt x="0" y="179"/>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68" name="Freeform 188"/>
            <p:cNvSpPr>
              <a:spLocks/>
            </p:cNvSpPr>
            <p:nvPr/>
          </p:nvSpPr>
          <p:spPr bwMode="auto">
            <a:xfrm>
              <a:off x="6616700" y="5551488"/>
              <a:ext cx="1588" cy="287337"/>
            </a:xfrm>
            <a:custGeom>
              <a:avLst/>
              <a:gdLst>
                <a:gd name="T0" fmla="*/ 0 w 1"/>
                <a:gd name="T1" fmla="*/ 0 h 181"/>
                <a:gd name="T2" fmla="*/ 0 w 1"/>
                <a:gd name="T3" fmla="*/ 180 h 181"/>
                <a:gd name="T4" fmla="*/ 0 w 1"/>
                <a:gd name="T5" fmla="*/ 0 h 181"/>
              </a:gdLst>
              <a:ahLst/>
              <a:cxnLst>
                <a:cxn ang="0">
                  <a:pos x="T0" y="T1"/>
                </a:cxn>
                <a:cxn ang="0">
                  <a:pos x="T2" y="T3"/>
                </a:cxn>
                <a:cxn ang="0">
                  <a:pos x="T4" y="T5"/>
                </a:cxn>
              </a:cxnLst>
              <a:rect l="0" t="0" r="r" b="b"/>
              <a:pathLst>
                <a:path w="1" h="181">
                  <a:moveTo>
                    <a:pt x="0" y="0"/>
                  </a:moveTo>
                  <a:lnTo>
                    <a:pt x="0" y="180"/>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69" name="Freeform 189"/>
            <p:cNvSpPr>
              <a:spLocks/>
            </p:cNvSpPr>
            <p:nvPr/>
          </p:nvSpPr>
          <p:spPr bwMode="auto">
            <a:xfrm>
              <a:off x="5937250" y="5532438"/>
              <a:ext cx="1588" cy="295275"/>
            </a:xfrm>
            <a:custGeom>
              <a:avLst/>
              <a:gdLst>
                <a:gd name="T0" fmla="*/ 0 w 1"/>
                <a:gd name="T1" fmla="*/ 0 h 186"/>
                <a:gd name="T2" fmla="*/ 0 w 1"/>
                <a:gd name="T3" fmla="*/ 185 h 186"/>
                <a:gd name="T4" fmla="*/ 0 w 1"/>
                <a:gd name="T5" fmla="*/ 0 h 186"/>
              </a:gdLst>
              <a:ahLst/>
              <a:cxnLst>
                <a:cxn ang="0">
                  <a:pos x="T0" y="T1"/>
                </a:cxn>
                <a:cxn ang="0">
                  <a:pos x="T2" y="T3"/>
                </a:cxn>
                <a:cxn ang="0">
                  <a:pos x="T4" y="T5"/>
                </a:cxn>
              </a:cxnLst>
              <a:rect l="0" t="0" r="r" b="b"/>
              <a:pathLst>
                <a:path w="1" h="186">
                  <a:moveTo>
                    <a:pt x="0" y="0"/>
                  </a:moveTo>
                  <a:lnTo>
                    <a:pt x="0" y="185"/>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70" name="Freeform 190"/>
            <p:cNvSpPr>
              <a:spLocks/>
            </p:cNvSpPr>
            <p:nvPr/>
          </p:nvSpPr>
          <p:spPr bwMode="auto">
            <a:xfrm>
              <a:off x="6324600" y="5541963"/>
              <a:ext cx="1588" cy="285750"/>
            </a:xfrm>
            <a:custGeom>
              <a:avLst/>
              <a:gdLst>
                <a:gd name="T0" fmla="*/ 0 w 1"/>
                <a:gd name="T1" fmla="*/ 0 h 180"/>
                <a:gd name="T2" fmla="*/ 0 w 1"/>
                <a:gd name="T3" fmla="*/ 179 h 180"/>
                <a:gd name="T4" fmla="*/ 0 w 1"/>
                <a:gd name="T5" fmla="*/ 0 h 180"/>
              </a:gdLst>
              <a:ahLst/>
              <a:cxnLst>
                <a:cxn ang="0">
                  <a:pos x="T0" y="T1"/>
                </a:cxn>
                <a:cxn ang="0">
                  <a:pos x="T2" y="T3"/>
                </a:cxn>
                <a:cxn ang="0">
                  <a:pos x="T4" y="T5"/>
                </a:cxn>
              </a:cxnLst>
              <a:rect l="0" t="0" r="r" b="b"/>
              <a:pathLst>
                <a:path w="1" h="180">
                  <a:moveTo>
                    <a:pt x="0" y="0"/>
                  </a:moveTo>
                  <a:lnTo>
                    <a:pt x="0" y="179"/>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71" name="Freeform 191"/>
            <p:cNvSpPr>
              <a:spLocks/>
            </p:cNvSpPr>
            <p:nvPr/>
          </p:nvSpPr>
          <p:spPr bwMode="auto">
            <a:xfrm>
              <a:off x="8012113" y="6327775"/>
              <a:ext cx="650875" cy="411163"/>
            </a:xfrm>
            <a:custGeom>
              <a:avLst/>
              <a:gdLst>
                <a:gd name="T0" fmla="*/ 0 w 410"/>
                <a:gd name="T1" fmla="*/ 258 h 259"/>
                <a:gd name="T2" fmla="*/ 0 w 410"/>
                <a:gd name="T3" fmla="*/ 0 h 259"/>
                <a:gd name="T4" fmla="*/ 409 w 410"/>
                <a:gd name="T5" fmla="*/ 0 h 259"/>
                <a:gd name="T6" fmla="*/ 409 w 410"/>
                <a:gd name="T7" fmla="*/ 258 h 259"/>
                <a:gd name="T8" fmla="*/ 0 w 410"/>
                <a:gd name="T9" fmla="*/ 258 h 259"/>
              </a:gdLst>
              <a:ahLst/>
              <a:cxnLst>
                <a:cxn ang="0">
                  <a:pos x="T0" y="T1"/>
                </a:cxn>
                <a:cxn ang="0">
                  <a:pos x="T2" y="T3"/>
                </a:cxn>
                <a:cxn ang="0">
                  <a:pos x="T4" y="T5"/>
                </a:cxn>
                <a:cxn ang="0">
                  <a:pos x="T6" y="T7"/>
                </a:cxn>
                <a:cxn ang="0">
                  <a:pos x="T8" y="T9"/>
                </a:cxn>
              </a:cxnLst>
              <a:rect l="0" t="0" r="r" b="b"/>
              <a:pathLst>
                <a:path w="410" h="259">
                  <a:moveTo>
                    <a:pt x="0" y="258"/>
                  </a:moveTo>
                  <a:lnTo>
                    <a:pt x="0" y="0"/>
                  </a:lnTo>
                  <a:lnTo>
                    <a:pt x="409" y="0"/>
                  </a:lnTo>
                  <a:lnTo>
                    <a:pt x="409" y="258"/>
                  </a:lnTo>
                  <a:lnTo>
                    <a:pt x="0" y="258"/>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72" name="Freeform 192"/>
            <p:cNvSpPr>
              <a:spLocks/>
            </p:cNvSpPr>
            <p:nvPr/>
          </p:nvSpPr>
          <p:spPr bwMode="auto">
            <a:xfrm>
              <a:off x="7038975" y="5541963"/>
              <a:ext cx="854075" cy="296862"/>
            </a:xfrm>
            <a:custGeom>
              <a:avLst/>
              <a:gdLst>
                <a:gd name="T0" fmla="*/ 0 w 538"/>
                <a:gd name="T1" fmla="*/ 186 h 187"/>
                <a:gd name="T2" fmla="*/ 0 w 538"/>
                <a:gd name="T3" fmla="*/ 0 h 187"/>
                <a:gd name="T4" fmla="*/ 537 w 538"/>
                <a:gd name="T5" fmla="*/ 0 h 187"/>
                <a:gd name="T6" fmla="*/ 537 w 538"/>
                <a:gd name="T7" fmla="*/ 186 h 187"/>
                <a:gd name="T8" fmla="*/ 0 w 538"/>
                <a:gd name="T9" fmla="*/ 186 h 187"/>
              </a:gdLst>
              <a:ahLst/>
              <a:cxnLst>
                <a:cxn ang="0">
                  <a:pos x="T0" y="T1"/>
                </a:cxn>
                <a:cxn ang="0">
                  <a:pos x="T2" y="T3"/>
                </a:cxn>
                <a:cxn ang="0">
                  <a:pos x="T4" y="T5"/>
                </a:cxn>
                <a:cxn ang="0">
                  <a:pos x="T6" y="T7"/>
                </a:cxn>
                <a:cxn ang="0">
                  <a:pos x="T8" y="T9"/>
                </a:cxn>
              </a:cxnLst>
              <a:rect l="0" t="0" r="r" b="b"/>
              <a:pathLst>
                <a:path w="538" h="187">
                  <a:moveTo>
                    <a:pt x="0" y="186"/>
                  </a:moveTo>
                  <a:lnTo>
                    <a:pt x="0" y="0"/>
                  </a:lnTo>
                  <a:lnTo>
                    <a:pt x="537" y="0"/>
                  </a:lnTo>
                  <a:lnTo>
                    <a:pt x="537" y="186"/>
                  </a:lnTo>
                  <a:lnTo>
                    <a:pt x="0" y="186"/>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73" name="Freeform 193"/>
            <p:cNvSpPr>
              <a:spLocks/>
            </p:cNvSpPr>
            <p:nvPr/>
          </p:nvSpPr>
          <p:spPr bwMode="auto">
            <a:xfrm>
              <a:off x="7427913" y="5541963"/>
              <a:ext cx="1587" cy="285750"/>
            </a:xfrm>
            <a:custGeom>
              <a:avLst/>
              <a:gdLst>
                <a:gd name="T0" fmla="*/ 0 w 1"/>
                <a:gd name="T1" fmla="*/ 0 h 180"/>
                <a:gd name="T2" fmla="*/ 0 w 1"/>
                <a:gd name="T3" fmla="*/ 179 h 180"/>
                <a:gd name="T4" fmla="*/ 0 w 1"/>
                <a:gd name="T5" fmla="*/ 0 h 180"/>
              </a:gdLst>
              <a:ahLst/>
              <a:cxnLst>
                <a:cxn ang="0">
                  <a:pos x="T0" y="T1"/>
                </a:cxn>
                <a:cxn ang="0">
                  <a:pos x="T2" y="T3"/>
                </a:cxn>
                <a:cxn ang="0">
                  <a:pos x="T4" y="T5"/>
                </a:cxn>
              </a:cxnLst>
              <a:rect l="0" t="0" r="r" b="b"/>
              <a:pathLst>
                <a:path w="1" h="180">
                  <a:moveTo>
                    <a:pt x="0" y="0"/>
                  </a:moveTo>
                  <a:lnTo>
                    <a:pt x="0" y="179"/>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74" name="Freeform 194"/>
            <p:cNvSpPr>
              <a:spLocks/>
            </p:cNvSpPr>
            <p:nvPr/>
          </p:nvSpPr>
          <p:spPr bwMode="auto">
            <a:xfrm>
              <a:off x="7805738" y="5551488"/>
              <a:ext cx="1587" cy="287337"/>
            </a:xfrm>
            <a:custGeom>
              <a:avLst/>
              <a:gdLst>
                <a:gd name="T0" fmla="*/ 0 w 1"/>
                <a:gd name="T1" fmla="*/ 0 h 181"/>
                <a:gd name="T2" fmla="*/ 0 w 1"/>
                <a:gd name="T3" fmla="*/ 180 h 181"/>
                <a:gd name="T4" fmla="*/ 0 w 1"/>
                <a:gd name="T5" fmla="*/ 0 h 181"/>
              </a:gdLst>
              <a:ahLst/>
              <a:cxnLst>
                <a:cxn ang="0">
                  <a:pos x="T0" y="T1"/>
                </a:cxn>
                <a:cxn ang="0">
                  <a:pos x="T2" y="T3"/>
                </a:cxn>
                <a:cxn ang="0">
                  <a:pos x="T4" y="T5"/>
                </a:cxn>
              </a:cxnLst>
              <a:rect l="0" t="0" r="r" b="b"/>
              <a:pathLst>
                <a:path w="1" h="181">
                  <a:moveTo>
                    <a:pt x="0" y="0"/>
                  </a:moveTo>
                  <a:lnTo>
                    <a:pt x="0" y="180"/>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75" name="Freeform 195"/>
            <p:cNvSpPr>
              <a:spLocks/>
            </p:cNvSpPr>
            <p:nvPr/>
          </p:nvSpPr>
          <p:spPr bwMode="auto">
            <a:xfrm>
              <a:off x="7124700" y="5532438"/>
              <a:ext cx="1588" cy="295275"/>
            </a:xfrm>
            <a:custGeom>
              <a:avLst/>
              <a:gdLst>
                <a:gd name="T0" fmla="*/ 0 w 1"/>
                <a:gd name="T1" fmla="*/ 0 h 186"/>
                <a:gd name="T2" fmla="*/ 0 w 1"/>
                <a:gd name="T3" fmla="*/ 185 h 186"/>
                <a:gd name="T4" fmla="*/ 0 w 1"/>
                <a:gd name="T5" fmla="*/ 0 h 186"/>
              </a:gdLst>
              <a:ahLst/>
              <a:cxnLst>
                <a:cxn ang="0">
                  <a:pos x="T0" y="T1"/>
                </a:cxn>
                <a:cxn ang="0">
                  <a:pos x="T2" y="T3"/>
                </a:cxn>
                <a:cxn ang="0">
                  <a:pos x="T4" y="T5"/>
                </a:cxn>
              </a:cxnLst>
              <a:rect l="0" t="0" r="r" b="b"/>
              <a:pathLst>
                <a:path w="1" h="186">
                  <a:moveTo>
                    <a:pt x="0" y="0"/>
                  </a:moveTo>
                  <a:lnTo>
                    <a:pt x="0" y="185"/>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76" name="Freeform 196"/>
            <p:cNvSpPr>
              <a:spLocks/>
            </p:cNvSpPr>
            <p:nvPr/>
          </p:nvSpPr>
          <p:spPr bwMode="auto">
            <a:xfrm>
              <a:off x="7515225" y="5541963"/>
              <a:ext cx="1588" cy="285750"/>
            </a:xfrm>
            <a:custGeom>
              <a:avLst/>
              <a:gdLst>
                <a:gd name="T0" fmla="*/ 0 w 1"/>
                <a:gd name="T1" fmla="*/ 0 h 180"/>
                <a:gd name="T2" fmla="*/ 0 w 1"/>
                <a:gd name="T3" fmla="*/ 179 h 180"/>
                <a:gd name="T4" fmla="*/ 0 w 1"/>
                <a:gd name="T5" fmla="*/ 0 h 180"/>
              </a:gdLst>
              <a:ahLst/>
              <a:cxnLst>
                <a:cxn ang="0">
                  <a:pos x="T0" y="T1"/>
                </a:cxn>
                <a:cxn ang="0">
                  <a:pos x="T2" y="T3"/>
                </a:cxn>
                <a:cxn ang="0">
                  <a:pos x="T4" y="T5"/>
                </a:cxn>
              </a:cxnLst>
              <a:rect l="0" t="0" r="r" b="b"/>
              <a:pathLst>
                <a:path w="1" h="180">
                  <a:moveTo>
                    <a:pt x="0" y="0"/>
                  </a:moveTo>
                  <a:lnTo>
                    <a:pt x="0" y="179"/>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77" name="Freeform 197"/>
            <p:cNvSpPr>
              <a:spLocks/>
            </p:cNvSpPr>
            <p:nvPr/>
          </p:nvSpPr>
          <p:spPr bwMode="auto">
            <a:xfrm>
              <a:off x="6043613" y="4805363"/>
              <a:ext cx="857250" cy="298450"/>
            </a:xfrm>
            <a:custGeom>
              <a:avLst/>
              <a:gdLst>
                <a:gd name="T0" fmla="*/ 0 w 540"/>
                <a:gd name="T1" fmla="*/ 187 h 188"/>
                <a:gd name="T2" fmla="*/ 0 w 540"/>
                <a:gd name="T3" fmla="*/ 0 h 188"/>
                <a:gd name="T4" fmla="*/ 539 w 540"/>
                <a:gd name="T5" fmla="*/ 0 h 188"/>
                <a:gd name="T6" fmla="*/ 539 w 540"/>
                <a:gd name="T7" fmla="*/ 187 h 188"/>
                <a:gd name="T8" fmla="*/ 0 w 540"/>
                <a:gd name="T9" fmla="*/ 187 h 188"/>
              </a:gdLst>
              <a:ahLst/>
              <a:cxnLst>
                <a:cxn ang="0">
                  <a:pos x="T0" y="T1"/>
                </a:cxn>
                <a:cxn ang="0">
                  <a:pos x="T2" y="T3"/>
                </a:cxn>
                <a:cxn ang="0">
                  <a:pos x="T4" y="T5"/>
                </a:cxn>
                <a:cxn ang="0">
                  <a:pos x="T6" y="T7"/>
                </a:cxn>
                <a:cxn ang="0">
                  <a:pos x="T8" y="T9"/>
                </a:cxn>
              </a:cxnLst>
              <a:rect l="0" t="0" r="r" b="b"/>
              <a:pathLst>
                <a:path w="540" h="188">
                  <a:moveTo>
                    <a:pt x="0" y="187"/>
                  </a:moveTo>
                  <a:lnTo>
                    <a:pt x="0" y="0"/>
                  </a:lnTo>
                  <a:lnTo>
                    <a:pt x="539" y="0"/>
                  </a:lnTo>
                  <a:lnTo>
                    <a:pt x="539" y="187"/>
                  </a:lnTo>
                  <a:lnTo>
                    <a:pt x="0" y="18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78" name="Freeform 198"/>
            <p:cNvSpPr>
              <a:spLocks/>
            </p:cNvSpPr>
            <p:nvPr/>
          </p:nvSpPr>
          <p:spPr bwMode="auto">
            <a:xfrm>
              <a:off x="6434138" y="4805363"/>
              <a:ext cx="1587" cy="288925"/>
            </a:xfrm>
            <a:custGeom>
              <a:avLst/>
              <a:gdLst>
                <a:gd name="T0" fmla="*/ 0 w 1"/>
                <a:gd name="T1" fmla="*/ 0 h 182"/>
                <a:gd name="T2" fmla="*/ 0 w 1"/>
                <a:gd name="T3" fmla="*/ 181 h 182"/>
                <a:gd name="T4" fmla="*/ 0 w 1"/>
                <a:gd name="T5" fmla="*/ 0 h 182"/>
              </a:gdLst>
              <a:ahLst/>
              <a:cxnLst>
                <a:cxn ang="0">
                  <a:pos x="T0" y="T1"/>
                </a:cxn>
                <a:cxn ang="0">
                  <a:pos x="T2" y="T3"/>
                </a:cxn>
                <a:cxn ang="0">
                  <a:pos x="T4" y="T5"/>
                </a:cxn>
              </a:cxnLst>
              <a:rect l="0" t="0" r="r" b="b"/>
              <a:pathLst>
                <a:path w="1" h="182">
                  <a:moveTo>
                    <a:pt x="0" y="0"/>
                  </a:moveTo>
                  <a:lnTo>
                    <a:pt x="0" y="18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79" name="Freeform 199"/>
            <p:cNvSpPr>
              <a:spLocks/>
            </p:cNvSpPr>
            <p:nvPr/>
          </p:nvSpPr>
          <p:spPr bwMode="auto">
            <a:xfrm>
              <a:off x="6810375" y="4814888"/>
              <a:ext cx="1588" cy="288925"/>
            </a:xfrm>
            <a:custGeom>
              <a:avLst/>
              <a:gdLst>
                <a:gd name="T0" fmla="*/ 0 w 1"/>
                <a:gd name="T1" fmla="*/ 0 h 182"/>
                <a:gd name="T2" fmla="*/ 0 w 1"/>
                <a:gd name="T3" fmla="*/ 181 h 182"/>
                <a:gd name="T4" fmla="*/ 0 w 1"/>
                <a:gd name="T5" fmla="*/ 0 h 182"/>
              </a:gdLst>
              <a:ahLst/>
              <a:cxnLst>
                <a:cxn ang="0">
                  <a:pos x="T0" y="T1"/>
                </a:cxn>
                <a:cxn ang="0">
                  <a:pos x="T2" y="T3"/>
                </a:cxn>
                <a:cxn ang="0">
                  <a:pos x="T4" y="T5"/>
                </a:cxn>
              </a:cxnLst>
              <a:rect l="0" t="0" r="r" b="b"/>
              <a:pathLst>
                <a:path w="1" h="182">
                  <a:moveTo>
                    <a:pt x="0" y="0"/>
                  </a:moveTo>
                  <a:lnTo>
                    <a:pt x="0" y="18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80" name="Freeform 200"/>
            <p:cNvSpPr>
              <a:spLocks/>
            </p:cNvSpPr>
            <p:nvPr/>
          </p:nvSpPr>
          <p:spPr bwMode="auto">
            <a:xfrm>
              <a:off x="6129338" y="4794250"/>
              <a:ext cx="1587" cy="300038"/>
            </a:xfrm>
            <a:custGeom>
              <a:avLst/>
              <a:gdLst>
                <a:gd name="T0" fmla="*/ 0 w 1"/>
                <a:gd name="T1" fmla="*/ 0 h 189"/>
                <a:gd name="T2" fmla="*/ 0 w 1"/>
                <a:gd name="T3" fmla="*/ 188 h 189"/>
                <a:gd name="T4" fmla="*/ 0 w 1"/>
                <a:gd name="T5" fmla="*/ 0 h 189"/>
              </a:gdLst>
              <a:ahLst/>
              <a:cxnLst>
                <a:cxn ang="0">
                  <a:pos x="T0" y="T1"/>
                </a:cxn>
                <a:cxn ang="0">
                  <a:pos x="T2" y="T3"/>
                </a:cxn>
                <a:cxn ang="0">
                  <a:pos x="T4" y="T5"/>
                </a:cxn>
              </a:cxnLst>
              <a:rect l="0" t="0" r="r" b="b"/>
              <a:pathLst>
                <a:path w="1" h="189">
                  <a:moveTo>
                    <a:pt x="0" y="0"/>
                  </a:moveTo>
                  <a:lnTo>
                    <a:pt x="0" y="188"/>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81" name="Freeform 201"/>
            <p:cNvSpPr>
              <a:spLocks/>
            </p:cNvSpPr>
            <p:nvPr/>
          </p:nvSpPr>
          <p:spPr bwMode="auto">
            <a:xfrm>
              <a:off x="6519863" y="4805363"/>
              <a:ext cx="1587" cy="288925"/>
            </a:xfrm>
            <a:custGeom>
              <a:avLst/>
              <a:gdLst>
                <a:gd name="T0" fmla="*/ 0 w 1"/>
                <a:gd name="T1" fmla="*/ 0 h 182"/>
                <a:gd name="T2" fmla="*/ 0 w 1"/>
                <a:gd name="T3" fmla="*/ 181 h 182"/>
                <a:gd name="T4" fmla="*/ 0 w 1"/>
                <a:gd name="T5" fmla="*/ 0 h 182"/>
              </a:gdLst>
              <a:ahLst/>
              <a:cxnLst>
                <a:cxn ang="0">
                  <a:pos x="T0" y="T1"/>
                </a:cxn>
                <a:cxn ang="0">
                  <a:pos x="T2" y="T3"/>
                </a:cxn>
                <a:cxn ang="0">
                  <a:pos x="T4" y="T5"/>
                </a:cxn>
              </a:cxnLst>
              <a:rect l="0" t="0" r="r" b="b"/>
              <a:pathLst>
                <a:path w="1" h="182">
                  <a:moveTo>
                    <a:pt x="0" y="0"/>
                  </a:moveTo>
                  <a:lnTo>
                    <a:pt x="0" y="18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82" name="Freeform 202"/>
            <p:cNvSpPr>
              <a:spLocks/>
            </p:cNvSpPr>
            <p:nvPr/>
          </p:nvSpPr>
          <p:spPr bwMode="auto">
            <a:xfrm>
              <a:off x="5286375" y="4151313"/>
              <a:ext cx="855663" cy="298450"/>
            </a:xfrm>
            <a:custGeom>
              <a:avLst/>
              <a:gdLst>
                <a:gd name="T0" fmla="*/ 0 w 539"/>
                <a:gd name="T1" fmla="*/ 187 h 188"/>
                <a:gd name="T2" fmla="*/ 0 w 539"/>
                <a:gd name="T3" fmla="*/ 0 h 188"/>
                <a:gd name="T4" fmla="*/ 538 w 539"/>
                <a:gd name="T5" fmla="*/ 0 h 188"/>
                <a:gd name="T6" fmla="*/ 538 w 539"/>
                <a:gd name="T7" fmla="*/ 187 h 188"/>
                <a:gd name="T8" fmla="*/ 0 w 539"/>
                <a:gd name="T9" fmla="*/ 187 h 188"/>
              </a:gdLst>
              <a:ahLst/>
              <a:cxnLst>
                <a:cxn ang="0">
                  <a:pos x="T0" y="T1"/>
                </a:cxn>
                <a:cxn ang="0">
                  <a:pos x="T2" y="T3"/>
                </a:cxn>
                <a:cxn ang="0">
                  <a:pos x="T4" y="T5"/>
                </a:cxn>
                <a:cxn ang="0">
                  <a:pos x="T6" y="T7"/>
                </a:cxn>
                <a:cxn ang="0">
                  <a:pos x="T8" y="T9"/>
                </a:cxn>
              </a:cxnLst>
              <a:rect l="0" t="0" r="r" b="b"/>
              <a:pathLst>
                <a:path w="539" h="188">
                  <a:moveTo>
                    <a:pt x="0" y="187"/>
                  </a:moveTo>
                  <a:lnTo>
                    <a:pt x="0" y="0"/>
                  </a:lnTo>
                  <a:lnTo>
                    <a:pt x="538" y="0"/>
                  </a:lnTo>
                  <a:lnTo>
                    <a:pt x="538" y="187"/>
                  </a:lnTo>
                  <a:lnTo>
                    <a:pt x="0" y="187"/>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83" name="Freeform 203"/>
            <p:cNvSpPr>
              <a:spLocks/>
            </p:cNvSpPr>
            <p:nvPr/>
          </p:nvSpPr>
          <p:spPr bwMode="auto">
            <a:xfrm>
              <a:off x="5676900" y="4151313"/>
              <a:ext cx="1588" cy="288925"/>
            </a:xfrm>
            <a:custGeom>
              <a:avLst/>
              <a:gdLst>
                <a:gd name="T0" fmla="*/ 0 w 1"/>
                <a:gd name="T1" fmla="*/ 0 h 182"/>
                <a:gd name="T2" fmla="*/ 0 w 1"/>
                <a:gd name="T3" fmla="*/ 181 h 182"/>
                <a:gd name="T4" fmla="*/ 0 w 1"/>
                <a:gd name="T5" fmla="*/ 0 h 182"/>
              </a:gdLst>
              <a:ahLst/>
              <a:cxnLst>
                <a:cxn ang="0">
                  <a:pos x="T0" y="T1"/>
                </a:cxn>
                <a:cxn ang="0">
                  <a:pos x="T2" y="T3"/>
                </a:cxn>
                <a:cxn ang="0">
                  <a:pos x="T4" y="T5"/>
                </a:cxn>
              </a:cxnLst>
              <a:rect l="0" t="0" r="r" b="b"/>
              <a:pathLst>
                <a:path w="1" h="182">
                  <a:moveTo>
                    <a:pt x="0" y="0"/>
                  </a:moveTo>
                  <a:lnTo>
                    <a:pt x="0" y="18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84" name="Freeform 204"/>
            <p:cNvSpPr>
              <a:spLocks/>
            </p:cNvSpPr>
            <p:nvPr/>
          </p:nvSpPr>
          <p:spPr bwMode="auto">
            <a:xfrm>
              <a:off x="6054725" y="4162425"/>
              <a:ext cx="1588" cy="287338"/>
            </a:xfrm>
            <a:custGeom>
              <a:avLst/>
              <a:gdLst>
                <a:gd name="T0" fmla="*/ 0 w 1"/>
                <a:gd name="T1" fmla="*/ 0 h 181"/>
                <a:gd name="T2" fmla="*/ 0 w 1"/>
                <a:gd name="T3" fmla="*/ 180 h 181"/>
                <a:gd name="T4" fmla="*/ 0 w 1"/>
                <a:gd name="T5" fmla="*/ 0 h 181"/>
              </a:gdLst>
              <a:ahLst/>
              <a:cxnLst>
                <a:cxn ang="0">
                  <a:pos x="T0" y="T1"/>
                </a:cxn>
                <a:cxn ang="0">
                  <a:pos x="T2" y="T3"/>
                </a:cxn>
                <a:cxn ang="0">
                  <a:pos x="T4" y="T5"/>
                </a:cxn>
              </a:cxnLst>
              <a:rect l="0" t="0" r="r" b="b"/>
              <a:pathLst>
                <a:path w="1" h="181">
                  <a:moveTo>
                    <a:pt x="0" y="0"/>
                  </a:moveTo>
                  <a:lnTo>
                    <a:pt x="0" y="180"/>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85" name="Freeform 205"/>
            <p:cNvSpPr>
              <a:spLocks/>
            </p:cNvSpPr>
            <p:nvPr/>
          </p:nvSpPr>
          <p:spPr bwMode="auto">
            <a:xfrm>
              <a:off x="5373688" y="4140200"/>
              <a:ext cx="1587" cy="300038"/>
            </a:xfrm>
            <a:custGeom>
              <a:avLst/>
              <a:gdLst>
                <a:gd name="T0" fmla="*/ 0 w 1"/>
                <a:gd name="T1" fmla="*/ 0 h 189"/>
                <a:gd name="T2" fmla="*/ 0 w 1"/>
                <a:gd name="T3" fmla="*/ 188 h 189"/>
                <a:gd name="T4" fmla="*/ 0 w 1"/>
                <a:gd name="T5" fmla="*/ 0 h 189"/>
              </a:gdLst>
              <a:ahLst/>
              <a:cxnLst>
                <a:cxn ang="0">
                  <a:pos x="T0" y="T1"/>
                </a:cxn>
                <a:cxn ang="0">
                  <a:pos x="T2" y="T3"/>
                </a:cxn>
                <a:cxn ang="0">
                  <a:pos x="T4" y="T5"/>
                </a:cxn>
              </a:cxnLst>
              <a:rect l="0" t="0" r="r" b="b"/>
              <a:pathLst>
                <a:path w="1" h="189">
                  <a:moveTo>
                    <a:pt x="0" y="0"/>
                  </a:moveTo>
                  <a:lnTo>
                    <a:pt x="0" y="188"/>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86" name="Freeform 206"/>
            <p:cNvSpPr>
              <a:spLocks/>
            </p:cNvSpPr>
            <p:nvPr/>
          </p:nvSpPr>
          <p:spPr bwMode="auto">
            <a:xfrm>
              <a:off x="5761038" y="4151313"/>
              <a:ext cx="1587" cy="288925"/>
            </a:xfrm>
            <a:custGeom>
              <a:avLst/>
              <a:gdLst>
                <a:gd name="T0" fmla="*/ 0 w 1"/>
                <a:gd name="T1" fmla="*/ 0 h 182"/>
                <a:gd name="T2" fmla="*/ 0 w 1"/>
                <a:gd name="T3" fmla="*/ 181 h 182"/>
                <a:gd name="T4" fmla="*/ 0 w 1"/>
                <a:gd name="T5" fmla="*/ 0 h 182"/>
              </a:gdLst>
              <a:ahLst/>
              <a:cxnLst>
                <a:cxn ang="0">
                  <a:pos x="T0" y="T1"/>
                </a:cxn>
                <a:cxn ang="0">
                  <a:pos x="T2" y="T3"/>
                </a:cxn>
                <a:cxn ang="0">
                  <a:pos x="T4" y="T5"/>
                </a:cxn>
              </a:cxnLst>
              <a:rect l="0" t="0" r="r" b="b"/>
              <a:pathLst>
                <a:path w="1" h="182">
                  <a:moveTo>
                    <a:pt x="0" y="0"/>
                  </a:moveTo>
                  <a:lnTo>
                    <a:pt x="0" y="181"/>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87" name="Freeform 207"/>
            <p:cNvSpPr>
              <a:spLocks/>
            </p:cNvSpPr>
            <p:nvPr/>
          </p:nvSpPr>
          <p:spPr bwMode="auto">
            <a:xfrm>
              <a:off x="3944938" y="5051425"/>
              <a:ext cx="608012" cy="471488"/>
            </a:xfrm>
            <a:custGeom>
              <a:avLst/>
              <a:gdLst>
                <a:gd name="T0" fmla="*/ 382 w 383"/>
                <a:gd name="T1" fmla="*/ 0 h 297"/>
                <a:gd name="T2" fmla="*/ 0 w 383"/>
                <a:gd name="T3" fmla="*/ 296 h 297"/>
                <a:gd name="T4" fmla="*/ 382 w 383"/>
                <a:gd name="T5" fmla="*/ 0 h 297"/>
              </a:gdLst>
              <a:ahLst/>
              <a:cxnLst>
                <a:cxn ang="0">
                  <a:pos x="T0" y="T1"/>
                </a:cxn>
                <a:cxn ang="0">
                  <a:pos x="T2" y="T3"/>
                </a:cxn>
                <a:cxn ang="0">
                  <a:pos x="T4" y="T5"/>
                </a:cxn>
              </a:cxnLst>
              <a:rect l="0" t="0" r="r" b="b"/>
              <a:pathLst>
                <a:path w="383" h="297">
                  <a:moveTo>
                    <a:pt x="382" y="0"/>
                  </a:moveTo>
                  <a:lnTo>
                    <a:pt x="0" y="296"/>
                  </a:lnTo>
                  <a:lnTo>
                    <a:pt x="38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88" name="Freeform 208"/>
            <p:cNvSpPr>
              <a:spLocks/>
            </p:cNvSpPr>
            <p:nvPr/>
          </p:nvSpPr>
          <p:spPr bwMode="auto">
            <a:xfrm>
              <a:off x="3944938" y="5435600"/>
              <a:ext cx="103187" cy="87313"/>
            </a:xfrm>
            <a:custGeom>
              <a:avLst/>
              <a:gdLst>
                <a:gd name="T0" fmla="*/ 64 w 65"/>
                <a:gd name="T1" fmla="*/ 25 h 55"/>
                <a:gd name="T2" fmla="*/ 0 w 65"/>
                <a:gd name="T3" fmla="*/ 54 h 55"/>
                <a:gd name="T4" fmla="*/ 42 w 65"/>
                <a:gd name="T5" fmla="*/ 0 h 55"/>
                <a:gd name="T6" fmla="*/ 64 w 65"/>
                <a:gd name="T7" fmla="*/ 25 h 55"/>
              </a:gdLst>
              <a:ahLst/>
              <a:cxnLst>
                <a:cxn ang="0">
                  <a:pos x="T0" y="T1"/>
                </a:cxn>
                <a:cxn ang="0">
                  <a:pos x="T2" y="T3"/>
                </a:cxn>
                <a:cxn ang="0">
                  <a:pos x="T4" y="T5"/>
                </a:cxn>
                <a:cxn ang="0">
                  <a:pos x="T6" y="T7"/>
                </a:cxn>
              </a:cxnLst>
              <a:rect l="0" t="0" r="r" b="b"/>
              <a:pathLst>
                <a:path w="65" h="55">
                  <a:moveTo>
                    <a:pt x="64" y="25"/>
                  </a:moveTo>
                  <a:lnTo>
                    <a:pt x="0" y="54"/>
                  </a:lnTo>
                  <a:lnTo>
                    <a:pt x="42" y="0"/>
                  </a:lnTo>
                  <a:lnTo>
                    <a:pt x="64" y="2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89" name="Freeform 209"/>
            <p:cNvSpPr>
              <a:spLocks/>
            </p:cNvSpPr>
            <p:nvPr/>
          </p:nvSpPr>
          <p:spPr bwMode="auto">
            <a:xfrm>
              <a:off x="4929188" y="5051425"/>
              <a:ext cx="174625" cy="471488"/>
            </a:xfrm>
            <a:custGeom>
              <a:avLst/>
              <a:gdLst>
                <a:gd name="T0" fmla="*/ 0 w 110"/>
                <a:gd name="T1" fmla="*/ 0 h 297"/>
                <a:gd name="T2" fmla="*/ 109 w 110"/>
                <a:gd name="T3" fmla="*/ 296 h 297"/>
                <a:gd name="T4" fmla="*/ 0 w 110"/>
                <a:gd name="T5" fmla="*/ 0 h 297"/>
              </a:gdLst>
              <a:ahLst/>
              <a:cxnLst>
                <a:cxn ang="0">
                  <a:pos x="T0" y="T1"/>
                </a:cxn>
                <a:cxn ang="0">
                  <a:pos x="T2" y="T3"/>
                </a:cxn>
                <a:cxn ang="0">
                  <a:pos x="T4" y="T5"/>
                </a:cxn>
              </a:cxnLst>
              <a:rect l="0" t="0" r="r" b="b"/>
              <a:pathLst>
                <a:path w="110" h="297">
                  <a:moveTo>
                    <a:pt x="0" y="0"/>
                  </a:moveTo>
                  <a:lnTo>
                    <a:pt x="109" y="296"/>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90" name="Freeform 210"/>
            <p:cNvSpPr>
              <a:spLocks/>
            </p:cNvSpPr>
            <p:nvPr/>
          </p:nvSpPr>
          <p:spPr bwMode="auto">
            <a:xfrm>
              <a:off x="5041900" y="5416550"/>
              <a:ext cx="61913" cy="106363"/>
            </a:xfrm>
            <a:custGeom>
              <a:avLst/>
              <a:gdLst>
                <a:gd name="T0" fmla="*/ 33 w 39"/>
                <a:gd name="T1" fmla="*/ 0 h 67"/>
                <a:gd name="T2" fmla="*/ 38 w 39"/>
                <a:gd name="T3" fmla="*/ 66 h 67"/>
                <a:gd name="T4" fmla="*/ 0 w 39"/>
                <a:gd name="T5" fmla="*/ 11 h 67"/>
                <a:gd name="T6" fmla="*/ 33 w 39"/>
                <a:gd name="T7" fmla="*/ 0 h 67"/>
              </a:gdLst>
              <a:ahLst/>
              <a:cxnLst>
                <a:cxn ang="0">
                  <a:pos x="T0" y="T1"/>
                </a:cxn>
                <a:cxn ang="0">
                  <a:pos x="T2" y="T3"/>
                </a:cxn>
                <a:cxn ang="0">
                  <a:pos x="T4" y="T5"/>
                </a:cxn>
                <a:cxn ang="0">
                  <a:pos x="T6" y="T7"/>
                </a:cxn>
              </a:cxnLst>
              <a:rect l="0" t="0" r="r" b="b"/>
              <a:pathLst>
                <a:path w="39" h="67">
                  <a:moveTo>
                    <a:pt x="33" y="0"/>
                  </a:moveTo>
                  <a:lnTo>
                    <a:pt x="38" y="66"/>
                  </a:lnTo>
                  <a:lnTo>
                    <a:pt x="0" y="11"/>
                  </a:lnTo>
                  <a:lnTo>
                    <a:pt x="33"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91" name="Freeform 211"/>
            <p:cNvSpPr>
              <a:spLocks/>
            </p:cNvSpPr>
            <p:nvPr/>
          </p:nvSpPr>
          <p:spPr bwMode="auto">
            <a:xfrm>
              <a:off x="6086475" y="5062538"/>
              <a:ext cx="1588" cy="460375"/>
            </a:xfrm>
            <a:custGeom>
              <a:avLst/>
              <a:gdLst>
                <a:gd name="T0" fmla="*/ 0 w 1"/>
                <a:gd name="T1" fmla="*/ 0 h 290"/>
                <a:gd name="T2" fmla="*/ 0 w 1"/>
                <a:gd name="T3" fmla="*/ 289 h 290"/>
                <a:gd name="T4" fmla="*/ 0 w 1"/>
                <a:gd name="T5" fmla="*/ 0 h 290"/>
              </a:gdLst>
              <a:ahLst/>
              <a:cxnLst>
                <a:cxn ang="0">
                  <a:pos x="T0" y="T1"/>
                </a:cxn>
                <a:cxn ang="0">
                  <a:pos x="T2" y="T3"/>
                </a:cxn>
                <a:cxn ang="0">
                  <a:pos x="T4" y="T5"/>
                </a:cxn>
              </a:cxnLst>
              <a:rect l="0" t="0" r="r" b="b"/>
              <a:pathLst>
                <a:path w="1" h="290">
                  <a:moveTo>
                    <a:pt x="0" y="0"/>
                  </a:moveTo>
                  <a:lnTo>
                    <a:pt x="0" y="289"/>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92" name="Freeform 212"/>
            <p:cNvSpPr>
              <a:spLocks/>
            </p:cNvSpPr>
            <p:nvPr/>
          </p:nvSpPr>
          <p:spPr bwMode="auto">
            <a:xfrm>
              <a:off x="6059488" y="5419725"/>
              <a:ext cx="55562" cy="103188"/>
            </a:xfrm>
            <a:custGeom>
              <a:avLst/>
              <a:gdLst>
                <a:gd name="T0" fmla="*/ 34 w 35"/>
                <a:gd name="T1" fmla="*/ 0 h 65"/>
                <a:gd name="T2" fmla="*/ 17 w 35"/>
                <a:gd name="T3" fmla="*/ 64 h 65"/>
                <a:gd name="T4" fmla="*/ 0 w 35"/>
                <a:gd name="T5" fmla="*/ 0 h 65"/>
                <a:gd name="T6" fmla="*/ 34 w 35"/>
                <a:gd name="T7" fmla="*/ 0 h 65"/>
              </a:gdLst>
              <a:ahLst/>
              <a:cxnLst>
                <a:cxn ang="0">
                  <a:pos x="T0" y="T1"/>
                </a:cxn>
                <a:cxn ang="0">
                  <a:pos x="T2" y="T3"/>
                </a:cxn>
                <a:cxn ang="0">
                  <a:pos x="T4" y="T5"/>
                </a:cxn>
                <a:cxn ang="0">
                  <a:pos x="T6" y="T7"/>
                </a:cxn>
              </a:cxnLst>
              <a:rect l="0" t="0" r="r" b="b"/>
              <a:pathLst>
                <a:path w="35" h="65">
                  <a:moveTo>
                    <a:pt x="34" y="0"/>
                  </a:moveTo>
                  <a:lnTo>
                    <a:pt x="17" y="64"/>
                  </a:lnTo>
                  <a:lnTo>
                    <a:pt x="0" y="0"/>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93" name="Freeform 213"/>
            <p:cNvSpPr>
              <a:spLocks/>
            </p:cNvSpPr>
            <p:nvPr/>
          </p:nvSpPr>
          <p:spPr bwMode="auto">
            <a:xfrm>
              <a:off x="6475413" y="5032375"/>
              <a:ext cx="846137" cy="481013"/>
            </a:xfrm>
            <a:custGeom>
              <a:avLst/>
              <a:gdLst>
                <a:gd name="T0" fmla="*/ 0 w 533"/>
                <a:gd name="T1" fmla="*/ 0 h 303"/>
                <a:gd name="T2" fmla="*/ 532 w 533"/>
                <a:gd name="T3" fmla="*/ 302 h 303"/>
                <a:gd name="T4" fmla="*/ 0 w 533"/>
                <a:gd name="T5" fmla="*/ 0 h 303"/>
              </a:gdLst>
              <a:ahLst/>
              <a:cxnLst>
                <a:cxn ang="0">
                  <a:pos x="T0" y="T1"/>
                </a:cxn>
                <a:cxn ang="0">
                  <a:pos x="T2" y="T3"/>
                </a:cxn>
                <a:cxn ang="0">
                  <a:pos x="T4" y="T5"/>
                </a:cxn>
              </a:cxnLst>
              <a:rect l="0" t="0" r="r" b="b"/>
              <a:pathLst>
                <a:path w="533" h="303">
                  <a:moveTo>
                    <a:pt x="0" y="0"/>
                  </a:moveTo>
                  <a:lnTo>
                    <a:pt x="532" y="302"/>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94" name="Freeform 214"/>
            <p:cNvSpPr>
              <a:spLocks/>
            </p:cNvSpPr>
            <p:nvPr/>
          </p:nvSpPr>
          <p:spPr bwMode="auto">
            <a:xfrm>
              <a:off x="7212013" y="5435600"/>
              <a:ext cx="109537" cy="77788"/>
            </a:xfrm>
            <a:custGeom>
              <a:avLst/>
              <a:gdLst>
                <a:gd name="T0" fmla="*/ 18 w 69"/>
                <a:gd name="T1" fmla="*/ 0 h 49"/>
                <a:gd name="T2" fmla="*/ 68 w 69"/>
                <a:gd name="T3" fmla="*/ 48 h 49"/>
                <a:gd name="T4" fmla="*/ 0 w 69"/>
                <a:gd name="T5" fmla="*/ 29 h 49"/>
                <a:gd name="T6" fmla="*/ 18 w 69"/>
                <a:gd name="T7" fmla="*/ 0 h 49"/>
              </a:gdLst>
              <a:ahLst/>
              <a:cxnLst>
                <a:cxn ang="0">
                  <a:pos x="T0" y="T1"/>
                </a:cxn>
                <a:cxn ang="0">
                  <a:pos x="T2" y="T3"/>
                </a:cxn>
                <a:cxn ang="0">
                  <a:pos x="T4" y="T5"/>
                </a:cxn>
                <a:cxn ang="0">
                  <a:pos x="T6" y="T7"/>
                </a:cxn>
              </a:cxnLst>
              <a:rect l="0" t="0" r="r" b="b"/>
              <a:pathLst>
                <a:path w="69" h="49">
                  <a:moveTo>
                    <a:pt x="18" y="0"/>
                  </a:moveTo>
                  <a:lnTo>
                    <a:pt x="68" y="48"/>
                  </a:lnTo>
                  <a:lnTo>
                    <a:pt x="0" y="29"/>
                  </a:lnTo>
                  <a:lnTo>
                    <a:pt x="18"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95" name="Freeform 215"/>
            <p:cNvSpPr>
              <a:spLocks/>
            </p:cNvSpPr>
            <p:nvPr/>
          </p:nvSpPr>
          <p:spPr bwMode="auto">
            <a:xfrm>
              <a:off x="6961188" y="5795963"/>
              <a:ext cx="111125" cy="573087"/>
            </a:xfrm>
            <a:custGeom>
              <a:avLst/>
              <a:gdLst>
                <a:gd name="T0" fmla="*/ 69 w 70"/>
                <a:gd name="T1" fmla="*/ 0 h 361"/>
                <a:gd name="T2" fmla="*/ 0 w 70"/>
                <a:gd name="T3" fmla="*/ 360 h 361"/>
                <a:gd name="T4" fmla="*/ 69 w 70"/>
                <a:gd name="T5" fmla="*/ 0 h 361"/>
              </a:gdLst>
              <a:ahLst/>
              <a:cxnLst>
                <a:cxn ang="0">
                  <a:pos x="T0" y="T1"/>
                </a:cxn>
                <a:cxn ang="0">
                  <a:pos x="T2" y="T3"/>
                </a:cxn>
                <a:cxn ang="0">
                  <a:pos x="T4" y="T5"/>
                </a:cxn>
              </a:cxnLst>
              <a:rect l="0" t="0" r="r" b="b"/>
              <a:pathLst>
                <a:path w="70" h="361">
                  <a:moveTo>
                    <a:pt x="69" y="0"/>
                  </a:moveTo>
                  <a:lnTo>
                    <a:pt x="0" y="360"/>
                  </a:lnTo>
                  <a:lnTo>
                    <a:pt x="6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96" name="Freeform 216"/>
            <p:cNvSpPr>
              <a:spLocks/>
            </p:cNvSpPr>
            <p:nvPr/>
          </p:nvSpPr>
          <p:spPr bwMode="auto">
            <a:xfrm>
              <a:off x="6956425" y="6264275"/>
              <a:ext cx="53975" cy="104775"/>
            </a:xfrm>
            <a:custGeom>
              <a:avLst/>
              <a:gdLst>
                <a:gd name="T0" fmla="*/ 33 w 34"/>
                <a:gd name="T1" fmla="*/ 5 h 66"/>
                <a:gd name="T2" fmla="*/ 4 w 34"/>
                <a:gd name="T3" fmla="*/ 65 h 66"/>
                <a:gd name="T4" fmla="*/ 0 w 34"/>
                <a:gd name="T5" fmla="*/ 0 h 66"/>
                <a:gd name="T6" fmla="*/ 33 w 34"/>
                <a:gd name="T7" fmla="*/ 5 h 66"/>
              </a:gdLst>
              <a:ahLst/>
              <a:cxnLst>
                <a:cxn ang="0">
                  <a:pos x="T0" y="T1"/>
                </a:cxn>
                <a:cxn ang="0">
                  <a:pos x="T2" y="T3"/>
                </a:cxn>
                <a:cxn ang="0">
                  <a:pos x="T4" y="T5"/>
                </a:cxn>
                <a:cxn ang="0">
                  <a:pos x="T6" y="T7"/>
                </a:cxn>
              </a:cxnLst>
              <a:rect l="0" t="0" r="r" b="b"/>
              <a:pathLst>
                <a:path w="34" h="66">
                  <a:moveTo>
                    <a:pt x="33" y="5"/>
                  </a:moveTo>
                  <a:lnTo>
                    <a:pt x="4" y="65"/>
                  </a:lnTo>
                  <a:lnTo>
                    <a:pt x="0" y="0"/>
                  </a:lnTo>
                  <a:lnTo>
                    <a:pt x="33" y="5"/>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97" name="Freeform 217"/>
            <p:cNvSpPr>
              <a:spLocks/>
            </p:cNvSpPr>
            <p:nvPr/>
          </p:nvSpPr>
          <p:spPr bwMode="auto">
            <a:xfrm>
              <a:off x="7470775" y="5795963"/>
              <a:ext cx="206375" cy="584200"/>
            </a:xfrm>
            <a:custGeom>
              <a:avLst/>
              <a:gdLst>
                <a:gd name="T0" fmla="*/ 0 w 130"/>
                <a:gd name="T1" fmla="*/ 0 h 368"/>
                <a:gd name="T2" fmla="*/ 129 w 130"/>
                <a:gd name="T3" fmla="*/ 367 h 368"/>
                <a:gd name="T4" fmla="*/ 0 w 130"/>
                <a:gd name="T5" fmla="*/ 0 h 368"/>
              </a:gdLst>
              <a:ahLst/>
              <a:cxnLst>
                <a:cxn ang="0">
                  <a:pos x="T0" y="T1"/>
                </a:cxn>
                <a:cxn ang="0">
                  <a:pos x="T2" y="T3"/>
                </a:cxn>
                <a:cxn ang="0">
                  <a:pos x="T4" y="T5"/>
                </a:cxn>
              </a:cxnLst>
              <a:rect l="0" t="0" r="r" b="b"/>
              <a:pathLst>
                <a:path w="130" h="368">
                  <a:moveTo>
                    <a:pt x="0" y="0"/>
                  </a:moveTo>
                  <a:lnTo>
                    <a:pt x="129" y="367"/>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98" name="Freeform 218"/>
            <p:cNvSpPr>
              <a:spLocks/>
            </p:cNvSpPr>
            <p:nvPr/>
          </p:nvSpPr>
          <p:spPr bwMode="auto">
            <a:xfrm>
              <a:off x="7616825" y="6273800"/>
              <a:ext cx="60325" cy="106363"/>
            </a:xfrm>
            <a:custGeom>
              <a:avLst/>
              <a:gdLst>
                <a:gd name="T0" fmla="*/ 32 w 38"/>
                <a:gd name="T1" fmla="*/ 0 h 67"/>
                <a:gd name="T2" fmla="*/ 37 w 38"/>
                <a:gd name="T3" fmla="*/ 66 h 67"/>
                <a:gd name="T4" fmla="*/ 0 w 38"/>
                <a:gd name="T5" fmla="*/ 10 h 67"/>
                <a:gd name="T6" fmla="*/ 32 w 38"/>
                <a:gd name="T7" fmla="*/ 0 h 67"/>
              </a:gdLst>
              <a:ahLst/>
              <a:cxnLst>
                <a:cxn ang="0">
                  <a:pos x="T0" y="T1"/>
                </a:cxn>
                <a:cxn ang="0">
                  <a:pos x="T2" y="T3"/>
                </a:cxn>
                <a:cxn ang="0">
                  <a:pos x="T4" y="T5"/>
                </a:cxn>
                <a:cxn ang="0">
                  <a:pos x="T6" y="T7"/>
                </a:cxn>
              </a:cxnLst>
              <a:rect l="0" t="0" r="r" b="b"/>
              <a:pathLst>
                <a:path w="38" h="67">
                  <a:moveTo>
                    <a:pt x="32" y="0"/>
                  </a:moveTo>
                  <a:lnTo>
                    <a:pt x="37" y="66"/>
                  </a:lnTo>
                  <a:lnTo>
                    <a:pt x="0" y="10"/>
                  </a:lnTo>
                  <a:lnTo>
                    <a:pt x="3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99" name="Freeform 219"/>
            <p:cNvSpPr>
              <a:spLocks/>
            </p:cNvSpPr>
            <p:nvPr/>
          </p:nvSpPr>
          <p:spPr bwMode="auto">
            <a:xfrm>
              <a:off x="5729288" y="4408488"/>
              <a:ext cx="585787" cy="387350"/>
            </a:xfrm>
            <a:custGeom>
              <a:avLst/>
              <a:gdLst>
                <a:gd name="T0" fmla="*/ 0 w 369"/>
                <a:gd name="T1" fmla="*/ 0 h 244"/>
                <a:gd name="T2" fmla="*/ 368 w 369"/>
                <a:gd name="T3" fmla="*/ 243 h 244"/>
                <a:gd name="T4" fmla="*/ 0 w 369"/>
                <a:gd name="T5" fmla="*/ 0 h 244"/>
              </a:gdLst>
              <a:ahLst/>
              <a:cxnLst>
                <a:cxn ang="0">
                  <a:pos x="T0" y="T1"/>
                </a:cxn>
                <a:cxn ang="0">
                  <a:pos x="T2" y="T3"/>
                </a:cxn>
                <a:cxn ang="0">
                  <a:pos x="T4" y="T5"/>
                </a:cxn>
              </a:cxnLst>
              <a:rect l="0" t="0" r="r" b="b"/>
              <a:pathLst>
                <a:path w="369" h="244">
                  <a:moveTo>
                    <a:pt x="0" y="0"/>
                  </a:moveTo>
                  <a:lnTo>
                    <a:pt x="368" y="243"/>
                  </a:lnTo>
                  <a:lnTo>
                    <a:pt x="0"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00" name="Freeform 220"/>
            <p:cNvSpPr>
              <a:spLocks/>
            </p:cNvSpPr>
            <p:nvPr/>
          </p:nvSpPr>
          <p:spPr bwMode="auto">
            <a:xfrm>
              <a:off x="6211888" y="4716463"/>
              <a:ext cx="103187" cy="79375"/>
            </a:xfrm>
            <a:custGeom>
              <a:avLst/>
              <a:gdLst>
                <a:gd name="T0" fmla="*/ 19 w 65"/>
                <a:gd name="T1" fmla="*/ 0 h 50"/>
                <a:gd name="T2" fmla="*/ 64 w 65"/>
                <a:gd name="T3" fmla="*/ 49 h 50"/>
                <a:gd name="T4" fmla="*/ 0 w 65"/>
                <a:gd name="T5" fmla="*/ 25 h 50"/>
                <a:gd name="T6" fmla="*/ 19 w 65"/>
                <a:gd name="T7" fmla="*/ 0 h 50"/>
              </a:gdLst>
              <a:ahLst/>
              <a:cxnLst>
                <a:cxn ang="0">
                  <a:pos x="T0" y="T1"/>
                </a:cxn>
                <a:cxn ang="0">
                  <a:pos x="T2" y="T3"/>
                </a:cxn>
                <a:cxn ang="0">
                  <a:pos x="T4" y="T5"/>
                </a:cxn>
                <a:cxn ang="0">
                  <a:pos x="T6" y="T7"/>
                </a:cxn>
              </a:cxnLst>
              <a:rect l="0" t="0" r="r" b="b"/>
              <a:pathLst>
                <a:path w="65" h="50">
                  <a:moveTo>
                    <a:pt x="19" y="0"/>
                  </a:moveTo>
                  <a:lnTo>
                    <a:pt x="64" y="49"/>
                  </a:lnTo>
                  <a:lnTo>
                    <a:pt x="0" y="25"/>
                  </a:lnTo>
                  <a:lnTo>
                    <a:pt x="19"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01" name="Freeform 221"/>
            <p:cNvSpPr>
              <a:spLocks/>
            </p:cNvSpPr>
            <p:nvPr/>
          </p:nvSpPr>
          <p:spPr bwMode="auto">
            <a:xfrm>
              <a:off x="4973638" y="4397375"/>
              <a:ext cx="347662" cy="398463"/>
            </a:xfrm>
            <a:custGeom>
              <a:avLst/>
              <a:gdLst>
                <a:gd name="T0" fmla="*/ 218 w 219"/>
                <a:gd name="T1" fmla="*/ 0 h 251"/>
                <a:gd name="T2" fmla="*/ 0 w 219"/>
                <a:gd name="T3" fmla="*/ 250 h 251"/>
                <a:gd name="T4" fmla="*/ 218 w 219"/>
                <a:gd name="T5" fmla="*/ 0 h 251"/>
              </a:gdLst>
              <a:ahLst/>
              <a:cxnLst>
                <a:cxn ang="0">
                  <a:pos x="T0" y="T1"/>
                </a:cxn>
                <a:cxn ang="0">
                  <a:pos x="T2" y="T3"/>
                </a:cxn>
                <a:cxn ang="0">
                  <a:pos x="T4" y="T5"/>
                </a:cxn>
              </a:cxnLst>
              <a:rect l="0" t="0" r="r" b="b"/>
              <a:pathLst>
                <a:path w="219" h="251">
                  <a:moveTo>
                    <a:pt x="218" y="0"/>
                  </a:moveTo>
                  <a:lnTo>
                    <a:pt x="0" y="250"/>
                  </a:lnTo>
                  <a:lnTo>
                    <a:pt x="218"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02" name="Freeform 222"/>
            <p:cNvSpPr>
              <a:spLocks/>
            </p:cNvSpPr>
            <p:nvPr/>
          </p:nvSpPr>
          <p:spPr bwMode="auto">
            <a:xfrm>
              <a:off x="4973638" y="4699000"/>
              <a:ext cx="90487" cy="96838"/>
            </a:xfrm>
            <a:custGeom>
              <a:avLst/>
              <a:gdLst>
                <a:gd name="T0" fmla="*/ 56 w 57"/>
                <a:gd name="T1" fmla="*/ 20 h 61"/>
                <a:gd name="T2" fmla="*/ 0 w 57"/>
                <a:gd name="T3" fmla="*/ 60 h 61"/>
                <a:gd name="T4" fmla="*/ 29 w 57"/>
                <a:gd name="T5" fmla="*/ 0 h 61"/>
                <a:gd name="T6" fmla="*/ 56 w 57"/>
                <a:gd name="T7" fmla="*/ 20 h 61"/>
              </a:gdLst>
              <a:ahLst/>
              <a:cxnLst>
                <a:cxn ang="0">
                  <a:pos x="T0" y="T1"/>
                </a:cxn>
                <a:cxn ang="0">
                  <a:pos x="T2" y="T3"/>
                </a:cxn>
                <a:cxn ang="0">
                  <a:pos x="T4" y="T5"/>
                </a:cxn>
                <a:cxn ang="0">
                  <a:pos x="T6" y="T7"/>
                </a:cxn>
              </a:cxnLst>
              <a:rect l="0" t="0" r="r" b="b"/>
              <a:pathLst>
                <a:path w="57" h="61">
                  <a:moveTo>
                    <a:pt x="56" y="20"/>
                  </a:moveTo>
                  <a:lnTo>
                    <a:pt x="0" y="60"/>
                  </a:lnTo>
                  <a:lnTo>
                    <a:pt x="29" y="0"/>
                  </a:lnTo>
                  <a:lnTo>
                    <a:pt x="56" y="2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03" name="Freeform 223"/>
            <p:cNvSpPr>
              <a:spLocks/>
            </p:cNvSpPr>
            <p:nvPr/>
          </p:nvSpPr>
          <p:spPr bwMode="auto">
            <a:xfrm>
              <a:off x="3398838" y="6329363"/>
              <a:ext cx="87312" cy="82550"/>
            </a:xfrm>
            <a:custGeom>
              <a:avLst/>
              <a:gdLst>
                <a:gd name="T0" fmla="*/ 54 w 55"/>
                <a:gd name="T1" fmla="*/ 21 h 52"/>
                <a:gd name="T2" fmla="*/ 0 w 55"/>
                <a:gd name="T3" fmla="*/ 51 h 52"/>
                <a:gd name="T4" fmla="*/ 32 w 55"/>
                <a:gd name="T5" fmla="*/ 0 h 52"/>
              </a:gdLst>
              <a:ahLst/>
              <a:cxnLst>
                <a:cxn ang="0">
                  <a:pos x="T0" y="T1"/>
                </a:cxn>
                <a:cxn ang="0">
                  <a:pos x="T2" y="T3"/>
                </a:cxn>
                <a:cxn ang="0">
                  <a:pos x="T4" y="T5"/>
                </a:cxn>
              </a:cxnLst>
              <a:rect l="0" t="0" r="r" b="b"/>
              <a:pathLst>
                <a:path w="55" h="52">
                  <a:moveTo>
                    <a:pt x="54" y="21"/>
                  </a:moveTo>
                  <a:lnTo>
                    <a:pt x="0" y="51"/>
                  </a:lnTo>
                  <a:lnTo>
                    <a:pt x="3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04" name="Line 224"/>
            <p:cNvSpPr>
              <a:spLocks noChangeShapeType="1"/>
            </p:cNvSpPr>
            <p:nvPr/>
          </p:nvSpPr>
          <p:spPr bwMode="auto">
            <a:xfrm flipV="1">
              <a:off x="3398838" y="6353175"/>
              <a:ext cx="60325" cy="571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05" name="Line 225"/>
            <p:cNvSpPr>
              <a:spLocks noChangeShapeType="1"/>
            </p:cNvSpPr>
            <p:nvPr/>
          </p:nvSpPr>
          <p:spPr bwMode="auto">
            <a:xfrm flipV="1">
              <a:off x="3452813" y="6330950"/>
              <a:ext cx="30162" cy="222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06" name="Line 226"/>
            <p:cNvSpPr>
              <a:spLocks noChangeShapeType="1"/>
            </p:cNvSpPr>
            <p:nvPr/>
          </p:nvSpPr>
          <p:spPr bwMode="auto">
            <a:xfrm flipV="1">
              <a:off x="3489325" y="6319838"/>
              <a:ext cx="31750" cy="47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07" name="Line 227"/>
            <p:cNvSpPr>
              <a:spLocks noChangeShapeType="1"/>
            </p:cNvSpPr>
            <p:nvPr/>
          </p:nvSpPr>
          <p:spPr bwMode="auto">
            <a:xfrm>
              <a:off x="3521075" y="6326188"/>
              <a:ext cx="28575" cy="47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08" name="Line 228"/>
            <p:cNvSpPr>
              <a:spLocks noChangeShapeType="1"/>
            </p:cNvSpPr>
            <p:nvPr/>
          </p:nvSpPr>
          <p:spPr bwMode="auto">
            <a:xfrm>
              <a:off x="3549650" y="6330950"/>
              <a:ext cx="31750" cy="222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09" name="Line 229"/>
            <p:cNvSpPr>
              <a:spLocks noChangeShapeType="1"/>
            </p:cNvSpPr>
            <p:nvPr/>
          </p:nvSpPr>
          <p:spPr bwMode="auto">
            <a:xfrm>
              <a:off x="3581400" y="6353175"/>
              <a:ext cx="60325" cy="571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10" name="Freeform 230"/>
            <p:cNvSpPr>
              <a:spLocks/>
            </p:cNvSpPr>
            <p:nvPr/>
          </p:nvSpPr>
          <p:spPr bwMode="auto">
            <a:xfrm>
              <a:off x="3556000" y="6329363"/>
              <a:ext cx="87313" cy="82550"/>
            </a:xfrm>
            <a:custGeom>
              <a:avLst/>
              <a:gdLst>
                <a:gd name="T0" fmla="*/ 21 w 55"/>
                <a:gd name="T1" fmla="*/ 0 h 52"/>
                <a:gd name="T2" fmla="*/ 54 w 55"/>
                <a:gd name="T3" fmla="*/ 51 h 52"/>
                <a:gd name="T4" fmla="*/ 0 w 55"/>
                <a:gd name="T5" fmla="*/ 21 h 52"/>
              </a:gdLst>
              <a:ahLst/>
              <a:cxnLst>
                <a:cxn ang="0">
                  <a:pos x="T0" y="T1"/>
                </a:cxn>
                <a:cxn ang="0">
                  <a:pos x="T2" y="T3"/>
                </a:cxn>
                <a:cxn ang="0">
                  <a:pos x="T4" y="T5"/>
                </a:cxn>
              </a:cxnLst>
              <a:rect l="0" t="0" r="r" b="b"/>
              <a:pathLst>
                <a:path w="55" h="52">
                  <a:moveTo>
                    <a:pt x="21" y="0"/>
                  </a:moveTo>
                  <a:lnTo>
                    <a:pt x="54" y="51"/>
                  </a:lnTo>
                  <a:lnTo>
                    <a:pt x="0" y="2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11" name="Freeform 231"/>
            <p:cNvSpPr>
              <a:spLocks/>
            </p:cNvSpPr>
            <p:nvPr/>
          </p:nvSpPr>
          <p:spPr bwMode="auto">
            <a:xfrm>
              <a:off x="4068763" y="6329363"/>
              <a:ext cx="87312" cy="82550"/>
            </a:xfrm>
            <a:custGeom>
              <a:avLst/>
              <a:gdLst>
                <a:gd name="T0" fmla="*/ 54 w 55"/>
                <a:gd name="T1" fmla="*/ 21 h 52"/>
                <a:gd name="T2" fmla="*/ 0 w 55"/>
                <a:gd name="T3" fmla="*/ 51 h 52"/>
                <a:gd name="T4" fmla="*/ 33 w 55"/>
                <a:gd name="T5" fmla="*/ 0 h 52"/>
              </a:gdLst>
              <a:ahLst/>
              <a:cxnLst>
                <a:cxn ang="0">
                  <a:pos x="T0" y="T1"/>
                </a:cxn>
                <a:cxn ang="0">
                  <a:pos x="T2" y="T3"/>
                </a:cxn>
                <a:cxn ang="0">
                  <a:pos x="T4" y="T5"/>
                </a:cxn>
              </a:cxnLst>
              <a:rect l="0" t="0" r="r" b="b"/>
              <a:pathLst>
                <a:path w="55" h="52">
                  <a:moveTo>
                    <a:pt x="54" y="21"/>
                  </a:moveTo>
                  <a:lnTo>
                    <a:pt x="0" y="51"/>
                  </a:lnTo>
                  <a:lnTo>
                    <a:pt x="33"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12" name="Line 232"/>
            <p:cNvSpPr>
              <a:spLocks noChangeShapeType="1"/>
            </p:cNvSpPr>
            <p:nvPr/>
          </p:nvSpPr>
          <p:spPr bwMode="auto">
            <a:xfrm flipV="1">
              <a:off x="4062413" y="6353175"/>
              <a:ext cx="61912" cy="571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13" name="Line 233"/>
            <p:cNvSpPr>
              <a:spLocks noChangeShapeType="1"/>
            </p:cNvSpPr>
            <p:nvPr/>
          </p:nvSpPr>
          <p:spPr bwMode="auto">
            <a:xfrm flipV="1">
              <a:off x="4124325" y="6330950"/>
              <a:ext cx="30163" cy="222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14" name="Line 234"/>
            <p:cNvSpPr>
              <a:spLocks noChangeShapeType="1"/>
            </p:cNvSpPr>
            <p:nvPr/>
          </p:nvSpPr>
          <p:spPr bwMode="auto">
            <a:xfrm flipV="1">
              <a:off x="4154488" y="6319838"/>
              <a:ext cx="30162" cy="47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15" name="Line 235"/>
            <p:cNvSpPr>
              <a:spLocks noChangeShapeType="1"/>
            </p:cNvSpPr>
            <p:nvPr/>
          </p:nvSpPr>
          <p:spPr bwMode="auto">
            <a:xfrm>
              <a:off x="4191000" y="6326188"/>
              <a:ext cx="30163" cy="47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16" name="Line 236"/>
            <p:cNvSpPr>
              <a:spLocks noChangeShapeType="1"/>
            </p:cNvSpPr>
            <p:nvPr/>
          </p:nvSpPr>
          <p:spPr bwMode="auto">
            <a:xfrm>
              <a:off x="4221163" y="6330950"/>
              <a:ext cx="30162" cy="222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17" name="Line 237"/>
            <p:cNvSpPr>
              <a:spLocks noChangeShapeType="1"/>
            </p:cNvSpPr>
            <p:nvPr/>
          </p:nvSpPr>
          <p:spPr bwMode="auto">
            <a:xfrm>
              <a:off x="4251325" y="6353175"/>
              <a:ext cx="61913" cy="571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18" name="Freeform 238"/>
            <p:cNvSpPr>
              <a:spLocks/>
            </p:cNvSpPr>
            <p:nvPr/>
          </p:nvSpPr>
          <p:spPr bwMode="auto">
            <a:xfrm>
              <a:off x="4227513" y="6329363"/>
              <a:ext cx="87312" cy="82550"/>
            </a:xfrm>
            <a:custGeom>
              <a:avLst/>
              <a:gdLst>
                <a:gd name="T0" fmla="*/ 22 w 55"/>
                <a:gd name="T1" fmla="*/ 0 h 52"/>
                <a:gd name="T2" fmla="*/ 54 w 55"/>
                <a:gd name="T3" fmla="*/ 51 h 52"/>
                <a:gd name="T4" fmla="*/ 0 w 55"/>
                <a:gd name="T5" fmla="*/ 21 h 52"/>
              </a:gdLst>
              <a:ahLst/>
              <a:cxnLst>
                <a:cxn ang="0">
                  <a:pos x="T0" y="T1"/>
                </a:cxn>
                <a:cxn ang="0">
                  <a:pos x="T2" y="T3"/>
                </a:cxn>
                <a:cxn ang="0">
                  <a:pos x="T4" y="T5"/>
                </a:cxn>
              </a:cxnLst>
              <a:rect l="0" t="0" r="r" b="b"/>
              <a:pathLst>
                <a:path w="55" h="52">
                  <a:moveTo>
                    <a:pt x="22" y="0"/>
                  </a:moveTo>
                  <a:lnTo>
                    <a:pt x="54" y="51"/>
                  </a:lnTo>
                  <a:lnTo>
                    <a:pt x="0" y="2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19" name="Freeform 239"/>
            <p:cNvSpPr>
              <a:spLocks/>
            </p:cNvSpPr>
            <p:nvPr/>
          </p:nvSpPr>
          <p:spPr bwMode="auto">
            <a:xfrm>
              <a:off x="4679950" y="6329363"/>
              <a:ext cx="87313" cy="82550"/>
            </a:xfrm>
            <a:custGeom>
              <a:avLst/>
              <a:gdLst>
                <a:gd name="T0" fmla="*/ 54 w 55"/>
                <a:gd name="T1" fmla="*/ 21 h 52"/>
                <a:gd name="T2" fmla="*/ 0 w 55"/>
                <a:gd name="T3" fmla="*/ 51 h 52"/>
                <a:gd name="T4" fmla="*/ 32 w 55"/>
                <a:gd name="T5" fmla="*/ 0 h 52"/>
              </a:gdLst>
              <a:ahLst/>
              <a:cxnLst>
                <a:cxn ang="0">
                  <a:pos x="T0" y="T1"/>
                </a:cxn>
                <a:cxn ang="0">
                  <a:pos x="T2" y="T3"/>
                </a:cxn>
                <a:cxn ang="0">
                  <a:pos x="T4" y="T5"/>
                </a:cxn>
              </a:cxnLst>
              <a:rect l="0" t="0" r="r" b="b"/>
              <a:pathLst>
                <a:path w="55" h="52">
                  <a:moveTo>
                    <a:pt x="54" y="21"/>
                  </a:moveTo>
                  <a:lnTo>
                    <a:pt x="0" y="51"/>
                  </a:lnTo>
                  <a:lnTo>
                    <a:pt x="3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20" name="Line 240"/>
            <p:cNvSpPr>
              <a:spLocks noChangeShapeType="1"/>
            </p:cNvSpPr>
            <p:nvPr/>
          </p:nvSpPr>
          <p:spPr bwMode="auto">
            <a:xfrm flipV="1">
              <a:off x="4679950" y="6353175"/>
              <a:ext cx="60325" cy="571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21" name="Line 241"/>
            <p:cNvSpPr>
              <a:spLocks noChangeShapeType="1"/>
            </p:cNvSpPr>
            <p:nvPr/>
          </p:nvSpPr>
          <p:spPr bwMode="auto">
            <a:xfrm flipV="1">
              <a:off x="4733925" y="6330950"/>
              <a:ext cx="30163" cy="222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22" name="Line 242"/>
            <p:cNvSpPr>
              <a:spLocks noChangeShapeType="1"/>
            </p:cNvSpPr>
            <p:nvPr/>
          </p:nvSpPr>
          <p:spPr bwMode="auto">
            <a:xfrm flipV="1">
              <a:off x="4770438" y="6319838"/>
              <a:ext cx="31750" cy="47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23" name="Line 243"/>
            <p:cNvSpPr>
              <a:spLocks noChangeShapeType="1"/>
            </p:cNvSpPr>
            <p:nvPr/>
          </p:nvSpPr>
          <p:spPr bwMode="auto">
            <a:xfrm>
              <a:off x="4802188" y="6326188"/>
              <a:ext cx="30162" cy="47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24" name="Line 244"/>
            <p:cNvSpPr>
              <a:spLocks noChangeShapeType="1"/>
            </p:cNvSpPr>
            <p:nvPr/>
          </p:nvSpPr>
          <p:spPr bwMode="auto">
            <a:xfrm>
              <a:off x="4832350" y="6330950"/>
              <a:ext cx="30163" cy="222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25" name="Line 245"/>
            <p:cNvSpPr>
              <a:spLocks noChangeShapeType="1"/>
            </p:cNvSpPr>
            <p:nvPr/>
          </p:nvSpPr>
          <p:spPr bwMode="auto">
            <a:xfrm>
              <a:off x="4862513" y="6353175"/>
              <a:ext cx="61912" cy="571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26" name="Freeform 246"/>
            <p:cNvSpPr>
              <a:spLocks/>
            </p:cNvSpPr>
            <p:nvPr/>
          </p:nvSpPr>
          <p:spPr bwMode="auto">
            <a:xfrm>
              <a:off x="4837113" y="6329363"/>
              <a:ext cx="88900" cy="82550"/>
            </a:xfrm>
            <a:custGeom>
              <a:avLst/>
              <a:gdLst>
                <a:gd name="T0" fmla="*/ 22 w 56"/>
                <a:gd name="T1" fmla="*/ 0 h 52"/>
                <a:gd name="T2" fmla="*/ 55 w 56"/>
                <a:gd name="T3" fmla="*/ 51 h 52"/>
                <a:gd name="T4" fmla="*/ 0 w 56"/>
                <a:gd name="T5" fmla="*/ 21 h 52"/>
              </a:gdLst>
              <a:ahLst/>
              <a:cxnLst>
                <a:cxn ang="0">
                  <a:pos x="T0" y="T1"/>
                </a:cxn>
                <a:cxn ang="0">
                  <a:pos x="T2" y="T3"/>
                </a:cxn>
                <a:cxn ang="0">
                  <a:pos x="T4" y="T5"/>
                </a:cxn>
              </a:cxnLst>
              <a:rect l="0" t="0" r="r" b="b"/>
              <a:pathLst>
                <a:path w="56" h="52">
                  <a:moveTo>
                    <a:pt x="22" y="0"/>
                  </a:moveTo>
                  <a:lnTo>
                    <a:pt x="55" y="51"/>
                  </a:lnTo>
                  <a:lnTo>
                    <a:pt x="0" y="2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27" name="Freeform 247"/>
            <p:cNvSpPr>
              <a:spLocks/>
            </p:cNvSpPr>
            <p:nvPr/>
          </p:nvSpPr>
          <p:spPr bwMode="auto">
            <a:xfrm>
              <a:off x="5353050" y="6329363"/>
              <a:ext cx="85725" cy="82550"/>
            </a:xfrm>
            <a:custGeom>
              <a:avLst/>
              <a:gdLst>
                <a:gd name="T0" fmla="*/ 53 w 54"/>
                <a:gd name="T1" fmla="*/ 21 h 52"/>
                <a:gd name="T2" fmla="*/ 0 w 54"/>
                <a:gd name="T3" fmla="*/ 51 h 52"/>
                <a:gd name="T4" fmla="*/ 31 w 54"/>
                <a:gd name="T5" fmla="*/ 0 h 52"/>
              </a:gdLst>
              <a:ahLst/>
              <a:cxnLst>
                <a:cxn ang="0">
                  <a:pos x="T0" y="T1"/>
                </a:cxn>
                <a:cxn ang="0">
                  <a:pos x="T2" y="T3"/>
                </a:cxn>
                <a:cxn ang="0">
                  <a:pos x="T4" y="T5"/>
                </a:cxn>
              </a:cxnLst>
              <a:rect l="0" t="0" r="r" b="b"/>
              <a:pathLst>
                <a:path w="54" h="52">
                  <a:moveTo>
                    <a:pt x="53" y="21"/>
                  </a:moveTo>
                  <a:lnTo>
                    <a:pt x="0" y="51"/>
                  </a:lnTo>
                  <a:lnTo>
                    <a:pt x="31"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28" name="Line 248"/>
            <p:cNvSpPr>
              <a:spLocks noChangeShapeType="1"/>
            </p:cNvSpPr>
            <p:nvPr/>
          </p:nvSpPr>
          <p:spPr bwMode="auto">
            <a:xfrm flipV="1">
              <a:off x="5353050" y="6353175"/>
              <a:ext cx="60325" cy="571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29" name="Line 249"/>
            <p:cNvSpPr>
              <a:spLocks noChangeShapeType="1"/>
            </p:cNvSpPr>
            <p:nvPr/>
          </p:nvSpPr>
          <p:spPr bwMode="auto">
            <a:xfrm flipV="1">
              <a:off x="5407025" y="6330950"/>
              <a:ext cx="30163" cy="222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30" name="Line 250"/>
            <p:cNvSpPr>
              <a:spLocks noChangeShapeType="1"/>
            </p:cNvSpPr>
            <p:nvPr/>
          </p:nvSpPr>
          <p:spPr bwMode="auto">
            <a:xfrm flipV="1">
              <a:off x="5443538" y="6319838"/>
              <a:ext cx="31750" cy="47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31" name="Line 251"/>
            <p:cNvSpPr>
              <a:spLocks noChangeShapeType="1"/>
            </p:cNvSpPr>
            <p:nvPr/>
          </p:nvSpPr>
          <p:spPr bwMode="auto">
            <a:xfrm>
              <a:off x="5475288" y="6326188"/>
              <a:ext cx="28575" cy="47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32" name="Line 252"/>
            <p:cNvSpPr>
              <a:spLocks noChangeShapeType="1"/>
            </p:cNvSpPr>
            <p:nvPr/>
          </p:nvSpPr>
          <p:spPr bwMode="auto">
            <a:xfrm>
              <a:off x="5503863" y="6330950"/>
              <a:ext cx="31750" cy="222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33" name="Line 253"/>
            <p:cNvSpPr>
              <a:spLocks noChangeShapeType="1"/>
            </p:cNvSpPr>
            <p:nvPr/>
          </p:nvSpPr>
          <p:spPr bwMode="auto">
            <a:xfrm>
              <a:off x="5535613" y="6353175"/>
              <a:ext cx="60325" cy="571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34" name="Freeform 254"/>
            <p:cNvSpPr>
              <a:spLocks/>
            </p:cNvSpPr>
            <p:nvPr/>
          </p:nvSpPr>
          <p:spPr bwMode="auto">
            <a:xfrm>
              <a:off x="5508625" y="6329363"/>
              <a:ext cx="88900" cy="82550"/>
            </a:xfrm>
            <a:custGeom>
              <a:avLst/>
              <a:gdLst>
                <a:gd name="T0" fmla="*/ 22 w 56"/>
                <a:gd name="T1" fmla="*/ 0 h 52"/>
                <a:gd name="T2" fmla="*/ 55 w 56"/>
                <a:gd name="T3" fmla="*/ 51 h 52"/>
                <a:gd name="T4" fmla="*/ 0 w 56"/>
                <a:gd name="T5" fmla="*/ 21 h 52"/>
              </a:gdLst>
              <a:ahLst/>
              <a:cxnLst>
                <a:cxn ang="0">
                  <a:pos x="T0" y="T1"/>
                </a:cxn>
                <a:cxn ang="0">
                  <a:pos x="T2" y="T3"/>
                </a:cxn>
                <a:cxn ang="0">
                  <a:pos x="T4" y="T5"/>
                </a:cxn>
              </a:cxnLst>
              <a:rect l="0" t="0" r="r" b="b"/>
              <a:pathLst>
                <a:path w="56" h="52">
                  <a:moveTo>
                    <a:pt x="22" y="0"/>
                  </a:moveTo>
                  <a:lnTo>
                    <a:pt x="55" y="51"/>
                  </a:lnTo>
                  <a:lnTo>
                    <a:pt x="0" y="2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35" name="Freeform 255"/>
            <p:cNvSpPr>
              <a:spLocks/>
            </p:cNvSpPr>
            <p:nvPr/>
          </p:nvSpPr>
          <p:spPr bwMode="auto">
            <a:xfrm>
              <a:off x="6634163" y="6329363"/>
              <a:ext cx="88900" cy="82550"/>
            </a:xfrm>
            <a:custGeom>
              <a:avLst/>
              <a:gdLst>
                <a:gd name="T0" fmla="*/ 55 w 56"/>
                <a:gd name="T1" fmla="*/ 21 h 52"/>
                <a:gd name="T2" fmla="*/ 0 w 56"/>
                <a:gd name="T3" fmla="*/ 51 h 52"/>
                <a:gd name="T4" fmla="*/ 33 w 56"/>
                <a:gd name="T5" fmla="*/ 0 h 52"/>
              </a:gdLst>
              <a:ahLst/>
              <a:cxnLst>
                <a:cxn ang="0">
                  <a:pos x="T0" y="T1"/>
                </a:cxn>
                <a:cxn ang="0">
                  <a:pos x="T2" y="T3"/>
                </a:cxn>
                <a:cxn ang="0">
                  <a:pos x="T4" y="T5"/>
                </a:cxn>
              </a:cxnLst>
              <a:rect l="0" t="0" r="r" b="b"/>
              <a:pathLst>
                <a:path w="56" h="52">
                  <a:moveTo>
                    <a:pt x="55" y="21"/>
                  </a:moveTo>
                  <a:lnTo>
                    <a:pt x="0" y="51"/>
                  </a:lnTo>
                  <a:lnTo>
                    <a:pt x="33"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36" name="Line 256"/>
            <p:cNvSpPr>
              <a:spLocks noChangeShapeType="1"/>
            </p:cNvSpPr>
            <p:nvPr/>
          </p:nvSpPr>
          <p:spPr bwMode="auto">
            <a:xfrm flipV="1">
              <a:off x="6627813" y="6353175"/>
              <a:ext cx="61912" cy="571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37" name="Line 257"/>
            <p:cNvSpPr>
              <a:spLocks noChangeShapeType="1"/>
            </p:cNvSpPr>
            <p:nvPr/>
          </p:nvSpPr>
          <p:spPr bwMode="auto">
            <a:xfrm flipV="1">
              <a:off x="6696075" y="6330950"/>
              <a:ext cx="28575" cy="222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38" name="Line 258"/>
            <p:cNvSpPr>
              <a:spLocks noChangeShapeType="1"/>
            </p:cNvSpPr>
            <p:nvPr/>
          </p:nvSpPr>
          <p:spPr bwMode="auto">
            <a:xfrm flipV="1">
              <a:off x="6724650" y="6319838"/>
              <a:ext cx="31750" cy="47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39" name="Line 259"/>
            <p:cNvSpPr>
              <a:spLocks noChangeShapeType="1"/>
            </p:cNvSpPr>
            <p:nvPr/>
          </p:nvSpPr>
          <p:spPr bwMode="auto">
            <a:xfrm>
              <a:off x="6756400" y="6326188"/>
              <a:ext cx="31750" cy="47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40" name="Line 260"/>
            <p:cNvSpPr>
              <a:spLocks noChangeShapeType="1"/>
            </p:cNvSpPr>
            <p:nvPr/>
          </p:nvSpPr>
          <p:spPr bwMode="auto">
            <a:xfrm>
              <a:off x="6788150" y="6330950"/>
              <a:ext cx="30163" cy="222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41" name="Line 261"/>
            <p:cNvSpPr>
              <a:spLocks noChangeShapeType="1"/>
            </p:cNvSpPr>
            <p:nvPr/>
          </p:nvSpPr>
          <p:spPr bwMode="auto">
            <a:xfrm>
              <a:off x="6818313" y="6353175"/>
              <a:ext cx="60325" cy="571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42" name="Freeform 262"/>
            <p:cNvSpPr>
              <a:spLocks/>
            </p:cNvSpPr>
            <p:nvPr/>
          </p:nvSpPr>
          <p:spPr bwMode="auto">
            <a:xfrm>
              <a:off x="6792913" y="6329363"/>
              <a:ext cx="87312" cy="82550"/>
            </a:xfrm>
            <a:custGeom>
              <a:avLst/>
              <a:gdLst>
                <a:gd name="T0" fmla="*/ 22 w 55"/>
                <a:gd name="T1" fmla="*/ 0 h 52"/>
                <a:gd name="T2" fmla="*/ 54 w 55"/>
                <a:gd name="T3" fmla="*/ 51 h 52"/>
                <a:gd name="T4" fmla="*/ 0 w 55"/>
                <a:gd name="T5" fmla="*/ 21 h 52"/>
              </a:gdLst>
              <a:ahLst/>
              <a:cxnLst>
                <a:cxn ang="0">
                  <a:pos x="T0" y="T1"/>
                </a:cxn>
                <a:cxn ang="0">
                  <a:pos x="T2" y="T3"/>
                </a:cxn>
                <a:cxn ang="0">
                  <a:pos x="T4" y="T5"/>
                </a:cxn>
              </a:cxnLst>
              <a:rect l="0" t="0" r="r" b="b"/>
              <a:pathLst>
                <a:path w="55" h="52">
                  <a:moveTo>
                    <a:pt x="22" y="0"/>
                  </a:moveTo>
                  <a:lnTo>
                    <a:pt x="54" y="51"/>
                  </a:lnTo>
                  <a:lnTo>
                    <a:pt x="0" y="2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43" name="Freeform 263"/>
            <p:cNvSpPr>
              <a:spLocks/>
            </p:cNvSpPr>
            <p:nvPr/>
          </p:nvSpPr>
          <p:spPr bwMode="auto">
            <a:xfrm>
              <a:off x="7305675" y="6329363"/>
              <a:ext cx="88900" cy="82550"/>
            </a:xfrm>
            <a:custGeom>
              <a:avLst/>
              <a:gdLst>
                <a:gd name="T0" fmla="*/ 55 w 56"/>
                <a:gd name="T1" fmla="*/ 21 h 52"/>
                <a:gd name="T2" fmla="*/ 0 w 56"/>
                <a:gd name="T3" fmla="*/ 51 h 52"/>
                <a:gd name="T4" fmla="*/ 34 w 56"/>
                <a:gd name="T5" fmla="*/ 0 h 52"/>
              </a:gdLst>
              <a:ahLst/>
              <a:cxnLst>
                <a:cxn ang="0">
                  <a:pos x="T0" y="T1"/>
                </a:cxn>
                <a:cxn ang="0">
                  <a:pos x="T2" y="T3"/>
                </a:cxn>
                <a:cxn ang="0">
                  <a:pos x="T4" y="T5"/>
                </a:cxn>
              </a:cxnLst>
              <a:rect l="0" t="0" r="r" b="b"/>
              <a:pathLst>
                <a:path w="56" h="52">
                  <a:moveTo>
                    <a:pt x="55" y="21"/>
                  </a:moveTo>
                  <a:lnTo>
                    <a:pt x="0" y="51"/>
                  </a:lnTo>
                  <a:lnTo>
                    <a:pt x="34"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44" name="Line 264"/>
            <p:cNvSpPr>
              <a:spLocks noChangeShapeType="1"/>
            </p:cNvSpPr>
            <p:nvPr/>
          </p:nvSpPr>
          <p:spPr bwMode="auto">
            <a:xfrm flipV="1">
              <a:off x="7305675" y="6353175"/>
              <a:ext cx="60325" cy="571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45" name="Line 265"/>
            <p:cNvSpPr>
              <a:spLocks noChangeShapeType="1"/>
            </p:cNvSpPr>
            <p:nvPr/>
          </p:nvSpPr>
          <p:spPr bwMode="auto">
            <a:xfrm flipV="1">
              <a:off x="7359650" y="6330950"/>
              <a:ext cx="33338" cy="222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46" name="Line 266"/>
            <p:cNvSpPr>
              <a:spLocks noChangeShapeType="1"/>
            </p:cNvSpPr>
            <p:nvPr/>
          </p:nvSpPr>
          <p:spPr bwMode="auto">
            <a:xfrm flipV="1">
              <a:off x="7392988" y="6319838"/>
              <a:ext cx="30162" cy="47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47" name="Line 267"/>
            <p:cNvSpPr>
              <a:spLocks noChangeShapeType="1"/>
            </p:cNvSpPr>
            <p:nvPr/>
          </p:nvSpPr>
          <p:spPr bwMode="auto">
            <a:xfrm>
              <a:off x="7429500" y="6326188"/>
              <a:ext cx="28575" cy="47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48" name="Line 268"/>
            <p:cNvSpPr>
              <a:spLocks noChangeShapeType="1"/>
            </p:cNvSpPr>
            <p:nvPr/>
          </p:nvSpPr>
          <p:spPr bwMode="auto">
            <a:xfrm>
              <a:off x="7458075" y="6330950"/>
              <a:ext cx="30163" cy="222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49" name="Line 269"/>
            <p:cNvSpPr>
              <a:spLocks noChangeShapeType="1"/>
            </p:cNvSpPr>
            <p:nvPr/>
          </p:nvSpPr>
          <p:spPr bwMode="auto">
            <a:xfrm>
              <a:off x="7488238" y="6353175"/>
              <a:ext cx="63500" cy="571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50" name="Freeform 270"/>
            <p:cNvSpPr>
              <a:spLocks/>
            </p:cNvSpPr>
            <p:nvPr/>
          </p:nvSpPr>
          <p:spPr bwMode="auto">
            <a:xfrm>
              <a:off x="7464425" y="6329363"/>
              <a:ext cx="88900" cy="82550"/>
            </a:xfrm>
            <a:custGeom>
              <a:avLst/>
              <a:gdLst>
                <a:gd name="T0" fmla="*/ 22 w 56"/>
                <a:gd name="T1" fmla="*/ 0 h 52"/>
                <a:gd name="T2" fmla="*/ 55 w 56"/>
                <a:gd name="T3" fmla="*/ 51 h 52"/>
                <a:gd name="T4" fmla="*/ 0 w 56"/>
                <a:gd name="T5" fmla="*/ 21 h 52"/>
              </a:gdLst>
              <a:ahLst/>
              <a:cxnLst>
                <a:cxn ang="0">
                  <a:pos x="T0" y="T1"/>
                </a:cxn>
                <a:cxn ang="0">
                  <a:pos x="T2" y="T3"/>
                </a:cxn>
                <a:cxn ang="0">
                  <a:pos x="T4" y="T5"/>
                </a:cxn>
              </a:cxnLst>
              <a:rect l="0" t="0" r="r" b="b"/>
              <a:pathLst>
                <a:path w="56" h="52">
                  <a:moveTo>
                    <a:pt x="22" y="0"/>
                  </a:moveTo>
                  <a:lnTo>
                    <a:pt x="55" y="51"/>
                  </a:lnTo>
                  <a:lnTo>
                    <a:pt x="0" y="2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51" name="Freeform 271"/>
            <p:cNvSpPr>
              <a:spLocks/>
            </p:cNvSpPr>
            <p:nvPr/>
          </p:nvSpPr>
          <p:spPr bwMode="auto">
            <a:xfrm>
              <a:off x="5962650" y="6329363"/>
              <a:ext cx="87313" cy="82550"/>
            </a:xfrm>
            <a:custGeom>
              <a:avLst/>
              <a:gdLst>
                <a:gd name="T0" fmla="*/ 54 w 55"/>
                <a:gd name="T1" fmla="*/ 21 h 52"/>
                <a:gd name="T2" fmla="*/ 0 w 55"/>
                <a:gd name="T3" fmla="*/ 51 h 52"/>
                <a:gd name="T4" fmla="*/ 32 w 55"/>
                <a:gd name="T5" fmla="*/ 0 h 52"/>
              </a:gdLst>
              <a:ahLst/>
              <a:cxnLst>
                <a:cxn ang="0">
                  <a:pos x="T0" y="T1"/>
                </a:cxn>
                <a:cxn ang="0">
                  <a:pos x="T2" y="T3"/>
                </a:cxn>
                <a:cxn ang="0">
                  <a:pos x="T4" y="T5"/>
                </a:cxn>
              </a:cxnLst>
              <a:rect l="0" t="0" r="r" b="b"/>
              <a:pathLst>
                <a:path w="55" h="52">
                  <a:moveTo>
                    <a:pt x="54" y="21"/>
                  </a:moveTo>
                  <a:lnTo>
                    <a:pt x="0" y="51"/>
                  </a:lnTo>
                  <a:lnTo>
                    <a:pt x="32"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52" name="Line 272"/>
            <p:cNvSpPr>
              <a:spLocks noChangeShapeType="1"/>
            </p:cNvSpPr>
            <p:nvPr/>
          </p:nvSpPr>
          <p:spPr bwMode="auto">
            <a:xfrm flipV="1">
              <a:off x="5956300" y="6353175"/>
              <a:ext cx="61913" cy="571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53" name="Line 273"/>
            <p:cNvSpPr>
              <a:spLocks noChangeShapeType="1"/>
            </p:cNvSpPr>
            <p:nvPr/>
          </p:nvSpPr>
          <p:spPr bwMode="auto">
            <a:xfrm flipV="1">
              <a:off x="6018213" y="6330950"/>
              <a:ext cx="30162" cy="222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54" name="Line 274"/>
            <p:cNvSpPr>
              <a:spLocks noChangeShapeType="1"/>
            </p:cNvSpPr>
            <p:nvPr/>
          </p:nvSpPr>
          <p:spPr bwMode="auto">
            <a:xfrm flipV="1">
              <a:off x="6048375" y="6319838"/>
              <a:ext cx="30163" cy="47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55" name="Line 275"/>
            <p:cNvSpPr>
              <a:spLocks noChangeShapeType="1"/>
            </p:cNvSpPr>
            <p:nvPr/>
          </p:nvSpPr>
          <p:spPr bwMode="auto">
            <a:xfrm>
              <a:off x="6084888" y="6326188"/>
              <a:ext cx="30162" cy="47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56" name="Line 276"/>
            <p:cNvSpPr>
              <a:spLocks noChangeShapeType="1"/>
            </p:cNvSpPr>
            <p:nvPr/>
          </p:nvSpPr>
          <p:spPr bwMode="auto">
            <a:xfrm>
              <a:off x="6115050" y="6330950"/>
              <a:ext cx="31750" cy="222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57" name="Line 277"/>
            <p:cNvSpPr>
              <a:spLocks noChangeShapeType="1"/>
            </p:cNvSpPr>
            <p:nvPr/>
          </p:nvSpPr>
          <p:spPr bwMode="auto">
            <a:xfrm>
              <a:off x="6146800" y="6353175"/>
              <a:ext cx="61913" cy="571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58" name="Freeform 278"/>
            <p:cNvSpPr>
              <a:spLocks/>
            </p:cNvSpPr>
            <p:nvPr/>
          </p:nvSpPr>
          <p:spPr bwMode="auto">
            <a:xfrm>
              <a:off x="6121400" y="6329363"/>
              <a:ext cx="88900" cy="82550"/>
            </a:xfrm>
            <a:custGeom>
              <a:avLst/>
              <a:gdLst>
                <a:gd name="T0" fmla="*/ 22 w 56"/>
                <a:gd name="T1" fmla="*/ 0 h 52"/>
                <a:gd name="T2" fmla="*/ 55 w 56"/>
                <a:gd name="T3" fmla="*/ 51 h 52"/>
                <a:gd name="T4" fmla="*/ 0 w 56"/>
                <a:gd name="T5" fmla="*/ 21 h 52"/>
              </a:gdLst>
              <a:ahLst/>
              <a:cxnLst>
                <a:cxn ang="0">
                  <a:pos x="T0" y="T1"/>
                </a:cxn>
                <a:cxn ang="0">
                  <a:pos x="T2" y="T3"/>
                </a:cxn>
                <a:cxn ang="0">
                  <a:pos x="T4" y="T5"/>
                </a:cxn>
              </a:cxnLst>
              <a:rect l="0" t="0" r="r" b="b"/>
              <a:pathLst>
                <a:path w="56" h="52">
                  <a:moveTo>
                    <a:pt x="22" y="0"/>
                  </a:moveTo>
                  <a:lnTo>
                    <a:pt x="55" y="51"/>
                  </a:lnTo>
                  <a:lnTo>
                    <a:pt x="0" y="21"/>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59" name="Rectangle 279"/>
            <p:cNvSpPr>
              <a:spLocks noChangeArrowheads="1"/>
            </p:cNvSpPr>
            <p:nvPr/>
          </p:nvSpPr>
          <p:spPr bwMode="auto">
            <a:xfrm>
              <a:off x="2892425" y="6384925"/>
              <a:ext cx="33655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3*</a:t>
              </a:r>
            </a:p>
          </p:txBody>
        </p:sp>
        <p:sp>
          <p:nvSpPr>
            <p:cNvPr id="46360" name="Rectangle 280"/>
            <p:cNvSpPr>
              <a:spLocks noChangeArrowheads="1"/>
            </p:cNvSpPr>
            <p:nvPr/>
          </p:nvSpPr>
          <p:spPr bwMode="auto">
            <a:xfrm>
              <a:off x="3160713" y="6396038"/>
              <a:ext cx="336550"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4*</a:t>
              </a:r>
            </a:p>
          </p:txBody>
        </p:sp>
        <p:sp>
          <p:nvSpPr>
            <p:cNvPr id="46361" name="Rectangle 281"/>
            <p:cNvSpPr>
              <a:spLocks noChangeArrowheads="1"/>
            </p:cNvSpPr>
            <p:nvPr/>
          </p:nvSpPr>
          <p:spPr bwMode="auto">
            <a:xfrm>
              <a:off x="3540125" y="6384925"/>
              <a:ext cx="33655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6*</a:t>
              </a:r>
            </a:p>
          </p:txBody>
        </p:sp>
        <p:sp>
          <p:nvSpPr>
            <p:cNvPr id="46362" name="Rectangle 282"/>
            <p:cNvSpPr>
              <a:spLocks noChangeArrowheads="1"/>
            </p:cNvSpPr>
            <p:nvPr/>
          </p:nvSpPr>
          <p:spPr bwMode="auto">
            <a:xfrm>
              <a:off x="3810000" y="6384925"/>
              <a:ext cx="33655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9*</a:t>
              </a:r>
            </a:p>
          </p:txBody>
        </p:sp>
        <p:sp>
          <p:nvSpPr>
            <p:cNvPr id="46363" name="Rectangle 283"/>
            <p:cNvSpPr>
              <a:spLocks noChangeArrowheads="1"/>
            </p:cNvSpPr>
            <p:nvPr/>
          </p:nvSpPr>
          <p:spPr bwMode="auto">
            <a:xfrm>
              <a:off x="4146550" y="6384925"/>
              <a:ext cx="4286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10*</a:t>
              </a:r>
            </a:p>
          </p:txBody>
        </p:sp>
        <p:sp>
          <p:nvSpPr>
            <p:cNvPr id="46364" name="Rectangle 284"/>
            <p:cNvSpPr>
              <a:spLocks noChangeArrowheads="1"/>
            </p:cNvSpPr>
            <p:nvPr/>
          </p:nvSpPr>
          <p:spPr bwMode="auto">
            <a:xfrm>
              <a:off x="4418013" y="6384925"/>
              <a:ext cx="4286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11*</a:t>
              </a:r>
            </a:p>
          </p:txBody>
        </p:sp>
        <p:sp>
          <p:nvSpPr>
            <p:cNvPr id="46365" name="Rectangle 285"/>
            <p:cNvSpPr>
              <a:spLocks noChangeArrowheads="1"/>
            </p:cNvSpPr>
            <p:nvPr/>
          </p:nvSpPr>
          <p:spPr bwMode="auto">
            <a:xfrm>
              <a:off x="4797425" y="6384925"/>
              <a:ext cx="4286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12*</a:t>
              </a:r>
            </a:p>
          </p:txBody>
        </p:sp>
        <p:sp>
          <p:nvSpPr>
            <p:cNvPr id="46366" name="Rectangle 286"/>
            <p:cNvSpPr>
              <a:spLocks noChangeArrowheads="1"/>
            </p:cNvSpPr>
            <p:nvPr/>
          </p:nvSpPr>
          <p:spPr bwMode="auto">
            <a:xfrm>
              <a:off x="5065713" y="6384925"/>
              <a:ext cx="4286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13*</a:t>
              </a:r>
            </a:p>
          </p:txBody>
        </p:sp>
        <p:sp>
          <p:nvSpPr>
            <p:cNvPr id="46367" name="Rectangle 287"/>
            <p:cNvSpPr>
              <a:spLocks noChangeArrowheads="1"/>
            </p:cNvSpPr>
            <p:nvPr/>
          </p:nvSpPr>
          <p:spPr bwMode="auto">
            <a:xfrm>
              <a:off x="5445125" y="6396038"/>
              <a:ext cx="42862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20*</a:t>
              </a:r>
            </a:p>
          </p:txBody>
        </p:sp>
        <p:sp>
          <p:nvSpPr>
            <p:cNvPr id="46368" name="Rectangle 288"/>
            <p:cNvSpPr>
              <a:spLocks noChangeArrowheads="1"/>
            </p:cNvSpPr>
            <p:nvPr/>
          </p:nvSpPr>
          <p:spPr bwMode="auto">
            <a:xfrm>
              <a:off x="5703888" y="6396038"/>
              <a:ext cx="42862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22*</a:t>
              </a:r>
            </a:p>
          </p:txBody>
        </p:sp>
        <p:sp>
          <p:nvSpPr>
            <p:cNvPr id="46369" name="Rectangle 289"/>
            <p:cNvSpPr>
              <a:spLocks noChangeArrowheads="1"/>
            </p:cNvSpPr>
            <p:nvPr/>
          </p:nvSpPr>
          <p:spPr bwMode="auto">
            <a:xfrm>
              <a:off x="6083300" y="6384925"/>
              <a:ext cx="4286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23*</a:t>
              </a:r>
            </a:p>
          </p:txBody>
        </p:sp>
        <p:sp>
          <p:nvSpPr>
            <p:cNvPr id="46370" name="Rectangle 290"/>
            <p:cNvSpPr>
              <a:spLocks noChangeArrowheads="1"/>
            </p:cNvSpPr>
            <p:nvPr/>
          </p:nvSpPr>
          <p:spPr bwMode="auto">
            <a:xfrm>
              <a:off x="6364288" y="6384925"/>
              <a:ext cx="4286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31*</a:t>
              </a:r>
            </a:p>
          </p:txBody>
        </p:sp>
        <p:sp>
          <p:nvSpPr>
            <p:cNvPr id="46371" name="Rectangle 291"/>
            <p:cNvSpPr>
              <a:spLocks noChangeArrowheads="1"/>
            </p:cNvSpPr>
            <p:nvPr/>
          </p:nvSpPr>
          <p:spPr bwMode="auto">
            <a:xfrm>
              <a:off x="6732588" y="6396038"/>
              <a:ext cx="42862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35*</a:t>
              </a:r>
            </a:p>
          </p:txBody>
        </p:sp>
        <p:sp>
          <p:nvSpPr>
            <p:cNvPr id="46372" name="Rectangle 292"/>
            <p:cNvSpPr>
              <a:spLocks noChangeArrowheads="1"/>
            </p:cNvSpPr>
            <p:nvPr/>
          </p:nvSpPr>
          <p:spPr bwMode="auto">
            <a:xfrm>
              <a:off x="6991350" y="6384925"/>
              <a:ext cx="4286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36*</a:t>
              </a:r>
            </a:p>
          </p:txBody>
        </p:sp>
        <p:sp>
          <p:nvSpPr>
            <p:cNvPr id="46373" name="Rectangle 293"/>
            <p:cNvSpPr>
              <a:spLocks noChangeArrowheads="1"/>
            </p:cNvSpPr>
            <p:nvPr/>
          </p:nvSpPr>
          <p:spPr bwMode="auto">
            <a:xfrm>
              <a:off x="7380288" y="6384925"/>
              <a:ext cx="4286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38*</a:t>
              </a:r>
            </a:p>
          </p:txBody>
        </p:sp>
        <p:sp>
          <p:nvSpPr>
            <p:cNvPr id="46374" name="Rectangle 294"/>
            <p:cNvSpPr>
              <a:spLocks noChangeArrowheads="1"/>
            </p:cNvSpPr>
            <p:nvPr/>
          </p:nvSpPr>
          <p:spPr bwMode="auto">
            <a:xfrm>
              <a:off x="7640638" y="6384925"/>
              <a:ext cx="4286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41*</a:t>
              </a:r>
            </a:p>
          </p:txBody>
        </p:sp>
        <p:sp>
          <p:nvSpPr>
            <p:cNvPr id="46375" name="Rectangle 295"/>
            <p:cNvSpPr>
              <a:spLocks noChangeArrowheads="1"/>
            </p:cNvSpPr>
            <p:nvPr/>
          </p:nvSpPr>
          <p:spPr bwMode="auto">
            <a:xfrm>
              <a:off x="7997825" y="6384925"/>
              <a:ext cx="4286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44*</a:t>
              </a:r>
            </a:p>
          </p:txBody>
        </p:sp>
        <p:sp>
          <p:nvSpPr>
            <p:cNvPr id="46376" name="Rectangle 296"/>
            <p:cNvSpPr>
              <a:spLocks noChangeArrowheads="1"/>
            </p:cNvSpPr>
            <p:nvPr/>
          </p:nvSpPr>
          <p:spPr bwMode="auto">
            <a:xfrm>
              <a:off x="3605213" y="5527675"/>
              <a:ext cx="273050"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6</a:t>
              </a:r>
            </a:p>
          </p:txBody>
        </p:sp>
        <p:sp>
          <p:nvSpPr>
            <p:cNvPr id="46377" name="Rectangle 297"/>
            <p:cNvSpPr>
              <a:spLocks noChangeArrowheads="1"/>
            </p:cNvSpPr>
            <p:nvPr/>
          </p:nvSpPr>
          <p:spPr bwMode="auto">
            <a:xfrm>
              <a:off x="4600575" y="4105275"/>
              <a:ext cx="585788"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rgbClr val="000000"/>
                  </a:solidFill>
                  <a:latin typeface="Arial" pitchFamily="34" charset="0"/>
                </a:rPr>
                <a:t>Root</a:t>
              </a:r>
            </a:p>
          </p:txBody>
        </p:sp>
        <p:sp>
          <p:nvSpPr>
            <p:cNvPr id="46378" name="Rectangle 298"/>
            <p:cNvSpPr>
              <a:spLocks noChangeArrowheads="1"/>
            </p:cNvSpPr>
            <p:nvPr/>
          </p:nvSpPr>
          <p:spPr bwMode="auto">
            <a:xfrm>
              <a:off x="4589463" y="4791075"/>
              <a:ext cx="3651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10</a:t>
              </a:r>
            </a:p>
          </p:txBody>
        </p:sp>
        <p:sp>
          <p:nvSpPr>
            <p:cNvPr id="46379" name="Rectangle 299"/>
            <p:cNvSpPr>
              <a:spLocks noChangeArrowheads="1"/>
            </p:cNvSpPr>
            <p:nvPr/>
          </p:nvSpPr>
          <p:spPr bwMode="auto">
            <a:xfrm>
              <a:off x="4730750" y="5537200"/>
              <a:ext cx="3651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12</a:t>
              </a:r>
            </a:p>
          </p:txBody>
        </p:sp>
        <p:sp>
          <p:nvSpPr>
            <p:cNvPr id="46380" name="Rectangle 300"/>
            <p:cNvSpPr>
              <a:spLocks noChangeArrowheads="1"/>
            </p:cNvSpPr>
            <p:nvPr/>
          </p:nvSpPr>
          <p:spPr bwMode="auto">
            <a:xfrm>
              <a:off x="5919788" y="5527675"/>
              <a:ext cx="3651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23</a:t>
              </a:r>
            </a:p>
          </p:txBody>
        </p:sp>
        <p:sp>
          <p:nvSpPr>
            <p:cNvPr id="46381" name="Rectangle 301"/>
            <p:cNvSpPr>
              <a:spLocks noChangeArrowheads="1"/>
            </p:cNvSpPr>
            <p:nvPr/>
          </p:nvSpPr>
          <p:spPr bwMode="auto">
            <a:xfrm>
              <a:off x="5367338" y="4146550"/>
              <a:ext cx="3651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20</a:t>
              </a:r>
            </a:p>
          </p:txBody>
        </p:sp>
        <p:sp>
          <p:nvSpPr>
            <p:cNvPr id="46382" name="Rectangle 302"/>
            <p:cNvSpPr>
              <a:spLocks noChangeArrowheads="1"/>
            </p:cNvSpPr>
            <p:nvPr/>
          </p:nvSpPr>
          <p:spPr bwMode="auto">
            <a:xfrm>
              <a:off x="6127750" y="4800600"/>
              <a:ext cx="3651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35</a:t>
              </a:r>
            </a:p>
          </p:txBody>
        </p:sp>
        <p:sp>
          <p:nvSpPr>
            <p:cNvPr id="46383" name="Rectangle 303"/>
            <p:cNvSpPr>
              <a:spLocks noChangeArrowheads="1"/>
            </p:cNvSpPr>
            <p:nvPr/>
          </p:nvSpPr>
          <p:spPr bwMode="auto">
            <a:xfrm>
              <a:off x="7108825" y="5537200"/>
              <a:ext cx="365125"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300" b="1">
                  <a:solidFill>
                    <a:srgbClr val="000000"/>
                  </a:solidFill>
                  <a:latin typeface="Arial" pitchFamily="34" charset="0"/>
                </a:rPr>
                <a:t>38</a:t>
              </a:r>
            </a:p>
          </p:txBody>
        </p:sp>
        <p:sp>
          <p:nvSpPr>
            <p:cNvPr id="46384" name="Rectangle 304"/>
            <p:cNvSpPr>
              <a:spLocks noChangeArrowheads="1"/>
            </p:cNvSpPr>
            <p:nvPr/>
          </p:nvSpPr>
          <p:spPr bwMode="auto">
            <a:xfrm>
              <a:off x="7397750" y="5019675"/>
              <a:ext cx="16287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rgbClr val="000000"/>
                  </a:solidFill>
                  <a:latin typeface="Arial" pitchFamily="34" charset="0"/>
                </a:rPr>
                <a:t>not yet in B+ tree</a:t>
              </a:r>
            </a:p>
          </p:txBody>
        </p:sp>
        <p:sp>
          <p:nvSpPr>
            <p:cNvPr id="46385" name="Rectangle 305"/>
            <p:cNvSpPr>
              <a:spLocks noChangeArrowheads="1"/>
            </p:cNvSpPr>
            <p:nvPr/>
          </p:nvSpPr>
          <p:spPr bwMode="auto">
            <a:xfrm>
              <a:off x="7397750" y="4791075"/>
              <a:ext cx="16637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solidFill>
                    <a:srgbClr val="000000"/>
                  </a:solidFill>
                  <a:latin typeface="Arial" pitchFamily="34" charset="0"/>
                </a:rPr>
                <a:t>Data entry pages </a:t>
              </a:r>
            </a:p>
          </p:txBody>
        </p:sp>
        <p:sp>
          <p:nvSpPr>
            <p:cNvPr id="46386" name="Line 306"/>
            <p:cNvSpPr>
              <a:spLocks noChangeShapeType="1"/>
            </p:cNvSpPr>
            <p:nvPr/>
          </p:nvSpPr>
          <p:spPr bwMode="auto">
            <a:xfrm>
              <a:off x="4724400" y="3962400"/>
              <a:ext cx="533400" cy="2286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87" name="Arc 307"/>
            <p:cNvSpPr>
              <a:spLocks/>
            </p:cNvSpPr>
            <p:nvPr/>
          </p:nvSpPr>
          <p:spPr bwMode="auto">
            <a:xfrm>
              <a:off x="8080375" y="5337175"/>
              <a:ext cx="304800" cy="990600"/>
            </a:xfrm>
            <a:custGeom>
              <a:avLst/>
              <a:gdLst>
                <a:gd name="G0" fmla="+- 21599 0 0"/>
                <a:gd name="G1" fmla="+- 21600 0 0"/>
                <a:gd name="G2" fmla="+- 21600 0 0"/>
                <a:gd name="T0" fmla="*/ 0 w 21599"/>
                <a:gd name="T1" fmla="*/ 21358 h 21600"/>
                <a:gd name="T2" fmla="*/ 21487 w 21599"/>
                <a:gd name="T3" fmla="*/ 0 h 21600"/>
                <a:gd name="T4" fmla="*/ 21599 w 21599"/>
                <a:gd name="T5" fmla="*/ 21600 h 21600"/>
              </a:gdLst>
              <a:ahLst/>
              <a:cxnLst>
                <a:cxn ang="0">
                  <a:pos x="T0" y="T1"/>
                </a:cxn>
                <a:cxn ang="0">
                  <a:pos x="T2" y="T3"/>
                </a:cxn>
                <a:cxn ang="0">
                  <a:pos x="T4" y="T5"/>
                </a:cxn>
              </a:cxnLst>
              <a:rect l="0" t="0" r="r" b="b"/>
              <a:pathLst>
                <a:path w="21599" h="21600" fill="none" extrusionOk="0">
                  <a:moveTo>
                    <a:pt x="0" y="21358"/>
                  </a:moveTo>
                  <a:cubicBezTo>
                    <a:pt x="132" y="9567"/>
                    <a:pt x="9695" y="61"/>
                    <a:pt x="21487" y="0"/>
                  </a:cubicBezTo>
                </a:path>
                <a:path w="21599" h="21600" stroke="0" extrusionOk="0">
                  <a:moveTo>
                    <a:pt x="0" y="21358"/>
                  </a:moveTo>
                  <a:cubicBezTo>
                    <a:pt x="132" y="9567"/>
                    <a:pt x="9695" y="61"/>
                    <a:pt x="21487" y="0"/>
                  </a:cubicBezTo>
                  <a:lnTo>
                    <a:pt x="21599" y="21600"/>
                  </a:lnTo>
                  <a:close/>
                </a:path>
              </a:pathLst>
            </a:custGeom>
            <a:noFill/>
            <a:ln w="12700" cap="rnd">
              <a:solidFill>
                <a:schemeClr val="tx1"/>
              </a:solidFill>
              <a:round/>
              <a:headEnd type="stealth" w="med" len="med"/>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47178005"/>
      </p:ext>
    </p:extLst>
  </p:cSld>
  <p:clrMapOvr>
    <a:masterClrMapping/>
  </p:clrMapOvr>
  <p:transition>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132" name="Rectangle 4"/>
          <p:cNvSpPr>
            <a:spLocks noGrp="1" noChangeArrowheads="1"/>
          </p:cNvSpPr>
          <p:nvPr>
            <p:ph type="title"/>
          </p:nvPr>
        </p:nvSpPr>
        <p:spPr>
          <a:noFill/>
          <a:ln/>
        </p:spPr>
        <p:txBody>
          <a:bodyPr/>
          <a:lstStyle/>
          <a:p>
            <a:r>
              <a:rPr lang="en-US"/>
              <a:t>Summary of Bulk Loading</a:t>
            </a:r>
          </a:p>
        </p:txBody>
      </p:sp>
      <p:sp>
        <p:nvSpPr>
          <p:cNvPr id="48133" name="Rectangle 5"/>
          <p:cNvSpPr>
            <a:spLocks noGrp="1" noChangeArrowheads="1"/>
          </p:cNvSpPr>
          <p:nvPr>
            <p:ph type="body" idx="1"/>
          </p:nvPr>
        </p:nvSpPr>
        <p:spPr>
          <a:noFill/>
          <a:ln/>
        </p:spPr>
        <p:txBody>
          <a:bodyPr/>
          <a:lstStyle/>
          <a:p>
            <a:r>
              <a:rPr lang="en-US"/>
              <a:t>Option 1: multiple inserts.</a:t>
            </a:r>
          </a:p>
          <a:p>
            <a:pPr lvl="1">
              <a:buSzPct val="75000"/>
            </a:pPr>
            <a:r>
              <a:rPr lang="en-US"/>
              <a:t>Slow.</a:t>
            </a:r>
          </a:p>
          <a:p>
            <a:pPr lvl="1">
              <a:buSzPct val="75000"/>
            </a:pPr>
            <a:r>
              <a:rPr lang="en-US"/>
              <a:t>Does not give sequential storage of leaves.</a:t>
            </a:r>
          </a:p>
          <a:p>
            <a:r>
              <a:rPr lang="en-US"/>
              <a:t>Option 2:</a:t>
            </a:r>
            <a:r>
              <a:rPr lang="en-US" i="1"/>
              <a:t> </a:t>
            </a:r>
            <a:r>
              <a:rPr lang="en-US" i="1" u="sng"/>
              <a:t>Bulk Loading</a:t>
            </a:r>
            <a:r>
              <a:rPr lang="en-US" i="1"/>
              <a:t> </a:t>
            </a:r>
            <a:endParaRPr lang="en-US"/>
          </a:p>
          <a:p>
            <a:pPr lvl="1">
              <a:buSzPct val="75000"/>
            </a:pPr>
            <a:r>
              <a:rPr lang="en-US"/>
              <a:t>Has advantages for concurrency control.</a:t>
            </a:r>
          </a:p>
          <a:p>
            <a:pPr lvl="1">
              <a:buSzPct val="75000"/>
            </a:pPr>
            <a:r>
              <a:rPr lang="en-US"/>
              <a:t>Fewer I/Os during build.</a:t>
            </a:r>
          </a:p>
          <a:p>
            <a:pPr lvl="1">
              <a:buSzPct val="75000"/>
            </a:pPr>
            <a:r>
              <a:rPr lang="en-US"/>
              <a:t>Leaves will be stored sequentially (and linked, of course).</a:t>
            </a:r>
          </a:p>
          <a:p>
            <a:pPr lvl="1">
              <a:buSzPct val="75000"/>
            </a:pPr>
            <a:r>
              <a:rPr lang="en-US"/>
              <a:t>Can control “fill factor” on pages.</a:t>
            </a:r>
          </a:p>
        </p:txBody>
      </p:sp>
    </p:spTree>
    <p:extLst>
      <p:ext uri="{BB962C8B-B14F-4D97-AF65-F5344CB8AC3E}">
        <p14:creationId xmlns:p14="http://schemas.microsoft.com/office/powerpoint/2010/main" val="3825163002"/>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E10E3-E55D-4314-9957-380A66A85016}"/>
              </a:ext>
            </a:extLst>
          </p:cNvPr>
          <p:cNvSpPr>
            <a:spLocks noGrp="1"/>
          </p:cNvSpPr>
          <p:nvPr>
            <p:ph type="title"/>
          </p:nvPr>
        </p:nvSpPr>
        <p:spPr/>
        <p:txBody>
          <a:bodyPr/>
          <a:lstStyle/>
          <a:p>
            <a:r>
              <a:rPr lang="en-US" dirty="0"/>
              <a:t>What is a B+ tree?</a:t>
            </a:r>
          </a:p>
        </p:txBody>
      </p:sp>
      <p:sp>
        <p:nvSpPr>
          <p:cNvPr id="3" name="Content Placeholder 2">
            <a:extLst>
              <a:ext uri="{FF2B5EF4-FFF2-40B4-BE49-F238E27FC236}">
                <a16:creationId xmlns:a16="http://schemas.microsoft.com/office/drawing/2014/main" id="{AE97DDC1-9242-47D6-BD1E-AA25B832901C}"/>
              </a:ext>
            </a:extLst>
          </p:cNvPr>
          <p:cNvSpPr>
            <a:spLocks noGrp="1"/>
          </p:cNvSpPr>
          <p:nvPr>
            <p:ph idx="1"/>
          </p:nvPr>
        </p:nvSpPr>
        <p:spPr/>
        <p:txBody>
          <a:bodyPr/>
          <a:lstStyle/>
          <a:p>
            <a:r>
              <a:rPr lang="en-US" sz="2400" dirty="0"/>
              <a:t>B+ tree – a dynamic structure that adjusts to changes in the file gracefully.  It is the </a:t>
            </a:r>
            <a:r>
              <a:rPr lang="en-US" sz="2400" dirty="0" err="1"/>
              <a:t>the</a:t>
            </a:r>
            <a:r>
              <a:rPr lang="en-US" sz="2400" dirty="0"/>
              <a:t> most widely used structure because it adjusts well to changes and supports both equality and range queries.  </a:t>
            </a:r>
          </a:p>
          <a:p>
            <a:r>
              <a:rPr lang="en-US" sz="2400" dirty="0"/>
              <a:t>It is a balanced tree in which the internal nodes direct the search and the leaf nodes contain the data entries.  The leaf nodes are organized into a doubly linked list allowing us to easily traverse the leaf pages in either direction.</a:t>
            </a:r>
          </a:p>
          <a:p>
            <a:endParaRPr lang="en-US" dirty="0"/>
          </a:p>
        </p:txBody>
      </p:sp>
      <p:sp>
        <p:nvSpPr>
          <p:cNvPr id="4" name="Slide Number Placeholder 3">
            <a:extLst>
              <a:ext uri="{FF2B5EF4-FFF2-40B4-BE49-F238E27FC236}">
                <a16:creationId xmlns:a16="http://schemas.microsoft.com/office/drawing/2014/main" id="{C5614B6B-9167-45ED-943C-9F540C459CAB}"/>
              </a:ext>
            </a:extLst>
          </p:cNvPr>
          <p:cNvSpPr>
            <a:spLocks noGrp="1"/>
          </p:cNvSpPr>
          <p:nvPr>
            <p:ph type="sldNum" sz="quarter" idx="11"/>
          </p:nvPr>
        </p:nvSpPr>
        <p:spPr/>
        <p:txBody>
          <a:bodyPr/>
          <a:lstStyle/>
          <a:p>
            <a:fld id="{B86E8078-D74B-4DB7-994C-25D47AF4689F}" type="slidenum">
              <a:rPr lang="en-US" altLang="en-US" smtClean="0"/>
              <a:pPr/>
              <a:t>5</a:t>
            </a:fld>
            <a:endParaRPr lang="en-US" altLang="en-US"/>
          </a:p>
        </p:txBody>
      </p:sp>
    </p:spTree>
    <p:extLst>
      <p:ext uri="{BB962C8B-B14F-4D97-AF65-F5344CB8AC3E}">
        <p14:creationId xmlns:p14="http://schemas.microsoft.com/office/powerpoint/2010/main" val="3119578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5E744-EA01-4615-ABC5-E030BC36018B}"/>
              </a:ext>
            </a:extLst>
          </p:cNvPr>
          <p:cNvSpPr>
            <a:spLocks noGrp="1"/>
          </p:cNvSpPr>
          <p:nvPr>
            <p:ph type="title"/>
          </p:nvPr>
        </p:nvSpPr>
        <p:spPr/>
        <p:txBody>
          <a:bodyPr/>
          <a:lstStyle/>
          <a:p>
            <a:r>
              <a:rPr lang="en-US" dirty="0"/>
              <a:t>Example of a B+ tree</a:t>
            </a:r>
          </a:p>
        </p:txBody>
      </p:sp>
      <p:sp>
        <p:nvSpPr>
          <p:cNvPr id="4" name="Slide Number Placeholder 3">
            <a:extLst>
              <a:ext uri="{FF2B5EF4-FFF2-40B4-BE49-F238E27FC236}">
                <a16:creationId xmlns:a16="http://schemas.microsoft.com/office/drawing/2014/main" id="{9FC5BD4A-1284-42C7-86C7-33CA267B98C3}"/>
              </a:ext>
            </a:extLst>
          </p:cNvPr>
          <p:cNvSpPr>
            <a:spLocks noGrp="1"/>
          </p:cNvSpPr>
          <p:nvPr>
            <p:ph type="sldNum" sz="quarter" idx="11"/>
          </p:nvPr>
        </p:nvSpPr>
        <p:spPr/>
        <p:txBody>
          <a:bodyPr/>
          <a:lstStyle/>
          <a:p>
            <a:fld id="{B86E8078-D74B-4DB7-994C-25D47AF4689F}" type="slidenum">
              <a:rPr lang="en-US" altLang="en-US" smtClean="0"/>
              <a:pPr/>
              <a:t>6</a:t>
            </a:fld>
            <a:endParaRPr lang="en-US" altLang="en-US"/>
          </a:p>
        </p:txBody>
      </p:sp>
      <p:sp>
        <p:nvSpPr>
          <p:cNvPr id="10" name="Rectangle 6">
            <a:extLst>
              <a:ext uri="{FF2B5EF4-FFF2-40B4-BE49-F238E27FC236}">
                <a16:creationId xmlns:a16="http://schemas.microsoft.com/office/drawing/2014/main" id="{B1BE9FA8-3F01-44E7-B6A0-EB524CA86AB8}"/>
              </a:ext>
            </a:extLst>
          </p:cNvPr>
          <p:cNvSpPr>
            <a:spLocks noChangeArrowheads="1"/>
          </p:cNvSpPr>
          <p:nvPr/>
        </p:nvSpPr>
        <p:spPr bwMode="auto">
          <a:xfrm>
            <a:off x="1436033" y="1623964"/>
            <a:ext cx="10108326" cy="56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2" name="Rectangle 10">
            <a:extLst>
              <a:ext uri="{FF2B5EF4-FFF2-40B4-BE49-F238E27FC236}">
                <a16:creationId xmlns:a16="http://schemas.microsoft.com/office/drawing/2014/main" id="{59ABB4C8-608B-4D32-933C-F321D8A12B91}"/>
              </a:ext>
            </a:extLst>
          </p:cNvPr>
          <p:cNvSpPr>
            <a:spLocks noChangeArrowheads="1"/>
          </p:cNvSpPr>
          <p:nvPr/>
        </p:nvSpPr>
        <p:spPr bwMode="auto">
          <a:xfrm>
            <a:off x="424260" y="2200039"/>
            <a:ext cx="981504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2F86DBBC-FD3D-4CA9-A34D-A2938F8861BA}"/>
              </a:ext>
            </a:extLst>
          </p:cNvPr>
          <p:cNvGraphicFramePr>
            <a:graphicFrameLocks noChangeAspect="1"/>
          </p:cNvGraphicFramePr>
          <p:nvPr>
            <p:extLst>
              <p:ext uri="{D42A27DB-BD31-4B8C-83A1-F6EECF244321}">
                <p14:modId xmlns:p14="http://schemas.microsoft.com/office/powerpoint/2010/main" val="832704927"/>
              </p:ext>
            </p:extLst>
          </p:nvPr>
        </p:nvGraphicFramePr>
        <p:xfrm>
          <a:off x="424260" y="2200040"/>
          <a:ext cx="7876781" cy="2656516"/>
        </p:xfrm>
        <a:graphic>
          <a:graphicData uri="http://schemas.openxmlformats.org/presentationml/2006/ole">
            <mc:AlternateContent xmlns:mc="http://schemas.openxmlformats.org/markup-compatibility/2006">
              <mc:Choice xmlns:v="urn:schemas-microsoft-com:vml" Requires="v">
                <p:oleObj spid="_x0000_s195603" r:id="rId3" imgW="12131060" imgH="4084429" progId="Visio.Drawing.15">
                  <p:embed/>
                </p:oleObj>
              </mc:Choice>
              <mc:Fallback>
                <p:oleObj r:id="rId3" imgW="12131060" imgH="4084429" progId="Visio.Drawing.15">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260" y="2200040"/>
                        <a:ext cx="7876781" cy="2656516"/>
                      </a:xfrm>
                      <a:prstGeom prst="rect">
                        <a:avLst/>
                      </a:prstGeom>
                      <a:noFill/>
                    </p:spPr>
                  </p:pic>
                </p:oleObj>
              </mc:Fallback>
            </mc:AlternateContent>
          </a:graphicData>
        </a:graphic>
      </p:graphicFrame>
    </p:spTree>
    <p:extLst>
      <p:ext uri="{BB962C8B-B14F-4D97-AF65-F5344CB8AC3E}">
        <p14:creationId xmlns:p14="http://schemas.microsoft.com/office/powerpoint/2010/main" val="2025932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65334-B478-4445-8502-35926E2E681F}"/>
              </a:ext>
            </a:extLst>
          </p:cNvPr>
          <p:cNvSpPr>
            <a:spLocks noGrp="1"/>
          </p:cNvSpPr>
          <p:nvPr>
            <p:ph type="title"/>
          </p:nvPr>
        </p:nvSpPr>
        <p:spPr/>
        <p:txBody>
          <a:bodyPr/>
          <a:lstStyle/>
          <a:p>
            <a:r>
              <a:rPr lang="en-US" dirty="0"/>
              <a:t>Advantages / </a:t>
            </a:r>
            <a:r>
              <a:rPr lang="en-US" dirty="0" err="1"/>
              <a:t>Disadvanges</a:t>
            </a:r>
            <a:endParaRPr lang="en-US" dirty="0"/>
          </a:p>
        </p:txBody>
      </p:sp>
      <p:sp>
        <p:nvSpPr>
          <p:cNvPr id="3" name="Content Placeholder 2">
            <a:extLst>
              <a:ext uri="{FF2B5EF4-FFF2-40B4-BE49-F238E27FC236}">
                <a16:creationId xmlns:a16="http://schemas.microsoft.com/office/drawing/2014/main" id="{5F6C86C2-2CD8-4FAB-849F-91172AF8676F}"/>
              </a:ext>
            </a:extLst>
          </p:cNvPr>
          <p:cNvSpPr>
            <a:spLocks noGrp="1"/>
          </p:cNvSpPr>
          <p:nvPr>
            <p:ph idx="1"/>
          </p:nvPr>
        </p:nvSpPr>
        <p:spPr/>
        <p:txBody>
          <a:bodyPr/>
          <a:lstStyle/>
          <a:p>
            <a:pPr>
              <a:lnSpc>
                <a:spcPct val="90000"/>
              </a:lnSpc>
            </a:pPr>
            <a:r>
              <a:rPr lang="en-US" altLang="en-US" sz="2000" dirty="0"/>
              <a:t>Advantage of B</a:t>
            </a:r>
            <a:r>
              <a:rPr lang="en-US" altLang="en-US" sz="2000" baseline="30000" dirty="0"/>
              <a:t>+</a:t>
            </a:r>
            <a:r>
              <a:rPr lang="en-US" altLang="en-US" sz="2000" dirty="0"/>
              <a:t>-tree</a:t>
            </a:r>
            <a:r>
              <a:rPr lang="en-US" altLang="en-US" sz="1600" dirty="0"/>
              <a:t> </a:t>
            </a:r>
            <a:r>
              <a:rPr lang="en-US" altLang="en-US" sz="2000" dirty="0"/>
              <a:t>index files:  </a:t>
            </a:r>
          </a:p>
          <a:p>
            <a:pPr lvl="1">
              <a:lnSpc>
                <a:spcPct val="90000"/>
              </a:lnSpc>
            </a:pPr>
            <a:r>
              <a:rPr lang="en-US" altLang="en-US" sz="2000" dirty="0"/>
              <a:t>automatically reorganizes itself with small, local, changes, in the face of insertions and deletions.  </a:t>
            </a:r>
          </a:p>
          <a:p>
            <a:pPr lvl="1">
              <a:lnSpc>
                <a:spcPct val="90000"/>
              </a:lnSpc>
            </a:pPr>
            <a:r>
              <a:rPr lang="en-US" altLang="en-US" sz="2000" dirty="0"/>
              <a:t>Reorganization of entire file is not required to maintain performance.</a:t>
            </a:r>
          </a:p>
          <a:p>
            <a:pPr>
              <a:lnSpc>
                <a:spcPct val="90000"/>
              </a:lnSpc>
            </a:pPr>
            <a:r>
              <a:rPr lang="en-US" altLang="en-US" sz="2000" dirty="0"/>
              <a:t>(Minor) disadvantage of B</a:t>
            </a:r>
            <a:r>
              <a:rPr lang="en-US" altLang="en-US" sz="2000" baseline="30000" dirty="0"/>
              <a:t>+</a:t>
            </a:r>
            <a:r>
              <a:rPr lang="en-US" altLang="en-US" sz="2000" dirty="0"/>
              <a:t>-trees: </a:t>
            </a:r>
          </a:p>
          <a:p>
            <a:pPr lvl="1">
              <a:lnSpc>
                <a:spcPct val="90000"/>
              </a:lnSpc>
            </a:pPr>
            <a:r>
              <a:rPr lang="en-US" altLang="en-US" sz="2000" dirty="0"/>
              <a:t>extra insertion and deletion overhead, space overhead.</a:t>
            </a:r>
          </a:p>
          <a:p>
            <a:pPr>
              <a:lnSpc>
                <a:spcPct val="90000"/>
              </a:lnSpc>
            </a:pPr>
            <a:r>
              <a:rPr lang="en-US" altLang="en-US" sz="2000" dirty="0"/>
              <a:t>Advantages of B</a:t>
            </a:r>
            <a:r>
              <a:rPr lang="en-US" altLang="en-US" sz="2000" baseline="30000" dirty="0"/>
              <a:t>+</a:t>
            </a:r>
            <a:r>
              <a:rPr lang="en-US" altLang="en-US" sz="2000" dirty="0"/>
              <a:t>-trees outweigh disadvantages</a:t>
            </a:r>
          </a:p>
          <a:p>
            <a:pPr lvl="1">
              <a:lnSpc>
                <a:spcPct val="90000"/>
              </a:lnSpc>
            </a:pPr>
            <a:r>
              <a:rPr lang="en-US" altLang="en-US" sz="2000" dirty="0"/>
              <a:t>B</a:t>
            </a:r>
            <a:r>
              <a:rPr lang="en-US" altLang="en-US" sz="2000" baseline="30000" dirty="0"/>
              <a:t>+</a:t>
            </a:r>
            <a:r>
              <a:rPr lang="en-US" altLang="en-US" sz="2000" dirty="0"/>
              <a:t>-trees are used extensively</a:t>
            </a:r>
          </a:p>
          <a:p>
            <a:endParaRPr lang="en-US" dirty="0"/>
          </a:p>
        </p:txBody>
      </p:sp>
      <p:sp>
        <p:nvSpPr>
          <p:cNvPr id="4" name="Slide Number Placeholder 3">
            <a:extLst>
              <a:ext uri="{FF2B5EF4-FFF2-40B4-BE49-F238E27FC236}">
                <a16:creationId xmlns:a16="http://schemas.microsoft.com/office/drawing/2014/main" id="{8010E528-7370-4AAE-B2E0-DD395B61AB7C}"/>
              </a:ext>
            </a:extLst>
          </p:cNvPr>
          <p:cNvSpPr>
            <a:spLocks noGrp="1"/>
          </p:cNvSpPr>
          <p:nvPr>
            <p:ph type="sldNum" sz="quarter" idx="11"/>
          </p:nvPr>
        </p:nvSpPr>
        <p:spPr/>
        <p:txBody>
          <a:bodyPr/>
          <a:lstStyle/>
          <a:p>
            <a:fld id="{B86E8078-D74B-4DB7-994C-25D47AF4689F}" type="slidenum">
              <a:rPr lang="en-US" altLang="en-US" smtClean="0"/>
              <a:pPr/>
              <a:t>7</a:t>
            </a:fld>
            <a:endParaRPr lang="en-US" altLang="en-US"/>
          </a:p>
        </p:txBody>
      </p:sp>
    </p:spTree>
    <p:extLst>
      <p:ext uri="{BB962C8B-B14F-4D97-AF65-F5344CB8AC3E}">
        <p14:creationId xmlns:p14="http://schemas.microsoft.com/office/powerpoint/2010/main" val="236352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a:extLst>
              <a:ext uri="{FF2B5EF4-FFF2-40B4-BE49-F238E27FC236}">
                <a16:creationId xmlns:a16="http://schemas.microsoft.com/office/drawing/2014/main" id="{B8F6CC5D-A2DB-4901-BA21-277DDDE363DF}"/>
              </a:ext>
            </a:extLst>
          </p:cNvPr>
          <p:cNvSpPr>
            <a:spLocks noGrp="1" noChangeArrowheads="1"/>
          </p:cNvSpPr>
          <p:nvPr>
            <p:ph type="title"/>
          </p:nvPr>
        </p:nvSpPr>
        <p:spPr/>
        <p:txBody>
          <a:bodyPr/>
          <a:lstStyle/>
          <a:p>
            <a:pPr>
              <a:defRPr/>
            </a:pPr>
            <a:r>
              <a:rPr lang="en-US">
                <a:ea typeface="+mj-ea"/>
              </a:rPr>
              <a:t>B</a:t>
            </a:r>
            <a:r>
              <a:rPr lang="en-US" baseline="30000">
                <a:ea typeface="+mj-ea"/>
              </a:rPr>
              <a:t>+</a:t>
            </a:r>
            <a:r>
              <a:rPr lang="en-US">
                <a:ea typeface="+mj-ea"/>
              </a:rPr>
              <a:t>-Tree Index Files (Cont.)</a:t>
            </a:r>
          </a:p>
        </p:txBody>
      </p:sp>
      <p:sp>
        <p:nvSpPr>
          <p:cNvPr id="40963" name="Rectangle 3">
            <a:extLst>
              <a:ext uri="{FF2B5EF4-FFF2-40B4-BE49-F238E27FC236}">
                <a16:creationId xmlns:a16="http://schemas.microsoft.com/office/drawing/2014/main" id="{221EC4F3-6EA3-4D25-85CC-6A9024EDB3CB}"/>
              </a:ext>
            </a:extLst>
          </p:cNvPr>
          <p:cNvSpPr>
            <a:spLocks noGrp="1" noChangeArrowheads="1"/>
          </p:cNvSpPr>
          <p:nvPr>
            <p:ph type="body" idx="1"/>
          </p:nvPr>
        </p:nvSpPr>
        <p:spPr>
          <a:xfrm>
            <a:off x="798526" y="2392065"/>
            <a:ext cx="7246937" cy="4244975"/>
          </a:xfrm>
        </p:spPr>
        <p:txBody>
          <a:bodyPr/>
          <a:lstStyle/>
          <a:p>
            <a:r>
              <a:rPr lang="en-US" altLang="en-US" sz="2000" dirty="0"/>
              <a:t>All paths from root to leaf are of the same length</a:t>
            </a:r>
          </a:p>
          <a:p>
            <a:r>
              <a:rPr lang="en-US" altLang="en-US" sz="2000" dirty="0"/>
              <a:t>Each node that is not a root or a leaf has between </a:t>
            </a:r>
            <a:r>
              <a:rPr lang="en-US" altLang="en-US" sz="2000" dirty="0">
                <a:sym typeface="Symbol" panose="05050102010706020507" pitchFamily="18" charset="2"/>
              </a:rPr>
              <a:t></a:t>
            </a:r>
            <a:r>
              <a:rPr lang="en-US" altLang="en-US" sz="2000" i="1" dirty="0"/>
              <a:t>n</a:t>
            </a:r>
            <a:r>
              <a:rPr lang="en-US" altLang="en-US" sz="2000" dirty="0"/>
              <a:t>/2</a:t>
            </a:r>
            <a:r>
              <a:rPr lang="en-US" altLang="en-US" sz="2000" dirty="0">
                <a:sym typeface="Symbol" panose="05050102010706020507" pitchFamily="18" charset="2"/>
              </a:rPr>
              <a:t></a:t>
            </a:r>
            <a:r>
              <a:rPr lang="en-US" altLang="en-US" sz="2000" dirty="0"/>
              <a:t> and </a:t>
            </a:r>
            <a:r>
              <a:rPr lang="en-US" altLang="en-US" sz="2000" i="1" dirty="0"/>
              <a:t>n</a:t>
            </a:r>
            <a:r>
              <a:rPr lang="en-US" altLang="en-US" sz="2000" dirty="0"/>
              <a:t> children.</a:t>
            </a:r>
          </a:p>
          <a:p>
            <a:r>
              <a:rPr lang="en-US" altLang="en-US" sz="2000" dirty="0"/>
              <a:t>A leaf node has between </a:t>
            </a:r>
            <a:r>
              <a:rPr lang="en-US" altLang="en-US" sz="2000" dirty="0">
                <a:sym typeface="Symbol" panose="05050102010706020507" pitchFamily="18" charset="2"/>
              </a:rPr>
              <a:t></a:t>
            </a:r>
            <a:r>
              <a:rPr lang="en-US" altLang="en-US" sz="2000" dirty="0"/>
              <a:t>(</a:t>
            </a:r>
            <a:r>
              <a:rPr lang="en-US" altLang="en-US" sz="2000" i="1" dirty="0"/>
              <a:t>n</a:t>
            </a:r>
            <a:r>
              <a:rPr lang="en-US" altLang="en-US" sz="2000" dirty="0"/>
              <a:t>–1)/2</a:t>
            </a:r>
            <a:r>
              <a:rPr lang="en-US" altLang="en-US" sz="2000" dirty="0">
                <a:sym typeface="Symbol" panose="05050102010706020507" pitchFamily="18" charset="2"/>
              </a:rPr>
              <a:t></a:t>
            </a:r>
            <a:r>
              <a:rPr lang="en-US" altLang="en-US" sz="2000" dirty="0"/>
              <a:t> and </a:t>
            </a:r>
            <a:r>
              <a:rPr lang="en-US" altLang="en-US" sz="2000" i="1" dirty="0"/>
              <a:t>n</a:t>
            </a:r>
            <a:r>
              <a:rPr lang="en-US" altLang="en-US" sz="2000" dirty="0"/>
              <a:t>–1 values</a:t>
            </a:r>
          </a:p>
          <a:p>
            <a:r>
              <a:rPr lang="en-US" altLang="en-US" sz="2000" dirty="0"/>
              <a:t>Special cases: </a:t>
            </a:r>
          </a:p>
          <a:p>
            <a:pPr lvl="1"/>
            <a:r>
              <a:rPr lang="en-US" altLang="en-US" sz="2000" dirty="0"/>
              <a:t>If the root is not a leaf, it has at least 2 children.</a:t>
            </a:r>
          </a:p>
          <a:p>
            <a:pPr lvl="1"/>
            <a:r>
              <a:rPr lang="en-US" altLang="en-US" sz="2000" dirty="0"/>
              <a:t>If the root is a leaf (that is, there are no other nodes in the tree), it can have between 0 and (</a:t>
            </a:r>
            <a:r>
              <a:rPr lang="en-US" altLang="en-US" sz="2000" i="1" dirty="0"/>
              <a:t>n</a:t>
            </a:r>
            <a:r>
              <a:rPr lang="en-US" altLang="en-US" sz="2000" dirty="0"/>
              <a:t>–1) values.</a:t>
            </a:r>
          </a:p>
        </p:txBody>
      </p:sp>
      <p:sp>
        <p:nvSpPr>
          <p:cNvPr id="40964" name="Text Box 4">
            <a:extLst>
              <a:ext uri="{FF2B5EF4-FFF2-40B4-BE49-F238E27FC236}">
                <a16:creationId xmlns:a16="http://schemas.microsoft.com/office/drawing/2014/main" id="{EDDA170F-4AF3-4ED4-A878-3C44475A0804}"/>
              </a:ext>
            </a:extLst>
          </p:cNvPr>
          <p:cNvSpPr txBox="1">
            <a:spLocks noChangeArrowheads="1"/>
          </p:cNvSpPr>
          <p:nvPr/>
        </p:nvSpPr>
        <p:spPr bwMode="auto">
          <a:xfrm>
            <a:off x="685800" y="1711970"/>
            <a:ext cx="6851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600">
                <a:solidFill>
                  <a:schemeClr val="tx1"/>
                </a:solidFill>
                <a:latin typeface="Helvetica" panose="020B0604020202020204" pitchFamily="34" charset="0"/>
                <a:ea typeface="MS PGothic" panose="020B0600070205080204" pitchFamily="34" charset="-128"/>
              </a:defRPr>
            </a:lvl1pPr>
            <a:lvl2pPr marL="37931725" indent="-37474525">
              <a:defRPr sz="1600">
                <a:solidFill>
                  <a:schemeClr val="tx1"/>
                </a:solidFill>
                <a:latin typeface="Helvetica" panose="020B0604020202020204" pitchFamily="34" charset="0"/>
                <a:ea typeface="MS PGothic" panose="020B0600070205080204" pitchFamily="34" charset="-128"/>
              </a:defRPr>
            </a:lvl2pPr>
            <a:lvl3pPr marL="1143000" indent="-228600">
              <a:defRPr sz="1600">
                <a:solidFill>
                  <a:schemeClr val="tx1"/>
                </a:solidFill>
                <a:latin typeface="Helvetica" panose="020B0604020202020204" pitchFamily="34" charset="0"/>
                <a:ea typeface="MS PGothic" panose="020B0600070205080204" pitchFamily="34" charset="-128"/>
              </a:defRPr>
            </a:lvl3pPr>
            <a:lvl4pPr marL="1600200" indent="-228600">
              <a:defRPr sz="1600">
                <a:solidFill>
                  <a:schemeClr val="tx1"/>
                </a:solidFill>
                <a:latin typeface="Helvetica" panose="020B0604020202020204" pitchFamily="34" charset="0"/>
                <a:ea typeface="MS PGothic" panose="020B0600070205080204" pitchFamily="34" charset="-128"/>
              </a:defRPr>
            </a:lvl4pPr>
            <a:lvl5pPr marL="2057400" indent="-228600">
              <a:defRPr sz="16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Helvetica" panose="020B0604020202020204" pitchFamily="34" charset="0"/>
                <a:ea typeface="MS PGothic" panose="020B0600070205080204" pitchFamily="34" charset="-128"/>
              </a:defRPr>
            </a:lvl9pPr>
          </a:lstStyle>
          <a:p>
            <a:pPr algn="ctr">
              <a:spcBef>
                <a:spcPct val="50000"/>
              </a:spcBef>
            </a:pPr>
            <a:r>
              <a:rPr lang="en-US" altLang="en-US" sz="2000" dirty="0"/>
              <a:t>A B</a:t>
            </a:r>
            <a:r>
              <a:rPr lang="en-US" altLang="en-US" sz="2000" baseline="30000" dirty="0"/>
              <a:t>+</a:t>
            </a:r>
            <a:r>
              <a:rPr lang="en-US" altLang="en-US" sz="2000" dirty="0"/>
              <a:t>-tree is a rooted tree satisfying the following properties:</a:t>
            </a:r>
          </a:p>
        </p:txBody>
      </p:sp>
    </p:spTree>
    <p:extLst>
      <p:ext uri="{BB962C8B-B14F-4D97-AF65-F5344CB8AC3E}">
        <p14:creationId xmlns:p14="http://schemas.microsoft.com/office/powerpoint/2010/main" val="750473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0" name="Rectangle 2">
            <a:extLst>
              <a:ext uri="{FF2B5EF4-FFF2-40B4-BE49-F238E27FC236}">
                <a16:creationId xmlns:a16="http://schemas.microsoft.com/office/drawing/2014/main" id="{0227721D-9500-4EB2-A6D2-CC2B1985486E}"/>
              </a:ext>
            </a:extLst>
          </p:cNvPr>
          <p:cNvSpPr>
            <a:spLocks noGrp="1" noChangeArrowheads="1"/>
          </p:cNvSpPr>
          <p:nvPr>
            <p:ph type="title"/>
          </p:nvPr>
        </p:nvSpPr>
        <p:spPr/>
        <p:txBody>
          <a:bodyPr/>
          <a:lstStyle/>
          <a:p>
            <a:pPr>
              <a:defRPr/>
            </a:pPr>
            <a:r>
              <a:rPr lang="en-US">
                <a:ea typeface="+mj-ea"/>
              </a:rPr>
              <a:t>B</a:t>
            </a:r>
            <a:r>
              <a:rPr lang="en-US" baseline="30000">
                <a:ea typeface="+mj-ea"/>
              </a:rPr>
              <a:t>+</a:t>
            </a:r>
            <a:r>
              <a:rPr lang="en-US">
                <a:ea typeface="+mj-ea"/>
              </a:rPr>
              <a:t>-Tree Node Structure</a:t>
            </a:r>
          </a:p>
        </p:txBody>
      </p:sp>
      <p:sp>
        <p:nvSpPr>
          <p:cNvPr id="43011" name="Rectangle 3">
            <a:extLst>
              <a:ext uri="{FF2B5EF4-FFF2-40B4-BE49-F238E27FC236}">
                <a16:creationId xmlns:a16="http://schemas.microsoft.com/office/drawing/2014/main" id="{3B912B2B-34D1-4536-8AAF-5FDEEEF94C6E}"/>
              </a:ext>
            </a:extLst>
          </p:cNvPr>
          <p:cNvSpPr>
            <a:spLocks noGrp="1" noChangeArrowheads="1"/>
          </p:cNvSpPr>
          <p:nvPr>
            <p:ph type="body" idx="1"/>
          </p:nvPr>
        </p:nvSpPr>
        <p:spPr/>
        <p:txBody>
          <a:bodyPr/>
          <a:lstStyle/>
          <a:p>
            <a:pPr>
              <a:tabLst>
                <a:tab pos="1655763" algn="l"/>
              </a:tabLst>
            </a:pPr>
            <a:r>
              <a:rPr lang="en-US" altLang="en-US" sz="2000" dirty="0"/>
              <a:t>Typical node</a:t>
            </a:r>
            <a:br>
              <a:rPr lang="en-US" altLang="en-US" sz="2000" dirty="0"/>
            </a:br>
            <a:br>
              <a:rPr lang="en-US" altLang="en-US" sz="2000" dirty="0"/>
            </a:br>
            <a:br>
              <a:rPr lang="en-US" altLang="en-US" sz="2000" dirty="0"/>
            </a:br>
            <a:endParaRPr lang="en-US" altLang="en-US" sz="2000" dirty="0"/>
          </a:p>
          <a:p>
            <a:pPr lvl="1">
              <a:tabLst>
                <a:tab pos="1655763" algn="l"/>
              </a:tabLst>
            </a:pPr>
            <a:r>
              <a:rPr lang="en-US" altLang="en-US" sz="2000" dirty="0"/>
              <a:t>K</a:t>
            </a:r>
            <a:r>
              <a:rPr lang="en-US" altLang="en-US" sz="2000" baseline="-25000" dirty="0"/>
              <a:t>i</a:t>
            </a:r>
            <a:r>
              <a:rPr lang="en-US" altLang="en-US" sz="2000" dirty="0"/>
              <a:t> are the search-key values </a:t>
            </a:r>
          </a:p>
          <a:p>
            <a:pPr lvl="1">
              <a:tabLst>
                <a:tab pos="1655763" algn="l"/>
              </a:tabLst>
            </a:pPr>
            <a:r>
              <a:rPr lang="en-US" altLang="en-US" sz="2000" dirty="0"/>
              <a:t>P</a:t>
            </a:r>
            <a:r>
              <a:rPr lang="en-US" altLang="en-US" sz="2000" baseline="-25000" dirty="0"/>
              <a:t>i</a:t>
            </a:r>
            <a:r>
              <a:rPr lang="en-US" altLang="en-US" sz="2000" dirty="0"/>
              <a:t> are pointers to children (for non-leaf nodes) or pointers to records or buckets of records (for leaf nodes).</a:t>
            </a:r>
          </a:p>
          <a:p>
            <a:pPr>
              <a:tabLst>
                <a:tab pos="1655763" algn="l"/>
              </a:tabLst>
            </a:pPr>
            <a:r>
              <a:rPr lang="en-US" altLang="en-US" sz="2000" dirty="0"/>
              <a:t>The search-keys in a node are ordered </a:t>
            </a:r>
          </a:p>
          <a:p>
            <a:pPr>
              <a:buFont typeface="Monotype Sorts" pitchFamily="2" charset="2"/>
              <a:buNone/>
              <a:tabLst>
                <a:tab pos="1655763" algn="l"/>
              </a:tabLst>
            </a:pPr>
            <a:r>
              <a:rPr lang="en-US" altLang="en-US" sz="2000" dirty="0"/>
              <a:t>		 </a:t>
            </a:r>
            <a:r>
              <a:rPr lang="en-US" altLang="en-US" sz="2000" i="1" dirty="0"/>
              <a:t>K</a:t>
            </a:r>
            <a:r>
              <a:rPr lang="en-US" altLang="en-US" sz="2000" baseline="-25000" dirty="0"/>
              <a:t>1 </a:t>
            </a:r>
            <a:r>
              <a:rPr lang="en-US" altLang="en-US" sz="2000" dirty="0">
                <a:sym typeface="Symbol" panose="05050102010706020507" pitchFamily="18" charset="2"/>
              </a:rPr>
              <a:t>&lt;</a:t>
            </a:r>
            <a:r>
              <a:rPr lang="en-US" altLang="en-US" sz="2000" dirty="0"/>
              <a:t> </a:t>
            </a:r>
            <a:r>
              <a:rPr lang="en-US" altLang="en-US" sz="2000" i="1" dirty="0"/>
              <a:t>K</a:t>
            </a:r>
            <a:r>
              <a:rPr lang="en-US" altLang="en-US" sz="2000" baseline="-25000" dirty="0"/>
              <a:t>2 </a:t>
            </a:r>
            <a:r>
              <a:rPr lang="en-US" altLang="en-US" sz="2000" dirty="0">
                <a:sym typeface="Symbol" panose="05050102010706020507" pitchFamily="18" charset="2"/>
              </a:rPr>
              <a:t>&lt;</a:t>
            </a:r>
            <a:r>
              <a:rPr lang="en-US" altLang="en-US" sz="2000" dirty="0"/>
              <a:t> </a:t>
            </a:r>
            <a:r>
              <a:rPr lang="en-US" altLang="en-US" sz="2000" i="1" dirty="0"/>
              <a:t>K</a:t>
            </a:r>
            <a:r>
              <a:rPr lang="en-US" altLang="en-US" sz="2000" baseline="-25000" dirty="0"/>
              <a:t>3 </a:t>
            </a:r>
            <a:r>
              <a:rPr lang="en-US" altLang="en-US" sz="2000" dirty="0">
                <a:sym typeface="Symbol" panose="05050102010706020507" pitchFamily="18" charset="2"/>
              </a:rPr>
              <a:t>&lt;</a:t>
            </a:r>
            <a:r>
              <a:rPr lang="en-US" altLang="en-US" sz="2000" dirty="0"/>
              <a:t> </a:t>
            </a:r>
            <a:r>
              <a:rPr lang="en-US" altLang="en-US" sz="2000" i="1" dirty="0"/>
              <a:t>. . .</a:t>
            </a:r>
            <a:r>
              <a:rPr lang="en-US" altLang="en-US" sz="2000" baseline="-25000" dirty="0"/>
              <a:t> </a:t>
            </a:r>
            <a:r>
              <a:rPr lang="en-US" altLang="en-US" sz="2000" dirty="0">
                <a:sym typeface="Symbol" panose="05050102010706020507" pitchFamily="18" charset="2"/>
              </a:rPr>
              <a:t>&lt;</a:t>
            </a:r>
            <a:r>
              <a:rPr lang="en-US" altLang="en-US" sz="2000" dirty="0"/>
              <a:t> </a:t>
            </a:r>
            <a:r>
              <a:rPr lang="en-US" altLang="en-US" sz="2000" i="1" dirty="0" err="1"/>
              <a:t>K</a:t>
            </a:r>
            <a:r>
              <a:rPr lang="en-US" altLang="en-US" sz="2000" i="1" baseline="-25000" dirty="0" err="1"/>
              <a:t>n</a:t>
            </a:r>
            <a:r>
              <a:rPr lang="en-US" altLang="en-US" sz="2000" i="1" baseline="-25000" dirty="0"/>
              <a:t>–</a:t>
            </a:r>
            <a:r>
              <a:rPr lang="en-US" altLang="en-US" sz="2000" baseline="-25000" dirty="0"/>
              <a:t>1</a:t>
            </a:r>
          </a:p>
          <a:p>
            <a:pPr>
              <a:buFont typeface="Monotype Sorts" pitchFamily="2" charset="2"/>
              <a:buNone/>
              <a:tabLst>
                <a:tab pos="1655763" algn="l"/>
              </a:tabLst>
            </a:pPr>
            <a:r>
              <a:rPr lang="en-US" altLang="en-US" sz="2000" baseline="-25000" dirty="0"/>
              <a:t>        </a:t>
            </a:r>
            <a:r>
              <a:rPr lang="en-US" altLang="en-US" sz="2000" dirty="0"/>
              <a:t>(Initially assume no duplicate keys, address duplicates later)</a:t>
            </a:r>
          </a:p>
          <a:p>
            <a:pPr>
              <a:buFont typeface="Monotype Sorts" pitchFamily="2" charset="2"/>
              <a:buNone/>
              <a:tabLst>
                <a:tab pos="1655763" algn="l"/>
              </a:tabLst>
            </a:pPr>
            <a:endParaRPr lang="en-US" altLang="en-US" sz="2000" dirty="0"/>
          </a:p>
          <a:p>
            <a:pPr>
              <a:buFont typeface="Monotype Sorts" pitchFamily="2" charset="2"/>
              <a:buNone/>
              <a:tabLst>
                <a:tab pos="1655763" algn="l"/>
              </a:tabLst>
            </a:pPr>
            <a:endParaRPr lang="en-US" altLang="en-US" dirty="0"/>
          </a:p>
          <a:p>
            <a:pPr>
              <a:buFont typeface="Monotype Sorts" pitchFamily="2" charset="2"/>
              <a:buNone/>
              <a:tabLst>
                <a:tab pos="1655763" algn="l"/>
              </a:tabLst>
            </a:pPr>
            <a:endParaRPr lang="en-US" altLang="en-US" dirty="0"/>
          </a:p>
        </p:txBody>
      </p:sp>
      <p:pic>
        <p:nvPicPr>
          <p:cNvPr id="43012" name="Picture 6">
            <a:extLst>
              <a:ext uri="{FF2B5EF4-FFF2-40B4-BE49-F238E27FC236}">
                <a16:creationId xmlns:a16="http://schemas.microsoft.com/office/drawing/2014/main" id="{7CC294B4-D8D7-4DCB-B89E-2E4C10E12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145" y="2238445"/>
            <a:ext cx="68405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6887663"/>
      </p:ext>
    </p:extLst>
  </p:cSld>
  <p:clrMapOvr>
    <a:masterClrMapping/>
  </p:clrMapOvr>
</p:sld>
</file>

<file path=ppt/theme/theme1.xml><?xml version="1.0" encoding="utf-8"?>
<a:theme xmlns:a="http://schemas.openxmlformats.org/drawingml/2006/main" name="International">
  <a:themeElements>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fontScheme name="Internat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International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clrMap bg1="dk2" tx1="lt1" bg2="dk1" tx2="lt2" accent1="accent1" accent2="accent2" accent3="accent3" accent4="accent4" accent5="accent5" accent6="accent6" hlink="hlink" folHlink="folHlink"/>
    </a:extraClrScheme>
    <a:extraClrScheme>
      <a:clrScheme name="International 2">
        <a:dk1>
          <a:srgbClr val="000000"/>
        </a:dk1>
        <a:lt1>
          <a:srgbClr val="FFFFFF"/>
        </a:lt1>
        <a:dk2>
          <a:srgbClr val="000080"/>
        </a:dk2>
        <a:lt2>
          <a:srgbClr val="003399"/>
        </a:lt2>
        <a:accent1>
          <a:srgbClr val="9999FF"/>
        </a:accent1>
        <a:accent2>
          <a:srgbClr val="FF99FF"/>
        </a:accent2>
        <a:accent3>
          <a:srgbClr val="FFFFFF"/>
        </a:accent3>
        <a:accent4>
          <a:srgbClr val="000000"/>
        </a:accent4>
        <a:accent5>
          <a:srgbClr val="CACAFF"/>
        </a:accent5>
        <a:accent6>
          <a:srgbClr val="E78AE7"/>
        </a:accent6>
        <a:hlink>
          <a:srgbClr val="85ADFF"/>
        </a:hlink>
        <a:folHlink>
          <a:srgbClr val="00CCCC"/>
        </a:folHlink>
      </a:clrScheme>
      <a:clrMap bg1="lt1" tx1="dk1" bg2="lt2" tx2="dk2" accent1="accent1" accent2="accent2" accent3="accent3" accent4="accent4" accent5="accent5" accent6="accent6" hlink="hlink" folHlink="folHlink"/>
    </a:extraClrScheme>
    <a:extraClrScheme>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C:\MSOffice\Templates\Presentation Designs\International.pot</Template>
  <TotalTime>28887</TotalTime>
  <Words>2290</Words>
  <Application>Microsoft Office PowerPoint</Application>
  <PresentationFormat>On-screen Show (4:3)</PresentationFormat>
  <Paragraphs>318</Paragraphs>
  <Slides>47</Slides>
  <Notes>12</Notes>
  <HiddenSlides>0</HiddenSlides>
  <MMClips>0</MMClips>
  <ScaleCrop>false</ScaleCrop>
  <HeadingPairs>
    <vt:vector size="10"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47</vt:i4>
      </vt:variant>
      <vt:variant>
        <vt:lpstr>Custom Shows</vt:lpstr>
      </vt:variant>
      <vt:variant>
        <vt:i4>1</vt:i4>
      </vt:variant>
    </vt:vector>
  </HeadingPairs>
  <TitlesOfParts>
    <vt:vector size="59" baseType="lpstr">
      <vt:lpstr>MS PGothic</vt:lpstr>
      <vt:lpstr>MS PGothic</vt:lpstr>
      <vt:lpstr>Arial</vt:lpstr>
      <vt:lpstr>Helvetica</vt:lpstr>
      <vt:lpstr>Monotype Sorts</vt:lpstr>
      <vt:lpstr>Symbol</vt:lpstr>
      <vt:lpstr>Times New Roman</vt:lpstr>
      <vt:lpstr>Wingdings</vt:lpstr>
      <vt:lpstr>International</vt:lpstr>
      <vt:lpstr>Visio.Drawing.15</vt:lpstr>
      <vt:lpstr>Visio</vt:lpstr>
      <vt:lpstr>Extra: B+ Trees</vt:lpstr>
      <vt:lpstr>Motivations</vt:lpstr>
      <vt:lpstr>Differences between BST and B+</vt:lpstr>
      <vt:lpstr>Objectives</vt:lpstr>
      <vt:lpstr>What is a B+ tree?</vt:lpstr>
      <vt:lpstr>Example of a B+ tree</vt:lpstr>
      <vt:lpstr>Advantages / Disadvanges</vt:lpstr>
      <vt:lpstr>B+-Tree Index Files (Cont.)</vt:lpstr>
      <vt:lpstr>B+-Tree Node Structure</vt:lpstr>
      <vt:lpstr>Non-Leaf Nodes in B+-Trees</vt:lpstr>
      <vt:lpstr>Example of B+-tree</vt:lpstr>
      <vt:lpstr>Observations about B+-trees</vt:lpstr>
      <vt:lpstr>Queries on B+-Trees</vt:lpstr>
      <vt:lpstr>Queries on B+-Trees (Cont.)</vt:lpstr>
      <vt:lpstr>Insertion Algorithm</vt:lpstr>
      <vt:lpstr>Insertion</vt:lpstr>
      <vt:lpstr>Insert 28</vt:lpstr>
      <vt:lpstr>Insert 28</vt:lpstr>
      <vt:lpstr>Insert 25</vt:lpstr>
      <vt:lpstr>Insert 25</vt:lpstr>
      <vt:lpstr>Insert 8</vt:lpstr>
      <vt:lpstr>Insert 8</vt:lpstr>
      <vt:lpstr>Insert 15</vt:lpstr>
      <vt:lpstr>Insert 15</vt:lpstr>
      <vt:lpstr>Delete Algorithm</vt:lpstr>
      <vt:lpstr>Delete</vt:lpstr>
      <vt:lpstr>Delete 18</vt:lpstr>
      <vt:lpstr>Delete 18</vt:lpstr>
      <vt:lpstr>Delete 25</vt:lpstr>
      <vt:lpstr>Delete 25</vt:lpstr>
      <vt:lpstr>Delete 28</vt:lpstr>
      <vt:lpstr>Delete 28</vt:lpstr>
      <vt:lpstr>Delete 30</vt:lpstr>
      <vt:lpstr>Delete 30</vt:lpstr>
      <vt:lpstr>Delete 30 </vt:lpstr>
      <vt:lpstr>Delete 30</vt:lpstr>
      <vt:lpstr>Delete 30</vt:lpstr>
      <vt:lpstr>Delete 5</vt:lpstr>
      <vt:lpstr>Delete 5</vt:lpstr>
      <vt:lpstr>Rotation</vt:lpstr>
      <vt:lpstr>Add 3</vt:lpstr>
      <vt:lpstr>Add 3 (Rotation)</vt:lpstr>
      <vt:lpstr>Delete 13 (Rotation)</vt:lpstr>
      <vt:lpstr>Delete 13 (Rotation)</vt:lpstr>
      <vt:lpstr>Bulk Loading of a B+ Tree</vt:lpstr>
      <vt:lpstr>Bulk Loading (Contd.)</vt:lpstr>
      <vt:lpstr>Summary of Bulk Loading</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Control Methods</dc:title>
  <dc:creator>Y. Daniel Liang</dc:creator>
  <cp:lastModifiedBy>Russell Wakefield</cp:lastModifiedBy>
  <cp:revision>296</cp:revision>
  <cp:lastPrinted>1998-02-04T21:16:15Z</cp:lastPrinted>
  <dcterms:created xsi:type="dcterms:W3CDTF">1995-06-10T17:31:50Z</dcterms:created>
  <dcterms:modified xsi:type="dcterms:W3CDTF">2018-11-05T15:55:45Z</dcterms:modified>
</cp:coreProperties>
</file>